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1.xml" ContentType="application/vnd.openxmlformats-officedocument.drawingml.chartshapes+xml"/>
  <Override PartName="/ppt/drawings/drawing7.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10.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charts/chart28.xml" ContentType="application/vnd.openxmlformats-officedocument.drawingml.chart+xml"/>
  <Override PartName="/ppt/theme/themeOverride14.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15.xml" ContentType="application/vnd.openxmlformats-officedocument.themeOverride+xml"/>
  <Override PartName="/ppt/charts/chart31.xml" ContentType="application/vnd.openxmlformats-officedocument.drawingml.chart+xml"/>
  <Override PartName="/ppt/theme/themeOverride16.xml" ContentType="application/vnd.openxmlformats-officedocument.themeOverride+xml"/>
  <Override PartName="/ppt/charts/chart32.xml" ContentType="application/vnd.openxmlformats-officedocument.drawingml.chart+xml"/>
  <Override PartName="/ppt/theme/themeOverride17.xml" ContentType="application/vnd.openxmlformats-officedocument.themeOverr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theme/themeOverride18.xml" ContentType="application/vnd.openxmlformats-officedocument.themeOverride+xml"/>
  <Override PartName="/ppt/charts/chart36.xml" ContentType="application/vnd.openxmlformats-officedocument.drawingml.chart+xml"/>
  <Override PartName="/ppt/theme/themeOverride19.xml" ContentType="application/vnd.openxmlformats-officedocument.themeOverride+xml"/>
  <Override PartName="/ppt/charts/chart37.xml" ContentType="application/vnd.openxmlformats-officedocument.drawingml.chart+xml"/>
  <Override PartName="/ppt/theme/themeOverride20.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heme/themeOverride21.xml" ContentType="application/vnd.openxmlformats-officedocument.themeOverride+xml"/>
  <Override PartName="/ppt/charts/chart42.xml" ContentType="application/vnd.openxmlformats-officedocument.drawingml.chart+xml"/>
  <Override PartName="/ppt/theme/themeOverride22.xml" ContentType="application/vnd.openxmlformats-officedocument.themeOverride+xml"/>
  <Override PartName="/ppt/charts/chart43.xml" ContentType="application/vnd.openxmlformats-officedocument.drawingml.chart+xml"/>
  <Override PartName="/ppt/theme/themeOverride23.xml" ContentType="application/vnd.openxmlformats-officedocument.themeOverride+xml"/>
  <Override PartName="/ppt/charts/chart44.xml" ContentType="application/vnd.openxmlformats-officedocument.drawingml.chart+xml"/>
  <Override PartName="/ppt/theme/themeOverride24.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theme/themeOverride25.xml" ContentType="application/vnd.openxmlformats-officedocument.themeOverride+xml"/>
  <Override PartName="/ppt/charts/chart47.xml" ContentType="application/vnd.openxmlformats-officedocument.drawingml.chart+xml"/>
  <Override PartName="/ppt/theme/themeOverride26.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27.xml" ContentType="application/vnd.openxmlformats-officedocument.themeOverr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theme/themeOverride28.xml" ContentType="application/vnd.openxmlformats-officedocument.themeOverride+xml"/>
  <Override PartName="/ppt/charts/chart58.xml" ContentType="application/vnd.openxmlformats-officedocument.drawingml.chart+xml"/>
  <Override PartName="/ppt/theme/themeOverride29.xml" ContentType="application/vnd.openxmlformats-officedocument.themeOverr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30.xml" ContentType="application/vnd.openxmlformats-officedocument.themeOverrid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theme/themeOverride31.xml" ContentType="application/vnd.openxmlformats-officedocument.themeOverride+xml"/>
  <Override PartName="/ppt/charts/chart67.xml" ContentType="application/vnd.openxmlformats-officedocument.drawingml.chart+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charts/chart81.xml" ContentType="application/vnd.openxmlformats-officedocument.drawingml.chart+xml"/>
  <Override PartName="/ppt/theme/themeOverride40.xml" ContentType="application/vnd.openxmlformats-officedocument.themeOverr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theme/themeOverride41.xml" ContentType="application/vnd.openxmlformats-officedocument.themeOverride+xml"/>
  <Override PartName="/ppt/charts/chart86.xml" ContentType="application/vnd.openxmlformats-officedocument.drawingml.chart+xml"/>
  <Override PartName="/ppt/theme/themeOverride42.xml" ContentType="application/vnd.openxmlformats-officedocument.themeOverride+xml"/>
  <Override PartName="/ppt/charts/chart87.xml" ContentType="application/vnd.openxmlformats-officedocument.drawingml.chart+xml"/>
  <Override PartName="/ppt/theme/themeOverride43.xml" ContentType="application/vnd.openxmlformats-officedocument.themeOverride+xml"/>
  <Override PartName="/ppt/theme/themeOverride33.xml" ContentType="application/vnd.openxmlformats-officedocument.themeOverr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theme/themeOverride44.xml" ContentType="application/vnd.openxmlformats-officedocument.themeOverrid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theme/themeOverride45.xml" ContentType="application/vnd.openxmlformats-officedocument.themeOverride+xml"/>
  <Override PartName="/ppt/theme/themeOverride32.xml" ContentType="application/vnd.openxmlformats-officedocument.themeOverride+xml"/>
  <Override PartName="/ppt/charts/chart98.xml" ContentType="application/vnd.openxmlformats-officedocument.drawingml.chart+xml"/>
  <Override PartName="/ppt/theme/themeOverride46.xml" ContentType="application/vnd.openxmlformats-officedocument.themeOverride+xml"/>
  <Override PartName="/ppt/charts/chart99.xml" ContentType="application/vnd.openxmlformats-officedocument.drawingml.chart+xml"/>
  <Override PartName="/ppt/charts/chart100.xml" ContentType="application/vnd.openxmlformats-officedocument.drawingml.chart+xml"/>
  <Override PartName="/ppt/charts/chart69.xml" ContentType="application/vnd.openxmlformats-officedocument.drawingml.chart+xml"/>
  <Override PartName="/ppt/theme/themeOverride34.xml" ContentType="application/vnd.openxmlformats-officedocument.themeOverr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theme/themeOverride35.xml" ContentType="application/vnd.openxmlformats-officedocument.themeOverride+xml"/>
  <Override PartName="/ppt/charts/chart73.xml" ContentType="application/vnd.openxmlformats-officedocument.drawingml.chart+xml"/>
  <Override PartName="/ppt/theme/themeOverride36.xml" ContentType="application/vnd.openxmlformats-officedocument.themeOverride+xml"/>
  <Override PartName="/ppt/charts/chart74.xml" ContentType="application/vnd.openxmlformats-officedocument.drawingml.chart+xml"/>
  <Override PartName="/ppt/charts/chart75.xml" ContentType="application/vnd.openxmlformats-officedocument.drawingml.chart+xml"/>
  <Override PartName="/ppt/theme/themeOverride37.xml" ContentType="application/vnd.openxmlformats-officedocument.themeOverride+xml"/>
  <Override PartName="/ppt/charts/chart76.xml" ContentType="application/vnd.openxmlformats-officedocument.drawingml.chart+xml"/>
  <Override PartName="/ppt/charts/chart77.xml" ContentType="application/vnd.openxmlformats-officedocument.drawingml.chart+xml"/>
  <Override PartName="/ppt/theme/themeOverride38.xml" ContentType="application/vnd.openxmlformats-officedocument.themeOverride+xml"/>
  <Override PartName="/ppt/charts/chart78.xml" ContentType="application/vnd.openxmlformats-officedocument.drawingml.char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68.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6" r:id="rId2"/>
    <p:sldId id="362" r:id="rId3"/>
    <p:sldId id="363" r:id="rId4"/>
    <p:sldId id="257" r:id="rId5"/>
    <p:sldId id="340" r:id="rId6"/>
    <p:sldId id="341" r:id="rId7"/>
    <p:sldId id="342" r:id="rId8"/>
    <p:sldId id="34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45" r:id="rId23"/>
    <p:sldId id="258" r:id="rId24"/>
    <p:sldId id="259" r:id="rId25"/>
    <p:sldId id="313" r:id="rId26"/>
    <p:sldId id="346" r:id="rId27"/>
    <p:sldId id="260" r:id="rId28"/>
    <p:sldId id="312" r:id="rId29"/>
    <p:sldId id="347" r:id="rId30"/>
    <p:sldId id="261" r:id="rId31"/>
    <p:sldId id="314" r:id="rId32"/>
    <p:sldId id="262" r:id="rId33"/>
    <p:sldId id="263" r:id="rId34"/>
    <p:sldId id="307" r:id="rId35"/>
    <p:sldId id="336" r:id="rId36"/>
    <p:sldId id="276" r:id="rId37"/>
    <p:sldId id="348" r:id="rId38"/>
    <p:sldId id="280" r:id="rId39"/>
    <p:sldId id="332" r:id="rId40"/>
    <p:sldId id="281" r:id="rId41"/>
    <p:sldId id="333" r:id="rId42"/>
    <p:sldId id="349" r:id="rId43"/>
    <p:sldId id="264" r:id="rId44"/>
    <p:sldId id="265" r:id="rId45"/>
    <p:sldId id="315" r:id="rId46"/>
    <p:sldId id="305" r:id="rId47"/>
    <p:sldId id="306" r:id="rId48"/>
    <p:sldId id="316" r:id="rId49"/>
    <p:sldId id="317" r:id="rId50"/>
    <p:sldId id="308" r:id="rId51"/>
    <p:sldId id="309" r:id="rId52"/>
    <p:sldId id="318" r:id="rId53"/>
    <p:sldId id="319" r:id="rId54"/>
    <p:sldId id="320" r:id="rId55"/>
    <p:sldId id="269" r:id="rId56"/>
    <p:sldId id="270" r:id="rId57"/>
    <p:sldId id="271" r:id="rId58"/>
    <p:sldId id="272" r:id="rId59"/>
    <p:sldId id="297" r:id="rId60"/>
    <p:sldId id="273" r:id="rId61"/>
    <p:sldId id="274" r:id="rId62"/>
    <p:sldId id="326" r:id="rId63"/>
    <p:sldId id="282" r:id="rId64"/>
    <p:sldId id="283" r:id="rId65"/>
    <p:sldId id="334" r:id="rId66"/>
    <p:sldId id="352" r:id="rId67"/>
    <p:sldId id="267" r:id="rId68"/>
    <p:sldId id="325" r:id="rId69"/>
    <p:sldId id="298" r:id="rId70"/>
    <p:sldId id="268" r:id="rId71"/>
    <p:sldId id="296" r:id="rId72"/>
    <p:sldId id="324" r:id="rId73"/>
    <p:sldId id="275" r:id="rId74"/>
    <p:sldId id="328" r:id="rId75"/>
    <p:sldId id="329" r:id="rId76"/>
    <p:sldId id="353" r:id="rId77"/>
    <p:sldId id="266" r:id="rId78"/>
    <p:sldId id="321" r:id="rId79"/>
    <p:sldId id="354" r:id="rId80"/>
    <p:sldId id="299" r:id="rId81"/>
    <p:sldId id="322" r:id="rId82"/>
    <p:sldId id="323" r:id="rId83"/>
    <p:sldId id="300" r:id="rId84"/>
    <p:sldId id="301" r:id="rId85"/>
    <p:sldId id="302" r:id="rId86"/>
    <p:sldId id="303" r:id="rId87"/>
    <p:sldId id="304" r:id="rId88"/>
    <p:sldId id="355" r:id="rId89"/>
    <p:sldId id="310" r:id="rId90"/>
    <p:sldId id="327" r:id="rId91"/>
    <p:sldId id="358" r:id="rId92"/>
    <p:sldId id="278" r:id="rId93"/>
    <p:sldId id="279" r:id="rId94"/>
    <p:sldId id="331" r:id="rId95"/>
    <p:sldId id="356" r:id="rId96"/>
    <p:sldId id="277" r:id="rId97"/>
    <p:sldId id="330" r:id="rId98"/>
    <p:sldId id="357" r:id="rId99"/>
    <p:sldId id="311" r:id="rId100"/>
    <p:sldId id="284" r:id="rId101"/>
    <p:sldId id="285" r:id="rId102"/>
    <p:sldId id="286" r:id="rId103"/>
    <p:sldId id="359" r:id="rId104"/>
    <p:sldId id="287" r:id="rId105"/>
    <p:sldId id="289" r:id="rId106"/>
    <p:sldId id="335" r:id="rId107"/>
    <p:sldId id="360" r:id="rId108"/>
    <p:sldId id="337" r:id="rId109"/>
    <p:sldId id="338" r:id="rId110"/>
    <p:sldId id="361"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kars Zalāns" initials="OZ" lastIdx="1" clrIdx="0">
    <p:extLst>
      <p:ext uri="{19B8F6BF-5375-455C-9EA6-DF929625EA0E}">
        <p15:presenceInfo xmlns:p15="http://schemas.microsoft.com/office/powerpoint/2012/main" userId="222c17a939fa4a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94660"/>
  </p:normalViewPr>
  <p:slideViewPr>
    <p:cSldViewPr snapToGrid="0">
      <p:cViewPr varScale="1">
        <p:scale>
          <a:sx n="105" d="100"/>
          <a:sy n="105"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118"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19"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7.xlsx"/><Relationship Id="rId1" Type="http://schemas.openxmlformats.org/officeDocument/2006/relationships/themeOverride" Target="../theme/themeOverride14.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6.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1.xlsx"/><Relationship Id="rId1" Type="http://schemas.openxmlformats.org/officeDocument/2006/relationships/themeOverride" Target="../theme/themeOverride17.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8.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9.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6.xlsx"/><Relationship Id="rId1" Type="http://schemas.openxmlformats.org/officeDocument/2006/relationships/themeOverride" Target="../theme/themeOverride20.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1.xlsx"/><Relationship Id="rId1" Type="http://schemas.openxmlformats.org/officeDocument/2006/relationships/themeOverride" Target="../theme/themeOverride2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3.xlsx"/><Relationship Id="rId1" Type="http://schemas.openxmlformats.org/officeDocument/2006/relationships/themeOverride" Target="../theme/themeOverride24.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6.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27.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28.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9.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30.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31.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2.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33.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3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5.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6.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7.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8.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0.xml"/></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41.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42.xml"/></Relationships>
</file>

<file path=ppt/charts/_rels/chart8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86.xlsx"/><Relationship Id="rId1" Type="http://schemas.openxmlformats.org/officeDocument/2006/relationships/themeOverride" Target="../theme/themeOverride43.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4.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45.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46.xml"/></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2149889204066"/>
          <c:y val="1.0931232977267929E-2"/>
          <c:w val="0.74737850110795923"/>
          <c:h val="0.96697201401478661"/>
        </c:manualLayout>
      </c:layout>
      <c:barChart>
        <c:barDir val="bar"/>
        <c:grouping val="clustered"/>
        <c:varyColors val="0"/>
        <c:ser>
          <c:idx val="0"/>
          <c:order val="0"/>
          <c:tx>
            <c:strRef>
              <c:f>Sheet1!$C$2</c:f>
              <c:strCache>
                <c:ptCount val="1"/>
                <c:pt idx="0">
                  <c:v>izlases sadalī9jums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434F-41F0-A4E8-0B730232AF64}"/>
              </c:ext>
            </c:extLst>
          </c:dPt>
          <c:dPt>
            <c:idx val="1"/>
            <c:invertIfNegative val="0"/>
            <c:bubble3D val="0"/>
            <c:spPr>
              <a:solidFill>
                <a:srgbClr val="70AD47">
                  <a:lumMod val="50000"/>
                </a:srgbClr>
              </a:solidFill>
            </c:spPr>
            <c:extLst>
              <c:ext xmlns:c16="http://schemas.microsoft.com/office/drawing/2014/chart" uri="{C3380CC4-5D6E-409C-BE32-E72D297353CC}">
                <c16:uniqueId val="{00000003-434F-41F0-A4E8-0B730232AF64}"/>
              </c:ext>
            </c:extLst>
          </c:dPt>
          <c:dPt>
            <c:idx val="2"/>
            <c:invertIfNegative val="0"/>
            <c:bubble3D val="0"/>
            <c:spPr>
              <a:solidFill>
                <a:srgbClr val="70AD47">
                  <a:lumMod val="50000"/>
                </a:srgbClr>
              </a:solidFill>
            </c:spPr>
            <c:extLst>
              <c:ext xmlns:c16="http://schemas.microsoft.com/office/drawing/2014/chart" uri="{C3380CC4-5D6E-409C-BE32-E72D297353CC}">
                <c16:uniqueId val="{00000005-434F-41F0-A4E8-0B730232AF64}"/>
              </c:ext>
            </c:extLst>
          </c:dPt>
          <c:dPt>
            <c:idx val="3"/>
            <c:invertIfNegative val="0"/>
            <c:bubble3D val="0"/>
            <c:spPr>
              <a:solidFill>
                <a:srgbClr val="70AD47">
                  <a:lumMod val="50000"/>
                </a:srgbClr>
              </a:solidFill>
            </c:spPr>
            <c:extLst>
              <c:ext xmlns:c16="http://schemas.microsoft.com/office/drawing/2014/chart" uri="{C3380CC4-5D6E-409C-BE32-E72D297353CC}">
                <c16:uniqueId val="{00000007-434F-41F0-A4E8-0B730232AF64}"/>
              </c:ext>
            </c:extLst>
          </c:dPt>
          <c:dPt>
            <c:idx val="4"/>
            <c:invertIfNegative val="0"/>
            <c:bubble3D val="0"/>
            <c:spPr>
              <a:solidFill>
                <a:srgbClr val="4472C4"/>
              </a:solidFill>
            </c:spPr>
            <c:extLst>
              <c:ext xmlns:c16="http://schemas.microsoft.com/office/drawing/2014/chart" uri="{C3380CC4-5D6E-409C-BE32-E72D297353CC}">
                <c16:uniqueId val="{00000009-434F-41F0-A4E8-0B730232AF64}"/>
              </c:ext>
            </c:extLst>
          </c:dPt>
          <c:dPt>
            <c:idx val="5"/>
            <c:invertIfNegative val="0"/>
            <c:bubble3D val="0"/>
            <c:spPr>
              <a:solidFill>
                <a:srgbClr val="4472C4"/>
              </a:solidFill>
            </c:spPr>
            <c:extLst>
              <c:ext xmlns:c16="http://schemas.microsoft.com/office/drawing/2014/chart" uri="{C3380CC4-5D6E-409C-BE32-E72D297353CC}">
                <c16:uniqueId val="{0000000B-434F-41F0-A4E8-0B730232AF64}"/>
              </c:ext>
            </c:extLst>
          </c:dPt>
          <c:dPt>
            <c:idx val="6"/>
            <c:invertIfNegative val="0"/>
            <c:bubble3D val="0"/>
            <c:spPr>
              <a:solidFill>
                <a:srgbClr val="4472C4"/>
              </a:solidFill>
            </c:spPr>
            <c:extLst>
              <c:ext xmlns:c16="http://schemas.microsoft.com/office/drawing/2014/chart" uri="{C3380CC4-5D6E-409C-BE32-E72D297353CC}">
                <c16:uniqueId val="{00000066-1E47-4C3C-9261-004353F05AE5}"/>
              </c:ext>
            </c:extLst>
          </c:dPt>
          <c:dPt>
            <c:idx val="7"/>
            <c:invertIfNegative val="0"/>
            <c:bubble3D val="0"/>
            <c:spPr>
              <a:solidFill>
                <a:srgbClr val="4472C4"/>
              </a:solidFill>
            </c:spPr>
            <c:extLst>
              <c:ext xmlns:c16="http://schemas.microsoft.com/office/drawing/2014/chart" uri="{C3380CC4-5D6E-409C-BE32-E72D297353CC}">
                <c16:uniqueId val="{0000000D-434F-41F0-A4E8-0B730232AF64}"/>
              </c:ext>
            </c:extLst>
          </c:dPt>
          <c:dPt>
            <c:idx val="8"/>
            <c:invertIfNegative val="0"/>
            <c:bubble3D val="0"/>
            <c:spPr>
              <a:solidFill>
                <a:srgbClr val="4472C4"/>
              </a:solidFill>
            </c:spPr>
            <c:extLst>
              <c:ext xmlns:c16="http://schemas.microsoft.com/office/drawing/2014/chart" uri="{C3380CC4-5D6E-409C-BE32-E72D297353CC}">
                <c16:uniqueId val="{0000000F-434F-41F0-A4E8-0B730232AF64}"/>
              </c:ext>
            </c:extLst>
          </c:dPt>
          <c:dPt>
            <c:idx val="9"/>
            <c:invertIfNegative val="0"/>
            <c:bubble3D val="0"/>
            <c:spPr>
              <a:solidFill>
                <a:srgbClr val="4472C4"/>
              </a:solidFill>
            </c:spPr>
            <c:extLst>
              <c:ext xmlns:c16="http://schemas.microsoft.com/office/drawing/2014/chart" uri="{C3380CC4-5D6E-409C-BE32-E72D297353CC}">
                <c16:uniqueId val="{00000065-1E47-4C3C-9261-004353F05AE5}"/>
              </c:ext>
            </c:extLst>
          </c:dPt>
          <c:dPt>
            <c:idx val="10"/>
            <c:invertIfNegative val="0"/>
            <c:bubble3D val="0"/>
            <c:spPr>
              <a:solidFill>
                <a:srgbClr val="4472C4"/>
              </a:solidFill>
            </c:spPr>
            <c:extLst>
              <c:ext xmlns:c16="http://schemas.microsoft.com/office/drawing/2014/chart" uri="{C3380CC4-5D6E-409C-BE32-E72D297353CC}">
                <c16:uniqueId val="{00000011-434F-41F0-A4E8-0B730232AF64}"/>
              </c:ext>
            </c:extLst>
          </c:dPt>
          <c:dPt>
            <c:idx val="11"/>
            <c:invertIfNegative val="0"/>
            <c:bubble3D val="0"/>
            <c:spPr>
              <a:solidFill>
                <a:srgbClr val="FFC000">
                  <a:lumMod val="50000"/>
                </a:srgbClr>
              </a:solidFill>
            </c:spPr>
            <c:extLst>
              <c:ext xmlns:c16="http://schemas.microsoft.com/office/drawing/2014/chart" uri="{C3380CC4-5D6E-409C-BE32-E72D297353CC}">
                <c16:uniqueId val="{00000013-434F-41F0-A4E8-0B730232AF64}"/>
              </c:ext>
            </c:extLst>
          </c:dPt>
          <c:dPt>
            <c:idx val="12"/>
            <c:invertIfNegative val="0"/>
            <c:bubble3D val="0"/>
            <c:spPr>
              <a:solidFill>
                <a:srgbClr val="FFC000">
                  <a:lumMod val="50000"/>
                </a:srgbClr>
              </a:solidFill>
            </c:spPr>
            <c:extLst>
              <c:ext xmlns:c16="http://schemas.microsoft.com/office/drawing/2014/chart" uri="{C3380CC4-5D6E-409C-BE32-E72D297353CC}">
                <c16:uniqueId val="{00000015-434F-41F0-A4E8-0B730232AF64}"/>
              </c:ext>
            </c:extLst>
          </c:dPt>
          <c:dPt>
            <c:idx val="13"/>
            <c:invertIfNegative val="0"/>
            <c:bubble3D val="0"/>
            <c:spPr>
              <a:solidFill>
                <a:srgbClr val="4472C4"/>
              </a:solidFill>
            </c:spPr>
            <c:extLst>
              <c:ext xmlns:c16="http://schemas.microsoft.com/office/drawing/2014/chart" uri="{C3380CC4-5D6E-409C-BE32-E72D297353CC}">
                <c16:uniqueId val="{00000017-434F-41F0-A4E8-0B730232AF64}"/>
              </c:ext>
            </c:extLst>
          </c:dPt>
          <c:dPt>
            <c:idx val="14"/>
            <c:invertIfNegative val="0"/>
            <c:bubble3D val="0"/>
            <c:spPr>
              <a:solidFill>
                <a:srgbClr val="70AD47"/>
              </a:solidFill>
            </c:spPr>
            <c:extLst>
              <c:ext xmlns:c16="http://schemas.microsoft.com/office/drawing/2014/chart" uri="{C3380CC4-5D6E-409C-BE32-E72D297353CC}">
                <c16:uniqueId val="{00000019-434F-41F0-A4E8-0B730232AF64}"/>
              </c:ext>
            </c:extLst>
          </c:dPt>
          <c:dPt>
            <c:idx val="15"/>
            <c:invertIfNegative val="0"/>
            <c:bubble3D val="0"/>
            <c:spPr>
              <a:solidFill>
                <a:srgbClr val="70AD47"/>
              </a:solidFill>
            </c:spPr>
            <c:extLst>
              <c:ext xmlns:c16="http://schemas.microsoft.com/office/drawing/2014/chart" uri="{C3380CC4-5D6E-409C-BE32-E72D297353CC}">
                <c16:uniqueId val="{0000001B-B56E-48F0-B504-C16544311250}"/>
              </c:ext>
            </c:extLst>
          </c:dPt>
          <c:dPt>
            <c:idx val="16"/>
            <c:invertIfNegative val="0"/>
            <c:bubble3D val="0"/>
            <c:spPr>
              <a:solidFill>
                <a:srgbClr val="70AD47"/>
              </a:solidFill>
            </c:spPr>
            <c:extLst>
              <c:ext xmlns:c16="http://schemas.microsoft.com/office/drawing/2014/chart" uri="{C3380CC4-5D6E-409C-BE32-E72D297353CC}">
                <c16:uniqueId val="{00000064-1E47-4C3C-9261-004353F05AE5}"/>
              </c:ext>
            </c:extLst>
          </c:dPt>
          <c:dPt>
            <c:idx val="17"/>
            <c:invertIfNegative val="0"/>
            <c:bubble3D val="0"/>
            <c:spPr>
              <a:solidFill>
                <a:srgbClr val="70AD47"/>
              </a:solidFill>
            </c:spPr>
            <c:extLst>
              <c:ext xmlns:c16="http://schemas.microsoft.com/office/drawing/2014/chart" uri="{C3380CC4-5D6E-409C-BE32-E72D297353CC}">
                <c16:uniqueId val="{0000001D-434F-41F0-A4E8-0B730232AF64}"/>
              </c:ext>
            </c:extLst>
          </c:dPt>
          <c:dPt>
            <c:idx val="18"/>
            <c:invertIfNegative val="0"/>
            <c:bubble3D val="0"/>
            <c:spPr>
              <a:solidFill>
                <a:srgbClr val="70AD47"/>
              </a:solidFill>
            </c:spPr>
            <c:extLst>
              <c:ext xmlns:c16="http://schemas.microsoft.com/office/drawing/2014/chart" uri="{C3380CC4-5D6E-409C-BE32-E72D297353CC}">
                <c16:uniqueId val="{0000001F-434F-41F0-A4E8-0B730232AF64}"/>
              </c:ext>
            </c:extLst>
          </c:dPt>
          <c:dPt>
            <c:idx val="19"/>
            <c:invertIfNegative val="0"/>
            <c:bubble3D val="0"/>
            <c:spPr>
              <a:solidFill>
                <a:srgbClr val="70AD47"/>
              </a:solidFill>
            </c:spPr>
            <c:extLst>
              <c:ext xmlns:c16="http://schemas.microsoft.com/office/drawing/2014/chart" uri="{C3380CC4-5D6E-409C-BE32-E72D297353CC}">
                <c16:uniqueId val="{00000063-1E47-4C3C-9261-004353F05AE5}"/>
              </c:ext>
            </c:extLst>
          </c:dPt>
          <c:dPt>
            <c:idx val="20"/>
            <c:invertIfNegative val="0"/>
            <c:bubble3D val="0"/>
            <c:spPr>
              <a:solidFill>
                <a:srgbClr val="ED7D31"/>
              </a:solidFill>
            </c:spPr>
            <c:extLst>
              <c:ext xmlns:c16="http://schemas.microsoft.com/office/drawing/2014/chart" uri="{C3380CC4-5D6E-409C-BE32-E72D297353CC}">
                <c16:uniqueId val="{00000021-B56E-48F0-B504-C16544311250}"/>
              </c:ext>
            </c:extLst>
          </c:dPt>
          <c:dPt>
            <c:idx val="21"/>
            <c:invertIfNegative val="0"/>
            <c:bubble3D val="0"/>
            <c:spPr>
              <a:solidFill>
                <a:srgbClr val="5B9BD5"/>
              </a:solidFill>
            </c:spPr>
            <c:extLst>
              <c:ext xmlns:c16="http://schemas.microsoft.com/office/drawing/2014/chart" uri="{C3380CC4-5D6E-409C-BE32-E72D297353CC}">
                <c16:uniqueId val="{00000023-434F-41F0-A4E8-0B730232AF64}"/>
              </c:ext>
            </c:extLst>
          </c:dPt>
          <c:dPt>
            <c:idx val="22"/>
            <c:invertIfNegative val="0"/>
            <c:bubble3D val="0"/>
            <c:spPr>
              <a:solidFill>
                <a:srgbClr val="5B9BD5"/>
              </a:solidFill>
            </c:spPr>
            <c:extLst>
              <c:ext xmlns:c16="http://schemas.microsoft.com/office/drawing/2014/chart" uri="{C3380CC4-5D6E-409C-BE32-E72D297353CC}">
                <c16:uniqueId val="{00000025-8C32-427B-95A5-B0B41E73D74D}"/>
              </c:ext>
            </c:extLst>
          </c:dPt>
          <c:dPt>
            <c:idx val="25"/>
            <c:invertIfNegative val="0"/>
            <c:bubble3D val="0"/>
            <c:spPr>
              <a:solidFill>
                <a:srgbClr val="ED7D31"/>
              </a:solidFill>
            </c:spPr>
            <c:extLst>
              <c:ext xmlns:c16="http://schemas.microsoft.com/office/drawing/2014/chart" uri="{C3380CC4-5D6E-409C-BE32-E72D297353CC}">
                <c16:uniqueId val="{0000005F-1E47-4C3C-9261-004353F05AE5}"/>
              </c:ext>
            </c:extLst>
          </c:dPt>
          <c:dPt>
            <c:idx val="26"/>
            <c:invertIfNegative val="0"/>
            <c:bubble3D val="0"/>
            <c:spPr>
              <a:solidFill>
                <a:srgbClr val="ED7D31"/>
              </a:solidFill>
            </c:spPr>
            <c:extLst>
              <c:ext xmlns:c16="http://schemas.microsoft.com/office/drawing/2014/chart" uri="{C3380CC4-5D6E-409C-BE32-E72D297353CC}">
                <c16:uniqueId val="{0000005E-1E47-4C3C-9261-004353F05AE5}"/>
              </c:ext>
            </c:extLst>
          </c:dPt>
          <c:dPt>
            <c:idx val="28"/>
            <c:invertIfNegative val="0"/>
            <c:bubble3D val="0"/>
            <c:spPr>
              <a:solidFill>
                <a:srgbClr val="00B050"/>
              </a:solidFill>
            </c:spPr>
            <c:extLst>
              <c:ext xmlns:c16="http://schemas.microsoft.com/office/drawing/2014/chart" uri="{C3380CC4-5D6E-409C-BE32-E72D297353CC}">
                <c16:uniqueId val="{00000062-1E47-4C3C-9261-004353F05AE5}"/>
              </c:ext>
            </c:extLst>
          </c:dPt>
          <c:dPt>
            <c:idx val="29"/>
            <c:invertIfNegative val="0"/>
            <c:bubble3D val="0"/>
            <c:spPr>
              <a:solidFill>
                <a:srgbClr val="00B050"/>
              </a:solidFill>
            </c:spPr>
            <c:extLst>
              <c:ext xmlns:c16="http://schemas.microsoft.com/office/drawing/2014/chart" uri="{C3380CC4-5D6E-409C-BE32-E72D297353CC}">
                <c16:uniqueId val="{00000027-B56E-48F0-B504-C16544311250}"/>
              </c:ext>
            </c:extLst>
          </c:dPt>
          <c:dPt>
            <c:idx val="30"/>
            <c:invertIfNegative val="0"/>
            <c:bubble3D val="0"/>
            <c:spPr>
              <a:solidFill>
                <a:srgbClr val="00B050"/>
              </a:solidFill>
            </c:spPr>
            <c:extLst>
              <c:ext xmlns:c16="http://schemas.microsoft.com/office/drawing/2014/chart" uri="{C3380CC4-5D6E-409C-BE32-E72D297353CC}">
                <c16:uniqueId val="{00000029-434F-41F0-A4E8-0B730232AF64}"/>
              </c:ext>
            </c:extLst>
          </c:dPt>
          <c:dPt>
            <c:idx val="31"/>
            <c:invertIfNegative val="0"/>
            <c:bubble3D val="0"/>
            <c:spPr>
              <a:solidFill>
                <a:srgbClr val="00B050"/>
              </a:solidFill>
            </c:spPr>
            <c:extLst>
              <c:ext xmlns:c16="http://schemas.microsoft.com/office/drawing/2014/chart" uri="{C3380CC4-5D6E-409C-BE32-E72D297353CC}">
                <c16:uniqueId val="{0000002B-434F-41F0-A4E8-0B730232AF64}"/>
              </c:ext>
            </c:extLst>
          </c:dPt>
          <c:dPt>
            <c:idx val="32"/>
            <c:invertIfNegative val="0"/>
            <c:bubble3D val="0"/>
            <c:spPr>
              <a:solidFill>
                <a:srgbClr val="00B050"/>
              </a:solidFill>
            </c:spPr>
            <c:extLst>
              <c:ext xmlns:c16="http://schemas.microsoft.com/office/drawing/2014/chart" uri="{C3380CC4-5D6E-409C-BE32-E72D297353CC}">
                <c16:uniqueId val="{0000002D-8C32-427B-95A5-B0B41E73D74D}"/>
              </c:ext>
            </c:extLst>
          </c:dPt>
          <c:dPt>
            <c:idx val="34"/>
            <c:invertIfNegative val="0"/>
            <c:bubble3D val="0"/>
            <c:spPr>
              <a:solidFill>
                <a:srgbClr val="44546A"/>
              </a:solidFill>
            </c:spPr>
            <c:extLst>
              <c:ext xmlns:c16="http://schemas.microsoft.com/office/drawing/2014/chart" uri="{C3380CC4-5D6E-409C-BE32-E72D297353CC}">
                <c16:uniqueId val="{00000061-1E47-4C3C-9261-004353F05AE5}"/>
              </c:ext>
            </c:extLst>
          </c:dPt>
          <c:dPt>
            <c:idx val="35"/>
            <c:invertIfNegative val="0"/>
            <c:bubble3D val="0"/>
            <c:spPr>
              <a:solidFill>
                <a:srgbClr val="44546A"/>
              </a:solidFill>
            </c:spPr>
            <c:extLst>
              <c:ext xmlns:c16="http://schemas.microsoft.com/office/drawing/2014/chart" uri="{C3380CC4-5D6E-409C-BE32-E72D297353CC}">
                <c16:uniqueId val="{00000060-1E47-4C3C-9261-004353F05AE5}"/>
              </c:ext>
            </c:extLst>
          </c:dPt>
          <c:dLbls>
            <c:dLbl>
              <c:idx val="17"/>
              <c:numFmt formatCode="0%" sourceLinked="0"/>
              <c:spPr>
                <a:noFill/>
                <a:ln>
                  <a:noFill/>
                </a:ln>
                <a:effectLst/>
              </c:spPr>
              <c:txPr>
                <a:bodyPr/>
                <a:lstStyle/>
                <a:p>
                  <a:pPr>
                    <a:defRPr sz="900" b="1"/>
                  </a:pPr>
                  <a:endParaRPr lang="en-US"/>
                </a:p>
              </c:txPr>
              <c:showLegendKey val="0"/>
              <c:showVal val="1"/>
              <c:showCatName val="0"/>
              <c:showSerName val="0"/>
              <c:showPercent val="0"/>
              <c:showBubbleSize val="0"/>
              <c:extLst>
                <c:ext xmlns:c16="http://schemas.microsoft.com/office/drawing/2014/chart" uri="{C3380CC4-5D6E-409C-BE32-E72D297353CC}">
                  <c16:uniqueId val="{0000001D-434F-41F0-A4E8-0B730232AF64}"/>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Sheet1!$A$3:$B$38</c:f>
              <c:multiLvlStrCache>
                <c:ptCount val="36"/>
                <c:lvl>
                  <c:pt idx="0">
                    <c:v>Lauki</c:v>
                  </c:pt>
                  <c:pt idx="1">
                    <c:v>Cita pilsēta</c:v>
                  </c:pt>
                  <c:pt idx="2">
                    <c:v>Rīga</c:v>
                  </c:pt>
                  <c:pt idx="4">
                    <c:v>Latgale</c:v>
                  </c:pt>
                  <c:pt idx="5">
                    <c:v>Zemgale</c:v>
                  </c:pt>
                  <c:pt idx="6">
                    <c:v>Kurzeme</c:v>
                  </c:pt>
                  <c:pt idx="7">
                    <c:v>Vidzeme</c:v>
                  </c:pt>
                  <c:pt idx="8">
                    <c:v>Pierīga</c:v>
                  </c:pt>
                  <c:pt idx="9">
                    <c:v>Rīga</c:v>
                  </c:pt>
                  <c:pt idx="11">
                    <c:v>Nav </c:v>
                  </c:pt>
                  <c:pt idx="12">
                    <c:v>Ir</c:v>
                  </c:pt>
                  <c:pt idx="14">
                    <c:v>Atteikums</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lvl>
                <c:lvl>
                  <c:pt idx="0">
                    <c:v>Apdzīvotā vieta</c:v>
                  </c:pt>
                  <c:pt idx="4">
                    <c:v>Reģions</c:v>
                  </c:pt>
                  <c:pt idx="11">
                    <c:v>Skolas vecuma bērni ģimenē</c:v>
                  </c:pt>
                  <c:pt idx="14">
                    <c:v>Ienākumu līmenis uz vienu ģimenes locekli mēnesī</c:v>
                  </c:pt>
                  <c:pt idx="21">
                    <c:v>Izglītība</c:v>
                  </c:pt>
                  <c:pt idx="25">
                    <c:v>Sarun-valoda ģimenē</c:v>
                  </c:pt>
                  <c:pt idx="28">
                    <c:v>Vecums</c:v>
                  </c:pt>
                  <c:pt idx="34">
                    <c:v>Dzi-mums</c:v>
                  </c:pt>
                </c:lvl>
              </c:multiLvlStrCache>
            </c:multiLvlStrRef>
          </c:cat>
          <c:val>
            <c:numRef>
              <c:f>Sheet1!$C$3:$C$38</c:f>
              <c:numCache>
                <c:formatCode>0%</c:formatCode>
                <c:ptCount val="36"/>
                <c:pt idx="0">
                  <c:v>0.2753799947336022</c:v>
                </c:pt>
                <c:pt idx="1">
                  <c:v>0.40247870345004733</c:v>
                </c:pt>
                <c:pt idx="2">
                  <c:v>0.32214130181635175</c:v>
                </c:pt>
                <c:pt idx="4">
                  <c:v>0.12954834570291476</c:v>
                </c:pt>
                <c:pt idx="5">
                  <c:v>0.12026870902909398</c:v>
                </c:pt>
                <c:pt idx="6">
                  <c:v>0.14993167427310977</c:v>
                </c:pt>
                <c:pt idx="7">
                  <c:v>0.14133532933938525</c:v>
                </c:pt>
                <c:pt idx="8">
                  <c:v>0.13677463983914515</c:v>
                </c:pt>
                <c:pt idx="9">
                  <c:v>0.32214130181635175</c:v>
                </c:pt>
                <c:pt idx="11">
                  <c:v>0.64349106604209227</c:v>
                </c:pt>
                <c:pt idx="12">
                  <c:v>0.3565089339579085</c:v>
                </c:pt>
                <c:pt idx="14">
                  <c:v>0.43197507468982588</c:v>
                </c:pt>
                <c:pt idx="15">
                  <c:v>9.0881446497847573E-2</c:v>
                </c:pt>
                <c:pt idx="16">
                  <c:v>0.11862885709772832</c:v>
                </c:pt>
                <c:pt idx="17">
                  <c:v>0.14726146823432021</c:v>
                </c:pt>
                <c:pt idx="18">
                  <c:v>0.11954395811271772</c:v>
                </c:pt>
                <c:pt idx="19">
                  <c:v>9.1709195367561044E-2</c:v>
                </c:pt>
                <c:pt idx="21">
                  <c:v>4.4232267357898404E-2</c:v>
                </c:pt>
                <c:pt idx="22">
                  <c:v>0.35973348896347718</c:v>
                </c:pt>
                <c:pt idx="23">
                  <c:v>0.59603424367862479</c:v>
                </c:pt>
                <c:pt idx="25">
                  <c:v>0.19294603676514444</c:v>
                </c:pt>
                <c:pt idx="26">
                  <c:v>0.80705396323485734</c:v>
                </c:pt>
                <c:pt idx="28">
                  <c:v>0.22570347215764702</c:v>
                </c:pt>
                <c:pt idx="29">
                  <c:v>0.23034092637089629</c:v>
                </c:pt>
                <c:pt idx="30">
                  <c:v>0.24157287360690971</c:v>
                </c:pt>
                <c:pt idx="31">
                  <c:v>0.18571816190859869</c:v>
                </c:pt>
                <c:pt idx="32">
                  <c:v>0.11666456595594867</c:v>
                </c:pt>
                <c:pt idx="34">
                  <c:v>0.47434818757965375</c:v>
                </c:pt>
                <c:pt idx="35">
                  <c:v>0.5256518124203472</c:v>
                </c:pt>
              </c:numCache>
            </c:numRef>
          </c:val>
          <c:extLst>
            <c:ext xmlns:c16="http://schemas.microsoft.com/office/drawing/2014/chart" uri="{C3380CC4-5D6E-409C-BE32-E72D297353CC}">
              <c16:uniqueId val="{00000030-434F-41F0-A4E8-0B730232AF64}"/>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3 reizes nedēļā vai biežāk</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Slikta</c:v>
                  </c:pt>
                  <c:pt idx="1">
                    <c:v>Vidēja</c:v>
                  </c:pt>
                  <c:pt idx="2">
                    <c:v>Laba</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 forma</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Sheet1!$C$3:$C$36</c:f>
              <c:numCache>
                <c:formatCode>0%</c:formatCode>
                <c:ptCount val="34"/>
                <c:pt idx="0">
                  <c:v>0.10787193720553832</c:v>
                </c:pt>
                <c:pt idx="1">
                  <c:v>0.25101821269658608</c:v>
                </c:pt>
                <c:pt idx="2">
                  <c:v>0.57054112291553538</c:v>
                </c:pt>
                <c:pt idx="4">
                  <c:v>0.31057142050463676</c:v>
                </c:pt>
                <c:pt idx="5">
                  <c:v>0.32909225343044979</c:v>
                </c:pt>
                <c:pt idx="7">
                  <c:v>0.34003970882442242</c:v>
                </c:pt>
                <c:pt idx="8">
                  <c:v>0.33553532159421068</c:v>
                </c:pt>
                <c:pt idx="9">
                  <c:v>0.27468787139644685</c:v>
                </c:pt>
                <c:pt idx="11">
                  <c:v>0.27218177760115669</c:v>
                </c:pt>
                <c:pt idx="12">
                  <c:v>0.31223620309108935</c:v>
                </c:pt>
                <c:pt idx="13">
                  <c:v>0.34653318112110171</c:v>
                </c:pt>
                <c:pt idx="14">
                  <c:v>0.25797496782233592</c:v>
                </c:pt>
                <c:pt idx="15">
                  <c:v>0.35846433978472042</c:v>
                </c:pt>
                <c:pt idx="17">
                  <c:v>0.46030508429681793</c:v>
                </c:pt>
                <c:pt idx="18">
                  <c:v>0.30099920164881494</c:v>
                </c:pt>
                <c:pt idx="19">
                  <c:v>0.31631476608501813</c:v>
                </c:pt>
                <c:pt idx="21">
                  <c:v>0.32780823896604566</c:v>
                </c:pt>
                <c:pt idx="22">
                  <c:v>0.31463195021282353</c:v>
                </c:pt>
                <c:pt idx="24">
                  <c:v>0.29851948364403014</c:v>
                </c:pt>
                <c:pt idx="25">
                  <c:v>0.2528360146687576</c:v>
                </c:pt>
                <c:pt idx="26">
                  <c:v>0.29578553111660894</c:v>
                </c:pt>
                <c:pt idx="27">
                  <c:v>0.35255092424853068</c:v>
                </c:pt>
                <c:pt idx="28">
                  <c:v>0.46826580377426974</c:v>
                </c:pt>
                <c:pt idx="30">
                  <c:v>0.32713252465918125</c:v>
                </c:pt>
                <c:pt idx="31">
                  <c:v>0.30818792765247111</c:v>
                </c:pt>
                <c:pt idx="33">
                  <c:v>0.31717426290703099</c:v>
                </c:pt>
              </c:numCache>
            </c:numRef>
          </c:val>
          <c:extLst>
            <c:ext xmlns:c16="http://schemas.microsoft.com/office/drawing/2014/chart" uri="{C3380CC4-5D6E-409C-BE32-E72D297353CC}">
              <c16:uniqueId val="{00000000-2052-4482-AD15-8BA78E59F9FD}"/>
            </c:ext>
          </c:extLst>
        </c:ser>
        <c:ser>
          <c:idx val="1"/>
          <c:order val="1"/>
          <c:tx>
            <c:strRef>
              <c:f>Sheet1!$D$2</c:f>
              <c:strCache>
                <c:ptCount val="1"/>
                <c:pt idx="0">
                  <c:v>1 – 2 reizes nedēļā</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Slikta</c:v>
                  </c:pt>
                  <c:pt idx="1">
                    <c:v>Vidēja</c:v>
                  </c:pt>
                  <c:pt idx="2">
                    <c:v>Laba</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 forma</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Sheet1!$D$3:$D$36</c:f>
              <c:numCache>
                <c:formatCode>0%</c:formatCode>
                <c:ptCount val="34"/>
                <c:pt idx="0">
                  <c:v>0.24000681580038774</c:v>
                </c:pt>
                <c:pt idx="1">
                  <c:v>0.38874182834226123</c:v>
                </c:pt>
                <c:pt idx="2">
                  <c:v>0.30167428419300851</c:v>
                </c:pt>
                <c:pt idx="4">
                  <c:v>0.30289302006042357</c:v>
                </c:pt>
                <c:pt idx="5">
                  <c:v>0.37120878205533719</c:v>
                </c:pt>
                <c:pt idx="7">
                  <c:v>0.34334824108228273</c:v>
                </c:pt>
                <c:pt idx="8">
                  <c:v>0.30955675524863785</c:v>
                </c:pt>
                <c:pt idx="9">
                  <c:v>0.33558863956437662</c:v>
                </c:pt>
                <c:pt idx="11">
                  <c:v>0.26382005806371012</c:v>
                </c:pt>
                <c:pt idx="12">
                  <c:v>0.29203489634908653</c:v>
                </c:pt>
                <c:pt idx="13">
                  <c:v>0.32680696297030742</c:v>
                </c:pt>
                <c:pt idx="14">
                  <c:v>0.40128873947507498</c:v>
                </c:pt>
                <c:pt idx="15">
                  <c:v>0.31711612273211032</c:v>
                </c:pt>
                <c:pt idx="17">
                  <c:v>0.28003019139096286</c:v>
                </c:pt>
                <c:pt idx="18">
                  <c:v>0.26950523540773547</c:v>
                </c:pt>
                <c:pt idx="19">
                  <c:v>0.36560277019622284</c:v>
                </c:pt>
                <c:pt idx="21">
                  <c:v>0.24682644122347558</c:v>
                </c:pt>
                <c:pt idx="22">
                  <c:v>0.34647499259905912</c:v>
                </c:pt>
                <c:pt idx="24">
                  <c:v>0.28262552742664387</c:v>
                </c:pt>
                <c:pt idx="25">
                  <c:v>0.34137188797634571</c:v>
                </c:pt>
                <c:pt idx="26">
                  <c:v>0.30733812161434498</c:v>
                </c:pt>
                <c:pt idx="27">
                  <c:v>0.38413111053359617</c:v>
                </c:pt>
                <c:pt idx="28">
                  <c:v>0.33636642333200995</c:v>
                </c:pt>
                <c:pt idx="30">
                  <c:v>0.28459095153877473</c:v>
                </c:pt>
                <c:pt idx="31">
                  <c:v>0.36574209949461145</c:v>
                </c:pt>
                <c:pt idx="33">
                  <c:v>0.3272481995417526</c:v>
                </c:pt>
              </c:numCache>
            </c:numRef>
          </c:val>
          <c:extLst>
            <c:ext xmlns:c16="http://schemas.microsoft.com/office/drawing/2014/chart" uri="{C3380CC4-5D6E-409C-BE32-E72D297353CC}">
              <c16:uniqueId val="{00000001-2052-4482-AD15-8BA78E59F9FD}"/>
            </c:ext>
          </c:extLst>
        </c:ser>
        <c:ser>
          <c:idx val="2"/>
          <c:order val="2"/>
          <c:tx>
            <c:strRef>
              <c:f>Sheet1!$E$2</c:f>
              <c:strCache>
                <c:ptCount val="1"/>
                <c:pt idx="0">
                  <c:v>Retāk</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Slikta</c:v>
                  </c:pt>
                  <c:pt idx="1">
                    <c:v>Vidēja</c:v>
                  </c:pt>
                  <c:pt idx="2">
                    <c:v>Laba</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 forma</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Sheet1!$E$3:$E$36</c:f>
              <c:numCache>
                <c:formatCode>0%</c:formatCode>
                <c:ptCount val="34"/>
                <c:pt idx="0">
                  <c:v>0.35063476477652944</c:v>
                </c:pt>
                <c:pt idx="1">
                  <c:v>0.25562283040466038</c:v>
                </c:pt>
                <c:pt idx="2">
                  <c:v>8.4225783339822419E-2</c:v>
                </c:pt>
                <c:pt idx="4">
                  <c:v>0.23006750267962539</c:v>
                </c:pt>
                <c:pt idx="5">
                  <c:v>0.20609914027856363</c:v>
                </c:pt>
                <c:pt idx="7">
                  <c:v>0.1859632692664076</c:v>
                </c:pt>
                <c:pt idx="8">
                  <c:v>0.22137063233986817</c:v>
                </c:pt>
                <c:pt idx="9">
                  <c:v>0.25210998309155586</c:v>
                </c:pt>
                <c:pt idx="11">
                  <c:v>0.25164329197511104</c:v>
                </c:pt>
                <c:pt idx="12">
                  <c:v>0.25604613890743211</c:v>
                </c:pt>
                <c:pt idx="13">
                  <c:v>0.19635413528470699</c:v>
                </c:pt>
                <c:pt idx="14">
                  <c:v>0.25762489904479868</c:v>
                </c:pt>
                <c:pt idx="15">
                  <c:v>0.22863379737573075</c:v>
                </c:pt>
                <c:pt idx="17">
                  <c:v>0.18168944509164597</c:v>
                </c:pt>
                <c:pt idx="18">
                  <c:v>0.231559052012976</c:v>
                </c:pt>
                <c:pt idx="19">
                  <c:v>0.21842115103104065</c:v>
                </c:pt>
                <c:pt idx="21">
                  <c:v>0.21845051838932017</c:v>
                </c:pt>
                <c:pt idx="22">
                  <c:v>0.22225701597427994</c:v>
                </c:pt>
                <c:pt idx="24">
                  <c:v>0.21432903828780361</c:v>
                </c:pt>
                <c:pt idx="25">
                  <c:v>0.226172646376881</c:v>
                </c:pt>
                <c:pt idx="26">
                  <c:v>0.26011258395680459</c:v>
                </c:pt>
                <c:pt idx="27">
                  <c:v>0.20542156382809848</c:v>
                </c:pt>
                <c:pt idx="28">
                  <c:v>0.17198266291582859</c:v>
                </c:pt>
                <c:pt idx="30">
                  <c:v>0.24012275018932655</c:v>
                </c:pt>
                <c:pt idx="31">
                  <c:v>0.20473776263953256</c:v>
                </c:pt>
                <c:pt idx="33">
                  <c:v>0.22152256735130596</c:v>
                </c:pt>
              </c:numCache>
            </c:numRef>
          </c:val>
          <c:extLst>
            <c:ext xmlns:c16="http://schemas.microsoft.com/office/drawing/2014/chart" uri="{C3380CC4-5D6E-409C-BE32-E72D297353CC}">
              <c16:uniqueId val="{00000002-2052-4482-AD15-8BA78E59F9FD}"/>
            </c:ext>
          </c:extLst>
        </c:ser>
        <c:ser>
          <c:idx val="3"/>
          <c:order val="3"/>
          <c:tx>
            <c:strRef>
              <c:f>Sheet1!$F$2</c:f>
              <c:strCache>
                <c:ptCount val="1"/>
                <c:pt idx="0">
                  <c:v>Nemaz</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Slikta</c:v>
                  </c:pt>
                  <c:pt idx="1">
                    <c:v>Vidēja</c:v>
                  </c:pt>
                  <c:pt idx="2">
                    <c:v>Laba</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 forma</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Sheet1!$F$3:$F$36</c:f>
              <c:numCache>
                <c:formatCode>0%</c:formatCode>
                <c:ptCount val="34"/>
                <c:pt idx="0">
                  <c:v>0.28170392071042316</c:v>
                </c:pt>
                <c:pt idx="1">
                  <c:v>7.963240354872575E-2</c:v>
                </c:pt>
                <c:pt idx="2">
                  <c:v>3.2746879610128829E-2</c:v>
                </c:pt>
                <c:pt idx="4">
                  <c:v>0.12558087146821939</c:v>
                </c:pt>
                <c:pt idx="5">
                  <c:v>8.0584133408184211E-2</c:v>
                </c:pt>
                <c:pt idx="7">
                  <c:v>0.11103286897639623</c:v>
                </c:pt>
                <c:pt idx="8">
                  <c:v>0.10989562757535584</c:v>
                </c:pt>
                <c:pt idx="9">
                  <c:v>0.1078168231756829</c:v>
                </c:pt>
                <c:pt idx="11">
                  <c:v>0.18798692601194683</c:v>
                </c:pt>
                <c:pt idx="12">
                  <c:v>0.1305908362796023</c:v>
                </c:pt>
                <c:pt idx="13">
                  <c:v>0.11914532137406358</c:v>
                </c:pt>
                <c:pt idx="14">
                  <c:v>8.3111393657790564E-2</c:v>
                </c:pt>
                <c:pt idx="15">
                  <c:v>8.6974465285697258E-2</c:v>
                </c:pt>
                <c:pt idx="17">
                  <c:v>4.1437476736882646E-2</c:v>
                </c:pt>
                <c:pt idx="18">
                  <c:v>0.1727644053486154</c:v>
                </c:pt>
                <c:pt idx="19">
                  <c:v>7.6433723363378683E-2</c:v>
                </c:pt>
                <c:pt idx="21">
                  <c:v>0.17458179566698981</c:v>
                </c:pt>
                <c:pt idx="22">
                  <c:v>9.3989089009022225E-2</c:v>
                </c:pt>
                <c:pt idx="24">
                  <c:v>0.16700882920730811</c:v>
                </c:pt>
                <c:pt idx="25">
                  <c:v>0.14695969297256867</c:v>
                </c:pt>
                <c:pt idx="26">
                  <c:v>0.11494318687220482</c:v>
                </c:pt>
                <c:pt idx="27">
                  <c:v>4.4613590817558675E-2</c:v>
                </c:pt>
                <c:pt idx="28">
                  <c:v>1.663845269861252E-2</c:v>
                </c:pt>
                <c:pt idx="30">
                  <c:v>0.12820847573534297</c:v>
                </c:pt>
                <c:pt idx="31">
                  <c:v>9.2691917162991314E-2</c:v>
                </c:pt>
                <c:pt idx="33">
                  <c:v>0.10953913235085291</c:v>
                </c:pt>
              </c:numCache>
            </c:numRef>
          </c:val>
          <c:extLst>
            <c:ext xmlns:c16="http://schemas.microsoft.com/office/drawing/2014/chart" uri="{C3380CC4-5D6E-409C-BE32-E72D297353CC}">
              <c16:uniqueId val="{00000003-2052-4482-AD15-8BA78E59F9FD}"/>
            </c:ext>
          </c:extLst>
        </c:ser>
        <c:ser>
          <c:idx val="4"/>
          <c:order val="4"/>
          <c:tx>
            <c:strRef>
              <c:f>Sheet1!$G$2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Slikta</c:v>
                  </c:pt>
                  <c:pt idx="1">
                    <c:v>Vidēja</c:v>
                  </c:pt>
                  <c:pt idx="2">
                    <c:v>Laba</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 forma</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Sheet1!$G$3:$G$36</c:f>
              <c:numCache>
                <c:formatCode>0%</c:formatCode>
                <c:ptCount val="34"/>
                <c:pt idx="0">
                  <c:v>1.9782561507120891E-2</c:v>
                </c:pt>
                <c:pt idx="1">
                  <c:v>2.4984725007765701E-2</c:v>
                </c:pt>
                <c:pt idx="2">
                  <c:v>1.0811929941504929E-2</c:v>
                </c:pt>
                <c:pt idx="4">
                  <c:v>3.0887185287095595E-2</c:v>
                </c:pt>
                <c:pt idx="5">
                  <c:v>1.3015690827462918E-2</c:v>
                </c:pt>
                <c:pt idx="7">
                  <c:v>1.9615911850492506E-2</c:v>
                </c:pt>
                <c:pt idx="8">
                  <c:v>2.3641663241928467E-2</c:v>
                </c:pt>
                <c:pt idx="9">
                  <c:v>2.979668277193457E-2</c:v>
                </c:pt>
                <c:pt idx="11">
                  <c:v>2.436794634807499E-2</c:v>
                </c:pt>
                <c:pt idx="12">
                  <c:v>9.0919253727898292E-3</c:v>
                </c:pt>
                <c:pt idx="13">
                  <c:v>1.116039924982104E-2</c:v>
                </c:pt>
                <c:pt idx="14">
                  <c:v>0</c:v>
                </c:pt>
                <c:pt idx="15">
                  <c:v>8.8112748217413009E-3</c:v>
                </c:pt>
                <c:pt idx="17">
                  <c:v>3.6537802483690665E-2</c:v>
                </c:pt>
                <c:pt idx="18">
                  <c:v>2.5172105581856806E-2</c:v>
                </c:pt>
                <c:pt idx="19">
                  <c:v>2.3227589324339205E-2</c:v>
                </c:pt>
                <c:pt idx="21">
                  <c:v>3.2333005754167518E-2</c:v>
                </c:pt>
                <c:pt idx="22">
                  <c:v>2.2646952204814674E-2</c:v>
                </c:pt>
                <c:pt idx="24">
                  <c:v>3.7517121434213888E-2</c:v>
                </c:pt>
                <c:pt idx="25">
                  <c:v>3.2659758005444808E-2</c:v>
                </c:pt>
                <c:pt idx="26">
                  <c:v>2.1820576440036387E-2</c:v>
                </c:pt>
                <c:pt idx="27">
                  <c:v>1.3282810572216624E-2</c:v>
                </c:pt>
                <c:pt idx="28">
                  <c:v>6.7466572792793536E-3</c:v>
                </c:pt>
                <c:pt idx="30">
                  <c:v>1.994529787737357E-2</c:v>
                </c:pt>
                <c:pt idx="31">
                  <c:v>2.8640293050392712E-2</c:v>
                </c:pt>
                <c:pt idx="33">
                  <c:v>2.4515837849057275E-2</c:v>
                </c:pt>
              </c:numCache>
            </c:numRef>
          </c:val>
          <c:extLst>
            <c:ext xmlns:c16="http://schemas.microsoft.com/office/drawing/2014/chart" uri="{C3380CC4-5D6E-409C-BE32-E72D297353CC}">
              <c16:uniqueId val="{00000004-2052-4482-AD15-8BA78E59F9F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212670345863928"/>
          <c:y val="2.3597491191768767E-3"/>
          <c:w val="0.77873296541360715"/>
          <c:h val="4.4360105500642275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0.49886761850463496</c:v>
                </c:pt>
                <c:pt idx="1">
                  <c:v>0.45825121282086029</c:v>
                </c:pt>
                <c:pt idx="2">
                  <c:v>0.52978485375333007</c:v>
                </c:pt>
                <c:pt idx="4">
                  <c:v>0.48116606041513793</c:v>
                </c:pt>
                <c:pt idx="5">
                  <c:v>0.50334883595356095</c:v>
                </c:pt>
                <c:pt idx="6">
                  <c:v>0.5387567210148132</c:v>
                </c:pt>
                <c:pt idx="8">
                  <c:v>0.4864198963235371</c:v>
                </c:pt>
                <c:pt idx="9">
                  <c:v>0.54433161243185602</c:v>
                </c:pt>
                <c:pt idx="11">
                  <c:v>0.50220273411930927</c:v>
                </c:pt>
                <c:pt idx="12">
                  <c:v>0.4993905138301844</c:v>
                </c:pt>
                <c:pt idx="13">
                  <c:v>0.52081278231759287</c:v>
                </c:pt>
                <c:pt idx="15">
                  <c:v>0.55038413379563345</c:v>
                </c:pt>
                <c:pt idx="16">
                  <c:v>0.5517022782624833</c:v>
                </c:pt>
                <c:pt idx="17">
                  <c:v>0.56811997874551634</c:v>
                </c:pt>
                <c:pt idx="18">
                  <c:v>0.4717009022850322</c:v>
                </c:pt>
                <c:pt idx="19">
                  <c:v>0.46203551302044071</c:v>
                </c:pt>
                <c:pt idx="21">
                  <c:v>0.63707775876473016</c:v>
                </c:pt>
                <c:pt idx="22">
                  <c:v>0.54126684065042452</c:v>
                </c:pt>
                <c:pt idx="23">
                  <c:v>0.47677585761220537</c:v>
                </c:pt>
                <c:pt idx="25">
                  <c:v>0.58559079944149706</c:v>
                </c:pt>
                <c:pt idx="26">
                  <c:v>0.48829264774199338</c:v>
                </c:pt>
                <c:pt idx="28">
                  <c:v>0.39268442073276172</c:v>
                </c:pt>
                <c:pt idx="29">
                  <c:v>0.41836925607308845</c:v>
                </c:pt>
                <c:pt idx="30">
                  <c:v>0.48883759014887734</c:v>
                </c:pt>
                <c:pt idx="31">
                  <c:v>0.62193603535024522</c:v>
                </c:pt>
                <c:pt idx="32">
                  <c:v>0.75835727714023027</c:v>
                </c:pt>
                <c:pt idx="34">
                  <c:v>0.48253429081706672</c:v>
                </c:pt>
                <c:pt idx="35">
                  <c:v>0.52920330079719835</c:v>
                </c:pt>
                <c:pt idx="37">
                  <c:v>0.50706594049698639</c:v>
                </c:pt>
              </c:numCache>
            </c:numRef>
          </c:val>
          <c:extLst>
            <c:ext xmlns:c16="http://schemas.microsoft.com/office/drawing/2014/chart" uri="{C3380CC4-5D6E-409C-BE32-E72D297353CC}">
              <c16:uniqueId val="{00000000-7552-448A-9814-568EE52F144A}"/>
            </c:ext>
          </c:extLst>
        </c:ser>
        <c:ser>
          <c:idx val="1"/>
          <c:order val="1"/>
          <c:tx>
            <c:strRef>
              <c:f>Sheet1!$D$2</c:f>
              <c:strCache>
                <c:ptCount val="1"/>
                <c:pt idx="0">
                  <c:v>Nē</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0.29192699452009718</c:v>
                </c:pt>
                <c:pt idx="1">
                  <c:v>0.28927115946211907</c:v>
                </c:pt>
                <c:pt idx="2">
                  <c:v>0.28127974410420364</c:v>
                </c:pt>
                <c:pt idx="4">
                  <c:v>0.26232301472161473</c:v>
                </c:pt>
                <c:pt idx="5">
                  <c:v>0.28197621844694298</c:v>
                </c:pt>
                <c:pt idx="6">
                  <c:v>0.30230987589160202</c:v>
                </c:pt>
                <c:pt idx="8">
                  <c:v>0.28315402271172824</c:v>
                </c:pt>
                <c:pt idx="9">
                  <c:v>0.28639778847676545</c:v>
                </c:pt>
                <c:pt idx="11">
                  <c:v>0.29148561284914187</c:v>
                </c:pt>
                <c:pt idx="12">
                  <c:v>0.29752784930656223</c:v>
                </c:pt>
                <c:pt idx="13">
                  <c:v>0.26166320229928614</c:v>
                </c:pt>
                <c:pt idx="15">
                  <c:v>0.2818873903393892</c:v>
                </c:pt>
                <c:pt idx="16">
                  <c:v>0.2822321828591049</c:v>
                </c:pt>
                <c:pt idx="17">
                  <c:v>0.24867398248082925</c:v>
                </c:pt>
                <c:pt idx="18">
                  <c:v>0.33493174855107638</c:v>
                </c:pt>
                <c:pt idx="19">
                  <c:v>0.34317248636338754</c:v>
                </c:pt>
                <c:pt idx="21">
                  <c:v>0.22097465537293273</c:v>
                </c:pt>
                <c:pt idx="22">
                  <c:v>0.25980665257961894</c:v>
                </c:pt>
                <c:pt idx="23">
                  <c:v>0.30379981097210468</c:v>
                </c:pt>
                <c:pt idx="25">
                  <c:v>0.20709127738465719</c:v>
                </c:pt>
                <c:pt idx="26">
                  <c:v>0.30277159161353701</c:v>
                </c:pt>
                <c:pt idx="28">
                  <c:v>0.33799964778208974</c:v>
                </c:pt>
                <c:pt idx="29">
                  <c:v>0.32656701478564171</c:v>
                </c:pt>
                <c:pt idx="30">
                  <c:v>0.28276538117419092</c:v>
                </c:pt>
                <c:pt idx="31">
                  <c:v>0.26053375901215975</c:v>
                </c:pt>
                <c:pt idx="32">
                  <c:v>0.13806004186953946</c:v>
                </c:pt>
                <c:pt idx="34">
                  <c:v>0.33408882166496201</c:v>
                </c:pt>
                <c:pt idx="35">
                  <c:v>0.23939045612689139</c:v>
                </c:pt>
                <c:pt idx="37">
                  <c:v>0.28431045418663115</c:v>
                </c:pt>
              </c:numCache>
            </c:numRef>
          </c:val>
          <c:extLst>
            <c:ext xmlns:c16="http://schemas.microsoft.com/office/drawing/2014/chart" uri="{C3380CC4-5D6E-409C-BE32-E72D297353CC}">
              <c16:uniqueId val="{00000001-7552-448A-9814-568EE52F144A}"/>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0.20920538697526825</c:v>
                </c:pt>
                <c:pt idx="1">
                  <c:v>0.2524776277170197</c:v>
                </c:pt>
                <c:pt idx="2">
                  <c:v>0.18893540214246632</c:v>
                </c:pt>
                <c:pt idx="4">
                  <c:v>0.25651092486324722</c:v>
                </c:pt>
                <c:pt idx="5">
                  <c:v>0.21467494559949529</c:v>
                </c:pt>
                <c:pt idx="6">
                  <c:v>0.15893340309358528</c:v>
                </c:pt>
                <c:pt idx="8">
                  <c:v>0.23042608096473574</c:v>
                </c:pt>
                <c:pt idx="9">
                  <c:v>0.16927059909137721</c:v>
                </c:pt>
                <c:pt idx="11">
                  <c:v>0.20631165303155025</c:v>
                </c:pt>
                <c:pt idx="12">
                  <c:v>0.20308163686325417</c:v>
                </c:pt>
                <c:pt idx="13">
                  <c:v>0.21752401538311836</c:v>
                </c:pt>
                <c:pt idx="15">
                  <c:v>0.16772847586497741</c:v>
                </c:pt>
                <c:pt idx="16">
                  <c:v>0.1660655388784118</c:v>
                </c:pt>
                <c:pt idx="17">
                  <c:v>0.1832060387736551</c:v>
                </c:pt>
                <c:pt idx="18">
                  <c:v>0.19336734916389151</c:v>
                </c:pt>
                <c:pt idx="19">
                  <c:v>0.19479200061617188</c:v>
                </c:pt>
                <c:pt idx="21">
                  <c:v>0.14194758586233705</c:v>
                </c:pt>
                <c:pt idx="22">
                  <c:v>0.1989265067699556</c:v>
                </c:pt>
                <c:pt idx="23">
                  <c:v>0.21942433141568959</c:v>
                </c:pt>
                <c:pt idx="25">
                  <c:v>0.20731792317384454</c:v>
                </c:pt>
                <c:pt idx="26">
                  <c:v>0.20893576064446961</c:v>
                </c:pt>
                <c:pt idx="28">
                  <c:v>0.26931593148514821</c:v>
                </c:pt>
                <c:pt idx="29">
                  <c:v>0.25506372914126785</c:v>
                </c:pt>
                <c:pt idx="30">
                  <c:v>0.22839702867693149</c:v>
                </c:pt>
                <c:pt idx="31">
                  <c:v>0.11753020563759488</c:v>
                </c:pt>
                <c:pt idx="32">
                  <c:v>0.1035826809902306</c:v>
                </c:pt>
                <c:pt idx="34">
                  <c:v>0.18337688751797171</c:v>
                </c:pt>
                <c:pt idx="35">
                  <c:v>0.23140624307590843</c:v>
                </c:pt>
                <c:pt idx="37">
                  <c:v>0.20862360531638247</c:v>
                </c:pt>
              </c:numCache>
            </c:numRef>
          </c:val>
          <c:extLst>
            <c:ext xmlns:c16="http://schemas.microsoft.com/office/drawing/2014/chart" uri="{C3380CC4-5D6E-409C-BE32-E72D297353CC}">
              <c16:uniqueId val="{00000002-7552-448A-9814-568EE52F144A}"/>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323767898382"/>
          <c:y val="1.2445649860958169E-2"/>
          <c:w val="0.48130811844415178"/>
          <c:h val="0.97043476475593848"/>
        </c:manualLayout>
      </c:layout>
      <c:barChart>
        <c:barDir val="bar"/>
        <c:grouping val="clustered"/>
        <c:varyColors val="0"/>
        <c:ser>
          <c:idx val="0"/>
          <c:order val="0"/>
          <c:tx>
            <c:strRef>
              <c:f>Sheet1!$B$1</c:f>
              <c:strCache>
                <c:ptCount val="1"/>
                <c:pt idx="0">
                  <c:v>2024</c:v>
                </c:pt>
              </c:strCache>
            </c:strRef>
          </c:tx>
          <c:spPr>
            <a:solidFill>
              <a:schemeClr val="accent5"/>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0-8FB7-40FB-94E2-E04290989E40}"/>
              </c:ext>
            </c:extLst>
          </c:dPt>
          <c:dPt>
            <c:idx val="1"/>
            <c:invertIfNegative val="0"/>
            <c:bubble3D val="0"/>
            <c:extLst>
              <c:ext xmlns:c16="http://schemas.microsoft.com/office/drawing/2014/chart" uri="{C3380CC4-5D6E-409C-BE32-E72D297353CC}">
                <c16:uniqueId val="{00000001-8FB7-40FB-94E2-E04290989E40}"/>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Grūti pateikt</c:v>
                </c:pt>
                <c:pt idx="1">
                  <c:v>Cita veida fiziskās aktivitātes</c:v>
                </c:pt>
                <c:pt idx="2">
                  <c:v>Slēpošana, snovbords</c:v>
                </c:pt>
                <c:pt idx="3">
                  <c:v>Ūdens sporta veidi (kanoe, smaiļošana, airēšana)</c:v>
                </c:pt>
                <c:pt idx="4">
                  <c:v>Cīņas sporta veidi (bokss, kikboksings, cīņa, džudo, karatē u.c.)</c:v>
                </c:pt>
                <c:pt idx="5">
                  <c:v>Dejošana (tautasdejas, sporta dejas u.c.)</c:v>
                </c:pt>
                <c:pt idx="6">
                  <c:v>Orientēšanas sports</c:v>
                </c:pt>
                <c:pt idx="7">
                  <c:v>Teniss, badmintons, skvošs</c:v>
                </c:pt>
                <c:pt idx="8">
                  <c:v>Komandu sporta veidi (basketbols, futbols, hokejs u.c. )</c:v>
                </c:pt>
                <c:pt idx="9">
                  <c:v>Spēka sporta aktivitātes (svarcelšana, pauerliftings, CrossFit u.c.)</c:v>
                </c:pt>
                <c:pt idx="10">
                  <c:v>Fiziskās aktivitātes ar trenažieri mājās</c:v>
                </c:pt>
                <c:pt idx="11">
                  <c:v>Peldēšana</c:v>
                </c:pt>
                <c:pt idx="12">
                  <c:v>Fitnesa kluba apmeklējums, ieskaitot grupu nodarbības</c:v>
                </c:pt>
                <c:pt idx="13">
                  <c:v>Skriešana</c:v>
                </c:pt>
                <c:pt idx="14">
                  <c:v>Riteņbraukšana</c:v>
                </c:pt>
                <c:pt idx="15">
                  <c:v>Vingrošana, aerobika, joga, Pilates</c:v>
                </c:pt>
                <c:pt idx="16">
                  <c:v>Pastaigas brīvā dabā, nūjošana</c:v>
                </c:pt>
              </c:strCache>
            </c:strRef>
          </c:cat>
          <c:val>
            <c:numRef>
              <c:f>Sheet1!$B$2:$B$18</c:f>
              <c:numCache>
                <c:formatCode>0%</c:formatCode>
                <c:ptCount val="17"/>
                <c:pt idx="0">
                  <c:v>1.5589288080629413E-2</c:v>
                </c:pt>
                <c:pt idx="1">
                  <c:v>3.1138579567507697E-2</c:v>
                </c:pt>
                <c:pt idx="2">
                  <c:v>1.5028148040862811E-2</c:v>
                </c:pt>
                <c:pt idx="3">
                  <c:v>1.6591508618029983E-2</c:v>
                </c:pt>
                <c:pt idx="4">
                  <c:v>1.860016457120588E-2</c:v>
                </c:pt>
                <c:pt idx="5">
                  <c:v>2.6091824858834333E-2</c:v>
                </c:pt>
                <c:pt idx="6">
                  <c:v>3.0405413841752407E-2</c:v>
                </c:pt>
                <c:pt idx="7">
                  <c:v>3.2253200222355664E-2</c:v>
                </c:pt>
                <c:pt idx="8">
                  <c:v>7.6061827787980207E-2</c:v>
                </c:pt>
                <c:pt idx="9">
                  <c:v>8.5978398303045822E-2</c:v>
                </c:pt>
                <c:pt idx="10">
                  <c:v>0.1208389138925961</c:v>
                </c:pt>
                <c:pt idx="11">
                  <c:v>0.13950402374364976</c:v>
                </c:pt>
                <c:pt idx="12">
                  <c:v>0.14031869823221249</c:v>
                </c:pt>
                <c:pt idx="13">
                  <c:v>0.16863523626685015</c:v>
                </c:pt>
                <c:pt idx="14">
                  <c:v>0.21558633795637261</c:v>
                </c:pt>
                <c:pt idx="15">
                  <c:v>0.26168493581918673</c:v>
                </c:pt>
                <c:pt idx="16">
                  <c:v>0.65979899572691436</c:v>
                </c:pt>
              </c:numCache>
            </c:numRef>
          </c:val>
          <c:extLst>
            <c:ext xmlns:c16="http://schemas.microsoft.com/office/drawing/2014/chart" uri="{C3380CC4-5D6E-409C-BE32-E72D297353CC}">
              <c16:uniqueId val="{00000002-8FB7-40FB-94E2-E04290989E40}"/>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3858483933021"/>
          <c:y val="1.2445588522787807E-2"/>
          <c:w val="0.48130811844415178"/>
          <c:h val="0.97043476475593848"/>
        </c:manualLayout>
      </c:layout>
      <c:barChart>
        <c:barDir val="bar"/>
        <c:grouping val="clustered"/>
        <c:varyColors val="0"/>
        <c:ser>
          <c:idx val="0"/>
          <c:order val="0"/>
          <c:tx>
            <c:strRef>
              <c:f>Sheet1!$B$1</c:f>
              <c:strCache>
                <c:ptCount val="1"/>
                <c:pt idx="0">
                  <c:v>2024</c:v>
                </c:pt>
              </c:strCache>
            </c:strRef>
          </c:tx>
          <c:spPr>
            <a:solidFill>
              <a:schemeClr val="accent4">
                <a:lumMod val="75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0DF2-4B85-8FF2-D3326889F5F2}"/>
              </c:ext>
            </c:extLst>
          </c:dPt>
          <c:dPt>
            <c:idx val="1"/>
            <c:invertIfNegative val="0"/>
            <c:bubble3D val="0"/>
            <c:extLst>
              <c:ext xmlns:c16="http://schemas.microsoft.com/office/drawing/2014/chart" uri="{C3380CC4-5D6E-409C-BE32-E72D297353CC}">
                <c16:uniqueId val="{00000002-0DF2-4B85-8FF2-D3326889F5F2}"/>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Grūti pateikt</c:v>
                </c:pt>
                <c:pt idx="1">
                  <c:v>Cits iemesls</c:v>
                </c:pt>
                <c:pt idx="2">
                  <c:v>Modes lieta</c:v>
                </c:pt>
                <c:pt idx="3">
                  <c:v>Lai piedalītos sacensībās; lai uzvarētu sacensībās</c:v>
                </c:pt>
                <c:pt idx="4">
                  <c:v>Esmu amatiera līmeņa vai ne-profesionālais sportists</c:v>
                </c:pt>
                <c:pt idx="5">
                  <c:v>Laika “aizpildīšanai”</c:v>
                </c:pt>
                <c:pt idx="6">
                  <c:v>Lai satiktu draugus, būtu kopā ar draugiem vai ģimeni</c:v>
                </c:pt>
                <c:pt idx="7">
                  <c:v>Lai uzlabotu savu izskatu</c:v>
                </c:pt>
                <c:pt idx="8">
                  <c:v>Svara samazināšanai</c:v>
                </c:pt>
                <c:pt idx="9">
                  <c:v>Labsajūtai, vienkārši patīk to darīt</c:v>
                </c:pt>
                <c:pt idx="10">
                  <c:v>Veselības nostiprināšanai</c:v>
                </c:pt>
              </c:strCache>
            </c:strRef>
          </c:cat>
          <c:val>
            <c:numRef>
              <c:f>Sheet1!$B$2:$B$12</c:f>
              <c:numCache>
                <c:formatCode>0%</c:formatCode>
                <c:ptCount val="11"/>
                <c:pt idx="0">
                  <c:v>7.6886191127683535E-3</c:v>
                </c:pt>
                <c:pt idx="1">
                  <c:v>2.328300817592201E-2</c:v>
                </c:pt>
                <c:pt idx="2">
                  <c:v>6.8789043731600644E-3</c:v>
                </c:pt>
                <c:pt idx="3">
                  <c:v>4.3523750834090574E-2</c:v>
                </c:pt>
                <c:pt idx="4">
                  <c:v>4.9756440560354713E-2</c:v>
                </c:pt>
                <c:pt idx="5">
                  <c:v>7.74187552014476E-2</c:v>
                </c:pt>
                <c:pt idx="6">
                  <c:v>0.12995374897685927</c:v>
                </c:pt>
                <c:pt idx="7">
                  <c:v>0.26974951042021489</c:v>
                </c:pt>
                <c:pt idx="8">
                  <c:v>0.27471267338211131</c:v>
                </c:pt>
                <c:pt idx="9">
                  <c:v>0.72131844334401718</c:v>
                </c:pt>
                <c:pt idx="10">
                  <c:v>0.723849424868793</c:v>
                </c:pt>
              </c:numCache>
            </c:numRef>
          </c:val>
          <c:extLst>
            <c:ext xmlns:c16="http://schemas.microsoft.com/office/drawing/2014/chart" uri="{C3380CC4-5D6E-409C-BE32-E72D297353CC}">
              <c16:uniqueId val="{00000003-0DF2-4B85-8FF2-D3326889F5F2}"/>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05865367270564"/>
          <c:y val="0.2620832723406835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lumMod val="75000"/>
                </a:schemeClr>
              </a:solidFill>
            </c:spPr>
            <c:extLst>
              <c:ext xmlns:c16="http://schemas.microsoft.com/office/drawing/2014/chart" uri="{C3380CC4-5D6E-409C-BE32-E72D297353CC}">
                <c16:uniqueId val="{00000001-83B8-4588-9786-1F73CC1603E6}"/>
              </c:ext>
            </c:extLst>
          </c:dPt>
          <c:dPt>
            <c:idx val="1"/>
            <c:bubble3D val="0"/>
            <c:spPr>
              <a:solidFill>
                <a:schemeClr val="accent2"/>
              </a:solidFill>
            </c:spPr>
            <c:extLst>
              <c:ext xmlns:c16="http://schemas.microsoft.com/office/drawing/2014/chart" uri="{C3380CC4-5D6E-409C-BE32-E72D297353CC}">
                <c16:uniqueId val="{00000002-83B8-4588-9786-1F73CC1603E6}"/>
              </c:ext>
            </c:extLst>
          </c:dPt>
          <c:dPt>
            <c:idx val="2"/>
            <c:bubble3D val="0"/>
            <c:extLst>
              <c:ext xmlns:c16="http://schemas.microsoft.com/office/drawing/2014/chart" uri="{C3380CC4-5D6E-409C-BE32-E72D297353CC}">
                <c16:uniqueId val="{00000004-83B8-4588-9786-1F73CC1603E6}"/>
              </c:ext>
            </c:extLst>
          </c:dPt>
          <c:dPt>
            <c:idx val="3"/>
            <c:bubble3D val="0"/>
            <c:spPr>
              <a:solidFill>
                <a:schemeClr val="accent6">
                  <a:lumMod val="60000"/>
                  <a:lumOff val="40000"/>
                </a:schemeClr>
              </a:solidFill>
            </c:spPr>
            <c:extLst>
              <c:ext xmlns:c16="http://schemas.microsoft.com/office/drawing/2014/chart" uri="{C3380CC4-5D6E-409C-BE32-E72D297353CC}">
                <c16:uniqueId val="{00000006-83B8-4588-9786-1F73CC1603E6}"/>
              </c:ext>
            </c:extLst>
          </c:dPt>
          <c:dPt>
            <c:idx val="4"/>
            <c:bubble3D val="0"/>
            <c:spPr>
              <a:solidFill>
                <a:schemeClr val="accent5"/>
              </a:solidFill>
            </c:spPr>
            <c:extLst>
              <c:ext xmlns:c16="http://schemas.microsoft.com/office/drawing/2014/chart" uri="{C3380CC4-5D6E-409C-BE32-E72D297353CC}">
                <c16:uniqueId val="{00000008-83B8-4588-9786-1F73CC1603E6}"/>
              </c:ext>
            </c:extLst>
          </c:dPt>
          <c:dPt>
            <c:idx val="5"/>
            <c:bubble3D val="0"/>
            <c:spPr>
              <a:solidFill>
                <a:schemeClr val="bg1">
                  <a:lumMod val="65000"/>
                </a:schemeClr>
              </a:solidFill>
            </c:spPr>
            <c:extLst>
              <c:ext xmlns:c16="http://schemas.microsoft.com/office/drawing/2014/chart" uri="{C3380CC4-5D6E-409C-BE32-E72D297353CC}">
                <c16:uniqueId val="{0000000A-83B8-4588-9786-1F73CC1603E6}"/>
              </c:ext>
            </c:extLst>
          </c:dPt>
          <c:dPt>
            <c:idx val="6"/>
            <c:bubble3D val="0"/>
            <c:extLst>
              <c:ext xmlns:c16="http://schemas.microsoft.com/office/drawing/2014/chart" uri="{C3380CC4-5D6E-409C-BE32-E72D297353CC}">
                <c16:uniqueId val="{0000000B-83B8-4588-9786-1F73CC1603E6}"/>
              </c:ext>
            </c:extLst>
          </c:dPt>
          <c:dLbls>
            <c:dLbl>
              <c:idx val="0"/>
              <c:layout>
                <c:manualLayout>
                  <c:x val="-0.17937380372925818"/>
                  <c:y val="-9.78765686200579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B8-4588-9786-1F73CC1603E6}"/>
                </c:ext>
              </c:extLst>
            </c:dLbl>
            <c:dLbl>
              <c:idx val="1"/>
              <c:layout>
                <c:manualLayout>
                  <c:x val="-0.1640681208268383"/>
                  <c:y val="-0.15525431347412655"/>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2-83B8-4588-9786-1F73CC1603E6}"/>
                </c:ext>
              </c:extLst>
            </c:dLbl>
            <c:dLbl>
              <c:idx val="2"/>
              <c:layout>
                <c:manualLayout>
                  <c:x val="-1.1932046394113454E-2"/>
                  <c:y val="-0.23660727091530376"/>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828643578335329"/>
                      <c:h val="0.11631305715861488"/>
                    </c:manualLayout>
                  </c15:layout>
                </c:ext>
                <c:ext xmlns:c16="http://schemas.microsoft.com/office/drawing/2014/chart" uri="{C3380CC4-5D6E-409C-BE32-E72D297353CC}">
                  <c16:uniqueId val="{00000004-83B8-4588-9786-1F73CC1603E6}"/>
                </c:ext>
              </c:extLst>
            </c:dLbl>
            <c:dLbl>
              <c:idx val="3"/>
              <c:layout>
                <c:manualLayout>
                  <c:x val="0.13581297676159998"/>
                  <c:y val="-0.16900508789595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B8-4588-9786-1F73CC1603E6}"/>
                </c:ext>
              </c:extLst>
            </c:dLbl>
            <c:dLbl>
              <c:idx val="4"/>
              <c:layout>
                <c:manualLayout>
                  <c:x val="0.23557367064540127"/>
                  <c:y val="9.01360468778415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B8-4588-9786-1F73CC1603E6}"/>
                </c:ext>
              </c:extLst>
            </c:dLbl>
            <c:dLbl>
              <c:idx val="5"/>
              <c:layout>
                <c:manualLayout>
                  <c:x val="-0.23218813927657536"/>
                  <c:y val="-3.004534895928056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B8-4588-9786-1F73CC1603E6}"/>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B8-4588-9786-1F73CC1603E6}"/>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Vairākas reizes nedēļā</c:v>
                </c:pt>
                <c:pt idx="1">
                  <c:v>Reizi nedēļā</c:v>
                </c:pt>
                <c:pt idx="2">
                  <c:v>1-3 reizes mēnesī</c:v>
                </c:pt>
                <c:pt idx="3">
                  <c:v>Retāk nekā reizi mēnesī</c:v>
                </c:pt>
                <c:pt idx="4">
                  <c:v>Neapmeklē sporta vai fitnesa klubus</c:v>
                </c:pt>
                <c:pt idx="5">
                  <c:v>Grūti pateikt</c:v>
                </c:pt>
              </c:strCache>
            </c:strRef>
          </c:cat>
          <c:val>
            <c:numRef>
              <c:f>Sheet1!$B$2:$B$7</c:f>
              <c:numCache>
                <c:formatCode>0%</c:formatCode>
                <c:ptCount val="6"/>
                <c:pt idx="0">
                  <c:v>0.14372950590612185</c:v>
                </c:pt>
                <c:pt idx="1">
                  <c:v>5.6821025219297064E-2</c:v>
                </c:pt>
                <c:pt idx="2">
                  <c:v>3.9656271424213019E-2</c:v>
                </c:pt>
                <c:pt idx="3">
                  <c:v>5.3683832443194544E-2</c:v>
                </c:pt>
                <c:pt idx="4">
                  <c:v>0.69463601409341569</c:v>
                </c:pt>
                <c:pt idx="5">
                  <c:v>1.1473350913758612E-2</c:v>
                </c:pt>
              </c:numCache>
            </c:numRef>
          </c:val>
          <c:extLst>
            <c:ext xmlns:c16="http://schemas.microsoft.com/office/drawing/2014/chart" uri="{C3380CC4-5D6E-409C-BE32-E72D297353CC}">
              <c16:uniqueId val="{0000000C-83B8-4588-9786-1F73CC1603E6}"/>
            </c:ext>
          </c:extLst>
        </c:ser>
        <c:dLbls>
          <c:showLegendKey val="0"/>
          <c:showVal val="0"/>
          <c:showCatName val="0"/>
          <c:showSerName val="0"/>
          <c:showPercent val="0"/>
          <c:showBubbleSize val="0"/>
          <c:showLeaderLines val="1"/>
        </c:dLbls>
        <c:firstSliceAng val="281"/>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8000898450897"/>
          <c:y val="5.751624323187092E-2"/>
          <c:w val="0.81279537316366557"/>
          <c:h val="0.91341459972843508"/>
        </c:manualLayout>
      </c:layout>
      <c:barChart>
        <c:barDir val="bar"/>
        <c:grouping val="clustered"/>
        <c:varyColors val="0"/>
        <c:ser>
          <c:idx val="0"/>
          <c:order val="0"/>
          <c:tx>
            <c:strRef>
              <c:f>Sheet1!$B$1</c:f>
              <c:strCache>
                <c:ptCount val="1"/>
                <c:pt idx="0">
                  <c:v>Series 1</c:v>
                </c:pt>
              </c:strCache>
            </c:strRef>
          </c:tx>
          <c:spPr>
            <a:solidFill>
              <a:schemeClr val="accent4">
                <a:lumMod val="75000"/>
              </a:schemeClr>
            </a:solidFill>
          </c:spPr>
          <c:invertIfNegative val="0"/>
          <c:dPt>
            <c:idx val="0"/>
            <c:invertIfNegative val="0"/>
            <c:bubble3D val="0"/>
            <c:extLst>
              <c:ext xmlns:c16="http://schemas.microsoft.com/office/drawing/2014/chart" uri="{C3380CC4-5D6E-409C-BE32-E72D297353CC}">
                <c16:uniqueId val="{00000000-B748-4002-9FC8-DC330282D5B0}"/>
              </c:ext>
            </c:extLst>
          </c:dPt>
          <c:dPt>
            <c:idx val="1"/>
            <c:invertIfNegative val="0"/>
            <c:bubble3D val="0"/>
            <c:extLst>
              <c:ext xmlns:c16="http://schemas.microsoft.com/office/drawing/2014/chart" uri="{C3380CC4-5D6E-409C-BE32-E72D297353CC}">
                <c16:uniqueId val="{00000001-B748-4002-9FC8-DC330282D5B0}"/>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2019</c:v>
                </c:pt>
                <c:pt idx="1">
                  <c:v>2024 </c:v>
                </c:pt>
              </c:strCache>
            </c:strRef>
          </c:cat>
          <c:val>
            <c:numRef>
              <c:f>Sheet1!$B$2:$B$3</c:f>
              <c:numCache>
                <c:formatCode>0%</c:formatCode>
                <c:ptCount val="2"/>
                <c:pt idx="0">
                  <c:v>0.24</c:v>
                </c:pt>
                <c:pt idx="1">
                  <c:v>0.29389063499282647</c:v>
                </c:pt>
              </c:numCache>
            </c:numRef>
          </c:val>
          <c:extLst>
            <c:ext xmlns:c16="http://schemas.microsoft.com/office/drawing/2014/chart" uri="{C3380CC4-5D6E-409C-BE32-E72D297353CC}">
              <c16:uniqueId val="{00000002-B748-4002-9FC8-DC330282D5B0}"/>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100" b="1" i="0"/>
            </a:pPr>
            <a:endParaRPr lang="en-US"/>
          </a:p>
        </c:txPr>
        <c:crossAx val="-1640716672"/>
        <c:crosses val="autoZero"/>
        <c:auto val="1"/>
        <c:lblAlgn val="ctr"/>
        <c:lblOffset val="100"/>
        <c:noMultiLvlLbl val="0"/>
      </c:catAx>
      <c:valAx>
        <c:axId val="-1640716672"/>
        <c:scaling>
          <c:orientation val="minMax"/>
          <c:max val="0.5"/>
          <c:min val="0"/>
        </c:scaling>
        <c:delete val="1"/>
        <c:axPos val="b"/>
        <c:numFmt formatCode="0%" sourceLinked="1"/>
        <c:majorTickMark val="out"/>
        <c:minorTickMark val="none"/>
        <c:tickLblPos val="nextTo"/>
        <c:crossAx val="-1640710144"/>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68815384073931"/>
        </c:manualLayout>
      </c:layout>
      <c:barChart>
        <c:barDir val="bar"/>
        <c:grouping val="percentStacked"/>
        <c:varyColors val="0"/>
        <c:ser>
          <c:idx val="0"/>
          <c:order val="0"/>
          <c:tx>
            <c:strRef>
              <c:f>Sheet1!$B$2</c:f>
              <c:strCache>
                <c:ptCount val="1"/>
                <c:pt idx="0">
                  <c:v>Būtu</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0.4</c:v>
                </c:pt>
                <c:pt idx="1">
                  <c:v>0.52235295787751435</c:v>
                </c:pt>
              </c:numCache>
            </c:numRef>
          </c:val>
          <c:extLst>
            <c:ext xmlns:c16="http://schemas.microsoft.com/office/drawing/2014/chart" uri="{C3380CC4-5D6E-409C-BE32-E72D297353CC}">
              <c16:uniqueId val="{00000000-51FC-4CDA-A1C7-9A9123989B22}"/>
            </c:ext>
          </c:extLst>
        </c:ser>
        <c:ser>
          <c:idx val="1"/>
          <c:order val="1"/>
          <c:tx>
            <c:strRef>
              <c:f>Sheet1!$C$2</c:f>
              <c:strCache>
                <c:ptCount val="1"/>
                <c:pt idx="0">
                  <c:v>Nebūtu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0.41</c:v>
                </c:pt>
                <c:pt idx="1">
                  <c:v>0.29071802225118543</c:v>
                </c:pt>
              </c:numCache>
            </c:numRef>
          </c:val>
          <c:extLst>
            <c:ext xmlns:c16="http://schemas.microsoft.com/office/drawing/2014/chart" uri="{C3380CC4-5D6E-409C-BE32-E72D297353CC}">
              <c16:uniqueId val="{00000001-51FC-4CDA-A1C7-9A9123989B22}"/>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0.19</c:v>
                </c:pt>
                <c:pt idx="1">
                  <c:v>0.18692901987130014</c:v>
                </c:pt>
              </c:numCache>
            </c:numRef>
          </c:val>
          <c:extLst>
            <c:ext xmlns:c16="http://schemas.microsoft.com/office/drawing/2014/chart" uri="{C3380CC4-5D6E-409C-BE32-E72D297353CC}">
              <c16:uniqueId val="{00000002-51FC-4CDA-A1C7-9A9123989B2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72064554231671007"/>
          <c:h val="0.98095305148604828"/>
        </c:manualLayout>
      </c:layout>
      <c:barChart>
        <c:barDir val="bar"/>
        <c:grouping val="clustered"/>
        <c:varyColors val="0"/>
        <c:ser>
          <c:idx val="0"/>
          <c:order val="0"/>
          <c:tx>
            <c:strRef>
              <c:f>Sheet1!$C$2</c:f>
              <c:strCache>
                <c:ptCount val="1"/>
                <c:pt idx="0">
                  <c:v>Mēdz apmeklēt sporta vai fitnesa klubus</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CE61-48DB-B47F-20E5631B3421}"/>
              </c:ext>
            </c:extLst>
          </c:dPt>
          <c:dPt>
            <c:idx val="1"/>
            <c:invertIfNegative val="0"/>
            <c:bubble3D val="0"/>
            <c:spPr>
              <a:solidFill>
                <a:srgbClr val="ED7D31">
                  <a:lumMod val="50000"/>
                </a:srgbClr>
              </a:solidFill>
            </c:spPr>
            <c:extLst>
              <c:ext xmlns:c16="http://schemas.microsoft.com/office/drawing/2014/chart" uri="{C3380CC4-5D6E-409C-BE32-E72D297353CC}">
                <c16:uniqueId val="{00000003-CE61-48DB-B47F-20E5631B3421}"/>
              </c:ext>
            </c:extLst>
          </c:dPt>
          <c:dPt>
            <c:idx val="2"/>
            <c:invertIfNegative val="0"/>
            <c:bubble3D val="0"/>
            <c:spPr>
              <a:solidFill>
                <a:srgbClr val="ED7D31">
                  <a:lumMod val="50000"/>
                </a:srgbClr>
              </a:solidFill>
            </c:spPr>
            <c:extLst>
              <c:ext xmlns:c16="http://schemas.microsoft.com/office/drawing/2014/chart" uri="{C3380CC4-5D6E-409C-BE32-E72D297353CC}">
                <c16:uniqueId val="{00000005-CE61-48DB-B47F-20E5631B3421}"/>
              </c:ext>
            </c:extLst>
          </c:dPt>
          <c:dPt>
            <c:idx val="4"/>
            <c:invertIfNegative val="0"/>
            <c:bubble3D val="0"/>
            <c:spPr>
              <a:solidFill>
                <a:srgbClr val="70AD47">
                  <a:lumMod val="50000"/>
                </a:srgbClr>
              </a:solidFill>
            </c:spPr>
            <c:extLst>
              <c:ext xmlns:c16="http://schemas.microsoft.com/office/drawing/2014/chart" uri="{C3380CC4-5D6E-409C-BE32-E72D297353CC}">
                <c16:uniqueId val="{00000007-CE61-48DB-B47F-20E5631B3421}"/>
              </c:ext>
            </c:extLst>
          </c:dPt>
          <c:dPt>
            <c:idx val="5"/>
            <c:invertIfNegative val="0"/>
            <c:bubble3D val="0"/>
            <c:spPr>
              <a:solidFill>
                <a:srgbClr val="70AD47">
                  <a:lumMod val="50000"/>
                </a:srgbClr>
              </a:solidFill>
            </c:spPr>
            <c:extLst>
              <c:ext xmlns:c16="http://schemas.microsoft.com/office/drawing/2014/chart" uri="{C3380CC4-5D6E-409C-BE32-E72D297353CC}">
                <c16:uniqueId val="{00000009-CE61-48DB-B47F-20E5631B3421}"/>
              </c:ext>
            </c:extLst>
          </c:dPt>
          <c:dPt>
            <c:idx val="6"/>
            <c:invertIfNegative val="0"/>
            <c:bubble3D val="0"/>
            <c:spPr>
              <a:solidFill>
                <a:srgbClr val="70AD47">
                  <a:lumMod val="50000"/>
                </a:srgbClr>
              </a:solidFill>
            </c:spPr>
            <c:extLst>
              <c:ext xmlns:c16="http://schemas.microsoft.com/office/drawing/2014/chart" uri="{C3380CC4-5D6E-409C-BE32-E72D297353CC}">
                <c16:uniqueId val="{0000000B-CE61-48DB-B47F-20E5631B3421}"/>
              </c:ext>
            </c:extLst>
          </c:dPt>
          <c:dPt>
            <c:idx val="8"/>
            <c:invertIfNegative val="0"/>
            <c:bubble3D val="0"/>
            <c:spPr>
              <a:solidFill>
                <a:srgbClr val="7030A0"/>
              </a:solidFill>
            </c:spPr>
            <c:extLst>
              <c:ext xmlns:c16="http://schemas.microsoft.com/office/drawing/2014/chart" uri="{C3380CC4-5D6E-409C-BE32-E72D297353CC}">
                <c16:uniqueId val="{0000000D-CE61-48DB-B47F-20E5631B3421}"/>
              </c:ext>
            </c:extLst>
          </c:dPt>
          <c:dPt>
            <c:idx val="9"/>
            <c:invertIfNegative val="0"/>
            <c:bubble3D val="0"/>
            <c:spPr>
              <a:solidFill>
                <a:srgbClr val="7030A0"/>
              </a:solidFill>
            </c:spPr>
            <c:extLst>
              <c:ext xmlns:c16="http://schemas.microsoft.com/office/drawing/2014/chart" uri="{C3380CC4-5D6E-409C-BE32-E72D297353CC}">
                <c16:uniqueId val="{0000000F-CE61-48DB-B47F-20E5631B3421}"/>
              </c:ext>
            </c:extLst>
          </c:dPt>
          <c:dPt>
            <c:idx val="11"/>
            <c:invertIfNegative val="0"/>
            <c:bubble3D val="0"/>
            <c:spPr>
              <a:solidFill>
                <a:srgbClr val="ED7D31"/>
              </a:solidFill>
            </c:spPr>
            <c:extLst>
              <c:ext xmlns:c16="http://schemas.microsoft.com/office/drawing/2014/chart" uri="{C3380CC4-5D6E-409C-BE32-E72D297353CC}">
                <c16:uniqueId val="{00000011-CE61-48DB-B47F-20E5631B3421}"/>
              </c:ext>
            </c:extLst>
          </c:dPt>
          <c:dPt>
            <c:idx val="12"/>
            <c:invertIfNegative val="0"/>
            <c:bubble3D val="0"/>
            <c:spPr>
              <a:solidFill>
                <a:srgbClr val="ED7D31"/>
              </a:solidFill>
            </c:spPr>
            <c:extLst>
              <c:ext xmlns:c16="http://schemas.microsoft.com/office/drawing/2014/chart" uri="{C3380CC4-5D6E-409C-BE32-E72D297353CC}">
                <c16:uniqueId val="{00000013-CE61-48DB-B47F-20E5631B3421}"/>
              </c:ext>
            </c:extLst>
          </c:dPt>
          <c:dPt>
            <c:idx val="13"/>
            <c:invertIfNegative val="0"/>
            <c:bubble3D val="0"/>
            <c:spPr>
              <a:solidFill>
                <a:srgbClr val="ED7D31"/>
              </a:solidFill>
            </c:spPr>
            <c:extLst>
              <c:ext xmlns:c16="http://schemas.microsoft.com/office/drawing/2014/chart" uri="{C3380CC4-5D6E-409C-BE32-E72D297353CC}">
                <c16:uniqueId val="{00000015-CE61-48DB-B47F-20E5631B3421}"/>
              </c:ext>
            </c:extLst>
          </c:dPt>
          <c:dPt>
            <c:idx val="15"/>
            <c:invertIfNegative val="0"/>
            <c:bubble3D val="0"/>
            <c:spPr>
              <a:solidFill>
                <a:srgbClr val="5B9BD5"/>
              </a:solidFill>
            </c:spPr>
            <c:extLst>
              <c:ext xmlns:c16="http://schemas.microsoft.com/office/drawing/2014/chart" uri="{C3380CC4-5D6E-409C-BE32-E72D297353CC}">
                <c16:uniqueId val="{00000017-CE61-48DB-B47F-20E5631B3421}"/>
              </c:ext>
            </c:extLst>
          </c:dPt>
          <c:dPt>
            <c:idx val="16"/>
            <c:invertIfNegative val="0"/>
            <c:bubble3D val="0"/>
            <c:spPr>
              <a:solidFill>
                <a:srgbClr val="5B9BD5"/>
              </a:solidFill>
            </c:spPr>
            <c:extLst>
              <c:ext xmlns:c16="http://schemas.microsoft.com/office/drawing/2014/chart" uri="{C3380CC4-5D6E-409C-BE32-E72D297353CC}">
                <c16:uniqueId val="{00000019-CE61-48DB-B47F-20E5631B3421}"/>
              </c:ext>
            </c:extLst>
          </c:dPt>
          <c:dPt>
            <c:idx val="17"/>
            <c:invertIfNegative val="0"/>
            <c:bubble3D val="0"/>
            <c:spPr>
              <a:solidFill>
                <a:srgbClr val="5B9BD5"/>
              </a:solidFill>
            </c:spPr>
            <c:extLst>
              <c:ext xmlns:c16="http://schemas.microsoft.com/office/drawing/2014/chart" uri="{C3380CC4-5D6E-409C-BE32-E72D297353CC}">
                <c16:uniqueId val="{0000001B-CE61-48DB-B47F-20E5631B3421}"/>
              </c:ext>
            </c:extLst>
          </c:dPt>
          <c:dPt>
            <c:idx val="18"/>
            <c:invertIfNegative val="0"/>
            <c:bubble3D val="0"/>
            <c:spPr>
              <a:solidFill>
                <a:srgbClr val="5B9BD5"/>
              </a:solidFill>
            </c:spPr>
            <c:extLst>
              <c:ext xmlns:c16="http://schemas.microsoft.com/office/drawing/2014/chart" uri="{C3380CC4-5D6E-409C-BE32-E72D297353CC}">
                <c16:uniqueId val="{0000001D-CE61-48DB-B47F-20E5631B3421}"/>
              </c:ext>
            </c:extLst>
          </c:dPt>
          <c:dPt>
            <c:idx val="19"/>
            <c:invertIfNegative val="0"/>
            <c:bubble3D val="0"/>
            <c:spPr>
              <a:solidFill>
                <a:srgbClr val="5B9BD5"/>
              </a:solidFill>
            </c:spPr>
            <c:extLst>
              <c:ext xmlns:c16="http://schemas.microsoft.com/office/drawing/2014/chart" uri="{C3380CC4-5D6E-409C-BE32-E72D297353CC}">
                <c16:uniqueId val="{0000001F-CE61-48DB-B47F-20E5631B3421}"/>
              </c:ext>
            </c:extLst>
          </c:dPt>
          <c:dPt>
            <c:idx val="21"/>
            <c:invertIfNegative val="0"/>
            <c:bubble3D val="0"/>
            <c:spPr>
              <a:solidFill>
                <a:srgbClr val="70AD47"/>
              </a:solidFill>
            </c:spPr>
            <c:extLst>
              <c:ext xmlns:c16="http://schemas.microsoft.com/office/drawing/2014/chart" uri="{C3380CC4-5D6E-409C-BE32-E72D297353CC}">
                <c16:uniqueId val="{00000021-CE61-48DB-B47F-20E5631B3421}"/>
              </c:ext>
            </c:extLst>
          </c:dPt>
          <c:dPt>
            <c:idx val="22"/>
            <c:invertIfNegative val="0"/>
            <c:bubble3D val="0"/>
            <c:spPr>
              <a:solidFill>
                <a:srgbClr val="70AD47"/>
              </a:solidFill>
            </c:spPr>
            <c:extLst>
              <c:ext xmlns:c16="http://schemas.microsoft.com/office/drawing/2014/chart" uri="{C3380CC4-5D6E-409C-BE32-E72D297353CC}">
                <c16:uniqueId val="{00000023-CE61-48DB-B47F-20E5631B3421}"/>
              </c:ext>
            </c:extLst>
          </c:dPt>
          <c:dPt>
            <c:idx val="23"/>
            <c:invertIfNegative val="0"/>
            <c:bubble3D val="0"/>
            <c:spPr>
              <a:solidFill>
                <a:srgbClr val="70AD47"/>
              </a:solidFill>
            </c:spPr>
            <c:extLst>
              <c:ext xmlns:c16="http://schemas.microsoft.com/office/drawing/2014/chart" uri="{C3380CC4-5D6E-409C-BE32-E72D297353CC}">
                <c16:uniqueId val="{00000025-CE61-48DB-B47F-20E5631B3421}"/>
              </c:ext>
            </c:extLst>
          </c:dPt>
          <c:dPt>
            <c:idx val="25"/>
            <c:invertIfNegative val="0"/>
            <c:bubble3D val="0"/>
            <c:spPr>
              <a:solidFill>
                <a:srgbClr val="FFC000">
                  <a:lumMod val="75000"/>
                </a:srgbClr>
              </a:solidFill>
            </c:spPr>
            <c:extLst>
              <c:ext xmlns:c16="http://schemas.microsoft.com/office/drawing/2014/chart" uri="{C3380CC4-5D6E-409C-BE32-E72D297353CC}">
                <c16:uniqueId val="{00000027-CE61-48DB-B47F-20E5631B3421}"/>
              </c:ext>
            </c:extLst>
          </c:dPt>
          <c:dPt>
            <c:idx val="26"/>
            <c:invertIfNegative val="0"/>
            <c:bubble3D val="0"/>
            <c:spPr>
              <a:solidFill>
                <a:srgbClr val="FFC000">
                  <a:lumMod val="75000"/>
                </a:srgbClr>
              </a:solidFill>
            </c:spPr>
            <c:extLst>
              <c:ext xmlns:c16="http://schemas.microsoft.com/office/drawing/2014/chart" uri="{C3380CC4-5D6E-409C-BE32-E72D297353CC}">
                <c16:uniqueId val="{00000029-CE61-48DB-B47F-20E5631B3421}"/>
              </c:ext>
            </c:extLst>
          </c:dPt>
          <c:dPt>
            <c:idx val="34"/>
            <c:invertIfNegative val="0"/>
            <c:bubble3D val="0"/>
            <c:spPr>
              <a:solidFill>
                <a:srgbClr val="70AD47">
                  <a:lumMod val="75000"/>
                </a:srgbClr>
              </a:solidFill>
            </c:spPr>
            <c:extLst>
              <c:ext xmlns:c16="http://schemas.microsoft.com/office/drawing/2014/chart" uri="{C3380CC4-5D6E-409C-BE32-E72D297353CC}">
                <c16:uniqueId val="{0000002B-CE61-48DB-B47F-20E5631B3421}"/>
              </c:ext>
            </c:extLst>
          </c:dPt>
          <c:dPt>
            <c:idx val="35"/>
            <c:invertIfNegative val="0"/>
            <c:bubble3D val="0"/>
            <c:spPr>
              <a:solidFill>
                <a:srgbClr val="70AD47">
                  <a:lumMod val="75000"/>
                </a:srgbClr>
              </a:solidFill>
            </c:spPr>
            <c:extLst>
              <c:ext xmlns:c16="http://schemas.microsoft.com/office/drawing/2014/chart" uri="{C3380CC4-5D6E-409C-BE32-E72D297353CC}">
                <c16:uniqueId val="{0000002D-CE61-48DB-B47F-20E5631B3421}"/>
              </c:ext>
            </c:extLst>
          </c:dPt>
          <c:dPt>
            <c:idx val="37"/>
            <c:invertIfNegative val="0"/>
            <c:bubble3D val="0"/>
            <c:spPr>
              <a:solidFill>
                <a:srgbClr val="990033"/>
              </a:solidFill>
            </c:spPr>
            <c:extLst>
              <c:ext xmlns:c16="http://schemas.microsoft.com/office/drawing/2014/chart" uri="{C3380CC4-5D6E-409C-BE32-E72D297353CC}">
                <c16:uniqueId val="{0000002F-CE61-48DB-B47F-20E5631B3421}"/>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1.3781618906870612E-2</c:v>
                </c:pt>
                <c:pt idx="1">
                  <c:v>0.19341686997992069</c:v>
                </c:pt>
                <c:pt idx="2">
                  <c:v>0.38722239113166246</c:v>
                </c:pt>
                <c:pt idx="4">
                  <c:v>0.14206416395721419</c:v>
                </c:pt>
                <c:pt idx="5">
                  <c:v>0.26531885529122912</c:v>
                </c:pt>
                <c:pt idx="6">
                  <c:v>0.45208040296097729</c:v>
                </c:pt>
                <c:pt idx="8">
                  <c:v>0.25387689598174284</c:v>
                </c:pt>
                <c:pt idx="9">
                  <c:v>0.36611458541874264</c:v>
                </c:pt>
                <c:pt idx="11">
                  <c:v>0.26766229307733735</c:v>
                </c:pt>
                <c:pt idx="12">
                  <c:v>0.29483172191880042</c:v>
                </c:pt>
                <c:pt idx="13">
                  <c:v>0.31513594931349814</c:v>
                </c:pt>
                <c:pt idx="15">
                  <c:v>0.2320187058056036</c:v>
                </c:pt>
                <c:pt idx="16">
                  <c:v>0.21684882814917505</c:v>
                </c:pt>
                <c:pt idx="17">
                  <c:v>0.27542697791737508</c:v>
                </c:pt>
                <c:pt idx="18">
                  <c:v>0.36689282985984534</c:v>
                </c:pt>
                <c:pt idx="19">
                  <c:v>0.42320652613007015</c:v>
                </c:pt>
                <c:pt idx="21">
                  <c:v>0.3125940537512592</c:v>
                </c:pt>
                <c:pt idx="22">
                  <c:v>0.24137466474232391</c:v>
                </c:pt>
                <c:pt idx="23">
                  <c:v>0.32419838790647576</c:v>
                </c:pt>
                <c:pt idx="25">
                  <c:v>0.28571099584550741</c:v>
                </c:pt>
                <c:pt idx="26">
                  <c:v>0.29584617827436643</c:v>
                </c:pt>
                <c:pt idx="28">
                  <c:v>0.13917666276656598</c:v>
                </c:pt>
                <c:pt idx="29">
                  <c:v>0.21760189364605181</c:v>
                </c:pt>
                <c:pt idx="30">
                  <c:v>0.29458194450916708</c:v>
                </c:pt>
                <c:pt idx="31">
                  <c:v>0.42375311444201691</c:v>
                </c:pt>
                <c:pt idx="32">
                  <c:v>0.53566993819868769</c:v>
                </c:pt>
                <c:pt idx="34">
                  <c:v>0.32598773162614947</c:v>
                </c:pt>
                <c:pt idx="35">
                  <c:v>0.26492621547626105</c:v>
                </c:pt>
                <c:pt idx="37">
                  <c:v>0.29389063499282647</c:v>
                </c:pt>
              </c:numCache>
            </c:numRef>
          </c:val>
          <c:extLst>
            <c:ext xmlns:c16="http://schemas.microsoft.com/office/drawing/2014/chart" uri="{C3380CC4-5D6E-409C-BE32-E72D297353CC}">
              <c16:uniqueId val="{00000030-CE61-48DB-B47F-20E5631B3421}"/>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1911820340853"/>
          <c:y val="4.32270821991078E-2"/>
          <c:w val="0.81180881796591486"/>
          <c:h val="0.83018835132090119"/>
        </c:manualLayout>
      </c:layout>
      <c:barChart>
        <c:barDir val="bar"/>
        <c:grouping val="percentStacked"/>
        <c:varyColors val="0"/>
        <c:ser>
          <c:idx val="0"/>
          <c:order val="0"/>
          <c:tx>
            <c:strRef>
              <c:f>Sheet1!$B$2</c:f>
              <c:strCache>
                <c:ptCount val="1"/>
                <c:pt idx="0">
                  <c:v>Visi</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0.52</c:v>
                </c:pt>
                <c:pt idx="1">
                  <c:v>0.63743137724737842</c:v>
                </c:pt>
              </c:numCache>
            </c:numRef>
          </c:val>
          <c:extLst>
            <c:ext xmlns:c16="http://schemas.microsoft.com/office/drawing/2014/chart" uri="{C3380CC4-5D6E-409C-BE32-E72D297353CC}">
              <c16:uniqueId val="{00000000-A213-4B74-BF0E-50DC4324D3B2}"/>
            </c:ext>
          </c:extLst>
        </c:ser>
        <c:ser>
          <c:idx val="1"/>
          <c:order val="1"/>
          <c:tx>
            <c:strRef>
              <c:f>Sheet1!$C$2</c:f>
              <c:strCache>
                <c:ptCount val="1"/>
                <c:pt idx="0">
                  <c:v>Daži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0.13</c:v>
                </c:pt>
                <c:pt idx="1">
                  <c:v>0.13748560364821691</c:v>
                </c:pt>
              </c:numCache>
            </c:numRef>
          </c:val>
          <c:extLst>
            <c:ext xmlns:c16="http://schemas.microsoft.com/office/drawing/2014/chart" uri="{C3380CC4-5D6E-409C-BE32-E72D297353CC}">
              <c16:uniqueId val="{00000001-A213-4B74-BF0E-50DC4324D3B2}"/>
            </c:ext>
          </c:extLst>
        </c:ser>
        <c:ser>
          <c:idx val="2"/>
          <c:order val="2"/>
          <c:tx>
            <c:strRef>
              <c:f>Sheet1!$D$2</c:f>
              <c:strCache>
                <c:ptCount val="1"/>
                <c:pt idx="0">
                  <c:v>Neviens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0.33</c:v>
                </c:pt>
                <c:pt idx="1">
                  <c:v>0.22508301910440381</c:v>
                </c:pt>
              </c:numCache>
            </c:numRef>
          </c:val>
          <c:extLst>
            <c:ext xmlns:c16="http://schemas.microsoft.com/office/drawing/2014/chart" uri="{C3380CC4-5D6E-409C-BE32-E72D297353CC}">
              <c16:uniqueId val="{00000002-A213-4B74-BF0E-50DC4324D3B2}"/>
            </c:ext>
          </c:extLst>
        </c:ser>
        <c:ser>
          <c:idx val="3"/>
          <c:order val="3"/>
          <c:tx>
            <c:strRef>
              <c:f>Sheet1!$E$2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General</c:formatCode>
                <c:ptCount val="2"/>
                <c:pt idx="0" formatCode="0%">
                  <c:v>0.02</c:v>
                </c:pt>
              </c:numCache>
            </c:numRef>
          </c:val>
          <c:extLst>
            <c:ext xmlns:c16="http://schemas.microsoft.com/office/drawing/2014/chart" uri="{C3380CC4-5D6E-409C-BE32-E72D297353CC}">
              <c16:uniqueId val="{00000003-A213-4B74-BF0E-50DC4324D3B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953993768123478"/>
          <c:y val="0.87869376235429153"/>
          <c:w val="0.77354705399883272"/>
          <c:h val="0.1213062628367536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5">
                  <a:lumMod val="60000"/>
                  <a:lumOff val="40000"/>
                </a:schemeClr>
              </a:solidFill>
            </c:spPr>
            <c:extLst>
              <c:ext xmlns:c16="http://schemas.microsoft.com/office/drawing/2014/chart" uri="{C3380CC4-5D6E-409C-BE32-E72D297353CC}">
                <c16:uniqueId val="{00000001-B1DE-4E3A-B9DE-8A59D8948305}"/>
              </c:ext>
            </c:extLst>
          </c:dPt>
          <c:dPt>
            <c:idx val="1"/>
            <c:bubble3D val="0"/>
            <c:spPr>
              <a:solidFill>
                <a:schemeClr val="accent5"/>
              </a:solidFill>
            </c:spPr>
            <c:extLst>
              <c:ext xmlns:c16="http://schemas.microsoft.com/office/drawing/2014/chart" uri="{C3380CC4-5D6E-409C-BE32-E72D297353CC}">
                <c16:uniqueId val="{00000003-B1DE-4E3A-B9DE-8A59D8948305}"/>
              </c:ext>
            </c:extLst>
          </c:dPt>
          <c:dPt>
            <c:idx val="2"/>
            <c:bubble3D val="0"/>
            <c:spPr>
              <a:solidFill>
                <a:schemeClr val="accent1"/>
              </a:solidFill>
            </c:spPr>
            <c:extLst>
              <c:ext xmlns:c16="http://schemas.microsoft.com/office/drawing/2014/chart" uri="{C3380CC4-5D6E-409C-BE32-E72D297353CC}">
                <c16:uniqueId val="{00000005-B1DE-4E3A-B9DE-8A59D8948305}"/>
              </c:ext>
            </c:extLst>
          </c:dPt>
          <c:dPt>
            <c:idx val="3"/>
            <c:bubble3D val="0"/>
            <c:spPr>
              <a:solidFill>
                <a:schemeClr val="bg1">
                  <a:lumMod val="50000"/>
                </a:schemeClr>
              </a:solidFill>
            </c:spPr>
            <c:extLst>
              <c:ext xmlns:c16="http://schemas.microsoft.com/office/drawing/2014/chart" uri="{C3380CC4-5D6E-409C-BE32-E72D297353CC}">
                <c16:uniqueId val="{00000008-B1DE-4E3A-B9DE-8A59D8948305}"/>
              </c:ext>
            </c:extLst>
          </c:dPt>
          <c:dPt>
            <c:idx val="6"/>
            <c:bubble3D val="0"/>
            <c:extLst>
              <c:ext xmlns:c16="http://schemas.microsoft.com/office/drawing/2014/chart" uri="{C3380CC4-5D6E-409C-BE32-E72D297353CC}">
                <c16:uniqueId val="{00000006-B1DE-4E3A-B9DE-8A59D8948305}"/>
              </c:ext>
            </c:extLst>
          </c:dPt>
          <c:dLbls>
            <c:dLbl>
              <c:idx val="0"/>
              <c:layout>
                <c:manualLayout>
                  <c:x val="2.4102647760475639E-2"/>
                  <c:y val="-0.1538440276268845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DE-4E3A-B9DE-8A59D8948305}"/>
                </c:ext>
              </c:extLst>
            </c:dLbl>
            <c:dLbl>
              <c:idx val="1"/>
              <c:layout>
                <c:manualLayout>
                  <c:x val="0.19929029100653017"/>
                  <c:y val="-4.7309497803570799E-2"/>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7211525260568511"/>
                      <c:h val="9.0689048578649276E-2"/>
                    </c:manualLayout>
                  </c15:layout>
                </c:ext>
                <c:ext xmlns:c16="http://schemas.microsoft.com/office/drawing/2014/chart" uri="{C3380CC4-5D6E-409C-BE32-E72D297353CC}">
                  <c16:uniqueId val="{00000003-B1DE-4E3A-B9DE-8A59D8948305}"/>
                </c:ext>
              </c:extLst>
            </c:dLbl>
            <c:dLbl>
              <c:idx val="2"/>
              <c:layout>
                <c:manualLayout>
                  <c:x val="0.18526893512962592"/>
                  <c:y val="2.31693992394974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E-4E3A-B9DE-8A59D8948305}"/>
                </c:ext>
              </c:extLst>
            </c:dLbl>
            <c:dLbl>
              <c:idx val="3"/>
              <c:layout>
                <c:manualLayout>
                  <c:x val="-0.16334516181655784"/>
                  <c:y val="0.12839189605178083"/>
                </c:manualLayout>
              </c:layout>
              <c:showLegendKey val="0"/>
              <c:showVal val="1"/>
              <c:showCatName val="1"/>
              <c:showSerName val="0"/>
              <c:showPercent val="0"/>
              <c:showBubbleSize val="0"/>
              <c:extLst>
                <c:ext xmlns:c15="http://schemas.microsoft.com/office/drawing/2012/chart" uri="{CE6537A1-D6FC-4f65-9D91-7224C49458BB}">
                  <c15:layout>
                    <c:manualLayout>
                      <c:w val="0.22278821631103149"/>
                      <c:h val="0.32397392606200043"/>
                    </c:manualLayout>
                  </c15:layout>
                </c:ext>
                <c:ext xmlns:c16="http://schemas.microsoft.com/office/drawing/2014/chart" uri="{C3380CC4-5D6E-409C-BE32-E72D297353CC}">
                  <c16:uniqueId val="{00000008-B1DE-4E3A-B9DE-8A59D8948305}"/>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DE-4E3A-B9DE-8A59D8948305}"/>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1</c:v>
                </c:pt>
                <c:pt idx="1">
                  <c:v>2</c:v>
                </c:pt>
                <c:pt idx="2">
                  <c:v>3 vai vairāk</c:v>
                </c:pt>
                <c:pt idx="3">
                  <c:v>Nav skolas vecuma bērnu</c:v>
                </c:pt>
              </c:strCache>
            </c:strRef>
          </c:cat>
          <c:val>
            <c:numRef>
              <c:f>Sheet1!$B$2:$B$5</c:f>
              <c:numCache>
                <c:formatCode>0%</c:formatCode>
                <c:ptCount val="4"/>
                <c:pt idx="0">
                  <c:v>0.19268403737287032</c:v>
                </c:pt>
                <c:pt idx="1">
                  <c:v>0.12420482274862332</c:v>
                </c:pt>
                <c:pt idx="2">
                  <c:v>3.9620073836414603E-2</c:v>
                </c:pt>
                <c:pt idx="3">
                  <c:v>0.64349106604209128</c:v>
                </c:pt>
              </c:numCache>
            </c:numRef>
          </c:val>
          <c:extLst>
            <c:ext xmlns:c16="http://schemas.microsoft.com/office/drawing/2014/chart" uri="{C3380CC4-5D6E-409C-BE32-E72D297353CC}">
              <c16:uniqueId val="{00000007-B1DE-4E3A-B9DE-8A59D8948305}"/>
            </c:ext>
          </c:extLst>
        </c:ser>
        <c:dLbls>
          <c:showLegendKey val="0"/>
          <c:showVal val="0"/>
          <c:showCatName val="0"/>
          <c:showSerName val="0"/>
          <c:showPercent val="0"/>
          <c:showBubbleSize val="0"/>
          <c:showLeaderLines val="1"/>
        </c:dLbls>
        <c:firstSliceAng val="34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1"/>
              </a:solidFill>
            </c:spPr>
            <c:extLst>
              <c:ext xmlns:c16="http://schemas.microsoft.com/office/drawing/2014/chart" uri="{C3380CC4-5D6E-409C-BE32-E72D297353CC}">
                <c16:uniqueId val="{00000001-2E71-41CE-BED6-62DF7CE7A647}"/>
              </c:ext>
            </c:extLst>
          </c:dPt>
          <c:dPt>
            <c:idx val="1"/>
            <c:bubble3D val="0"/>
            <c:spPr>
              <a:solidFill>
                <a:schemeClr val="accent5"/>
              </a:solidFill>
            </c:spPr>
            <c:extLst>
              <c:ext xmlns:c16="http://schemas.microsoft.com/office/drawing/2014/chart" uri="{C3380CC4-5D6E-409C-BE32-E72D297353CC}">
                <c16:uniqueId val="{00000003-2E71-41CE-BED6-62DF7CE7A647}"/>
              </c:ext>
            </c:extLst>
          </c:dPt>
          <c:dPt>
            <c:idx val="2"/>
            <c:bubble3D val="0"/>
            <c:spPr>
              <a:solidFill>
                <a:schemeClr val="accent2"/>
              </a:solidFill>
            </c:spPr>
            <c:extLst>
              <c:ext xmlns:c16="http://schemas.microsoft.com/office/drawing/2014/chart" uri="{C3380CC4-5D6E-409C-BE32-E72D297353CC}">
                <c16:uniqueId val="{00000005-2E71-41CE-BED6-62DF7CE7A647}"/>
              </c:ext>
            </c:extLst>
          </c:dPt>
          <c:dPt>
            <c:idx val="3"/>
            <c:bubble3D val="0"/>
            <c:spPr>
              <a:solidFill>
                <a:schemeClr val="accent2">
                  <a:lumMod val="75000"/>
                </a:schemeClr>
              </a:solidFill>
            </c:spPr>
            <c:extLst>
              <c:ext xmlns:c16="http://schemas.microsoft.com/office/drawing/2014/chart" uri="{C3380CC4-5D6E-409C-BE32-E72D297353CC}">
                <c16:uniqueId val="{00000007-2E71-41CE-BED6-62DF7CE7A647}"/>
              </c:ext>
            </c:extLst>
          </c:dPt>
          <c:dPt>
            <c:idx val="4"/>
            <c:bubble3D val="0"/>
            <c:spPr>
              <a:solidFill>
                <a:schemeClr val="bg1">
                  <a:lumMod val="65000"/>
                </a:schemeClr>
              </a:solidFill>
            </c:spPr>
            <c:extLst>
              <c:ext xmlns:c16="http://schemas.microsoft.com/office/drawing/2014/chart" uri="{C3380CC4-5D6E-409C-BE32-E72D297353CC}">
                <c16:uniqueId val="{0000000A-2E71-41CE-BED6-62DF7CE7A647}"/>
              </c:ext>
            </c:extLst>
          </c:dPt>
          <c:dPt>
            <c:idx val="6"/>
            <c:bubble3D val="0"/>
            <c:extLst>
              <c:ext xmlns:c16="http://schemas.microsoft.com/office/drawing/2014/chart" uri="{C3380CC4-5D6E-409C-BE32-E72D297353CC}">
                <c16:uniqueId val="{00000008-2E71-41CE-BED6-62DF7CE7A647}"/>
              </c:ext>
            </c:extLst>
          </c:dPt>
          <c:dLbls>
            <c:dLbl>
              <c:idx val="0"/>
              <c:layout>
                <c:manualLayout>
                  <c:x val="0.12666641900611667"/>
                  <c:y val="-0.1242828654076792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1-41CE-BED6-62DF7CE7A647}"/>
                </c:ext>
              </c:extLst>
            </c:dLbl>
            <c:dLbl>
              <c:idx val="1"/>
              <c:layout>
                <c:manualLayout>
                  <c:x val="-5.3016586257746828E-2"/>
                  <c:y val="0.16516135564696754"/>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185861705272102"/>
                      <c:h val="0.12394535607525527"/>
                    </c:manualLayout>
                  </c15:layout>
                </c:ext>
                <c:ext xmlns:c16="http://schemas.microsoft.com/office/drawing/2014/chart" uri="{C3380CC4-5D6E-409C-BE32-E72D297353CC}">
                  <c16:uniqueId val="{00000003-2E71-41CE-BED6-62DF7CE7A647}"/>
                </c:ext>
              </c:extLst>
            </c:dLbl>
            <c:dLbl>
              <c:idx val="2"/>
              <c:layout>
                <c:manualLayout>
                  <c:x val="-0.20447339560380989"/>
                  <c:y val="3.42548695904672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1-41CE-BED6-62DF7CE7A647}"/>
                </c:ext>
              </c:extLst>
            </c:dLbl>
            <c:dLbl>
              <c:idx val="3"/>
              <c:layout>
                <c:manualLayout>
                  <c:x val="-0.20878705015287655"/>
                  <c:y val="-5.4517649701391592E-2"/>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278821631103146"/>
                      <c:h val="9.8570182447070678E-2"/>
                    </c:manualLayout>
                  </c15:layout>
                </c:ext>
                <c:ext xmlns:c16="http://schemas.microsoft.com/office/drawing/2014/chart" uri="{C3380CC4-5D6E-409C-BE32-E72D297353CC}">
                  <c16:uniqueId val="{00000007-2E71-41CE-BED6-62DF7CE7A647}"/>
                </c:ext>
              </c:extLst>
            </c:dLbl>
            <c:dLbl>
              <c:idx val="4"/>
              <c:layout>
                <c:manualLayout>
                  <c:x val="-0.13948672889407185"/>
                  <c:y val="-0.144110665818625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71-41CE-BED6-62DF7CE7A64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1-41CE-BED6-62DF7CE7A647}"/>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0.43619563312220644</c:v>
                </c:pt>
                <c:pt idx="1">
                  <c:v>0.32109209954598034</c:v>
                </c:pt>
                <c:pt idx="2">
                  <c:v>4.698866541752713E-2</c:v>
                </c:pt>
                <c:pt idx="3">
                  <c:v>7.5102729332152104E-2</c:v>
                </c:pt>
                <c:pt idx="4">
                  <c:v>0.120620872582134</c:v>
                </c:pt>
              </c:numCache>
            </c:numRef>
          </c:val>
          <c:extLst>
            <c:ext xmlns:c16="http://schemas.microsoft.com/office/drawing/2014/chart" uri="{C3380CC4-5D6E-409C-BE32-E72D297353CC}">
              <c16:uniqueId val="{00000009-2E71-41CE-BED6-62DF7CE7A647}"/>
            </c:ext>
          </c:extLst>
        </c:ser>
        <c:dLbls>
          <c:showLegendKey val="0"/>
          <c:showVal val="0"/>
          <c:showCatName val="0"/>
          <c:showSerName val="0"/>
          <c:showPercent val="0"/>
          <c:showBubbleSize val="0"/>
          <c:showLeaderLines val="1"/>
        </c:dLbls>
        <c:firstSliceAng val="34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Sheet1!$B$2:$B$6</c:f>
              <c:numCache>
                <c:formatCode>0%</c:formatCode>
                <c:ptCount val="5"/>
                <c:pt idx="0">
                  <c:v>0.11946832648215903</c:v>
                </c:pt>
                <c:pt idx="1">
                  <c:v>0.34092652508807608</c:v>
                </c:pt>
                <c:pt idx="2">
                  <c:v>0.557825282986258</c:v>
                </c:pt>
                <c:pt idx="3">
                  <c:v>0.69427084549926787</c:v>
                </c:pt>
                <c:pt idx="4">
                  <c:v>0.78453652155535802</c:v>
                </c:pt>
              </c:numCache>
            </c:numRef>
          </c:val>
          <c:extLst>
            <c:ext xmlns:c16="http://schemas.microsoft.com/office/drawing/2014/chart" uri="{C3380CC4-5D6E-409C-BE32-E72D297353CC}">
              <c16:uniqueId val="{00000000-DCA5-42CD-B947-FF429E9EC703}"/>
            </c:ext>
          </c:extLst>
        </c:ser>
        <c:ser>
          <c:idx val="1"/>
          <c:order val="1"/>
          <c:tx>
            <c:strRef>
              <c:f>Sheet1!$C$1</c:f>
              <c:strCache>
                <c:ptCount val="1"/>
                <c:pt idx="0">
                  <c:v>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Sheet1!$C$2:$C$6</c:f>
              <c:numCache>
                <c:formatCode>0%</c:formatCode>
                <c:ptCount val="5"/>
                <c:pt idx="0">
                  <c:v>0.31410444652718866</c:v>
                </c:pt>
                <c:pt idx="1">
                  <c:v>0.38938268891479061</c:v>
                </c:pt>
                <c:pt idx="2">
                  <c:v>0.30922357797452471</c:v>
                </c:pt>
                <c:pt idx="3">
                  <c:v>0.21388075123506747</c:v>
                </c:pt>
                <c:pt idx="4">
                  <c:v>0.1636405925610617</c:v>
                </c:pt>
              </c:numCache>
            </c:numRef>
          </c:val>
          <c:extLst>
            <c:ext xmlns:c16="http://schemas.microsoft.com/office/drawing/2014/chart" uri="{C3380CC4-5D6E-409C-BE32-E72D297353CC}">
              <c16:uniqueId val="{00000001-DCA5-42CD-B947-FF429E9EC703}"/>
            </c:ext>
          </c:extLst>
        </c:ser>
        <c:ser>
          <c:idx val="2"/>
          <c:order val="2"/>
          <c:tx>
            <c:strRef>
              <c:f>Sheet1!$D$1</c:f>
              <c:strCache>
                <c:ptCount val="1"/>
                <c:pt idx="0">
                  <c:v>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Sheet1!$D$2:$D$6</c:f>
              <c:numCache>
                <c:formatCode>0%</c:formatCode>
                <c:ptCount val="5"/>
                <c:pt idx="0">
                  <c:v>0.36312670361756988</c:v>
                </c:pt>
                <c:pt idx="1">
                  <c:v>0.10095532049521048</c:v>
                </c:pt>
                <c:pt idx="2">
                  <c:v>4.8225146019513526E-2</c:v>
                </c:pt>
                <c:pt idx="3">
                  <c:v>5.0453363951661452E-2</c:v>
                </c:pt>
                <c:pt idx="4">
                  <c:v>1.9005793516256628E-2</c:v>
                </c:pt>
              </c:numCache>
            </c:numRef>
          </c:val>
          <c:extLst>
            <c:ext xmlns:c16="http://schemas.microsoft.com/office/drawing/2014/chart" uri="{C3380CC4-5D6E-409C-BE32-E72D297353CC}">
              <c16:uniqueId val="{00000002-DCA5-42CD-B947-FF429E9EC703}"/>
            </c:ext>
          </c:extLst>
        </c:ser>
        <c:ser>
          <c:idx val="3"/>
          <c:order val="3"/>
          <c:tx>
            <c:strRef>
              <c:f>Sheet1!$E$1</c:f>
              <c:strCache>
                <c:ptCount val="1"/>
                <c:pt idx="0">
                  <c:v>Pilnībā nepiekrīt</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Sheet1!$E$2:$E$6</c:f>
              <c:numCache>
                <c:formatCode>0%</c:formatCode>
                <c:ptCount val="5"/>
                <c:pt idx="0">
                  <c:v>0.16774148710243458</c:v>
                </c:pt>
                <c:pt idx="1">
                  <c:v>4.4207947054190323E-2</c:v>
                </c:pt>
                <c:pt idx="2">
                  <c:v>2.6032670347615992E-2</c:v>
                </c:pt>
                <c:pt idx="3">
                  <c:v>2.547490057261392E-2</c:v>
                </c:pt>
                <c:pt idx="4">
                  <c:v>2.2234778507002263E-2</c:v>
                </c:pt>
              </c:numCache>
            </c:numRef>
          </c:val>
          <c:extLst>
            <c:ext xmlns:c16="http://schemas.microsoft.com/office/drawing/2014/chart" uri="{C3380CC4-5D6E-409C-BE32-E72D297353CC}">
              <c16:uniqueId val="{00000003-DCA5-42CD-B947-FF429E9EC703}"/>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Sheet1!$F$2:$F$6</c:f>
              <c:numCache>
                <c:formatCode>0%</c:formatCode>
                <c:ptCount val="5"/>
                <c:pt idx="0">
                  <c:v>3.5559036270647854E-2</c:v>
                </c:pt>
                <c:pt idx="1">
                  <c:v>0.12452751844773247</c:v>
                </c:pt>
                <c:pt idx="2">
                  <c:v>5.8693322672088238E-2</c:v>
                </c:pt>
                <c:pt idx="3">
                  <c:v>1.592013874138893E-2</c:v>
                </c:pt>
                <c:pt idx="4">
                  <c:v>1.0582313860321152E-2</c:v>
                </c:pt>
              </c:numCache>
            </c:numRef>
          </c:val>
          <c:extLst>
            <c:ext xmlns:c16="http://schemas.microsoft.com/office/drawing/2014/chart" uri="{C3380CC4-5D6E-409C-BE32-E72D297353CC}">
              <c16:uniqueId val="{00000004-DCA5-42CD-B947-FF429E9EC70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0279517716499336"/>
          <c:w val="0.80511267458465396"/>
          <c:h val="8.2645891951181036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1911820340853"/>
          <c:y val="1.5636344518372172E-2"/>
          <c:w val="0.81180881796591486"/>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0.69</c:v>
                </c:pt>
                <c:pt idx="1">
                  <c:v>0.75728773266818683</c:v>
                </c:pt>
              </c:numCache>
            </c:numRef>
          </c:val>
          <c:extLst>
            <c:ext xmlns:c16="http://schemas.microsoft.com/office/drawing/2014/chart" uri="{C3380CC4-5D6E-409C-BE32-E72D297353CC}">
              <c16:uniqueId val="{00000000-6EDB-40EB-A4CE-B1D87BE1EBFD}"/>
            </c:ext>
          </c:extLst>
        </c:ser>
        <c:ser>
          <c:idx val="1"/>
          <c:order val="1"/>
          <c:tx>
            <c:strRef>
              <c:f>Sheet1!$C$2</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0.17</c:v>
                </c:pt>
                <c:pt idx="1">
                  <c:v>0.12209139474967923</c:v>
                </c:pt>
              </c:numCache>
            </c:numRef>
          </c:val>
          <c:extLst>
            <c:ext xmlns:c16="http://schemas.microsoft.com/office/drawing/2014/chart" uri="{C3380CC4-5D6E-409C-BE32-E72D297353CC}">
              <c16:uniqueId val="{00000001-6EDB-40EB-A4CE-B1D87BE1EBFD}"/>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0.14000000000000001</c:v>
                </c:pt>
                <c:pt idx="1">
                  <c:v>0.120620872582134</c:v>
                </c:pt>
              </c:numCache>
            </c:numRef>
          </c:val>
          <c:extLst>
            <c:ext xmlns:c16="http://schemas.microsoft.com/office/drawing/2014/chart" uri="{C3380CC4-5D6E-409C-BE32-E72D297353CC}">
              <c16:uniqueId val="{00000002-6EDB-40EB-A4CE-B1D87BE1EBFD}"/>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8.1619091418644152E-2"/>
          <c:y val="0.87869376235429153"/>
          <c:w val="0.91838090858135579"/>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lumMod val="75000"/>
                </a:schemeClr>
              </a:solidFill>
            </c:spPr>
            <c:extLst>
              <c:ext xmlns:c16="http://schemas.microsoft.com/office/drawing/2014/chart" uri="{C3380CC4-5D6E-409C-BE32-E72D297353CC}">
                <c16:uniqueId val="{00000001-9C57-499E-96C3-A64BDDAC37DB}"/>
              </c:ext>
            </c:extLst>
          </c:dPt>
          <c:dPt>
            <c:idx val="1"/>
            <c:bubble3D val="0"/>
            <c:spPr>
              <a:solidFill>
                <a:schemeClr val="accent2"/>
              </a:solidFill>
            </c:spPr>
            <c:extLst>
              <c:ext xmlns:c16="http://schemas.microsoft.com/office/drawing/2014/chart" uri="{C3380CC4-5D6E-409C-BE32-E72D297353CC}">
                <c16:uniqueId val="{00000002-9C57-499E-96C3-A64BDDAC37DB}"/>
              </c:ext>
            </c:extLst>
          </c:dPt>
          <c:dPt>
            <c:idx val="2"/>
            <c:bubble3D val="0"/>
            <c:spPr>
              <a:solidFill>
                <a:schemeClr val="accent5"/>
              </a:solidFill>
            </c:spPr>
            <c:extLst>
              <c:ext xmlns:c16="http://schemas.microsoft.com/office/drawing/2014/chart" uri="{C3380CC4-5D6E-409C-BE32-E72D297353CC}">
                <c16:uniqueId val="{00000004-9C57-499E-96C3-A64BDDAC37DB}"/>
              </c:ext>
            </c:extLst>
          </c:dPt>
          <c:dPt>
            <c:idx val="3"/>
            <c:bubble3D val="0"/>
            <c:spPr>
              <a:solidFill>
                <a:schemeClr val="accent1"/>
              </a:solidFill>
            </c:spPr>
            <c:extLst>
              <c:ext xmlns:c16="http://schemas.microsoft.com/office/drawing/2014/chart" uri="{C3380CC4-5D6E-409C-BE32-E72D297353CC}">
                <c16:uniqueId val="{00000006-9C57-499E-96C3-A64BDDAC37DB}"/>
              </c:ext>
            </c:extLst>
          </c:dPt>
          <c:dPt>
            <c:idx val="4"/>
            <c:bubble3D val="0"/>
            <c:spPr>
              <a:solidFill>
                <a:schemeClr val="bg1">
                  <a:lumMod val="65000"/>
                </a:schemeClr>
              </a:solidFill>
            </c:spPr>
            <c:extLst>
              <c:ext xmlns:c16="http://schemas.microsoft.com/office/drawing/2014/chart" uri="{C3380CC4-5D6E-409C-BE32-E72D297353CC}">
                <c16:uniqueId val="{00000008-9C57-499E-96C3-A64BDDAC37DB}"/>
              </c:ext>
            </c:extLst>
          </c:dPt>
          <c:dPt>
            <c:idx val="6"/>
            <c:bubble3D val="0"/>
            <c:extLst>
              <c:ext xmlns:c16="http://schemas.microsoft.com/office/drawing/2014/chart" uri="{C3380CC4-5D6E-409C-BE32-E72D297353CC}">
                <c16:uniqueId val="{00000009-9C57-499E-96C3-A64BDDAC37DB}"/>
              </c:ext>
            </c:extLst>
          </c:dPt>
          <c:dLbls>
            <c:dLbl>
              <c:idx val="0"/>
              <c:layout>
                <c:manualLayout>
                  <c:x val="5.2479947855699247E-2"/>
                  <c:y val="-0.178221009891134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7-499E-96C3-A64BDDAC37DB}"/>
                </c:ext>
              </c:extLst>
            </c:dLbl>
            <c:dLbl>
              <c:idx val="1"/>
              <c:layout>
                <c:manualLayout>
                  <c:x val="0.2058411452708758"/>
                  <c:y val="7.0588763213789332E-2"/>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9C57-499E-96C3-A64BDDAC37DB}"/>
                </c:ext>
              </c:extLst>
            </c:dLbl>
            <c:dLbl>
              <c:idx val="2"/>
              <c:layout>
                <c:manualLayout>
                  <c:x val="-0.13870297851200636"/>
                  <c:y val="0.1420113515527477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57-499E-96C3-A64BDDAC37DB}"/>
                </c:ext>
              </c:extLst>
            </c:dLbl>
            <c:dLbl>
              <c:idx val="3"/>
              <c:layout>
                <c:manualLayout>
                  <c:x val="-0.19284416473592089"/>
                  <c:y val="-6.119721623157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57-499E-96C3-A64BDDAC37DB}"/>
                </c:ext>
              </c:extLst>
            </c:dLbl>
            <c:dLbl>
              <c:idx val="4"/>
              <c:layout>
                <c:manualLayout>
                  <c:x val="-0.14006097855325403"/>
                  <c:y val="-0.1675966744900095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57-499E-96C3-A64BDDAC37DB}"/>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57-499E-96C3-A64BDDAC37DB}"/>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Ļoti uztrauc</c:v>
                </c:pt>
                <c:pt idx="1">
                  <c:v>Drīzāk uztrauc</c:v>
                </c:pt>
                <c:pt idx="2">
                  <c:v>Drīzāk neuztrauc</c:v>
                </c:pt>
                <c:pt idx="3">
                  <c:v>Nemaz neuztrauc</c:v>
                </c:pt>
                <c:pt idx="4">
                  <c:v>Grūti pateikt</c:v>
                </c:pt>
              </c:strCache>
            </c:strRef>
          </c:cat>
          <c:val>
            <c:numRef>
              <c:f>Sheet1!$B$2:$B$6</c:f>
              <c:numCache>
                <c:formatCode>0%</c:formatCode>
                <c:ptCount val="5"/>
                <c:pt idx="0">
                  <c:v>9.4900111613836699E-2</c:v>
                </c:pt>
                <c:pt idx="1">
                  <c:v>0.39783051379884316</c:v>
                </c:pt>
                <c:pt idx="2">
                  <c:v>0.2897513209029316</c:v>
                </c:pt>
                <c:pt idx="3">
                  <c:v>0.13770888811997362</c:v>
                </c:pt>
                <c:pt idx="4">
                  <c:v>7.7809165564415417E-2</c:v>
                </c:pt>
              </c:numCache>
            </c:numRef>
          </c:val>
          <c:extLst>
            <c:ext xmlns:c16="http://schemas.microsoft.com/office/drawing/2014/chart" uri="{C3380CC4-5D6E-409C-BE32-E72D297353CC}">
              <c16:uniqueId val="{0000000A-9C57-499E-96C3-A64BDDAC37DB}"/>
            </c:ext>
          </c:extLst>
        </c:ser>
        <c:dLbls>
          <c:showLegendKey val="0"/>
          <c:showVal val="0"/>
          <c:showCatName val="0"/>
          <c:showSerName val="0"/>
          <c:showPercent val="0"/>
          <c:showBubbleSize val="0"/>
          <c:showLeaderLines val="1"/>
        </c:dLbls>
        <c:firstSliceAng val="36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Ļoti + drīzāk uztrauc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0.48802042364567572</c:v>
                </c:pt>
                <c:pt idx="1">
                  <c:v>0.48269330365779384</c:v>
                </c:pt>
                <c:pt idx="2">
                  <c:v>0.50102892989719738</c:v>
                </c:pt>
                <c:pt idx="4">
                  <c:v>0.50363155104987867</c:v>
                </c:pt>
                <c:pt idx="5">
                  <c:v>0.49650181418956585</c:v>
                </c:pt>
                <c:pt idx="6">
                  <c:v>0.49019550195221689</c:v>
                </c:pt>
                <c:pt idx="8">
                  <c:v>0.48880888478711398</c:v>
                </c:pt>
                <c:pt idx="9">
                  <c:v>0.50541924167164853</c:v>
                </c:pt>
                <c:pt idx="11">
                  <c:v>0.51045330187258753</c:v>
                </c:pt>
                <c:pt idx="12">
                  <c:v>0.50762293415609383</c:v>
                </c:pt>
                <c:pt idx="13">
                  <c:v>0.46518275243090029</c:v>
                </c:pt>
                <c:pt idx="15">
                  <c:v>0.54861413471659637</c:v>
                </c:pt>
                <c:pt idx="16">
                  <c:v>0.4651468460656949</c:v>
                </c:pt>
                <c:pt idx="17">
                  <c:v>0.58503160422116962</c:v>
                </c:pt>
                <c:pt idx="18">
                  <c:v>0.42474468192482973</c:v>
                </c:pt>
                <c:pt idx="19">
                  <c:v>0.50870541845270589</c:v>
                </c:pt>
                <c:pt idx="21">
                  <c:v>0.43344401752487544</c:v>
                </c:pt>
                <c:pt idx="22">
                  <c:v>0.50371369153783607</c:v>
                </c:pt>
                <c:pt idx="23">
                  <c:v>0.49385707813118968</c:v>
                </c:pt>
                <c:pt idx="25">
                  <c:v>0.43658195942632916</c:v>
                </c:pt>
                <c:pt idx="26">
                  <c:v>0.50863248967002828</c:v>
                </c:pt>
                <c:pt idx="28">
                  <c:v>0.6049447646205014</c:v>
                </c:pt>
                <c:pt idx="29">
                  <c:v>0.53497822619971958</c:v>
                </c:pt>
                <c:pt idx="30">
                  <c:v>0.45582458433934475</c:v>
                </c:pt>
                <c:pt idx="31">
                  <c:v>0.4092586124475131</c:v>
                </c:pt>
                <c:pt idx="32">
                  <c:v>0.41866610495114648</c:v>
                </c:pt>
                <c:pt idx="34">
                  <c:v>0.4994199983663104</c:v>
                </c:pt>
                <c:pt idx="35">
                  <c:v>0.49049893533023137</c:v>
                </c:pt>
                <c:pt idx="37">
                  <c:v>0.49473062541267976</c:v>
                </c:pt>
              </c:numCache>
            </c:numRef>
          </c:val>
          <c:extLst>
            <c:ext xmlns:c16="http://schemas.microsoft.com/office/drawing/2014/chart" uri="{C3380CC4-5D6E-409C-BE32-E72D297353CC}">
              <c16:uniqueId val="{00000000-D395-4E8B-9DC3-014C28E18088}"/>
            </c:ext>
          </c:extLst>
        </c:ser>
        <c:ser>
          <c:idx val="1"/>
          <c:order val="1"/>
          <c:tx>
            <c:strRef>
              <c:f>Sheet1!$D$2</c:f>
              <c:strCache>
                <c:ptCount val="1"/>
                <c:pt idx="0">
                  <c:v>Nemaz + drīzāk neuztrauc</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0.435610545043634</c:v>
                </c:pt>
                <c:pt idx="1">
                  <c:v>0.43285833329837203</c:v>
                </c:pt>
                <c:pt idx="2">
                  <c:v>0.42803394890524649</c:v>
                </c:pt>
                <c:pt idx="4">
                  <c:v>0.41413464932762878</c:v>
                </c:pt>
                <c:pt idx="5">
                  <c:v>0.42055753022986436</c:v>
                </c:pt>
                <c:pt idx="6">
                  <c:v>0.4619331102832358</c:v>
                </c:pt>
                <c:pt idx="8">
                  <c:v>0.43083607560513842</c:v>
                </c:pt>
                <c:pt idx="9">
                  <c:v>0.42136684142703468</c:v>
                </c:pt>
                <c:pt idx="11">
                  <c:v>0.41256740381969365</c:v>
                </c:pt>
                <c:pt idx="12">
                  <c:v>0.4224113873220689</c:v>
                </c:pt>
                <c:pt idx="13">
                  <c:v>0.44649913323395846</c:v>
                </c:pt>
                <c:pt idx="15">
                  <c:v>0.36965501038121301</c:v>
                </c:pt>
                <c:pt idx="16">
                  <c:v>0.43460680544851771</c:v>
                </c:pt>
                <c:pt idx="17">
                  <c:v>0.37063253649735683</c:v>
                </c:pt>
                <c:pt idx="18">
                  <c:v>0.5205377778384046</c:v>
                </c:pt>
                <c:pt idx="19">
                  <c:v>0.44656164941481075</c:v>
                </c:pt>
                <c:pt idx="21">
                  <c:v>0.52246699154803422</c:v>
                </c:pt>
                <c:pt idx="22">
                  <c:v>0.42319067662394905</c:v>
                </c:pt>
                <c:pt idx="23">
                  <c:v>0.42298652039238349</c:v>
                </c:pt>
                <c:pt idx="25">
                  <c:v>0.50330874293512096</c:v>
                </c:pt>
                <c:pt idx="26">
                  <c:v>0.4093267573833767</c:v>
                </c:pt>
                <c:pt idx="28">
                  <c:v>0.31275267834144771</c:v>
                </c:pt>
                <c:pt idx="29">
                  <c:v>0.38143256610046877</c:v>
                </c:pt>
                <c:pt idx="30">
                  <c:v>0.43932038736417295</c:v>
                </c:pt>
                <c:pt idx="31">
                  <c:v>0.52550513717008251</c:v>
                </c:pt>
                <c:pt idx="32">
                  <c:v>0.55961787435321664</c:v>
                </c:pt>
                <c:pt idx="34">
                  <c:v>0.45171871411538872</c:v>
                </c:pt>
                <c:pt idx="35">
                  <c:v>0.40556933439426346</c:v>
                </c:pt>
                <c:pt idx="37">
                  <c:v>0.42746020902290516</c:v>
                </c:pt>
              </c:numCache>
            </c:numRef>
          </c:val>
          <c:extLst>
            <c:ext xmlns:c16="http://schemas.microsoft.com/office/drawing/2014/chart" uri="{C3380CC4-5D6E-409C-BE32-E72D297353CC}">
              <c16:uniqueId val="{00000001-D395-4E8B-9DC3-014C28E18088}"/>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7.6369031310691018E-2</c:v>
                </c:pt>
                <c:pt idx="1">
                  <c:v>8.444836304383363E-2</c:v>
                </c:pt>
                <c:pt idx="2">
                  <c:v>7.0937121197555825E-2</c:v>
                </c:pt>
                <c:pt idx="4">
                  <c:v>8.2233799622492415E-2</c:v>
                </c:pt>
                <c:pt idx="5">
                  <c:v>8.2940655580568567E-2</c:v>
                </c:pt>
                <c:pt idx="6">
                  <c:v>4.7871387764548051E-2</c:v>
                </c:pt>
                <c:pt idx="8">
                  <c:v>8.0355039607748674E-2</c:v>
                </c:pt>
                <c:pt idx="9">
                  <c:v>7.3213916901315026E-2</c:v>
                </c:pt>
                <c:pt idx="11">
                  <c:v>7.6979294307720339E-2</c:v>
                </c:pt>
                <c:pt idx="12">
                  <c:v>6.9965678521838187E-2</c:v>
                </c:pt>
                <c:pt idx="13">
                  <c:v>8.8318114335138129E-2</c:v>
                </c:pt>
                <c:pt idx="15">
                  <c:v>8.1730854902190314E-2</c:v>
                </c:pt>
                <c:pt idx="16">
                  <c:v>0.10024634848578767</c:v>
                </c:pt>
                <c:pt idx="17">
                  <c:v>4.4335859281474051E-2</c:v>
                </c:pt>
                <c:pt idx="18">
                  <c:v>5.4717540236765651E-2</c:v>
                </c:pt>
                <c:pt idx="19">
                  <c:v>4.4732932132483326E-2</c:v>
                </c:pt>
                <c:pt idx="21">
                  <c:v>4.4088990927090371E-2</c:v>
                </c:pt>
                <c:pt idx="22">
                  <c:v>7.309563183821341E-2</c:v>
                </c:pt>
                <c:pt idx="23">
                  <c:v>8.3156401476426667E-2</c:v>
                </c:pt>
                <c:pt idx="25">
                  <c:v>6.0109297638548574E-2</c:v>
                </c:pt>
                <c:pt idx="26">
                  <c:v>8.2040752946594769E-2</c:v>
                </c:pt>
                <c:pt idx="28">
                  <c:v>8.2302557038050714E-2</c:v>
                </c:pt>
                <c:pt idx="29">
                  <c:v>8.3589207699809515E-2</c:v>
                </c:pt>
                <c:pt idx="30">
                  <c:v>0.10485502829648181</c:v>
                </c:pt>
                <c:pt idx="31">
                  <c:v>6.5236250382404881E-2</c:v>
                </c:pt>
                <c:pt idx="32">
                  <c:v>2.1716020695637047E-2</c:v>
                </c:pt>
                <c:pt idx="34">
                  <c:v>4.8861287518300232E-2</c:v>
                </c:pt>
                <c:pt idx="35">
                  <c:v>0.1039317302755039</c:v>
                </c:pt>
                <c:pt idx="37">
                  <c:v>7.7809165564415417E-2</c:v>
                </c:pt>
              </c:numCache>
            </c:numRef>
          </c:val>
          <c:extLst>
            <c:ext xmlns:c16="http://schemas.microsoft.com/office/drawing/2014/chart" uri="{C3380CC4-5D6E-409C-BE32-E72D297353CC}">
              <c16:uniqueId val="{00000002-D395-4E8B-9DC3-014C28E1808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0.4</c:v>
                </c:pt>
                <c:pt idx="1">
                  <c:v>0.61955789065290834</c:v>
                </c:pt>
              </c:numCache>
            </c:numRef>
          </c:val>
          <c:extLst>
            <c:ext xmlns:c16="http://schemas.microsoft.com/office/drawing/2014/chart" uri="{C3380CC4-5D6E-409C-BE32-E72D297353CC}">
              <c16:uniqueId val="{00000000-6749-46CC-9903-96FE282564E1}"/>
            </c:ext>
          </c:extLst>
        </c:ser>
        <c:ser>
          <c:idx val="1"/>
          <c:order val="1"/>
          <c:tx>
            <c:strRef>
              <c:f>Sheet1!$C$2</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0.38</c:v>
                </c:pt>
                <c:pt idx="1">
                  <c:v>0.30890598959670712</c:v>
                </c:pt>
              </c:numCache>
            </c:numRef>
          </c:val>
          <c:extLst>
            <c:ext xmlns:c16="http://schemas.microsoft.com/office/drawing/2014/chart" uri="{C3380CC4-5D6E-409C-BE32-E72D297353CC}">
              <c16:uniqueId val="{00000001-6749-46CC-9903-96FE282564E1}"/>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0.22</c:v>
                </c:pt>
                <c:pt idx="1">
                  <c:v>7.1536119750384611E-2</c:v>
                </c:pt>
              </c:numCache>
            </c:numRef>
          </c:val>
          <c:extLst>
            <c:ext xmlns:c16="http://schemas.microsoft.com/office/drawing/2014/chart" uri="{C3380CC4-5D6E-409C-BE32-E72D297353CC}">
              <c16:uniqueId val="{00000002-6749-46CC-9903-96FE282564E1}"/>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4CA1-44E7-8030-C4B0CCFD7447}"/>
              </c:ext>
            </c:extLst>
          </c:dPt>
          <c:dPt>
            <c:idx val="1"/>
            <c:bubble3D val="0"/>
            <c:extLst>
              <c:ext xmlns:c16="http://schemas.microsoft.com/office/drawing/2014/chart" uri="{C3380CC4-5D6E-409C-BE32-E72D297353CC}">
                <c16:uniqueId val="{00000003-4CA1-44E7-8030-C4B0CCFD7447}"/>
              </c:ext>
            </c:extLst>
          </c:dPt>
          <c:dPt>
            <c:idx val="2"/>
            <c:bubble3D val="0"/>
            <c:spPr>
              <a:solidFill>
                <a:schemeClr val="accent2"/>
              </a:solidFill>
            </c:spPr>
            <c:extLst>
              <c:ext xmlns:c16="http://schemas.microsoft.com/office/drawing/2014/chart" uri="{C3380CC4-5D6E-409C-BE32-E72D297353CC}">
                <c16:uniqueId val="{00000004-4CA1-44E7-8030-C4B0CCFD7447}"/>
              </c:ext>
            </c:extLst>
          </c:dPt>
          <c:dPt>
            <c:idx val="3"/>
            <c:bubble3D val="0"/>
            <c:spPr>
              <a:solidFill>
                <a:schemeClr val="accent2">
                  <a:lumMod val="75000"/>
                </a:schemeClr>
              </a:solidFill>
            </c:spPr>
            <c:extLst>
              <c:ext xmlns:c16="http://schemas.microsoft.com/office/drawing/2014/chart" uri="{C3380CC4-5D6E-409C-BE32-E72D297353CC}">
                <c16:uniqueId val="{00000006-4CA1-44E7-8030-C4B0CCFD7447}"/>
              </c:ext>
            </c:extLst>
          </c:dPt>
          <c:dPt>
            <c:idx val="4"/>
            <c:bubble3D val="0"/>
            <c:spPr>
              <a:solidFill>
                <a:schemeClr val="bg1">
                  <a:lumMod val="65000"/>
                </a:schemeClr>
              </a:solidFill>
            </c:spPr>
            <c:extLst>
              <c:ext xmlns:c16="http://schemas.microsoft.com/office/drawing/2014/chart" uri="{C3380CC4-5D6E-409C-BE32-E72D297353CC}">
                <c16:uniqueId val="{00000008-4CA1-44E7-8030-C4B0CCFD7447}"/>
              </c:ext>
            </c:extLst>
          </c:dPt>
          <c:dPt>
            <c:idx val="6"/>
            <c:bubble3D val="0"/>
            <c:extLst>
              <c:ext xmlns:c16="http://schemas.microsoft.com/office/drawing/2014/chart" uri="{C3380CC4-5D6E-409C-BE32-E72D297353CC}">
                <c16:uniqueId val="{00000009-4CA1-44E7-8030-C4B0CCFD7447}"/>
              </c:ext>
            </c:extLst>
          </c:dPt>
          <c:dLbls>
            <c:dLbl>
              <c:idx val="0"/>
              <c:layout>
                <c:manualLayout>
                  <c:x val="-0.17136382706565828"/>
                  <c:y val="-0.1241662489594284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1-44E7-8030-C4B0CCFD7447}"/>
                </c:ext>
              </c:extLst>
            </c:dLbl>
            <c:dLbl>
              <c:idx val="1"/>
              <c:layout>
                <c:manualLayout>
                  <c:x val="0.18814859563690864"/>
                  <c:y val="-0.11018629003520569"/>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4CA1-44E7-8030-C4B0CCFD7447}"/>
                </c:ext>
              </c:extLst>
            </c:dLbl>
            <c:dLbl>
              <c:idx val="2"/>
              <c:layout>
                <c:manualLayout>
                  <c:x val="0.12298662100382489"/>
                  <c:y val="0.138959738936672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A1-44E7-8030-C4B0CCFD7447}"/>
                </c:ext>
              </c:extLst>
            </c:dLbl>
            <c:dLbl>
              <c:idx val="3"/>
              <c:layout>
                <c:manualLayout>
                  <c:x val="-0.10490035320914476"/>
                  <c:y val="0.1014030527375717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A1-44E7-8030-C4B0CCFD7447}"/>
                </c:ext>
              </c:extLst>
            </c:dLbl>
            <c:dLbl>
              <c:idx val="4"/>
              <c:layout>
                <c:manualLayout>
                  <c:x val="-0.20256619930041747"/>
                  <c:y val="7.13577037782912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A1-44E7-8030-C4B0CCFD744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A1-44E7-8030-C4B0CCFD7447}"/>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0.22247510334630966</c:v>
                </c:pt>
                <c:pt idx="1">
                  <c:v>0.39708278730659868</c:v>
                </c:pt>
                <c:pt idx="2">
                  <c:v>0.22077123577966162</c:v>
                </c:pt>
                <c:pt idx="3">
                  <c:v>8.8134753817045497E-2</c:v>
                </c:pt>
                <c:pt idx="4">
                  <c:v>7.1536119750384611E-2</c:v>
                </c:pt>
              </c:numCache>
            </c:numRef>
          </c:val>
          <c:extLst>
            <c:ext xmlns:c16="http://schemas.microsoft.com/office/drawing/2014/chart" uri="{C3380CC4-5D6E-409C-BE32-E72D297353CC}">
              <c16:uniqueId val="{0000000A-4CA1-44E7-8030-C4B0CCFD7447}"/>
            </c:ext>
          </c:extLst>
        </c:ser>
        <c:dLbls>
          <c:showLegendKey val="0"/>
          <c:showVal val="0"/>
          <c:showCatName val="0"/>
          <c:showSerName val="0"/>
          <c:showPercent val="0"/>
          <c:showBubbleSize val="0"/>
          <c:showLeaderLines val="1"/>
        </c:dLbls>
        <c:firstSliceAng val="26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 + drīzāk 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0.59029659196755291</c:v>
                </c:pt>
                <c:pt idx="1">
                  <c:v>0.56527797112041289</c:v>
                </c:pt>
                <c:pt idx="2">
                  <c:v>0.63987383401179276</c:v>
                </c:pt>
                <c:pt idx="4">
                  <c:v>0.5977740693061474</c:v>
                </c:pt>
                <c:pt idx="5">
                  <c:v>0.63472307738780476</c:v>
                </c:pt>
                <c:pt idx="6">
                  <c:v>0.60886792592686334</c:v>
                </c:pt>
                <c:pt idx="8">
                  <c:v>0.59630448745460574</c:v>
                </c:pt>
                <c:pt idx="9">
                  <c:v>0.66152979033873505</c:v>
                </c:pt>
                <c:pt idx="11">
                  <c:v>0.61779247833999307</c:v>
                </c:pt>
                <c:pt idx="12">
                  <c:v>0.6288783516122054</c:v>
                </c:pt>
                <c:pt idx="13">
                  <c:v>0.60942218998176967</c:v>
                </c:pt>
                <c:pt idx="15">
                  <c:v>0.63854479266560549</c:v>
                </c:pt>
                <c:pt idx="16">
                  <c:v>0.71701032400865627</c:v>
                </c:pt>
                <c:pt idx="17">
                  <c:v>0.60458683912666022</c:v>
                </c:pt>
                <c:pt idx="18">
                  <c:v>0.64271868113295427</c:v>
                </c:pt>
                <c:pt idx="19">
                  <c:v>0.55439594830403605</c:v>
                </c:pt>
                <c:pt idx="21">
                  <c:v>0.62150466035376428</c:v>
                </c:pt>
                <c:pt idx="22">
                  <c:v>0.59405916347532572</c:v>
                </c:pt>
                <c:pt idx="23">
                  <c:v>0.63480304837697688</c:v>
                </c:pt>
                <c:pt idx="25">
                  <c:v>0.5973515038793934</c:v>
                </c:pt>
                <c:pt idx="26">
                  <c:v>0.62486687185368128</c:v>
                </c:pt>
                <c:pt idx="28">
                  <c:v>0.63038907360240903</c:v>
                </c:pt>
                <c:pt idx="29">
                  <c:v>0.62493839621160963</c:v>
                </c:pt>
                <c:pt idx="30">
                  <c:v>0.59725818839403744</c:v>
                </c:pt>
                <c:pt idx="31">
                  <c:v>0.63695476093820336</c:v>
                </c:pt>
                <c:pt idx="32">
                  <c:v>0.60646138754087819</c:v>
                </c:pt>
                <c:pt idx="34">
                  <c:v>0.55976463985998659</c:v>
                </c:pt>
                <c:pt idx="35">
                  <c:v>0.67351531926429575</c:v>
                </c:pt>
                <c:pt idx="37">
                  <c:v>0.61955789065290834</c:v>
                </c:pt>
              </c:numCache>
            </c:numRef>
          </c:val>
          <c:extLst>
            <c:ext xmlns:c16="http://schemas.microsoft.com/office/drawing/2014/chart" uri="{C3380CC4-5D6E-409C-BE32-E72D297353CC}">
              <c16:uniqueId val="{00000000-1AD0-48F9-AD32-8C78211128D5}"/>
            </c:ext>
          </c:extLst>
        </c:ser>
        <c:ser>
          <c:idx val="1"/>
          <c:order val="1"/>
          <c:tx>
            <c:strRef>
              <c:f>Sheet1!$D$2</c:f>
              <c:strCache>
                <c:ptCount val="1"/>
                <c:pt idx="0">
                  <c:v>Nē + drīzāk nē</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0.31412251201619468</c:v>
                </c:pt>
                <c:pt idx="1">
                  <c:v>0.35492686263368756</c:v>
                </c:pt>
                <c:pt idx="2">
                  <c:v>0.29682988449763958</c:v>
                </c:pt>
                <c:pt idx="4">
                  <c:v>0.29617519624036182</c:v>
                </c:pt>
                <c:pt idx="5">
                  <c:v>0.30208097399729406</c:v>
                </c:pt>
                <c:pt idx="6">
                  <c:v>0.3288152599044461</c:v>
                </c:pt>
                <c:pt idx="8">
                  <c:v>0.32869410694004325</c:v>
                </c:pt>
                <c:pt idx="9">
                  <c:v>0.27318885739790294</c:v>
                </c:pt>
                <c:pt idx="11">
                  <c:v>0.30149001131955055</c:v>
                </c:pt>
                <c:pt idx="12">
                  <c:v>0.30001425795645853</c:v>
                </c:pt>
                <c:pt idx="13">
                  <c:v>0.3263546826056688</c:v>
                </c:pt>
                <c:pt idx="15">
                  <c:v>0.29019080733581587</c:v>
                </c:pt>
                <c:pt idx="16">
                  <c:v>0.19389497090284216</c:v>
                </c:pt>
                <c:pt idx="17">
                  <c:v>0.33555723233265211</c:v>
                </c:pt>
                <c:pt idx="18">
                  <c:v>0.32611538149121494</c:v>
                </c:pt>
                <c:pt idx="19">
                  <c:v>0.41256233038544743</c:v>
                </c:pt>
                <c:pt idx="21">
                  <c:v>0.34858497781420239</c:v>
                </c:pt>
                <c:pt idx="22">
                  <c:v>0.33319547444302861</c:v>
                </c:pt>
                <c:pt idx="23">
                  <c:v>0.29130157700547732</c:v>
                </c:pt>
                <c:pt idx="25">
                  <c:v>0.33804394372102037</c:v>
                </c:pt>
                <c:pt idx="26">
                  <c:v>0.30193984727681017</c:v>
                </c:pt>
                <c:pt idx="28">
                  <c:v>0.29627677483911474</c:v>
                </c:pt>
                <c:pt idx="29">
                  <c:v>0.29183026341588808</c:v>
                </c:pt>
                <c:pt idx="30">
                  <c:v>0.31388375854538514</c:v>
                </c:pt>
                <c:pt idx="31">
                  <c:v>0.31191999687040695</c:v>
                </c:pt>
                <c:pt idx="32">
                  <c:v>0.35194773348251251</c:v>
                </c:pt>
                <c:pt idx="34">
                  <c:v>0.37696858773614395</c:v>
                </c:pt>
                <c:pt idx="35">
                  <c:v>0.24748630206486474</c:v>
                </c:pt>
                <c:pt idx="37">
                  <c:v>0.30890598959670712</c:v>
                </c:pt>
              </c:numCache>
            </c:numRef>
          </c:val>
          <c:extLst>
            <c:ext xmlns:c16="http://schemas.microsoft.com/office/drawing/2014/chart" uri="{C3380CC4-5D6E-409C-BE32-E72D297353CC}">
              <c16:uniqueId val="{00000001-1AD0-48F9-AD32-8C78211128D5}"/>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9.5580896016253136E-2</c:v>
                </c:pt>
                <c:pt idx="1">
                  <c:v>7.9795166245898941E-2</c:v>
                </c:pt>
                <c:pt idx="2">
                  <c:v>6.3296281490567818E-2</c:v>
                </c:pt>
                <c:pt idx="4">
                  <c:v>0.10605073445349056</c:v>
                </c:pt>
                <c:pt idx="5">
                  <c:v>6.3195948614900258E-2</c:v>
                </c:pt>
                <c:pt idx="6">
                  <c:v>6.2316814168691372E-2</c:v>
                </c:pt>
                <c:pt idx="8">
                  <c:v>7.5001405605352081E-2</c:v>
                </c:pt>
                <c:pt idx="9">
                  <c:v>6.5281352263360293E-2</c:v>
                </c:pt>
                <c:pt idx="11">
                  <c:v>8.0717510340458182E-2</c:v>
                </c:pt>
                <c:pt idx="12">
                  <c:v>7.1107390431337181E-2</c:v>
                </c:pt>
                <c:pt idx="13">
                  <c:v>6.422312741255827E-2</c:v>
                </c:pt>
                <c:pt idx="15">
                  <c:v>7.1264399998578226E-2</c:v>
                </c:pt>
                <c:pt idx="16">
                  <c:v>8.909470508850173E-2</c:v>
                </c:pt>
                <c:pt idx="17">
                  <c:v>5.9855928540688448E-2</c:v>
                </c:pt>
                <c:pt idx="18">
                  <c:v>3.1165937375830927E-2</c:v>
                </c:pt>
                <c:pt idx="19">
                  <c:v>3.3041721310516629E-2</c:v>
                </c:pt>
                <c:pt idx="21">
                  <c:v>2.9910361832033404E-2</c:v>
                </c:pt>
                <c:pt idx="22">
                  <c:v>7.2745362081644033E-2</c:v>
                </c:pt>
                <c:pt idx="23">
                  <c:v>7.3895374617545473E-2</c:v>
                </c:pt>
                <c:pt idx="25">
                  <c:v>6.4604552399584972E-2</c:v>
                </c:pt>
                <c:pt idx="26">
                  <c:v>7.3193280869508201E-2</c:v>
                </c:pt>
                <c:pt idx="28">
                  <c:v>7.3334151558476224E-2</c:v>
                </c:pt>
                <c:pt idx="29">
                  <c:v>8.3231340372500087E-2</c:v>
                </c:pt>
                <c:pt idx="30">
                  <c:v>8.8858053060577064E-2</c:v>
                </c:pt>
                <c:pt idx="31">
                  <c:v>5.112524219139037E-2</c:v>
                </c:pt>
                <c:pt idx="32">
                  <c:v>4.1590878976609388E-2</c:v>
                </c:pt>
                <c:pt idx="34">
                  <c:v>6.3266772403868479E-2</c:v>
                </c:pt>
                <c:pt idx="35">
                  <c:v>7.8998378670838462E-2</c:v>
                </c:pt>
                <c:pt idx="37">
                  <c:v>7.1536119750384611E-2</c:v>
                </c:pt>
              </c:numCache>
            </c:numRef>
          </c:val>
          <c:extLst>
            <c:ext xmlns:c16="http://schemas.microsoft.com/office/drawing/2014/chart" uri="{C3380CC4-5D6E-409C-BE32-E72D297353CC}">
              <c16:uniqueId val="{00000002-1AD0-48F9-AD32-8C78211128D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Sheet1!$B$2:$B$5</c:f>
              <c:numCache>
                <c:formatCode>0%</c:formatCode>
                <c:ptCount val="4"/>
                <c:pt idx="0">
                  <c:v>4.4004207106653336E-2</c:v>
                </c:pt>
                <c:pt idx="1">
                  <c:v>5.2145056879180147E-2</c:v>
                </c:pt>
                <c:pt idx="2">
                  <c:v>0.44627237413775467</c:v>
                </c:pt>
                <c:pt idx="3">
                  <c:v>0.57772529349793544</c:v>
                </c:pt>
              </c:numCache>
            </c:numRef>
          </c:val>
          <c:extLst>
            <c:ext xmlns:c16="http://schemas.microsoft.com/office/drawing/2014/chart" uri="{C3380CC4-5D6E-409C-BE32-E72D297353CC}">
              <c16:uniqueId val="{00000000-09C1-4A56-AF2E-484EA4C61F7B}"/>
            </c:ext>
          </c:extLst>
        </c:ser>
        <c:ser>
          <c:idx val="1"/>
          <c:order val="1"/>
          <c:tx>
            <c:strRef>
              <c:f>Sheet1!$C$1</c:f>
              <c:strCache>
                <c:ptCount val="1"/>
                <c:pt idx="0">
                  <c:v>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Sheet1!$C$2:$C$5</c:f>
              <c:numCache>
                <c:formatCode>0%</c:formatCode>
                <c:ptCount val="4"/>
                <c:pt idx="0">
                  <c:v>6.4390467418636216E-2</c:v>
                </c:pt>
                <c:pt idx="1">
                  <c:v>0.10205672720270381</c:v>
                </c:pt>
                <c:pt idx="2">
                  <c:v>0.31836740698899851</c:v>
                </c:pt>
                <c:pt idx="3">
                  <c:v>0.23708387396500913</c:v>
                </c:pt>
              </c:numCache>
            </c:numRef>
          </c:val>
          <c:extLst>
            <c:ext xmlns:c16="http://schemas.microsoft.com/office/drawing/2014/chart" uri="{C3380CC4-5D6E-409C-BE32-E72D297353CC}">
              <c16:uniqueId val="{00000001-09C1-4A56-AF2E-484EA4C61F7B}"/>
            </c:ext>
          </c:extLst>
        </c:ser>
        <c:ser>
          <c:idx val="2"/>
          <c:order val="2"/>
          <c:tx>
            <c:strRef>
              <c:f>Sheet1!$D$1</c:f>
              <c:strCache>
                <c:ptCount val="1"/>
                <c:pt idx="0">
                  <c:v>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Sheet1!$D$2:$D$5</c:f>
              <c:numCache>
                <c:formatCode>0%</c:formatCode>
                <c:ptCount val="4"/>
                <c:pt idx="0">
                  <c:v>0.16570373039346331</c:v>
                </c:pt>
                <c:pt idx="1">
                  <c:v>0.15996773139446116</c:v>
                </c:pt>
                <c:pt idx="2">
                  <c:v>6.2965558811107922E-2</c:v>
                </c:pt>
                <c:pt idx="3">
                  <c:v>5.4305340233560907E-2</c:v>
                </c:pt>
              </c:numCache>
            </c:numRef>
          </c:val>
          <c:extLst>
            <c:ext xmlns:c16="http://schemas.microsoft.com/office/drawing/2014/chart" uri="{C3380CC4-5D6E-409C-BE32-E72D297353CC}">
              <c16:uniqueId val="{00000002-09C1-4A56-AF2E-484EA4C61F7B}"/>
            </c:ext>
          </c:extLst>
        </c:ser>
        <c:ser>
          <c:idx val="3"/>
          <c:order val="3"/>
          <c:tx>
            <c:strRef>
              <c:f>Sheet1!$E$1</c:f>
              <c:strCache>
                <c:ptCount val="1"/>
                <c:pt idx="0">
                  <c:v>Pilnībā nepiekrīt</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Sheet1!$E$2:$E$5</c:f>
              <c:numCache>
                <c:formatCode>0%</c:formatCode>
                <c:ptCount val="4"/>
                <c:pt idx="0">
                  <c:v>0.67851191146493661</c:v>
                </c:pt>
                <c:pt idx="1">
                  <c:v>0.62000656610120186</c:v>
                </c:pt>
                <c:pt idx="2">
                  <c:v>4.446163858692518E-2</c:v>
                </c:pt>
                <c:pt idx="3">
                  <c:v>4.9552431054757526E-2</c:v>
                </c:pt>
              </c:numCache>
            </c:numRef>
          </c:val>
          <c:extLst>
            <c:ext xmlns:c16="http://schemas.microsoft.com/office/drawing/2014/chart" uri="{C3380CC4-5D6E-409C-BE32-E72D297353CC}">
              <c16:uniqueId val="{00000003-09C1-4A56-AF2E-484EA4C61F7B}"/>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Sheet1!$F$2:$F$5</c:f>
              <c:numCache>
                <c:formatCode>0%</c:formatCode>
                <c:ptCount val="4"/>
                <c:pt idx="0">
                  <c:v>4.7389683616310317E-2</c:v>
                </c:pt>
                <c:pt idx="1">
                  <c:v>6.5823918422452998E-2</c:v>
                </c:pt>
                <c:pt idx="2">
                  <c:v>0.12793302147521426</c:v>
                </c:pt>
                <c:pt idx="3">
                  <c:v>8.1333061248737792E-2</c:v>
                </c:pt>
              </c:numCache>
            </c:numRef>
          </c:val>
          <c:extLst>
            <c:ext xmlns:c16="http://schemas.microsoft.com/office/drawing/2014/chart" uri="{C3380CC4-5D6E-409C-BE32-E72D297353CC}">
              <c16:uniqueId val="{00000004-09C1-4A56-AF2E-484EA4C61F7B}"/>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0279517716499336"/>
          <c:w val="0.80511267458465396"/>
          <c:h val="8.2645891951181036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Sheet1!$B$2:$B$5</c:f>
              <c:numCache>
                <c:formatCode>0%</c:formatCode>
                <c:ptCount val="4"/>
                <c:pt idx="0">
                  <c:v>0.10839467452528954</c:v>
                </c:pt>
                <c:pt idx="1">
                  <c:v>0.15420178408188398</c:v>
                </c:pt>
                <c:pt idx="2">
                  <c:v>0.76463978112675324</c:v>
                </c:pt>
                <c:pt idx="3">
                  <c:v>0.81480916746294452</c:v>
                </c:pt>
              </c:numCache>
            </c:numRef>
          </c:val>
          <c:extLst>
            <c:ext xmlns:c16="http://schemas.microsoft.com/office/drawing/2014/chart" uri="{C3380CC4-5D6E-409C-BE32-E72D297353CC}">
              <c16:uniqueId val="{00000000-ACE1-4E7A-ABB8-0E279AE511F7}"/>
            </c:ext>
          </c:extLst>
        </c:ser>
        <c:ser>
          <c:idx val="1"/>
          <c:order val="1"/>
          <c:tx>
            <c:strRef>
              <c:f>Sheet1!$C$1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Sheet1!$C$2:$C$5</c:f>
              <c:numCache>
                <c:formatCode>0%</c:formatCode>
                <c:ptCount val="4"/>
                <c:pt idx="0">
                  <c:v>0.84421564185839992</c:v>
                </c:pt>
                <c:pt idx="1">
                  <c:v>0.77997429749566305</c:v>
                </c:pt>
                <c:pt idx="2">
                  <c:v>0.10742719739803309</c:v>
                </c:pt>
                <c:pt idx="3">
                  <c:v>0.10385777128831844</c:v>
                </c:pt>
              </c:numCache>
            </c:numRef>
          </c:val>
          <c:extLst>
            <c:ext xmlns:c16="http://schemas.microsoft.com/office/drawing/2014/chart" uri="{C3380CC4-5D6E-409C-BE32-E72D297353CC}">
              <c16:uniqueId val="{00000001-ACE1-4E7A-ABB8-0E279AE511F7}"/>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Sportā aizliegto vielu lietošanu nevajadzētu kontrolēt, ļaut pašiem cilvēkiem atbildēt par savam izvēlēm</c:v>
                </c:pt>
                <c:pt idx="1">
                  <c:v>Ja cilvēks nepiedalās sacensībās, tad drīkst lietot sportā aizliegtās vielas (dopingu) un metodes </c:v>
                </c:pt>
                <c:pt idx="2">
                  <c:v>Dopings jeb sportā aizliegto vielu lietošana ir jautājums, kas skar ne tikai sportu</c:v>
                </c:pt>
                <c:pt idx="3">
                  <c:v>Ikviens, kurš lieto dopinga vielas no sportā aizliegto vielu saraksta, bojā savu veselību</c:v>
                </c:pt>
              </c:strCache>
            </c:strRef>
          </c:cat>
          <c:val>
            <c:numRef>
              <c:f>Sheet1!$D$2:$D$5</c:f>
              <c:numCache>
                <c:formatCode>0%</c:formatCode>
                <c:ptCount val="4"/>
                <c:pt idx="0">
                  <c:v>4.7389683616310317E-2</c:v>
                </c:pt>
                <c:pt idx="1">
                  <c:v>6.5823918422452998E-2</c:v>
                </c:pt>
                <c:pt idx="2">
                  <c:v>0.12793302147521426</c:v>
                </c:pt>
                <c:pt idx="3">
                  <c:v>8.1333061248737792E-2</c:v>
                </c:pt>
              </c:numCache>
            </c:numRef>
          </c:val>
          <c:extLst>
            <c:ext xmlns:c16="http://schemas.microsoft.com/office/drawing/2014/chart" uri="{C3380CC4-5D6E-409C-BE32-E72D297353CC}">
              <c16:uniqueId val="{00000002-ACE1-4E7A-ABB8-0E279AE511F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5767829450882427"/>
          <c:w val="1"/>
          <c:h val="0.14232170549117573"/>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24538160291099"/>
          <c:y val="9.1822982137729561E-2"/>
          <c:w val="0.50075461839708901"/>
          <c:h val="0.90817701786227045"/>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 cilvēks nepiedalās sacensībās, tad drīkst lietot sportā aizliegtās vielas (dopingu) un metodes </c:v>
                </c:pt>
                <c:pt idx="1">
                  <c:v>Ikviens, kurš lieto dopinga vielas no sportā aizliegto vielu saraksta, bojā savu veselību</c:v>
                </c:pt>
              </c:strCache>
            </c:strRef>
          </c:cat>
          <c:val>
            <c:numRef>
              <c:f>Sheet1!$B$2:$B$3</c:f>
              <c:numCache>
                <c:formatCode>0%</c:formatCode>
                <c:ptCount val="2"/>
                <c:pt idx="0">
                  <c:v>0.23</c:v>
                </c:pt>
                <c:pt idx="1">
                  <c:v>0.69</c:v>
                </c:pt>
              </c:numCache>
            </c:numRef>
          </c:val>
          <c:extLst>
            <c:ext xmlns:c16="http://schemas.microsoft.com/office/drawing/2014/chart" uri="{C3380CC4-5D6E-409C-BE32-E72D297353CC}">
              <c16:uniqueId val="{00000000-9611-4D7D-A515-2983A32B4303}"/>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 cilvēks nepiedalās sacensībās, tad drīkst lietot sportā aizliegtās vielas (dopingu) un metodes </c:v>
                </c:pt>
                <c:pt idx="1">
                  <c:v>Ikviens, kurš lieto dopinga vielas no sportā aizliegto vielu saraksta, bojā savu veselību</c:v>
                </c:pt>
              </c:strCache>
            </c:strRef>
          </c:cat>
          <c:val>
            <c:numRef>
              <c:f>Sheet1!$C$2:$C$3</c:f>
              <c:numCache>
                <c:formatCode>0%</c:formatCode>
                <c:ptCount val="2"/>
                <c:pt idx="0">
                  <c:v>-0.67</c:v>
                </c:pt>
                <c:pt idx="1">
                  <c:v>-0.21</c:v>
                </c:pt>
              </c:numCache>
            </c:numRef>
          </c:val>
          <c:extLst>
            <c:ext xmlns:c16="http://schemas.microsoft.com/office/drawing/2014/chart" uri="{C3380CC4-5D6E-409C-BE32-E72D297353CC}">
              <c16:uniqueId val="{00000001-9611-4D7D-A515-2983A32B4303}"/>
            </c:ext>
          </c:extLst>
        </c:ser>
        <c:ser>
          <c:idx val="2"/>
          <c:order val="2"/>
          <c:tx>
            <c:strRef>
              <c:f>Sheet1!$D$1</c:f>
              <c:strCache>
                <c:ptCount val="1"/>
                <c:pt idx="0">
                  <c:v>2024</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 cilvēks nepiedalās sacensībās, tad drīkst lietot sportā aizliegtās vielas (dopingu) un metodes </c:v>
                </c:pt>
                <c:pt idx="1">
                  <c:v>Ikviens, kurš lieto dopinga vielas no sportā aizliegto vielu saraksta, bojā savu veselību</c:v>
                </c:pt>
              </c:strCache>
            </c:strRef>
          </c:cat>
          <c:val>
            <c:numRef>
              <c:f>Sheet1!$D$2:$D$3</c:f>
              <c:numCache>
                <c:formatCode>0%</c:formatCode>
                <c:ptCount val="2"/>
                <c:pt idx="0">
                  <c:v>0.15420178408188398</c:v>
                </c:pt>
                <c:pt idx="1">
                  <c:v>0.81480916746294452</c:v>
                </c:pt>
              </c:numCache>
            </c:numRef>
          </c:val>
          <c:extLst>
            <c:ext xmlns:c16="http://schemas.microsoft.com/office/drawing/2014/chart" uri="{C3380CC4-5D6E-409C-BE32-E72D297353CC}">
              <c16:uniqueId val="{00000002-9611-4D7D-A515-2983A32B4303}"/>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Ja cilvēks nepiedalās sacensībās, tad drīkst lietot sportā aizliegtās vielas (dopingu) un metodes </c:v>
                </c:pt>
                <c:pt idx="1">
                  <c:v>Ikviens, kurš lieto dopinga vielas no sportā aizliegto vielu saraksta, bojā savu veselību</c:v>
                </c:pt>
              </c:strCache>
            </c:strRef>
          </c:cat>
          <c:val>
            <c:numRef>
              <c:f>Sheet1!$E$2:$E$3</c:f>
              <c:numCache>
                <c:formatCode>0%</c:formatCode>
                <c:ptCount val="2"/>
                <c:pt idx="0">
                  <c:v>-0.77997429749566305</c:v>
                </c:pt>
                <c:pt idx="1">
                  <c:v>-0.103857771288318</c:v>
                </c:pt>
              </c:numCache>
            </c:numRef>
          </c:val>
          <c:extLst>
            <c:ext xmlns:c16="http://schemas.microsoft.com/office/drawing/2014/chart" uri="{C3380CC4-5D6E-409C-BE32-E72D297353CC}">
              <c16:uniqueId val="{00000003-9611-4D7D-A515-2983A32B4303}"/>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5341430730573006"/>
          <c:y val="1.2949716733027548E-2"/>
          <c:w val="0.1374033620307662"/>
          <c:h val="9.8055378612483965E-2"/>
        </c:manualLayout>
      </c:layout>
      <c:overlay val="0"/>
      <c:spPr>
        <a:noFill/>
        <a:ln w="3175">
          <a:solidFill>
            <a:srgbClr val="FFFFFF"/>
          </a:solidFill>
          <a:prstDash val="solid"/>
        </a:ln>
      </c:spPr>
      <c:txPr>
        <a:bodyPr/>
        <a:lstStyle/>
        <a:p>
          <a:pPr>
            <a:defRPr lang="en-US" sz="110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0.11629539925729034</c:v>
                </c:pt>
                <c:pt idx="1">
                  <c:v>0.15737398846955319</c:v>
                </c:pt>
                <c:pt idx="2">
                  <c:v>0.1633292608539389</c:v>
                </c:pt>
                <c:pt idx="4">
                  <c:v>0.11078733542825969</c:v>
                </c:pt>
                <c:pt idx="5">
                  <c:v>0.13877149376196718</c:v>
                </c:pt>
                <c:pt idx="6">
                  <c:v>0.20960486989206051</c:v>
                </c:pt>
                <c:pt idx="8">
                  <c:v>0.15020332011620741</c:v>
                </c:pt>
                <c:pt idx="9">
                  <c:v>0.16141892675272637</c:v>
                </c:pt>
                <c:pt idx="11">
                  <c:v>0.12017321562358096</c:v>
                </c:pt>
                <c:pt idx="12">
                  <c:v>0.15485333256034214</c:v>
                </c:pt>
                <c:pt idx="13">
                  <c:v>0.18247680676490369</c:v>
                </c:pt>
                <c:pt idx="15">
                  <c:v>0.15945723313991794</c:v>
                </c:pt>
                <c:pt idx="16">
                  <c:v>0.11038219805505207</c:v>
                </c:pt>
                <c:pt idx="17">
                  <c:v>0.1538123184344373</c:v>
                </c:pt>
                <c:pt idx="18">
                  <c:v>0.19347572501376725</c:v>
                </c:pt>
                <c:pt idx="19">
                  <c:v>0.2960207706890044</c:v>
                </c:pt>
                <c:pt idx="21">
                  <c:v>0.12740894780789905</c:v>
                </c:pt>
                <c:pt idx="22">
                  <c:v>0.14650296103525551</c:v>
                </c:pt>
                <c:pt idx="23">
                  <c:v>0.16083669208384041</c:v>
                </c:pt>
                <c:pt idx="25">
                  <c:v>0.19000812812608953</c:v>
                </c:pt>
                <c:pt idx="26">
                  <c:v>0.14564139966014458</c:v>
                </c:pt>
                <c:pt idx="28">
                  <c:v>5.8824545064578307E-2</c:v>
                </c:pt>
                <c:pt idx="29">
                  <c:v>0.10747249943026935</c:v>
                </c:pt>
                <c:pt idx="30">
                  <c:v>0.14773928779929821</c:v>
                </c:pt>
                <c:pt idx="31">
                  <c:v>0.26310936587575179</c:v>
                </c:pt>
                <c:pt idx="32">
                  <c:v>0.27099550378297627</c:v>
                </c:pt>
                <c:pt idx="34">
                  <c:v>0.22604974276143289</c:v>
                </c:pt>
                <c:pt idx="35">
                  <c:v>8.936618725588398E-2</c:v>
                </c:pt>
                <c:pt idx="37">
                  <c:v>0.15420178408188398</c:v>
                </c:pt>
              </c:numCache>
            </c:numRef>
          </c:val>
          <c:extLst>
            <c:ext xmlns:c16="http://schemas.microsoft.com/office/drawing/2014/chart" uri="{C3380CC4-5D6E-409C-BE32-E72D297353CC}">
              <c16:uniqueId val="{00000000-4676-4B1A-8960-A64C75A11928}"/>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0.78861264700436384</c:v>
                </c:pt>
                <c:pt idx="1">
                  <c:v>0.78579374328521912</c:v>
                </c:pt>
                <c:pt idx="2">
                  <c:v>0.77219286193341563</c:v>
                </c:pt>
                <c:pt idx="4">
                  <c:v>0.83006519528831735</c:v>
                </c:pt>
                <c:pt idx="5">
                  <c:v>0.7971222688686691</c:v>
                </c:pt>
                <c:pt idx="6">
                  <c:v>0.72437951244967846</c:v>
                </c:pt>
                <c:pt idx="8">
                  <c:v>0.77313226699962956</c:v>
                </c:pt>
                <c:pt idx="9">
                  <c:v>0.7923240174561309</c:v>
                </c:pt>
                <c:pt idx="11">
                  <c:v>0.81524370816037117</c:v>
                </c:pt>
                <c:pt idx="12">
                  <c:v>0.788016719993482</c:v>
                </c:pt>
                <c:pt idx="13">
                  <c:v>0.7397764283320043</c:v>
                </c:pt>
                <c:pt idx="15">
                  <c:v>0.78186387218331499</c:v>
                </c:pt>
                <c:pt idx="16">
                  <c:v>0.82723605652840315</c:v>
                </c:pt>
                <c:pt idx="17">
                  <c:v>0.81669138725005519</c:v>
                </c:pt>
                <c:pt idx="18">
                  <c:v>0.73049623428722688</c:v>
                </c:pt>
                <c:pt idx="19">
                  <c:v>0.64565796688589938</c:v>
                </c:pt>
                <c:pt idx="21">
                  <c:v>0.82439762893843838</c:v>
                </c:pt>
                <c:pt idx="22">
                  <c:v>0.7952627830892729</c:v>
                </c:pt>
                <c:pt idx="23">
                  <c:v>0.76745031080189174</c:v>
                </c:pt>
                <c:pt idx="25">
                  <c:v>0.70976468036409246</c:v>
                </c:pt>
                <c:pt idx="26">
                  <c:v>0.79675962782727527</c:v>
                </c:pt>
                <c:pt idx="28">
                  <c:v>0.88374256075977331</c:v>
                </c:pt>
                <c:pt idx="29">
                  <c:v>0.82120489538258101</c:v>
                </c:pt>
                <c:pt idx="30">
                  <c:v>0.78396774913502465</c:v>
                </c:pt>
                <c:pt idx="31">
                  <c:v>0.68226477653138418</c:v>
                </c:pt>
                <c:pt idx="32">
                  <c:v>0.64508991117570036</c:v>
                </c:pt>
                <c:pt idx="34">
                  <c:v>0.70694374641485591</c:v>
                </c:pt>
                <c:pt idx="35">
                  <c:v>0.84587706568667531</c:v>
                </c:pt>
                <c:pt idx="37">
                  <c:v>0.77997429749566305</c:v>
                </c:pt>
              </c:numCache>
            </c:numRef>
          </c:val>
          <c:extLst>
            <c:ext xmlns:c16="http://schemas.microsoft.com/office/drawing/2014/chart" uri="{C3380CC4-5D6E-409C-BE32-E72D297353CC}">
              <c16:uniqueId val="{00000001-4676-4B1A-8960-A64C75A11928}"/>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9.5091953738346613E-2</c:v>
                </c:pt>
                <c:pt idx="1">
                  <c:v>5.6832268245226733E-2</c:v>
                </c:pt>
                <c:pt idx="2">
                  <c:v>6.4477877212645779E-2</c:v>
                </c:pt>
                <c:pt idx="4">
                  <c:v>5.9147469283422655E-2</c:v>
                </c:pt>
                <c:pt idx="5">
                  <c:v>6.4106237369362759E-2</c:v>
                </c:pt>
                <c:pt idx="6">
                  <c:v>6.6015617658261791E-2</c:v>
                </c:pt>
                <c:pt idx="8">
                  <c:v>7.6664412884164077E-2</c:v>
                </c:pt>
                <c:pt idx="9">
                  <c:v>4.6257055791141199E-2</c:v>
                </c:pt>
                <c:pt idx="11">
                  <c:v>6.4583076216048974E-2</c:v>
                </c:pt>
                <c:pt idx="12">
                  <c:v>5.7129947446176936E-2</c:v>
                </c:pt>
                <c:pt idx="13">
                  <c:v>7.7746764903089433E-2</c:v>
                </c:pt>
                <c:pt idx="15">
                  <c:v>5.8678894676766999E-2</c:v>
                </c:pt>
                <c:pt idx="16">
                  <c:v>6.2381745416544447E-2</c:v>
                </c:pt>
                <c:pt idx="17">
                  <c:v>2.9496294315507657E-2</c:v>
                </c:pt>
                <c:pt idx="18">
                  <c:v>7.6028040699005831E-2</c:v>
                </c:pt>
                <c:pt idx="19">
                  <c:v>5.8321262425096367E-2</c:v>
                </c:pt>
                <c:pt idx="21">
                  <c:v>4.8193423253662784E-2</c:v>
                </c:pt>
                <c:pt idx="22">
                  <c:v>5.8234255875471014E-2</c:v>
                </c:pt>
                <c:pt idx="23">
                  <c:v>7.1712997114267096E-2</c:v>
                </c:pt>
                <c:pt idx="25">
                  <c:v>0.10022719150981665</c:v>
                </c:pt>
                <c:pt idx="26">
                  <c:v>5.7598972512579436E-2</c:v>
                </c:pt>
                <c:pt idx="28">
                  <c:v>5.7432894175648078E-2</c:v>
                </c:pt>
                <c:pt idx="29">
                  <c:v>7.1322605187148197E-2</c:v>
                </c:pt>
                <c:pt idx="30">
                  <c:v>6.8292963065675866E-2</c:v>
                </c:pt>
                <c:pt idx="31">
                  <c:v>5.462585759286475E-2</c:v>
                </c:pt>
                <c:pt idx="32">
                  <c:v>8.3914585041323694E-2</c:v>
                </c:pt>
                <c:pt idx="34">
                  <c:v>6.700651082371227E-2</c:v>
                </c:pt>
                <c:pt idx="35">
                  <c:v>6.4756747057438779E-2</c:v>
                </c:pt>
                <c:pt idx="37">
                  <c:v>6.5823918422452998E-2</c:v>
                </c:pt>
              </c:numCache>
            </c:numRef>
          </c:val>
          <c:extLst>
            <c:ext xmlns:c16="http://schemas.microsoft.com/office/drawing/2014/chart" uri="{C3380CC4-5D6E-409C-BE32-E72D297353CC}">
              <c16:uniqueId val="{00000002-4676-4B1A-8960-A64C75A1192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Sheet1!$B$2:$B$6</c:f>
              <c:numCache>
                <c:formatCode>0%</c:formatCode>
                <c:ptCount val="5"/>
                <c:pt idx="0">
                  <c:v>0.43357277300934771</c:v>
                </c:pt>
                <c:pt idx="1">
                  <c:v>0.73030921400286675</c:v>
                </c:pt>
                <c:pt idx="2">
                  <c:v>0.86704886096078271</c:v>
                </c:pt>
                <c:pt idx="3">
                  <c:v>0.90815159673433543</c:v>
                </c:pt>
                <c:pt idx="4">
                  <c:v>0.94817711411641981</c:v>
                </c:pt>
              </c:numCache>
            </c:numRef>
          </c:val>
          <c:extLst>
            <c:ext xmlns:c16="http://schemas.microsoft.com/office/drawing/2014/chart" uri="{C3380CC4-5D6E-409C-BE32-E72D297353CC}">
              <c16:uniqueId val="{00000000-C546-498B-B49A-28A756974F12}"/>
            </c:ext>
          </c:extLst>
        </c:ser>
        <c:ser>
          <c:idx val="1"/>
          <c:order val="1"/>
          <c:tx>
            <c:strRef>
              <c:f>Sheet1!$C$1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Sheet1!$C$2:$C$6</c:f>
              <c:numCache>
                <c:formatCode>0%</c:formatCode>
                <c:ptCount val="5"/>
                <c:pt idx="0">
                  <c:v>0.53086819072000446</c:v>
                </c:pt>
                <c:pt idx="1">
                  <c:v>0.14516326754940082</c:v>
                </c:pt>
                <c:pt idx="2">
                  <c:v>7.4257816367129512E-2</c:v>
                </c:pt>
                <c:pt idx="3">
                  <c:v>7.5928264524275368E-2</c:v>
                </c:pt>
                <c:pt idx="4">
                  <c:v>4.1240572023258891E-2</c:v>
                </c:pt>
              </c:numCache>
            </c:numRef>
          </c:val>
          <c:extLst>
            <c:ext xmlns:c16="http://schemas.microsoft.com/office/drawing/2014/chart" uri="{C3380CC4-5D6E-409C-BE32-E72D297353CC}">
              <c16:uniqueId val="{00000001-C546-498B-B49A-28A756974F12}"/>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Sheet1!$D$2:$D$6</c:f>
              <c:numCache>
                <c:formatCode>0%</c:formatCode>
                <c:ptCount val="5"/>
                <c:pt idx="0">
                  <c:v>3.5559036270647854E-2</c:v>
                </c:pt>
                <c:pt idx="1">
                  <c:v>0.12452751844773247</c:v>
                </c:pt>
                <c:pt idx="2">
                  <c:v>5.8693322672088238E-2</c:v>
                </c:pt>
                <c:pt idx="3">
                  <c:v>1.592013874138893E-2</c:v>
                </c:pt>
                <c:pt idx="4">
                  <c:v>1.0582313860321152E-2</c:v>
                </c:pt>
              </c:numCache>
            </c:numRef>
          </c:val>
          <c:extLst>
            <c:ext xmlns:c16="http://schemas.microsoft.com/office/drawing/2014/chart" uri="{C3380CC4-5D6E-409C-BE32-E72D297353CC}">
              <c16:uniqueId val="{00000002-C546-498B-B49A-28A756974F1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5767829450882427"/>
          <c:w val="1"/>
          <c:h val="0.14232170549117573"/>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Sheet1!$B$2:$B$6</c:f>
              <c:numCache>
                <c:formatCode>0%</c:formatCode>
                <c:ptCount val="5"/>
                <c:pt idx="0">
                  <c:v>0.27294249817452804</c:v>
                </c:pt>
                <c:pt idx="1">
                  <c:v>0.33780326812692091</c:v>
                </c:pt>
                <c:pt idx="2">
                  <c:v>0.59049783576271364</c:v>
                </c:pt>
                <c:pt idx="3">
                  <c:v>0.53225554128321129</c:v>
                </c:pt>
                <c:pt idx="4">
                  <c:v>0.55441994583728083</c:v>
                </c:pt>
              </c:numCache>
            </c:numRef>
          </c:val>
          <c:extLst>
            <c:ext xmlns:c16="http://schemas.microsoft.com/office/drawing/2014/chart" uri="{C3380CC4-5D6E-409C-BE32-E72D297353CC}">
              <c16:uniqueId val="{00000000-1AAB-4F15-8F8F-3BB33BB038BB}"/>
            </c:ext>
          </c:extLst>
        </c:ser>
        <c:ser>
          <c:idx val="1"/>
          <c:order val="1"/>
          <c:tx>
            <c:strRef>
              <c:f>Sheet1!$C$1</c:f>
              <c:strCache>
                <c:ptCount val="1"/>
                <c:pt idx="0">
                  <c:v>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Sheet1!$C$2:$C$6</c:f>
              <c:numCache>
                <c:formatCode>0%</c:formatCode>
                <c:ptCount val="5"/>
                <c:pt idx="0">
                  <c:v>0.35883956091771696</c:v>
                </c:pt>
                <c:pt idx="1">
                  <c:v>0.36947167917120849</c:v>
                </c:pt>
                <c:pt idx="2">
                  <c:v>0.21760779872959557</c:v>
                </c:pt>
                <c:pt idx="3">
                  <c:v>0.31587371718552981</c:v>
                </c:pt>
                <c:pt idx="4">
                  <c:v>0.3401283180736413</c:v>
                </c:pt>
              </c:numCache>
            </c:numRef>
          </c:val>
          <c:extLst>
            <c:ext xmlns:c16="http://schemas.microsoft.com/office/drawing/2014/chart" uri="{C3380CC4-5D6E-409C-BE32-E72D297353CC}">
              <c16:uniqueId val="{00000001-1AAB-4F15-8F8F-3BB33BB038BB}"/>
            </c:ext>
          </c:extLst>
        </c:ser>
        <c:ser>
          <c:idx val="2"/>
          <c:order val="2"/>
          <c:tx>
            <c:strRef>
              <c:f>Sheet1!$D$1</c:f>
              <c:strCache>
                <c:ptCount val="1"/>
                <c:pt idx="0">
                  <c:v>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Sheet1!$D$2:$D$6</c:f>
              <c:numCache>
                <c:formatCode>0%</c:formatCode>
                <c:ptCount val="5"/>
                <c:pt idx="0">
                  <c:v>0.13399962002102753</c:v>
                </c:pt>
                <c:pt idx="1">
                  <c:v>0.12988134671115178</c:v>
                </c:pt>
                <c:pt idx="2">
                  <c:v>6.1993579327573718E-2</c:v>
                </c:pt>
                <c:pt idx="3">
                  <c:v>4.1202021408009909E-2</c:v>
                </c:pt>
                <c:pt idx="4">
                  <c:v>2.8907016101674753E-2</c:v>
                </c:pt>
              </c:numCache>
            </c:numRef>
          </c:val>
          <c:extLst>
            <c:ext xmlns:c16="http://schemas.microsoft.com/office/drawing/2014/chart" uri="{C3380CC4-5D6E-409C-BE32-E72D297353CC}">
              <c16:uniqueId val="{00000002-1AAB-4F15-8F8F-3BB33BB038BB}"/>
            </c:ext>
          </c:extLst>
        </c:ser>
        <c:ser>
          <c:idx val="3"/>
          <c:order val="3"/>
          <c:tx>
            <c:strRef>
              <c:f>Sheet1!$E$1</c:f>
              <c:strCache>
                <c:ptCount val="1"/>
                <c:pt idx="0">
                  <c:v>Pilnībā nepiekrīt</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Sheet1!$E$2:$E$6</c:f>
              <c:numCache>
                <c:formatCode>0%</c:formatCode>
                <c:ptCount val="5"/>
                <c:pt idx="0">
                  <c:v>5.8292586831259818E-2</c:v>
                </c:pt>
                <c:pt idx="1">
                  <c:v>4.929547523497943E-2</c:v>
                </c:pt>
                <c:pt idx="2">
                  <c:v>5.917242203801773E-2</c:v>
                </c:pt>
                <c:pt idx="3">
                  <c:v>2.8829824005753658E-2</c:v>
                </c:pt>
                <c:pt idx="4">
                  <c:v>2.0090555168158455E-2</c:v>
                </c:pt>
              </c:numCache>
            </c:numRef>
          </c:val>
          <c:extLst>
            <c:ext xmlns:c16="http://schemas.microsoft.com/office/drawing/2014/chart" uri="{C3380CC4-5D6E-409C-BE32-E72D297353CC}">
              <c16:uniqueId val="{00000003-1AAB-4F15-8F8F-3BB33BB038BB}"/>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Sheet1!$F$2:$F$6</c:f>
              <c:numCache>
                <c:formatCode>0%</c:formatCode>
                <c:ptCount val="5"/>
                <c:pt idx="0">
                  <c:v>0.17592573405546802</c:v>
                </c:pt>
                <c:pt idx="1">
                  <c:v>0.11354823075573961</c:v>
                </c:pt>
                <c:pt idx="2">
                  <c:v>7.0728364142099903E-2</c:v>
                </c:pt>
                <c:pt idx="3">
                  <c:v>8.1838896117495674E-2</c:v>
                </c:pt>
                <c:pt idx="4">
                  <c:v>5.6454164819245485E-2</c:v>
                </c:pt>
              </c:numCache>
            </c:numRef>
          </c:val>
          <c:extLst>
            <c:ext xmlns:c16="http://schemas.microsoft.com/office/drawing/2014/chart" uri="{C3380CC4-5D6E-409C-BE32-E72D297353CC}">
              <c16:uniqueId val="{00000004-1AAB-4F15-8F8F-3BB33BB038BB}"/>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0279517716499336"/>
          <c:w val="0.80511267458465396"/>
          <c:h val="8.2645891951181036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Sheet1!$B$2:$B$6</c:f>
              <c:numCache>
                <c:formatCode>0%</c:formatCode>
                <c:ptCount val="5"/>
                <c:pt idx="0">
                  <c:v>0.63178205909224505</c:v>
                </c:pt>
                <c:pt idx="1">
                  <c:v>0.70727494729812945</c:v>
                </c:pt>
                <c:pt idx="2">
                  <c:v>0.80810563449230921</c:v>
                </c:pt>
                <c:pt idx="3">
                  <c:v>0.8481292584687411</c:v>
                </c:pt>
                <c:pt idx="4">
                  <c:v>0.89454826391092213</c:v>
                </c:pt>
              </c:numCache>
            </c:numRef>
          </c:val>
          <c:extLst>
            <c:ext xmlns:c16="http://schemas.microsoft.com/office/drawing/2014/chart" uri="{C3380CC4-5D6E-409C-BE32-E72D297353CC}">
              <c16:uniqueId val="{00000000-A868-4508-8266-663553C3D1A2}"/>
            </c:ext>
          </c:extLst>
        </c:ser>
        <c:ser>
          <c:idx val="1"/>
          <c:order val="1"/>
          <c:tx>
            <c:strRef>
              <c:f>Sheet1!$C$1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Sheet1!$C$2:$C$6</c:f>
              <c:numCache>
                <c:formatCode>0%</c:formatCode>
                <c:ptCount val="5"/>
                <c:pt idx="0">
                  <c:v>0.19229220685228732</c:v>
                </c:pt>
                <c:pt idx="1">
                  <c:v>0.17917682194613122</c:v>
                </c:pt>
                <c:pt idx="2">
                  <c:v>0.12116600136559144</c:v>
                </c:pt>
                <c:pt idx="3">
                  <c:v>7.0031845413763574E-2</c:v>
                </c:pt>
                <c:pt idx="4">
                  <c:v>4.8997571269833208E-2</c:v>
                </c:pt>
              </c:numCache>
            </c:numRef>
          </c:val>
          <c:extLst>
            <c:ext xmlns:c16="http://schemas.microsoft.com/office/drawing/2014/chart" uri="{C3380CC4-5D6E-409C-BE32-E72D297353CC}">
              <c16:uniqueId val="{00000001-A868-4508-8266-663553C3D1A2}"/>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Sheet1!$D$2:$D$6</c:f>
              <c:numCache>
                <c:formatCode>0%</c:formatCode>
                <c:ptCount val="5"/>
                <c:pt idx="0">
                  <c:v>0.17592573405546802</c:v>
                </c:pt>
                <c:pt idx="1">
                  <c:v>0.11354823075573961</c:v>
                </c:pt>
                <c:pt idx="2">
                  <c:v>7.0728364142099903E-2</c:v>
                </c:pt>
                <c:pt idx="3">
                  <c:v>8.1838896117495674E-2</c:v>
                </c:pt>
                <c:pt idx="4">
                  <c:v>5.6454164819245485E-2</c:v>
                </c:pt>
              </c:numCache>
            </c:numRef>
          </c:val>
          <c:extLst>
            <c:ext xmlns:c16="http://schemas.microsoft.com/office/drawing/2014/chart" uri="{C3380CC4-5D6E-409C-BE32-E72D297353CC}">
              <c16:uniqueId val="{00000002-A868-4508-8266-663553C3D1A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5767829450882427"/>
          <c:w val="1"/>
          <c:h val="0.14232170549117573"/>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58707611308396"/>
          <c:y val="8.1413600811141018E-2"/>
          <c:w val="0.52315454739771028"/>
          <c:h val="0.91858640796732194"/>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Sheet1!$B$2:$B$6</c:f>
              <c:numCache>
                <c:formatCode>0%</c:formatCode>
                <c:ptCount val="5"/>
                <c:pt idx="0">
                  <c:v>0.53</c:v>
                </c:pt>
                <c:pt idx="1">
                  <c:v>0.65</c:v>
                </c:pt>
                <c:pt idx="2">
                  <c:v>0.72</c:v>
                </c:pt>
                <c:pt idx="3">
                  <c:v>0.73</c:v>
                </c:pt>
                <c:pt idx="4">
                  <c:v>0.81</c:v>
                </c:pt>
              </c:numCache>
            </c:numRef>
          </c:val>
          <c:extLst>
            <c:ext xmlns:c16="http://schemas.microsoft.com/office/drawing/2014/chart" uri="{C3380CC4-5D6E-409C-BE32-E72D297353CC}">
              <c16:uniqueId val="{00000000-139E-42E8-8AC9-F492F9A921A5}"/>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Sheet1!$C$2:$C$6</c:f>
              <c:numCache>
                <c:formatCode>0%</c:formatCode>
                <c:ptCount val="5"/>
                <c:pt idx="0">
                  <c:v>-0.22</c:v>
                </c:pt>
                <c:pt idx="1">
                  <c:v>-0.18</c:v>
                </c:pt>
                <c:pt idx="2">
                  <c:v>-0.13</c:v>
                </c:pt>
                <c:pt idx="3">
                  <c:v>-7.0000000000000007E-2</c:v>
                </c:pt>
                <c:pt idx="4">
                  <c:v>-0.06</c:v>
                </c:pt>
              </c:numCache>
            </c:numRef>
          </c:val>
          <c:extLst>
            <c:ext xmlns:c16="http://schemas.microsoft.com/office/drawing/2014/chart" uri="{C3380CC4-5D6E-409C-BE32-E72D297353CC}">
              <c16:uniqueId val="{00000001-139E-42E8-8AC9-F492F9A921A5}"/>
            </c:ext>
          </c:extLst>
        </c:ser>
        <c:ser>
          <c:idx val="2"/>
          <c:order val="2"/>
          <c:tx>
            <c:strRef>
              <c:f>Sheet1!$D$1</c:f>
              <c:strCache>
                <c:ptCount val="1"/>
                <c:pt idx="0">
                  <c:v>2024</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Sheet1!$D$2:$D$6</c:f>
              <c:numCache>
                <c:formatCode>0%</c:formatCode>
                <c:ptCount val="5"/>
                <c:pt idx="0">
                  <c:v>0.63178205909224505</c:v>
                </c:pt>
                <c:pt idx="1">
                  <c:v>0.70727494729812945</c:v>
                </c:pt>
                <c:pt idx="2">
                  <c:v>0.80810563449230921</c:v>
                </c:pt>
                <c:pt idx="3">
                  <c:v>0.8481292584687411</c:v>
                </c:pt>
                <c:pt idx="4">
                  <c:v>0.89454826391092213</c:v>
                </c:pt>
              </c:numCache>
            </c:numRef>
          </c:val>
          <c:extLst>
            <c:ext xmlns:c16="http://schemas.microsoft.com/office/drawing/2014/chart" uri="{C3380CC4-5D6E-409C-BE32-E72D297353CC}">
              <c16:uniqueId val="{00000002-139E-42E8-8AC9-F492F9A921A5}"/>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Ar dopinga vielām var izmainīt ķermeņa formu (piemēram, kļūt slaidākam vai muskuļotākam)</c:v>
                </c:pt>
                <c:pt idx="1">
                  <c:v>Dopings ir ātrs un viegls veids, kā sasniegt vajadzīgo fizisko formu un ātri atgūt spēkus</c:v>
                </c:pt>
                <c:pt idx="2">
                  <c:v>Dopinga lietošana ir ētisks pārkāpums</c:v>
                </c:pt>
                <c:pt idx="3">
                  <c:v>Sportisti ir bargi jāsoda dopinga lietošanas gadījumā</c:v>
                </c:pt>
                <c:pt idx="4">
                  <c:v>Dopings palīdz sasniegt labākus sportiskos rezultātus</c:v>
                </c:pt>
              </c:strCache>
            </c:strRef>
          </c:cat>
          <c:val>
            <c:numRef>
              <c:f>Sheet1!$E$2:$E$6</c:f>
              <c:numCache>
                <c:formatCode>0%</c:formatCode>
                <c:ptCount val="5"/>
                <c:pt idx="0">
                  <c:v>-0.19229220685228701</c:v>
                </c:pt>
                <c:pt idx="1">
                  <c:v>-0.17917682194613099</c:v>
                </c:pt>
                <c:pt idx="2">
                  <c:v>-0.121166001365591</c:v>
                </c:pt>
                <c:pt idx="3">
                  <c:v>-7.0031845413763602E-2</c:v>
                </c:pt>
                <c:pt idx="4">
                  <c:v>-4.8997571269833201E-2</c:v>
                </c:pt>
              </c:numCache>
            </c:numRef>
          </c:val>
          <c:extLst>
            <c:ext xmlns:c16="http://schemas.microsoft.com/office/drawing/2014/chart" uri="{C3380CC4-5D6E-409C-BE32-E72D297353CC}">
              <c16:uniqueId val="{00000003-139E-42E8-8AC9-F492F9A921A5}"/>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0.5"/>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5341430730573006"/>
          <c:y val="1.2949716733027548E-2"/>
          <c:w val="0.137403362030766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0.65171069006929061</c:v>
                </c:pt>
                <c:pt idx="1">
                  <c:v>0.58846125570893482</c:v>
                </c:pt>
                <c:pt idx="2">
                  <c:v>0.65167299848412563</c:v>
                </c:pt>
                <c:pt idx="4">
                  <c:v>0.55798776632112246</c:v>
                </c:pt>
                <c:pt idx="5">
                  <c:v>0.64816146031240007</c:v>
                </c:pt>
                <c:pt idx="6">
                  <c:v>0.65828024884818925</c:v>
                </c:pt>
                <c:pt idx="8">
                  <c:v>0.62998737260815929</c:v>
                </c:pt>
                <c:pt idx="9">
                  <c:v>0.63502143013979262</c:v>
                </c:pt>
                <c:pt idx="11">
                  <c:v>0.63174307697906928</c:v>
                </c:pt>
                <c:pt idx="12">
                  <c:v>0.60161291867512112</c:v>
                </c:pt>
                <c:pt idx="13">
                  <c:v>0.66950827223189213</c:v>
                </c:pt>
                <c:pt idx="15">
                  <c:v>0.66022416965027486</c:v>
                </c:pt>
                <c:pt idx="16">
                  <c:v>0.59984077195696317</c:v>
                </c:pt>
                <c:pt idx="17">
                  <c:v>0.67855530650691775</c:v>
                </c:pt>
                <c:pt idx="18">
                  <c:v>0.67721566465785188</c:v>
                </c:pt>
                <c:pt idx="19">
                  <c:v>0.70314029807170897</c:v>
                </c:pt>
                <c:pt idx="21">
                  <c:v>0.71336414722971653</c:v>
                </c:pt>
                <c:pt idx="22">
                  <c:v>0.65688814908877047</c:v>
                </c:pt>
                <c:pt idx="23">
                  <c:v>0.61057511969765299</c:v>
                </c:pt>
                <c:pt idx="25">
                  <c:v>0.67561712387284478</c:v>
                </c:pt>
                <c:pt idx="26">
                  <c:v>0.6213022121352213</c:v>
                </c:pt>
                <c:pt idx="28">
                  <c:v>0.57570821818634743</c:v>
                </c:pt>
                <c:pt idx="29">
                  <c:v>0.54213982560139617</c:v>
                </c:pt>
                <c:pt idx="30">
                  <c:v>0.60966400725976388</c:v>
                </c:pt>
                <c:pt idx="31">
                  <c:v>0.70930862586521071</c:v>
                </c:pt>
                <c:pt idx="32">
                  <c:v>0.83963750650093116</c:v>
                </c:pt>
                <c:pt idx="34">
                  <c:v>0.70134959831528798</c:v>
                </c:pt>
                <c:pt idx="35">
                  <c:v>0.56900431274931118</c:v>
                </c:pt>
                <c:pt idx="37">
                  <c:v>0.63178205909224505</c:v>
                </c:pt>
              </c:numCache>
            </c:numRef>
          </c:val>
          <c:extLst>
            <c:ext xmlns:c16="http://schemas.microsoft.com/office/drawing/2014/chart" uri="{C3380CC4-5D6E-409C-BE32-E72D297353CC}">
              <c16:uniqueId val="{00000000-BBA2-4A4D-B20F-0A0FB03B77F2}"/>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0.16170187466905481</c:v>
                </c:pt>
                <c:pt idx="1">
                  <c:v>0.20836725060807076</c:v>
                </c:pt>
                <c:pt idx="2">
                  <c:v>0.19133227149280813</c:v>
                </c:pt>
                <c:pt idx="4">
                  <c:v>0.20810779697646478</c:v>
                </c:pt>
                <c:pt idx="5">
                  <c:v>0.18646105233740212</c:v>
                </c:pt>
                <c:pt idx="6">
                  <c:v>0.19492945227439631</c:v>
                </c:pt>
                <c:pt idx="8">
                  <c:v>0.18859161774159755</c:v>
                </c:pt>
                <c:pt idx="9">
                  <c:v>0.19897169172629803</c:v>
                </c:pt>
                <c:pt idx="11">
                  <c:v>0.19964447642421321</c:v>
                </c:pt>
                <c:pt idx="12">
                  <c:v>0.22059975548561325</c:v>
                </c:pt>
                <c:pt idx="13">
                  <c:v>0.15064013258508754</c:v>
                </c:pt>
                <c:pt idx="15">
                  <c:v>0.20534238299897822</c:v>
                </c:pt>
                <c:pt idx="16">
                  <c:v>0.1802764968280767</c:v>
                </c:pt>
                <c:pt idx="17">
                  <c:v>0.2085045213973368</c:v>
                </c:pt>
                <c:pt idx="18">
                  <c:v>0.17494692415408342</c:v>
                </c:pt>
                <c:pt idx="19">
                  <c:v>0.17217717739229108</c:v>
                </c:pt>
                <c:pt idx="21">
                  <c:v>0.15420623397268116</c:v>
                </c:pt>
                <c:pt idx="22">
                  <c:v>0.19062787651224064</c:v>
                </c:pt>
                <c:pt idx="23">
                  <c:v>0.19612310133398125</c:v>
                </c:pt>
                <c:pt idx="25">
                  <c:v>0.19835075008959499</c:v>
                </c:pt>
                <c:pt idx="26">
                  <c:v>0.19084376355176333</c:v>
                </c:pt>
                <c:pt idx="28">
                  <c:v>0.23692997297512239</c:v>
                </c:pt>
                <c:pt idx="29">
                  <c:v>0.21183415273730899</c:v>
                </c:pt>
                <c:pt idx="30">
                  <c:v>0.19031562254803547</c:v>
                </c:pt>
                <c:pt idx="31">
                  <c:v>0.16816396757938051</c:v>
                </c:pt>
                <c:pt idx="32">
                  <c:v>0.10985357396865136</c:v>
                </c:pt>
                <c:pt idx="34">
                  <c:v>0.17824686956336377</c:v>
                </c:pt>
                <c:pt idx="35">
                  <c:v>0.20496671900942981</c:v>
                </c:pt>
                <c:pt idx="37">
                  <c:v>0.19229220685228732</c:v>
                </c:pt>
              </c:numCache>
            </c:numRef>
          </c:val>
          <c:extLst>
            <c:ext xmlns:c16="http://schemas.microsoft.com/office/drawing/2014/chart" uri="{C3380CC4-5D6E-409C-BE32-E72D297353CC}">
              <c16:uniqueId val="{00000001-BBA2-4A4D-B20F-0A0FB03B77F2}"/>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0.18658743526165511</c:v>
                </c:pt>
                <c:pt idx="1">
                  <c:v>0.2031714936829937</c:v>
                </c:pt>
                <c:pt idx="2">
                  <c:v>0.15699473002306605</c:v>
                </c:pt>
                <c:pt idx="4">
                  <c:v>0.2339044367024124</c:v>
                </c:pt>
                <c:pt idx="5">
                  <c:v>0.16537748735019681</c:v>
                </c:pt>
                <c:pt idx="6">
                  <c:v>0.1467902988774151</c:v>
                </c:pt>
                <c:pt idx="8">
                  <c:v>0.1814210096502441</c:v>
                </c:pt>
                <c:pt idx="9">
                  <c:v>0.16600687813390758</c:v>
                </c:pt>
                <c:pt idx="11">
                  <c:v>0.16861244659671942</c:v>
                </c:pt>
                <c:pt idx="12">
                  <c:v>0.17778732583926662</c:v>
                </c:pt>
                <c:pt idx="13">
                  <c:v>0.17985159518301722</c:v>
                </c:pt>
                <c:pt idx="15">
                  <c:v>0.13443344735074661</c:v>
                </c:pt>
                <c:pt idx="16">
                  <c:v>0.21988273121496016</c:v>
                </c:pt>
                <c:pt idx="17">
                  <c:v>0.11294017209574594</c:v>
                </c:pt>
                <c:pt idx="18">
                  <c:v>0.14783741118806459</c:v>
                </c:pt>
                <c:pt idx="19">
                  <c:v>0.12468252453599994</c:v>
                </c:pt>
                <c:pt idx="21">
                  <c:v>0.13242961879760223</c:v>
                </c:pt>
                <c:pt idx="22">
                  <c:v>0.15248397439898742</c:v>
                </c:pt>
                <c:pt idx="23">
                  <c:v>0.19330177896836573</c:v>
                </c:pt>
                <c:pt idx="25">
                  <c:v>0.1260321260375587</c:v>
                </c:pt>
                <c:pt idx="26">
                  <c:v>0.18785402431301523</c:v>
                </c:pt>
                <c:pt idx="28">
                  <c:v>0.18736180883852985</c:v>
                </c:pt>
                <c:pt idx="29">
                  <c:v>0.24602602166129275</c:v>
                </c:pt>
                <c:pt idx="30">
                  <c:v>0.20002037019220037</c:v>
                </c:pt>
                <c:pt idx="31">
                  <c:v>0.12252740655540938</c:v>
                </c:pt>
                <c:pt idx="32">
                  <c:v>5.0508919530417577E-2</c:v>
                </c:pt>
                <c:pt idx="34">
                  <c:v>0.12040353212134695</c:v>
                </c:pt>
                <c:pt idx="35">
                  <c:v>0.22602896824125809</c:v>
                </c:pt>
                <c:pt idx="37">
                  <c:v>0.17592573405546802</c:v>
                </c:pt>
              </c:numCache>
            </c:numRef>
          </c:val>
          <c:extLst>
            <c:ext xmlns:c16="http://schemas.microsoft.com/office/drawing/2014/chart" uri="{C3380CC4-5D6E-409C-BE32-E72D297353CC}">
              <c16:uniqueId val="{00000002-BBA2-4A4D-B20F-0A0FB03B77F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0.65820202414899309</c:v>
                </c:pt>
                <c:pt idx="1">
                  <c:v>0.6827801721031781</c:v>
                </c:pt>
                <c:pt idx="2">
                  <c:v>0.73236968112829037</c:v>
                </c:pt>
                <c:pt idx="4">
                  <c:v>0.65784930863649616</c:v>
                </c:pt>
                <c:pt idx="5">
                  <c:v>0.73033795369110488</c:v>
                </c:pt>
                <c:pt idx="6">
                  <c:v>0.71080730870841402</c:v>
                </c:pt>
                <c:pt idx="8">
                  <c:v>0.69478489752003048</c:v>
                </c:pt>
                <c:pt idx="9">
                  <c:v>0.72981922229679297</c:v>
                </c:pt>
                <c:pt idx="11">
                  <c:v>0.70798496860173488</c:v>
                </c:pt>
                <c:pt idx="12">
                  <c:v>0.70194787091935329</c:v>
                </c:pt>
                <c:pt idx="13">
                  <c:v>0.71332356360493232</c:v>
                </c:pt>
                <c:pt idx="15">
                  <c:v>0.71037999429087562</c:v>
                </c:pt>
                <c:pt idx="16">
                  <c:v>0.72529611531918736</c:v>
                </c:pt>
                <c:pt idx="17">
                  <c:v>0.71691304562885316</c:v>
                </c:pt>
                <c:pt idx="18">
                  <c:v>0.70505095816978658</c:v>
                </c:pt>
                <c:pt idx="19">
                  <c:v>0.71447601489788981</c:v>
                </c:pt>
                <c:pt idx="21">
                  <c:v>0.68106081585008926</c:v>
                </c:pt>
                <c:pt idx="22">
                  <c:v>0.72809772077173107</c:v>
                </c:pt>
                <c:pt idx="23">
                  <c:v>0.69665284202827782</c:v>
                </c:pt>
                <c:pt idx="25">
                  <c:v>0.73663215825505513</c:v>
                </c:pt>
                <c:pt idx="26">
                  <c:v>0.70025638625679132</c:v>
                </c:pt>
                <c:pt idx="28">
                  <c:v>0.69071923207062158</c:v>
                </c:pt>
                <c:pt idx="29">
                  <c:v>0.68446553071019278</c:v>
                </c:pt>
                <c:pt idx="30">
                  <c:v>0.71333435404203271</c:v>
                </c:pt>
                <c:pt idx="31">
                  <c:v>0.72955484049857555</c:v>
                </c:pt>
                <c:pt idx="32">
                  <c:v>0.73632451704359281</c:v>
                </c:pt>
                <c:pt idx="34">
                  <c:v>0.73267645260975744</c:v>
                </c:pt>
                <c:pt idx="35">
                  <c:v>0.68435262928901464</c:v>
                </c:pt>
                <c:pt idx="37">
                  <c:v>0.70727494729812945</c:v>
                </c:pt>
              </c:numCache>
            </c:numRef>
          </c:val>
          <c:extLst>
            <c:ext xmlns:c16="http://schemas.microsoft.com/office/drawing/2014/chart" uri="{C3380CC4-5D6E-409C-BE32-E72D297353CC}">
              <c16:uniqueId val="{00000000-7548-429B-84F5-08B6E4BD13A9}"/>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0.18355697544909463</c:v>
                </c:pt>
                <c:pt idx="1">
                  <c:v>0.19713465762450522</c:v>
                </c:pt>
                <c:pt idx="2">
                  <c:v>0.17117892933774784</c:v>
                </c:pt>
                <c:pt idx="4">
                  <c:v>0.1981310051549183</c:v>
                </c:pt>
                <c:pt idx="5">
                  <c:v>0.16423675710454433</c:v>
                </c:pt>
                <c:pt idx="6">
                  <c:v>0.19114252174415897</c:v>
                </c:pt>
                <c:pt idx="8">
                  <c:v>0.17894682144924334</c:v>
                </c:pt>
                <c:pt idx="9">
                  <c:v>0.17959196796586624</c:v>
                </c:pt>
                <c:pt idx="11">
                  <c:v>0.18537927531695236</c:v>
                </c:pt>
                <c:pt idx="12">
                  <c:v>0.19091892686426337</c:v>
                </c:pt>
                <c:pt idx="13">
                  <c:v>0.15920428597033673</c:v>
                </c:pt>
                <c:pt idx="15">
                  <c:v>0.18082205948082958</c:v>
                </c:pt>
                <c:pt idx="16">
                  <c:v>0.14834786672392677</c:v>
                </c:pt>
                <c:pt idx="17">
                  <c:v>0.22094186149571107</c:v>
                </c:pt>
                <c:pt idx="18">
                  <c:v>0.19706667762550922</c:v>
                </c:pt>
                <c:pt idx="19">
                  <c:v>0.19090296550453759</c:v>
                </c:pt>
                <c:pt idx="21">
                  <c:v>0.12626632482157374</c:v>
                </c:pt>
                <c:pt idx="22">
                  <c:v>0.15211030488591298</c:v>
                </c:pt>
                <c:pt idx="23">
                  <c:v>0.19943922129499525</c:v>
                </c:pt>
                <c:pt idx="25">
                  <c:v>0.15453161696364318</c:v>
                </c:pt>
                <c:pt idx="26">
                  <c:v>0.18506886243320808</c:v>
                </c:pt>
                <c:pt idx="28">
                  <c:v>0.17701505661165348</c:v>
                </c:pt>
                <c:pt idx="29">
                  <c:v>0.18676973358126098</c:v>
                </c:pt>
                <c:pt idx="30">
                  <c:v>0.17056801629509086</c:v>
                </c:pt>
                <c:pt idx="31">
                  <c:v>0.16631347080677891</c:v>
                </c:pt>
                <c:pt idx="32">
                  <c:v>0.2066707869289115</c:v>
                </c:pt>
                <c:pt idx="34">
                  <c:v>0.18509730282796752</c:v>
                </c:pt>
                <c:pt idx="35">
                  <c:v>0.17383418008788656</c:v>
                </c:pt>
                <c:pt idx="37">
                  <c:v>0.17917682194613122</c:v>
                </c:pt>
              </c:numCache>
            </c:numRef>
          </c:val>
          <c:extLst>
            <c:ext xmlns:c16="http://schemas.microsoft.com/office/drawing/2014/chart" uri="{C3380CC4-5D6E-409C-BE32-E72D297353CC}">
              <c16:uniqueId val="{00000001-7548-429B-84F5-08B6E4BD13A9}"/>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0.15824100040191288</c:v>
                </c:pt>
                <c:pt idx="1">
                  <c:v>0.12008517027231631</c:v>
                </c:pt>
                <c:pt idx="2">
                  <c:v>9.6451389533961832E-2</c:v>
                </c:pt>
                <c:pt idx="4">
                  <c:v>0.1440196862085853</c:v>
                </c:pt>
                <c:pt idx="5">
                  <c:v>0.10542528920434954</c:v>
                </c:pt>
                <c:pt idx="6">
                  <c:v>9.805016954742761E-2</c:v>
                </c:pt>
                <c:pt idx="8">
                  <c:v>0.12626828103072724</c:v>
                </c:pt>
                <c:pt idx="9">
                  <c:v>9.058880973733896E-2</c:v>
                </c:pt>
                <c:pt idx="11">
                  <c:v>0.1066357560813145</c:v>
                </c:pt>
                <c:pt idx="12">
                  <c:v>0.10713320221638431</c:v>
                </c:pt>
                <c:pt idx="13">
                  <c:v>0.12747215042472751</c:v>
                </c:pt>
                <c:pt idx="15">
                  <c:v>0.10879794622829446</c:v>
                </c:pt>
                <c:pt idx="16">
                  <c:v>0.12635601795688592</c:v>
                </c:pt>
                <c:pt idx="17">
                  <c:v>6.2145092875436514E-2</c:v>
                </c:pt>
                <c:pt idx="18">
                  <c:v>9.7882364204704225E-2</c:v>
                </c:pt>
                <c:pt idx="19">
                  <c:v>9.4621019597572659E-2</c:v>
                </c:pt>
                <c:pt idx="21">
                  <c:v>0.19267285932833694</c:v>
                </c:pt>
                <c:pt idx="22">
                  <c:v>0.11979197434235449</c:v>
                </c:pt>
                <c:pt idx="23">
                  <c:v>0.10390793667672678</c:v>
                </c:pt>
                <c:pt idx="25">
                  <c:v>0.10883622478130031</c:v>
                </c:pt>
                <c:pt idx="26">
                  <c:v>0.11467475131000036</c:v>
                </c:pt>
                <c:pt idx="28">
                  <c:v>0.13226571131772477</c:v>
                </c:pt>
                <c:pt idx="29">
                  <c:v>0.12876473570854413</c:v>
                </c:pt>
                <c:pt idx="30">
                  <c:v>0.11609762966287597</c:v>
                </c:pt>
                <c:pt idx="31">
                  <c:v>0.10413168869464612</c:v>
                </c:pt>
                <c:pt idx="32">
                  <c:v>5.7004696027495833E-2</c:v>
                </c:pt>
                <c:pt idx="34">
                  <c:v>8.2226244562274148E-2</c:v>
                </c:pt>
                <c:pt idx="35">
                  <c:v>0.14181319062309763</c:v>
                </c:pt>
                <c:pt idx="37">
                  <c:v>0.11354823075573961</c:v>
                </c:pt>
              </c:numCache>
            </c:numRef>
          </c:val>
          <c:extLst>
            <c:ext xmlns:c16="http://schemas.microsoft.com/office/drawing/2014/chart" uri="{C3380CC4-5D6E-409C-BE32-E72D297353CC}">
              <c16:uniqueId val="{00000002-7548-429B-84F5-08B6E4BD13A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9110133643765921"/>
        </c:manualLayout>
      </c:layout>
      <c:barChart>
        <c:barDir val="bar"/>
        <c:grouping val="percentStacked"/>
        <c:varyColors val="0"/>
        <c:ser>
          <c:idx val="0"/>
          <c:order val="0"/>
          <c:tx>
            <c:strRef>
              <c:f>Sheet1!$B$1</c:f>
              <c:strCache>
                <c:ptCount val="1"/>
                <c:pt idx="0">
                  <c:v>Pilnībā piekrīt</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Sheet1!$B$2:$B$10</c:f>
              <c:numCache>
                <c:formatCode>0%</c:formatCode>
                <c:ptCount val="9"/>
                <c:pt idx="0">
                  <c:v>9.6031944202321206E-3</c:v>
                </c:pt>
                <c:pt idx="1">
                  <c:v>2.2850132755097549E-2</c:v>
                </c:pt>
                <c:pt idx="2">
                  <c:v>2.9866140165452526E-2</c:v>
                </c:pt>
                <c:pt idx="3">
                  <c:v>2.9517112512065669E-2</c:v>
                </c:pt>
                <c:pt idx="4">
                  <c:v>2.888775982997276E-2</c:v>
                </c:pt>
                <c:pt idx="5">
                  <c:v>4.7181589942509997E-2</c:v>
                </c:pt>
                <c:pt idx="6">
                  <c:v>4.4848517688962641E-2</c:v>
                </c:pt>
                <c:pt idx="7">
                  <c:v>0.11699835886888095</c:v>
                </c:pt>
                <c:pt idx="8">
                  <c:v>0.43149259844408072</c:v>
                </c:pt>
              </c:numCache>
            </c:numRef>
          </c:val>
          <c:extLst>
            <c:ext xmlns:c16="http://schemas.microsoft.com/office/drawing/2014/chart" uri="{C3380CC4-5D6E-409C-BE32-E72D297353CC}">
              <c16:uniqueId val="{00000000-7057-4D02-9940-9CDEEEC01675}"/>
            </c:ext>
          </c:extLst>
        </c:ser>
        <c:ser>
          <c:idx val="1"/>
          <c:order val="1"/>
          <c:tx>
            <c:strRef>
              <c:f>Sheet1!$C$1</c:f>
              <c:strCache>
                <c:ptCount val="1"/>
                <c:pt idx="0">
                  <c:v>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Sheet1!$C$2:$C$10</c:f>
              <c:numCache>
                <c:formatCode>0%</c:formatCode>
                <c:ptCount val="9"/>
                <c:pt idx="0">
                  <c:v>2.6728067643399481E-2</c:v>
                </c:pt>
                <c:pt idx="1">
                  <c:v>3.4419453656338694E-2</c:v>
                </c:pt>
                <c:pt idx="2">
                  <c:v>3.1526110735811408E-2</c:v>
                </c:pt>
                <c:pt idx="3">
                  <c:v>4.0662122982400642E-2</c:v>
                </c:pt>
                <c:pt idx="4">
                  <c:v>4.4616428344971856E-2</c:v>
                </c:pt>
                <c:pt idx="5">
                  <c:v>6.6851985210604384E-2</c:v>
                </c:pt>
                <c:pt idx="6">
                  <c:v>0.12955612739590355</c:v>
                </c:pt>
                <c:pt idx="7">
                  <c:v>0.18046101424119937</c:v>
                </c:pt>
                <c:pt idx="8">
                  <c:v>0.30511731798288444</c:v>
                </c:pt>
              </c:numCache>
            </c:numRef>
          </c:val>
          <c:extLst>
            <c:ext xmlns:c16="http://schemas.microsoft.com/office/drawing/2014/chart" uri="{C3380CC4-5D6E-409C-BE32-E72D297353CC}">
              <c16:uniqueId val="{00000001-7057-4D02-9940-9CDEEEC01675}"/>
            </c:ext>
          </c:extLst>
        </c:ser>
        <c:ser>
          <c:idx val="2"/>
          <c:order val="2"/>
          <c:tx>
            <c:strRef>
              <c:f>Sheet1!$D$1</c:f>
              <c:strCache>
                <c:ptCount val="1"/>
                <c:pt idx="0">
                  <c:v>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Sheet1!$D$2:$D$10</c:f>
              <c:numCache>
                <c:formatCode>0%</c:formatCode>
                <c:ptCount val="9"/>
                <c:pt idx="0">
                  <c:v>0.12130691937915619</c:v>
                </c:pt>
                <c:pt idx="1">
                  <c:v>0.19925110621983111</c:v>
                </c:pt>
                <c:pt idx="2">
                  <c:v>0.15073097357999241</c:v>
                </c:pt>
                <c:pt idx="3">
                  <c:v>0.15622808513417732</c:v>
                </c:pt>
                <c:pt idx="4">
                  <c:v>0.18113064922975888</c:v>
                </c:pt>
                <c:pt idx="5">
                  <c:v>0.20432681324642593</c:v>
                </c:pt>
                <c:pt idx="6">
                  <c:v>0.18360233742340551</c:v>
                </c:pt>
                <c:pt idx="7">
                  <c:v>0.14324884629914053</c:v>
                </c:pt>
                <c:pt idx="8">
                  <c:v>0.10988794212329787</c:v>
                </c:pt>
              </c:numCache>
            </c:numRef>
          </c:val>
          <c:extLst>
            <c:ext xmlns:c16="http://schemas.microsoft.com/office/drawing/2014/chart" uri="{C3380CC4-5D6E-409C-BE32-E72D297353CC}">
              <c16:uniqueId val="{00000002-7057-4D02-9940-9CDEEEC01675}"/>
            </c:ext>
          </c:extLst>
        </c:ser>
        <c:ser>
          <c:idx val="3"/>
          <c:order val="3"/>
          <c:tx>
            <c:strRef>
              <c:f>Sheet1!$E$1</c:f>
              <c:strCache>
                <c:ptCount val="1"/>
                <c:pt idx="0">
                  <c:v>Pilnībā nepiekrīt</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Sheet1!$E$2:$E$10</c:f>
              <c:numCache>
                <c:formatCode>0%</c:formatCode>
                <c:ptCount val="9"/>
                <c:pt idx="0">
                  <c:v>0.78581836090877877</c:v>
                </c:pt>
                <c:pt idx="1">
                  <c:v>0.67093612782468215</c:v>
                </c:pt>
                <c:pt idx="2">
                  <c:v>0.74560703165969766</c:v>
                </c:pt>
                <c:pt idx="3">
                  <c:v>0.72355413195556439</c:v>
                </c:pt>
                <c:pt idx="4">
                  <c:v>0.68143173833223747</c:v>
                </c:pt>
                <c:pt idx="5">
                  <c:v>0.63075961747003428</c:v>
                </c:pt>
                <c:pt idx="6">
                  <c:v>0.5500209497488403</c:v>
                </c:pt>
                <c:pt idx="7">
                  <c:v>0.47410549470475893</c:v>
                </c:pt>
                <c:pt idx="8">
                  <c:v>7.6363481176162873E-2</c:v>
                </c:pt>
              </c:numCache>
            </c:numRef>
          </c:val>
          <c:extLst>
            <c:ext xmlns:c16="http://schemas.microsoft.com/office/drawing/2014/chart" uri="{C3380CC4-5D6E-409C-BE32-E72D297353CC}">
              <c16:uniqueId val="{00000003-7057-4D02-9940-9CDEEEC01675}"/>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Sheet1!$F$2:$F$10</c:f>
              <c:numCache>
                <c:formatCode>0%</c:formatCode>
                <c:ptCount val="9"/>
                <c:pt idx="0">
                  <c:v>5.6543457648434069E-2</c:v>
                </c:pt>
                <c:pt idx="1">
                  <c:v>7.2543179544050318E-2</c:v>
                </c:pt>
                <c:pt idx="2">
                  <c:v>4.2269743859046312E-2</c:v>
                </c:pt>
                <c:pt idx="3">
                  <c:v>5.0038547415791272E-2</c:v>
                </c:pt>
                <c:pt idx="4">
                  <c:v>6.3933424263058397E-2</c:v>
                </c:pt>
                <c:pt idx="5">
                  <c:v>5.0879994130425349E-2</c:v>
                </c:pt>
                <c:pt idx="6">
                  <c:v>9.1972067742887909E-2</c:v>
                </c:pt>
                <c:pt idx="7">
                  <c:v>8.5186285886019703E-2</c:v>
                </c:pt>
                <c:pt idx="8">
                  <c:v>7.7138660273573884E-2</c:v>
                </c:pt>
              </c:numCache>
            </c:numRef>
          </c:val>
          <c:extLst>
            <c:ext xmlns:c16="http://schemas.microsoft.com/office/drawing/2014/chart" uri="{C3380CC4-5D6E-409C-BE32-E72D297353CC}">
              <c16:uniqueId val="{00000004-7057-4D02-9940-9CDEEEC01675}"/>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5252626454010647"/>
          <c:w val="0.80511267458465396"/>
          <c:h val="3.2914842306472375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9972098389061939"/>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 (par to nebūtu jāsoda)</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Sheet1!$B$2:$B$10</c:f>
              <c:numCache>
                <c:formatCode>0%</c:formatCode>
                <c:ptCount val="9"/>
                <c:pt idx="0">
                  <c:v>3.6331262063631603E-2</c:v>
                </c:pt>
                <c:pt idx="1">
                  <c:v>5.7269586411436244E-2</c:v>
                </c:pt>
                <c:pt idx="2">
                  <c:v>6.1392250901263934E-2</c:v>
                </c:pt>
                <c:pt idx="3">
                  <c:v>7.0179235494466308E-2</c:v>
                </c:pt>
                <c:pt idx="4">
                  <c:v>7.3504188174944612E-2</c:v>
                </c:pt>
                <c:pt idx="5">
                  <c:v>0.11403357515311438</c:v>
                </c:pt>
                <c:pt idx="6">
                  <c:v>0.17440464508486619</c:v>
                </c:pt>
                <c:pt idx="7">
                  <c:v>0.29745937311008031</c:v>
                </c:pt>
                <c:pt idx="8">
                  <c:v>0.73660991642696516</c:v>
                </c:pt>
              </c:numCache>
            </c:numRef>
          </c:val>
          <c:extLst>
            <c:ext xmlns:c16="http://schemas.microsoft.com/office/drawing/2014/chart" uri="{C3380CC4-5D6E-409C-BE32-E72D297353CC}">
              <c16:uniqueId val="{00000000-7EE4-448B-B05B-99B7BF7AE896}"/>
            </c:ext>
          </c:extLst>
        </c:ser>
        <c:ser>
          <c:idx val="1"/>
          <c:order val="1"/>
          <c:tx>
            <c:strRef>
              <c:f>Sheet1!$C$1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 (par to nebūtu jāsoda)</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Sheet1!$C$2:$C$10</c:f>
              <c:numCache>
                <c:formatCode>0%</c:formatCode>
                <c:ptCount val="9"/>
                <c:pt idx="0">
                  <c:v>0.90712528028793482</c:v>
                </c:pt>
                <c:pt idx="1">
                  <c:v>0.87018723404451326</c:v>
                </c:pt>
                <c:pt idx="2">
                  <c:v>0.89633800523969009</c:v>
                </c:pt>
                <c:pt idx="3">
                  <c:v>0.8797822170897418</c:v>
                </c:pt>
                <c:pt idx="4">
                  <c:v>0.86256238756199621</c:v>
                </c:pt>
                <c:pt idx="5">
                  <c:v>0.83508643071646016</c:v>
                </c:pt>
                <c:pt idx="6">
                  <c:v>0.7336232871722459</c:v>
                </c:pt>
                <c:pt idx="7">
                  <c:v>0.61735434100389941</c:v>
                </c:pt>
                <c:pt idx="8">
                  <c:v>0.18625142329946076</c:v>
                </c:pt>
              </c:numCache>
            </c:numRef>
          </c:val>
          <c:extLst>
            <c:ext xmlns:c16="http://schemas.microsoft.com/office/drawing/2014/chart" uri="{C3380CC4-5D6E-409C-BE32-E72D297353CC}">
              <c16:uniqueId val="{00000001-7EE4-448B-B05B-99B7BF7AE896}"/>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 (par to nebūtu jāsoda)</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Sheet1!$D$2:$D$10</c:f>
              <c:numCache>
                <c:formatCode>0%</c:formatCode>
                <c:ptCount val="9"/>
                <c:pt idx="0">
                  <c:v>5.4943457648434099E-2</c:v>
                </c:pt>
                <c:pt idx="1">
                  <c:v>7.2543179544050318E-2</c:v>
                </c:pt>
                <c:pt idx="2">
                  <c:v>4.2269743859046312E-2</c:v>
                </c:pt>
                <c:pt idx="3">
                  <c:v>5.0038547415791272E-2</c:v>
                </c:pt>
                <c:pt idx="4">
                  <c:v>6.3933424263058397E-2</c:v>
                </c:pt>
                <c:pt idx="5">
                  <c:v>5.0879994130425349E-2</c:v>
                </c:pt>
                <c:pt idx="6">
                  <c:v>9.1972067742887909E-2</c:v>
                </c:pt>
                <c:pt idx="7">
                  <c:v>8.5186285886019703E-2</c:v>
                </c:pt>
                <c:pt idx="8">
                  <c:v>7.7138660273573884E-2</c:v>
                </c:pt>
              </c:numCache>
            </c:numRef>
          </c:val>
          <c:extLst>
            <c:ext xmlns:c16="http://schemas.microsoft.com/office/drawing/2014/chart" uri="{C3380CC4-5D6E-409C-BE32-E72D297353CC}">
              <c16:uniqueId val="{00000002-7EE4-448B-B05B-99B7BF7AE89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9916279795456078"/>
          <c:w val="1"/>
          <c:h val="0.1008372020454392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58707611308396"/>
          <c:y val="8.1413600811141018E-2"/>
          <c:w val="0.52315454739771028"/>
          <c:h val="0.91858640796732194"/>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Sheet1!$B$2:$B$10</c:f>
              <c:numCache>
                <c:formatCode>0%</c:formatCode>
                <c:ptCount val="9"/>
                <c:pt idx="0">
                  <c:v>0.05</c:v>
                </c:pt>
                <c:pt idx="1">
                  <c:v>0.06</c:v>
                </c:pt>
                <c:pt idx="2">
                  <c:v>0.05</c:v>
                </c:pt>
                <c:pt idx="3">
                  <c:v>7.0000000000000007E-2</c:v>
                </c:pt>
                <c:pt idx="4">
                  <c:v>7.0000000000000007E-2</c:v>
                </c:pt>
                <c:pt idx="5">
                  <c:v>0.17</c:v>
                </c:pt>
                <c:pt idx="6">
                  <c:v>0.22</c:v>
                </c:pt>
                <c:pt idx="7">
                  <c:v>0.27</c:v>
                </c:pt>
                <c:pt idx="8">
                  <c:v>0.67</c:v>
                </c:pt>
              </c:numCache>
            </c:numRef>
          </c:val>
          <c:extLst>
            <c:ext xmlns:c16="http://schemas.microsoft.com/office/drawing/2014/chart" uri="{C3380CC4-5D6E-409C-BE32-E72D297353CC}">
              <c16:uniqueId val="{00000000-3D22-45B7-B670-018FE17C1956}"/>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Sheet1!$C$2:$C$10</c:f>
              <c:numCache>
                <c:formatCode>0%</c:formatCode>
                <c:ptCount val="9"/>
                <c:pt idx="0">
                  <c:v>-0.82</c:v>
                </c:pt>
                <c:pt idx="1">
                  <c:v>-0.76</c:v>
                </c:pt>
                <c:pt idx="2">
                  <c:v>-0.82</c:v>
                </c:pt>
                <c:pt idx="3">
                  <c:v>-0.79</c:v>
                </c:pt>
                <c:pt idx="4">
                  <c:v>-0.78</c:v>
                </c:pt>
                <c:pt idx="5">
                  <c:v>-0.67</c:v>
                </c:pt>
                <c:pt idx="6">
                  <c:v>-0.6</c:v>
                </c:pt>
                <c:pt idx="7">
                  <c:v>-0.56000000000000005</c:v>
                </c:pt>
                <c:pt idx="8">
                  <c:v>-0.15</c:v>
                </c:pt>
              </c:numCache>
            </c:numRef>
          </c:val>
          <c:extLst>
            <c:ext xmlns:c16="http://schemas.microsoft.com/office/drawing/2014/chart" uri="{C3380CC4-5D6E-409C-BE32-E72D297353CC}">
              <c16:uniqueId val="{00000001-3D22-45B7-B670-018FE17C1956}"/>
            </c:ext>
          </c:extLst>
        </c:ser>
        <c:ser>
          <c:idx val="2"/>
          <c:order val="2"/>
          <c:tx>
            <c:strRef>
              <c:f>Sheet1!$D$1</c:f>
              <c:strCache>
                <c:ptCount val="1"/>
                <c:pt idx="0">
                  <c:v>2024</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Sheet1!$D$2:$D$10</c:f>
              <c:numCache>
                <c:formatCode>0%</c:formatCode>
                <c:ptCount val="9"/>
                <c:pt idx="0">
                  <c:v>3.6331262063631603E-2</c:v>
                </c:pt>
                <c:pt idx="1">
                  <c:v>5.7269586411436244E-2</c:v>
                </c:pt>
                <c:pt idx="2">
                  <c:v>6.1392250901263934E-2</c:v>
                </c:pt>
                <c:pt idx="3">
                  <c:v>7.0179235494466308E-2</c:v>
                </c:pt>
                <c:pt idx="4">
                  <c:v>7.3504188174944612E-2</c:v>
                </c:pt>
                <c:pt idx="5">
                  <c:v>0.11403357515311438</c:v>
                </c:pt>
                <c:pt idx="6">
                  <c:v>0.17440464508486619</c:v>
                </c:pt>
                <c:pt idx="7">
                  <c:v>0.29745937311008031</c:v>
                </c:pt>
                <c:pt idx="8">
                  <c:v>0.73660991642696516</c:v>
                </c:pt>
              </c:numCache>
            </c:numRef>
          </c:val>
          <c:extLst>
            <c:ext xmlns:c16="http://schemas.microsoft.com/office/drawing/2014/chart" uri="{C3380CC4-5D6E-409C-BE32-E72D297353CC}">
              <c16:uniqueId val="{00000002-3D22-45B7-B670-018FE17C1956}"/>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Ir pieļaujami, ja sportisti lieto aizliegtas vielas, par ko neviens neuzzina, ja tas Latvijai atnes medaļas</c:v>
                </c:pt>
                <c:pt idx="1">
                  <c:v>Tā kā daudzi sportisti sevi pilnībā ziedo sportam un mūsu izklaidei, viņiem būtu jādod izvēles un rīcības brīvība attiecībā uz dopinga lietošanu</c:v>
                </c:pt>
                <c:pt idx="2">
                  <c:v>Svarīgs ir tikai rezultāts, nevis tas, kā rezultāts tiek sasniegts</c:v>
                </c:pt>
                <c:pt idx="3">
                  <c:v>Dopings nav krāpšana, jo tā lietošana sportā ir ierasta parādība</c:v>
                </c:pt>
                <c:pt idx="4">
                  <c:v>Sportistiem nav jājūtas vainīgiem par dopinga vielu lietošanu</c:v>
                </c:pt>
                <c:pt idx="5">
                  <c:v>Dopings ir nepieciešams, lai būtu sportā konkurētspējīgs</c:v>
                </c:pt>
                <c:pt idx="6">
                  <c:v>Sportisti ir spiesti lietot sportiskos sasniegumus veicinošas aizliegtās vielas</c:v>
                </c:pt>
                <c:pt idx="7">
                  <c:v>Dopings ir daļa no augstu sasniegumu sporta</c:v>
                </c:pt>
                <c:pt idx="8">
                  <c:v>Sabiedrībā būtu nepieciešams vairāk informācijas par dopingu un sportā aizliegtajām vielām</c:v>
                </c:pt>
              </c:strCache>
            </c:strRef>
          </c:cat>
          <c:val>
            <c:numRef>
              <c:f>Sheet1!$E$2:$E$10</c:f>
              <c:numCache>
                <c:formatCode>0%</c:formatCode>
                <c:ptCount val="9"/>
                <c:pt idx="0">
                  <c:v>-0.90712528028793504</c:v>
                </c:pt>
                <c:pt idx="1">
                  <c:v>-0.87018723404451304</c:v>
                </c:pt>
                <c:pt idx="2">
                  <c:v>-0.89633800523968998</c:v>
                </c:pt>
                <c:pt idx="3">
                  <c:v>-0.87978221708974202</c:v>
                </c:pt>
                <c:pt idx="4">
                  <c:v>-0.86256238756199599</c:v>
                </c:pt>
                <c:pt idx="5">
                  <c:v>-0.83508643071646005</c:v>
                </c:pt>
                <c:pt idx="6">
                  <c:v>-0.73362328717224601</c:v>
                </c:pt>
                <c:pt idx="7">
                  <c:v>-0.61735434100389897</c:v>
                </c:pt>
                <c:pt idx="8">
                  <c:v>-0.18625142329946101</c:v>
                </c:pt>
              </c:numCache>
            </c:numRef>
          </c:val>
          <c:extLst>
            <c:ext xmlns:c16="http://schemas.microsoft.com/office/drawing/2014/chart" uri="{C3380CC4-5D6E-409C-BE32-E72D297353CC}">
              <c16:uniqueId val="{00000003-3D22-45B7-B670-018FE17C1956}"/>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88716138846338621"/>
          <c:y val="0.28681733125497749"/>
          <c:w val="0.11099722874257499"/>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0.67418723645808454</c:v>
                </c:pt>
                <c:pt idx="1">
                  <c:v>0.70004004197357572</c:v>
                </c:pt>
                <c:pt idx="2">
                  <c:v>0.76067994136030692</c:v>
                </c:pt>
                <c:pt idx="4">
                  <c:v>0.73536277067769396</c:v>
                </c:pt>
                <c:pt idx="5">
                  <c:v>0.74331839047667647</c:v>
                </c:pt>
                <c:pt idx="6">
                  <c:v>0.72828841569012548</c:v>
                </c:pt>
                <c:pt idx="8">
                  <c:v>0.73669065096920017</c:v>
                </c:pt>
                <c:pt idx="9">
                  <c:v>0.73646419229020299</c:v>
                </c:pt>
                <c:pt idx="11">
                  <c:v>0.75154051480895878</c:v>
                </c:pt>
                <c:pt idx="12">
                  <c:v>0.71671000415631303</c:v>
                </c:pt>
                <c:pt idx="13">
                  <c:v>0.74870927395635467</c:v>
                </c:pt>
                <c:pt idx="15">
                  <c:v>0.71351981376803464</c:v>
                </c:pt>
                <c:pt idx="16">
                  <c:v>0.74671504894611362</c:v>
                </c:pt>
                <c:pt idx="17">
                  <c:v>0.73897169250548478</c:v>
                </c:pt>
                <c:pt idx="18">
                  <c:v>0.76020978659549887</c:v>
                </c:pt>
                <c:pt idx="19">
                  <c:v>0.73777108368577871</c:v>
                </c:pt>
                <c:pt idx="21">
                  <c:v>0.74330118379235122</c:v>
                </c:pt>
                <c:pt idx="22">
                  <c:v>0.70805895990892853</c:v>
                </c:pt>
                <c:pt idx="23">
                  <c:v>0.75334513823711857</c:v>
                </c:pt>
                <c:pt idx="25">
                  <c:v>0.71091943391061374</c:v>
                </c:pt>
                <c:pt idx="26">
                  <c:v>0.74275185613598538</c:v>
                </c:pt>
                <c:pt idx="28">
                  <c:v>0.76889201512111016</c:v>
                </c:pt>
                <c:pt idx="29">
                  <c:v>0.73586754134982046</c:v>
                </c:pt>
                <c:pt idx="30">
                  <c:v>0.68967872175814249</c:v>
                </c:pt>
                <c:pt idx="31">
                  <c:v>0.75430000593366198</c:v>
                </c:pt>
                <c:pt idx="32">
                  <c:v>0.74463934886237748</c:v>
                </c:pt>
                <c:pt idx="34">
                  <c:v>0.7077024219127438</c:v>
                </c:pt>
                <c:pt idx="35">
                  <c:v>0.76269603903948247</c:v>
                </c:pt>
                <c:pt idx="37">
                  <c:v>0.73660991642696516</c:v>
                </c:pt>
              </c:numCache>
            </c:numRef>
          </c:val>
          <c:extLst>
            <c:ext xmlns:c16="http://schemas.microsoft.com/office/drawing/2014/chart" uri="{C3380CC4-5D6E-409C-BE32-E72D297353CC}">
              <c16:uniqueId val="{00000000-3FB4-4D6E-9FAB-EB1A3C7BDA48}"/>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0.18856727807063106</c:v>
                </c:pt>
                <c:pt idx="1">
                  <c:v>0.2305369291804768</c:v>
                </c:pt>
                <c:pt idx="2">
                  <c:v>0.17382283610210789</c:v>
                </c:pt>
                <c:pt idx="4">
                  <c:v>0.16343642489269833</c:v>
                </c:pt>
                <c:pt idx="5">
                  <c:v>0.18343772401782746</c:v>
                </c:pt>
                <c:pt idx="6">
                  <c:v>0.21084206291093696</c:v>
                </c:pt>
                <c:pt idx="8">
                  <c:v>0.17959976193238103</c:v>
                </c:pt>
                <c:pt idx="9">
                  <c:v>0.19825753101893362</c:v>
                </c:pt>
                <c:pt idx="11">
                  <c:v>0.17019116453046032</c:v>
                </c:pt>
                <c:pt idx="12">
                  <c:v>0.20386567522862678</c:v>
                </c:pt>
                <c:pt idx="13">
                  <c:v>0.17797341831087374</c:v>
                </c:pt>
                <c:pt idx="15">
                  <c:v>0.18568213095365618</c:v>
                </c:pt>
                <c:pt idx="16">
                  <c:v>0.1676470949705586</c:v>
                </c:pt>
                <c:pt idx="17">
                  <c:v>0.21499092827688687</c:v>
                </c:pt>
                <c:pt idx="18">
                  <c:v>0.17640712129730243</c:v>
                </c:pt>
                <c:pt idx="19">
                  <c:v>0.20017346302471203</c:v>
                </c:pt>
                <c:pt idx="21">
                  <c:v>0.18162410318328776</c:v>
                </c:pt>
                <c:pt idx="22">
                  <c:v>0.20597563666555169</c:v>
                </c:pt>
                <c:pt idx="23">
                  <c:v>0.17469037071935031</c:v>
                </c:pt>
                <c:pt idx="25">
                  <c:v>0.21785425060940178</c:v>
                </c:pt>
                <c:pt idx="26">
                  <c:v>0.17869599261229105</c:v>
                </c:pt>
                <c:pt idx="28">
                  <c:v>0.16774327037993841</c:v>
                </c:pt>
                <c:pt idx="29">
                  <c:v>0.15749926964511585</c:v>
                </c:pt>
                <c:pt idx="30">
                  <c:v>0.20157335649168961</c:v>
                </c:pt>
                <c:pt idx="31">
                  <c:v>0.19064020207595392</c:v>
                </c:pt>
                <c:pt idx="32">
                  <c:v>0.24011278793677485</c:v>
                </c:pt>
                <c:pt idx="34">
                  <c:v>0.22340038428454259</c:v>
                </c:pt>
                <c:pt idx="35">
                  <c:v>0.15272820146825825</c:v>
                </c:pt>
                <c:pt idx="37">
                  <c:v>0.18625142329946076</c:v>
                </c:pt>
              </c:numCache>
            </c:numRef>
          </c:val>
          <c:extLst>
            <c:ext xmlns:c16="http://schemas.microsoft.com/office/drawing/2014/chart" uri="{C3380CC4-5D6E-409C-BE32-E72D297353CC}">
              <c16:uniqueId val="{00000001-3FB4-4D6E-9FAB-EB1A3C7BDA48}"/>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0.13724548547128487</c:v>
                </c:pt>
                <c:pt idx="1">
                  <c:v>6.9423028845946991E-2</c:v>
                </c:pt>
                <c:pt idx="2">
                  <c:v>6.5497222537584901E-2</c:v>
                </c:pt>
                <c:pt idx="4">
                  <c:v>0.10120080442960763</c:v>
                </c:pt>
                <c:pt idx="5">
                  <c:v>7.3243885505495099E-2</c:v>
                </c:pt>
                <c:pt idx="6">
                  <c:v>6.0869521398938274E-2</c:v>
                </c:pt>
                <c:pt idx="8">
                  <c:v>8.3709587098419802E-2</c:v>
                </c:pt>
                <c:pt idx="9">
                  <c:v>6.5278276690861559E-2</c:v>
                </c:pt>
                <c:pt idx="11">
                  <c:v>7.826832066058223E-2</c:v>
                </c:pt>
                <c:pt idx="12">
                  <c:v>7.942432061506155E-2</c:v>
                </c:pt>
                <c:pt idx="13">
                  <c:v>7.3317307732768622E-2</c:v>
                </c:pt>
                <c:pt idx="15">
                  <c:v>0.100798055278309</c:v>
                </c:pt>
                <c:pt idx="16">
                  <c:v>8.5637856083327801E-2</c:v>
                </c:pt>
                <c:pt idx="17">
                  <c:v>4.6037379217629099E-2</c:v>
                </c:pt>
                <c:pt idx="18">
                  <c:v>6.3383092107198793E-2</c:v>
                </c:pt>
                <c:pt idx="19">
                  <c:v>6.2055453289509323E-2</c:v>
                </c:pt>
                <c:pt idx="21">
                  <c:v>7.5074713024361167E-2</c:v>
                </c:pt>
                <c:pt idx="22">
                  <c:v>8.5965403425518477E-2</c:v>
                </c:pt>
                <c:pt idx="23">
                  <c:v>7.1964491043531115E-2</c:v>
                </c:pt>
                <c:pt idx="25">
                  <c:v>7.1226315479982982E-2</c:v>
                </c:pt>
                <c:pt idx="26">
                  <c:v>7.8552151251723532E-2</c:v>
                </c:pt>
                <c:pt idx="28">
                  <c:v>6.3364714498950869E-2</c:v>
                </c:pt>
                <c:pt idx="29">
                  <c:v>0.10663318900506159</c:v>
                </c:pt>
                <c:pt idx="30">
                  <c:v>0.10874792175016749</c:v>
                </c:pt>
                <c:pt idx="31">
                  <c:v>5.505979199038457E-2</c:v>
                </c:pt>
                <c:pt idx="32">
                  <c:v>1.5247863200848071E-2</c:v>
                </c:pt>
                <c:pt idx="34">
                  <c:v>6.8897193802713252E-2</c:v>
                </c:pt>
                <c:pt idx="35">
                  <c:v>8.457575949225786E-2</c:v>
                </c:pt>
                <c:pt idx="37">
                  <c:v>7.7138660273573884E-2</c:v>
                </c:pt>
              </c:numCache>
            </c:numRef>
          </c:val>
          <c:extLst>
            <c:ext xmlns:c16="http://schemas.microsoft.com/office/drawing/2014/chart" uri="{C3380CC4-5D6E-409C-BE32-E72D297353CC}">
              <c16:uniqueId val="{00000002-3FB4-4D6E-9FAB-EB1A3C7BDA4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0.27338996668371185</c:v>
                </c:pt>
                <c:pt idx="1">
                  <c:v>0.28792390918747424</c:v>
                </c:pt>
                <c:pt idx="2">
                  <c:v>0.30826770356358257</c:v>
                </c:pt>
                <c:pt idx="4">
                  <c:v>0.26264857982920925</c:v>
                </c:pt>
                <c:pt idx="5">
                  <c:v>0.30873319315160763</c:v>
                </c:pt>
                <c:pt idx="6">
                  <c:v>0.31001605163519252</c:v>
                </c:pt>
                <c:pt idx="8">
                  <c:v>0.30077057960042347</c:v>
                </c:pt>
                <c:pt idx="9">
                  <c:v>0.291482715608959</c:v>
                </c:pt>
                <c:pt idx="11">
                  <c:v>0.27157009356139711</c:v>
                </c:pt>
                <c:pt idx="12">
                  <c:v>0.3227843999974247</c:v>
                </c:pt>
                <c:pt idx="13">
                  <c:v>0.28794989915126112</c:v>
                </c:pt>
                <c:pt idx="15">
                  <c:v>0.29540049000992025</c:v>
                </c:pt>
                <c:pt idx="16">
                  <c:v>0.32699978626543408</c:v>
                </c:pt>
                <c:pt idx="17">
                  <c:v>0.35929912391124508</c:v>
                </c:pt>
                <c:pt idx="18">
                  <c:v>0.25510680134245534</c:v>
                </c:pt>
                <c:pt idx="19">
                  <c:v>0.2610373351529548</c:v>
                </c:pt>
                <c:pt idx="21">
                  <c:v>0.31552989447686924</c:v>
                </c:pt>
                <c:pt idx="22">
                  <c:v>0.33225523404810448</c:v>
                </c:pt>
                <c:pt idx="23">
                  <c:v>0.27511747458604846</c:v>
                </c:pt>
                <c:pt idx="25">
                  <c:v>0.36876181065062014</c:v>
                </c:pt>
                <c:pt idx="26">
                  <c:v>0.28041277726660263</c:v>
                </c:pt>
                <c:pt idx="28">
                  <c:v>0.37571690126340074</c:v>
                </c:pt>
                <c:pt idx="29">
                  <c:v>0.34679704029268726</c:v>
                </c:pt>
                <c:pt idx="30">
                  <c:v>0.24547694865269953</c:v>
                </c:pt>
                <c:pt idx="31">
                  <c:v>0.24596846858013399</c:v>
                </c:pt>
                <c:pt idx="32">
                  <c:v>0.23825424997464861</c:v>
                </c:pt>
                <c:pt idx="34">
                  <c:v>0.36088389175446706</c:v>
                </c:pt>
                <c:pt idx="35">
                  <c:v>0.24022508844443827</c:v>
                </c:pt>
                <c:pt idx="37">
                  <c:v>0.29745937311008031</c:v>
                </c:pt>
              </c:numCache>
            </c:numRef>
          </c:val>
          <c:extLst>
            <c:ext xmlns:c16="http://schemas.microsoft.com/office/drawing/2014/chart" uri="{C3380CC4-5D6E-409C-BE32-E72D297353CC}">
              <c16:uniqueId val="{00000000-246F-4FBC-BA13-F4BCCFDEF9D6}"/>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0.593689023758879</c:v>
                </c:pt>
                <c:pt idx="1">
                  <c:v>0.61461733799279972</c:v>
                </c:pt>
                <c:pt idx="2">
                  <c:v>0.6258310824720783</c:v>
                </c:pt>
                <c:pt idx="4">
                  <c:v>0.61123151290993172</c:v>
                </c:pt>
                <c:pt idx="5">
                  <c:v>0.61292795401592659</c:v>
                </c:pt>
                <c:pt idx="6">
                  <c:v>0.63111651220603882</c:v>
                </c:pt>
                <c:pt idx="8">
                  <c:v>0.60112987788975658</c:v>
                </c:pt>
                <c:pt idx="9">
                  <c:v>0.64663915288609941</c:v>
                </c:pt>
                <c:pt idx="11">
                  <c:v>0.63814519146274651</c:v>
                </c:pt>
                <c:pt idx="12">
                  <c:v>0.59242645078811873</c:v>
                </c:pt>
                <c:pt idx="13">
                  <c:v>0.63072599071053703</c:v>
                </c:pt>
                <c:pt idx="15">
                  <c:v>0.62050238531761426</c:v>
                </c:pt>
                <c:pt idx="16">
                  <c:v>0.53931039600487085</c:v>
                </c:pt>
                <c:pt idx="17">
                  <c:v>0.59379541385307644</c:v>
                </c:pt>
                <c:pt idx="18">
                  <c:v>0.68600376509203398</c:v>
                </c:pt>
                <c:pt idx="19">
                  <c:v>0.67868667425775853</c:v>
                </c:pt>
                <c:pt idx="21">
                  <c:v>0.63929378542587978</c:v>
                </c:pt>
                <c:pt idx="22">
                  <c:v>0.58381838906901973</c:v>
                </c:pt>
                <c:pt idx="23">
                  <c:v>0.63596665018167609</c:v>
                </c:pt>
                <c:pt idx="25">
                  <c:v>0.58107398841218028</c:v>
                </c:pt>
                <c:pt idx="26">
                  <c:v>0.62602804879037266</c:v>
                </c:pt>
                <c:pt idx="28">
                  <c:v>0.51840579920784635</c:v>
                </c:pt>
                <c:pt idx="29">
                  <c:v>0.54424253822730606</c:v>
                </c:pt>
                <c:pt idx="30">
                  <c:v>0.64503542963718274</c:v>
                </c:pt>
                <c:pt idx="31">
                  <c:v>0.71111634636383192</c:v>
                </c:pt>
                <c:pt idx="32">
                  <c:v>0.74655691667012936</c:v>
                </c:pt>
                <c:pt idx="34">
                  <c:v>0.58227482584838552</c:v>
                </c:pt>
                <c:pt idx="35">
                  <c:v>0.64901009494979167</c:v>
                </c:pt>
                <c:pt idx="37">
                  <c:v>0.61735434100389941</c:v>
                </c:pt>
              </c:numCache>
            </c:numRef>
          </c:val>
          <c:extLst>
            <c:ext xmlns:c16="http://schemas.microsoft.com/office/drawing/2014/chart" uri="{C3380CC4-5D6E-409C-BE32-E72D297353CC}">
              <c16:uniqueId val="{00000001-246F-4FBC-BA13-F4BCCFDEF9D6}"/>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0.1329210095574099</c:v>
                </c:pt>
                <c:pt idx="1">
                  <c:v>9.7458752819725186E-2</c:v>
                </c:pt>
                <c:pt idx="2">
                  <c:v>6.5901213964339067E-2</c:v>
                </c:pt>
                <c:pt idx="4">
                  <c:v>0.12611990726085875</c:v>
                </c:pt>
                <c:pt idx="5">
                  <c:v>7.833885283246482E-2</c:v>
                </c:pt>
                <c:pt idx="6">
                  <c:v>5.8867436158769222E-2</c:v>
                </c:pt>
                <c:pt idx="8">
                  <c:v>9.8099542509821142E-2</c:v>
                </c:pt>
                <c:pt idx="9">
                  <c:v>6.187813150494003E-2</c:v>
                </c:pt>
                <c:pt idx="11">
                  <c:v>9.028471497585823E-2</c:v>
                </c:pt>
                <c:pt idx="12">
                  <c:v>8.4789149214457543E-2</c:v>
                </c:pt>
                <c:pt idx="13">
                  <c:v>8.1324110138198832E-2</c:v>
                </c:pt>
                <c:pt idx="15">
                  <c:v>8.409712467246537E-2</c:v>
                </c:pt>
                <c:pt idx="16">
                  <c:v>0.13368981772969524</c:v>
                </c:pt>
                <c:pt idx="17">
                  <c:v>4.6905462235679235E-2</c:v>
                </c:pt>
                <c:pt idx="18">
                  <c:v>5.8889433565510726E-2</c:v>
                </c:pt>
                <c:pt idx="19">
                  <c:v>6.0275990589286801E-2</c:v>
                </c:pt>
                <c:pt idx="21">
                  <c:v>4.5176320097250942E-2</c:v>
                </c:pt>
                <c:pt idx="22">
                  <c:v>8.3926376882874493E-2</c:v>
                </c:pt>
                <c:pt idx="23">
                  <c:v>8.8915875232274899E-2</c:v>
                </c:pt>
                <c:pt idx="25">
                  <c:v>5.0164200937198228E-2</c:v>
                </c:pt>
                <c:pt idx="26">
                  <c:v>9.355917394302421E-2</c:v>
                </c:pt>
                <c:pt idx="28">
                  <c:v>0.10587729952875251</c:v>
                </c:pt>
                <c:pt idx="29">
                  <c:v>0.10896042148000436</c:v>
                </c:pt>
                <c:pt idx="30">
                  <c:v>0.10948762171011717</c:v>
                </c:pt>
                <c:pt idx="31">
                  <c:v>4.2915185056034227E-2</c:v>
                </c:pt>
                <c:pt idx="32">
                  <c:v>1.5188833355222397E-2</c:v>
                </c:pt>
                <c:pt idx="34">
                  <c:v>5.6841282397147266E-2</c:v>
                </c:pt>
                <c:pt idx="35">
                  <c:v>0.11076481660576853</c:v>
                </c:pt>
                <c:pt idx="37">
                  <c:v>8.5186285886019703E-2</c:v>
                </c:pt>
              </c:numCache>
            </c:numRef>
          </c:val>
          <c:extLst>
            <c:ext xmlns:c16="http://schemas.microsoft.com/office/drawing/2014/chart" uri="{C3380CC4-5D6E-409C-BE32-E72D297353CC}">
              <c16:uniqueId val="{00000002-246F-4FBC-BA13-F4BCCFDEF9D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558707611308396"/>
          <c:y val="8.1413600811141018E-2"/>
          <c:w val="0.34995168792273068"/>
          <c:h val="0.91858640796732194"/>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Sheet1!$B$2:$B$6</c:f>
              <c:numCache>
                <c:formatCode>0%</c:formatCode>
                <c:ptCount val="5"/>
                <c:pt idx="0">
                  <c:v>0.49</c:v>
                </c:pt>
                <c:pt idx="1">
                  <c:v>0.66</c:v>
                </c:pt>
                <c:pt idx="2">
                  <c:v>0.79</c:v>
                </c:pt>
                <c:pt idx="3">
                  <c:v>0.89</c:v>
                </c:pt>
                <c:pt idx="4">
                  <c:v>0.92</c:v>
                </c:pt>
              </c:numCache>
            </c:numRef>
          </c:val>
          <c:extLst>
            <c:ext xmlns:c16="http://schemas.microsoft.com/office/drawing/2014/chart" uri="{C3380CC4-5D6E-409C-BE32-E72D297353CC}">
              <c16:uniqueId val="{00000000-6DF8-4B8D-AAB4-ED6A70721908}"/>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Sheet1!$C$2:$C$6</c:f>
              <c:numCache>
                <c:formatCode>0%</c:formatCode>
                <c:ptCount val="5"/>
                <c:pt idx="0">
                  <c:v>-0.45</c:v>
                </c:pt>
                <c:pt idx="1">
                  <c:v>-0.17</c:v>
                </c:pt>
                <c:pt idx="2">
                  <c:v>-0.08</c:v>
                </c:pt>
                <c:pt idx="3">
                  <c:v>-0.06</c:v>
                </c:pt>
                <c:pt idx="4">
                  <c:v>-0.04</c:v>
                </c:pt>
              </c:numCache>
            </c:numRef>
          </c:val>
          <c:extLst>
            <c:ext xmlns:c16="http://schemas.microsoft.com/office/drawing/2014/chart" uri="{C3380CC4-5D6E-409C-BE32-E72D297353CC}">
              <c16:uniqueId val="{00000001-6DF8-4B8D-AAB4-ED6A70721908}"/>
            </c:ext>
          </c:extLst>
        </c:ser>
        <c:ser>
          <c:idx val="2"/>
          <c:order val="2"/>
          <c:tx>
            <c:strRef>
              <c:f>Sheet1!$D$1</c:f>
              <c:strCache>
                <c:ptCount val="1"/>
                <c:pt idx="0">
                  <c:v>2024</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Sheet1!$D$2:$D$6</c:f>
              <c:numCache>
                <c:formatCode>0%</c:formatCode>
                <c:ptCount val="5"/>
                <c:pt idx="0">
                  <c:v>0.43357277300934771</c:v>
                </c:pt>
                <c:pt idx="1">
                  <c:v>0.73030921400286675</c:v>
                </c:pt>
                <c:pt idx="2">
                  <c:v>0.86704886096078271</c:v>
                </c:pt>
                <c:pt idx="3">
                  <c:v>0.90815159673433543</c:v>
                </c:pt>
                <c:pt idx="4">
                  <c:v>0.94817711411641981</c:v>
                </c:pt>
              </c:numCache>
            </c:numRef>
          </c:val>
          <c:extLst>
            <c:ext xmlns:c16="http://schemas.microsoft.com/office/drawing/2014/chart" uri="{C3380CC4-5D6E-409C-BE32-E72D297353CC}">
              <c16:uniqueId val="{00000002-6DF8-4B8D-AAB4-ED6A70721908}"/>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Sportā galvenais ir uzvara</c:v>
                </c:pt>
                <c:pt idx="1">
                  <c:v>Tie, kas krāpjas sportā, parasti ir negodīgi arī citās dzīves jomās</c:v>
                </c:pt>
                <c:pt idx="2">
                  <c:v>Sports kā audzināšanas metode ir padarījis labākus daudzus bērnus un jauniešus Latvijā</c:v>
                </c:pt>
                <c:pt idx="3">
                  <c:v>Sportā visiem dalībniekiem ir jānodrošina vienlīdzīgi apstākļi</c:v>
                </c:pt>
                <c:pt idx="4">
                  <c:v>Sportam ir jābūt daļai no bērnu un jauniešu audzināšanas programmas</c:v>
                </c:pt>
              </c:strCache>
            </c:strRef>
          </c:cat>
          <c:val>
            <c:numRef>
              <c:f>Sheet1!$E$2:$E$6</c:f>
              <c:numCache>
                <c:formatCode>0%</c:formatCode>
                <c:ptCount val="5"/>
                <c:pt idx="0">
                  <c:v>-0.53086819072000402</c:v>
                </c:pt>
                <c:pt idx="1">
                  <c:v>-0.14516326754940101</c:v>
                </c:pt>
                <c:pt idx="2">
                  <c:v>-7.4257816367129498E-2</c:v>
                </c:pt>
                <c:pt idx="3">
                  <c:v>-7.5928264524275396E-2</c:v>
                </c:pt>
                <c:pt idx="4">
                  <c:v>-4.1240572023258898E-2</c:v>
                </c:pt>
              </c:numCache>
            </c:numRef>
          </c:val>
          <c:extLst>
            <c:ext xmlns:c16="http://schemas.microsoft.com/office/drawing/2014/chart" uri="{C3380CC4-5D6E-409C-BE32-E72D297353CC}">
              <c16:uniqueId val="{00000003-6DF8-4B8D-AAB4-ED6A70721908}"/>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0.7500000000000001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5341430730573006"/>
          <c:y val="1.2949716733027548E-2"/>
          <c:w val="0.137403362030766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0.16484018677435308</c:v>
                </c:pt>
                <c:pt idx="1">
                  <c:v>0.20862718324371926</c:v>
                </c:pt>
                <c:pt idx="2">
                  <c:v>0.16824087176038233</c:v>
                </c:pt>
                <c:pt idx="4">
                  <c:v>0.18790305950606015</c:v>
                </c:pt>
                <c:pt idx="5">
                  <c:v>0.17295854235284572</c:v>
                </c:pt>
                <c:pt idx="6">
                  <c:v>0.16761042596693085</c:v>
                </c:pt>
                <c:pt idx="8">
                  <c:v>0.18103356415254404</c:v>
                </c:pt>
                <c:pt idx="9">
                  <c:v>0.16243958673356451</c:v>
                </c:pt>
                <c:pt idx="11">
                  <c:v>0.1544290824482463</c:v>
                </c:pt>
                <c:pt idx="12">
                  <c:v>0.18338735655990893</c:v>
                </c:pt>
                <c:pt idx="13">
                  <c:v>0.18025772960119751</c:v>
                </c:pt>
                <c:pt idx="15">
                  <c:v>0.23347515022096452</c:v>
                </c:pt>
                <c:pt idx="16">
                  <c:v>0.15800048208798625</c:v>
                </c:pt>
                <c:pt idx="17">
                  <c:v>0.19529868407547307</c:v>
                </c:pt>
                <c:pt idx="18">
                  <c:v>0.16294567180432998</c:v>
                </c:pt>
                <c:pt idx="19">
                  <c:v>0.14212096717935996</c:v>
                </c:pt>
                <c:pt idx="21">
                  <c:v>0.22537730576308732</c:v>
                </c:pt>
                <c:pt idx="22">
                  <c:v>0.17618905094805729</c:v>
                </c:pt>
                <c:pt idx="23">
                  <c:v>0.16954494627951205</c:v>
                </c:pt>
                <c:pt idx="25">
                  <c:v>0.24296491071942483</c:v>
                </c:pt>
                <c:pt idx="26">
                  <c:v>0.15801363266640148</c:v>
                </c:pt>
                <c:pt idx="28">
                  <c:v>0.18083016729495568</c:v>
                </c:pt>
                <c:pt idx="29">
                  <c:v>0.22877464655952109</c:v>
                </c:pt>
                <c:pt idx="30">
                  <c:v>0.12140439567902575</c:v>
                </c:pt>
                <c:pt idx="31">
                  <c:v>0.17599427624342615</c:v>
                </c:pt>
                <c:pt idx="32">
                  <c:v>0.16184127596142217</c:v>
                </c:pt>
                <c:pt idx="34">
                  <c:v>0.21611357887039298</c:v>
                </c:pt>
                <c:pt idx="35">
                  <c:v>0.13676650386749445</c:v>
                </c:pt>
                <c:pt idx="37">
                  <c:v>0.17440464508486619</c:v>
                </c:pt>
              </c:numCache>
            </c:numRef>
          </c:val>
          <c:extLst>
            <c:ext xmlns:c16="http://schemas.microsoft.com/office/drawing/2014/chart" uri="{C3380CC4-5D6E-409C-BE32-E72D297353CC}">
              <c16:uniqueId val="{00000000-C894-450D-ABC1-7C5F4DC932A7}"/>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0.68915536043441261</c:v>
                </c:pt>
                <c:pt idx="1">
                  <c:v>0.68538786805051144</c:v>
                </c:pt>
                <c:pt idx="2">
                  <c:v>0.75776092072980394</c:v>
                </c:pt>
                <c:pt idx="4">
                  <c:v>0.68804899685007914</c:v>
                </c:pt>
                <c:pt idx="5">
                  <c:v>0.74190167716830469</c:v>
                </c:pt>
                <c:pt idx="6">
                  <c:v>0.75651532738840277</c:v>
                </c:pt>
                <c:pt idx="8">
                  <c:v>0.71507926778441955</c:v>
                </c:pt>
                <c:pt idx="9">
                  <c:v>0.767094848942383</c:v>
                </c:pt>
                <c:pt idx="11">
                  <c:v>0.75472426185523067</c:v>
                </c:pt>
                <c:pt idx="12">
                  <c:v>0.72270071307360639</c:v>
                </c:pt>
                <c:pt idx="13">
                  <c:v>0.72923178931853894</c:v>
                </c:pt>
                <c:pt idx="15">
                  <c:v>0.64260950481031121</c:v>
                </c:pt>
                <c:pt idx="16">
                  <c:v>0.73181808938381454</c:v>
                </c:pt>
                <c:pt idx="17">
                  <c:v>0.76932880152065775</c:v>
                </c:pt>
                <c:pt idx="18">
                  <c:v>0.75230746516285596</c:v>
                </c:pt>
                <c:pt idx="19">
                  <c:v>0.80067348925505144</c:v>
                </c:pt>
                <c:pt idx="21">
                  <c:v>0.69783906916158311</c:v>
                </c:pt>
                <c:pt idx="22">
                  <c:v>0.73837004120021599</c:v>
                </c:pt>
                <c:pt idx="23">
                  <c:v>0.73341398830927718</c:v>
                </c:pt>
                <c:pt idx="25">
                  <c:v>0.67645087668387571</c:v>
                </c:pt>
                <c:pt idx="26">
                  <c:v>0.74729175361756828</c:v>
                </c:pt>
                <c:pt idx="28">
                  <c:v>0.70271086692626572</c:v>
                </c:pt>
                <c:pt idx="29">
                  <c:v>0.66823455542389032</c:v>
                </c:pt>
                <c:pt idx="30">
                  <c:v>0.76145369683343178</c:v>
                </c:pt>
                <c:pt idx="31">
                  <c:v>0.77935693297783271</c:v>
                </c:pt>
                <c:pt idx="32">
                  <c:v>0.79209949114767453</c:v>
                </c:pt>
                <c:pt idx="34">
                  <c:v>0.72439476101320321</c:v>
                </c:pt>
                <c:pt idx="35">
                  <c:v>0.74195110903861916</c:v>
                </c:pt>
                <c:pt idx="37">
                  <c:v>0.7336232871722459</c:v>
                </c:pt>
              </c:numCache>
            </c:numRef>
          </c:val>
          <c:extLst>
            <c:ext xmlns:c16="http://schemas.microsoft.com/office/drawing/2014/chart" uri="{C3380CC4-5D6E-409C-BE32-E72D297353CC}">
              <c16:uniqueId val="{00000001-C894-450D-ABC1-7C5F4DC932A7}"/>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0.14600445279123495</c:v>
                </c:pt>
                <c:pt idx="1">
                  <c:v>0.10598494870576829</c:v>
                </c:pt>
                <c:pt idx="2">
                  <c:v>7.3998207509813896E-2</c:v>
                </c:pt>
                <c:pt idx="4">
                  <c:v>0.12404794364386042</c:v>
                </c:pt>
                <c:pt idx="5">
                  <c:v>8.5139780478848459E-2</c:v>
                </c:pt>
                <c:pt idx="6">
                  <c:v>7.5874246644666951E-2</c:v>
                </c:pt>
                <c:pt idx="8">
                  <c:v>0.10388716806303772</c:v>
                </c:pt>
                <c:pt idx="9">
                  <c:v>7.0465564324051017E-2</c:v>
                </c:pt>
                <c:pt idx="11">
                  <c:v>9.0846655696524253E-2</c:v>
                </c:pt>
                <c:pt idx="12">
                  <c:v>9.391193036648586E-2</c:v>
                </c:pt>
                <c:pt idx="13">
                  <c:v>9.0510481080260594E-2</c:v>
                </c:pt>
                <c:pt idx="15">
                  <c:v>0.12391534496872458</c:v>
                </c:pt>
                <c:pt idx="16">
                  <c:v>0.11018142852819951</c:v>
                </c:pt>
                <c:pt idx="17">
                  <c:v>3.5372514403869841E-2</c:v>
                </c:pt>
                <c:pt idx="18">
                  <c:v>8.474686303281416E-2</c:v>
                </c:pt>
                <c:pt idx="19">
                  <c:v>5.7205543565588907E-2</c:v>
                </c:pt>
                <c:pt idx="21">
                  <c:v>7.6783625075329612E-2</c:v>
                </c:pt>
                <c:pt idx="22">
                  <c:v>8.5440907851726214E-2</c:v>
                </c:pt>
                <c:pt idx="23">
                  <c:v>9.7041065411210561E-2</c:v>
                </c:pt>
                <c:pt idx="25">
                  <c:v>8.0584212596697971E-2</c:v>
                </c:pt>
                <c:pt idx="26">
                  <c:v>9.4694613716029274E-2</c:v>
                </c:pt>
                <c:pt idx="28">
                  <c:v>0.11645896577877768</c:v>
                </c:pt>
                <c:pt idx="29">
                  <c:v>0.10299079801658656</c:v>
                </c:pt>
                <c:pt idx="30">
                  <c:v>0.11714190748754148</c:v>
                </c:pt>
                <c:pt idx="31">
                  <c:v>4.4648790778740975E-2</c:v>
                </c:pt>
                <c:pt idx="32">
                  <c:v>4.605923289090369E-2</c:v>
                </c:pt>
                <c:pt idx="34">
                  <c:v>5.9491660116404936E-2</c:v>
                </c:pt>
                <c:pt idx="35">
                  <c:v>0.12128238709388431</c:v>
                </c:pt>
                <c:pt idx="37">
                  <c:v>9.1972067742887909E-2</c:v>
                </c:pt>
              </c:numCache>
            </c:numRef>
          </c:val>
          <c:extLst>
            <c:ext xmlns:c16="http://schemas.microsoft.com/office/drawing/2014/chart" uri="{C3380CC4-5D6E-409C-BE32-E72D297353CC}">
              <c16:uniqueId val="{00000002-C894-450D-ABC1-7C5F4DC932A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92525888268537959"/>
        </c:manualLayout>
      </c:layout>
      <c:barChart>
        <c:barDir val="bar"/>
        <c:grouping val="percentStacked"/>
        <c:varyColors val="0"/>
        <c:ser>
          <c:idx val="0"/>
          <c:order val="0"/>
          <c:tx>
            <c:strRef>
              <c:f>Sheet1!$B$1</c:f>
              <c:strCache>
                <c:ptCount val="1"/>
                <c:pt idx="0">
                  <c:v>Ir noticis pārkāpums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Sheet1!$B$2:$B$12</c:f>
              <c:numCache>
                <c:formatCode>0%</c:formatCode>
                <c:ptCount val="11"/>
                <c:pt idx="0">
                  <c:v>0.22984853084732573</c:v>
                </c:pt>
                <c:pt idx="1">
                  <c:v>0.40470056561721679</c:v>
                </c:pt>
                <c:pt idx="2">
                  <c:v>0.50075193713279864</c:v>
                </c:pt>
                <c:pt idx="3">
                  <c:v>0.73208226393692266</c:v>
                </c:pt>
                <c:pt idx="4">
                  <c:v>0.74830915506490059</c:v>
                </c:pt>
                <c:pt idx="5">
                  <c:v>0.7691651456916867</c:v>
                </c:pt>
                <c:pt idx="6">
                  <c:v>0.78411962888231723</c:v>
                </c:pt>
                <c:pt idx="7">
                  <c:v>0.82806289076377704</c:v>
                </c:pt>
                <c:pt idx="8">
                  <c:v>0.83273190967661481</c:v>
                </c:pt>
                <c:pt idx="9">
                  <c:v>0.89405822637425947</c:v>
                </c:pt>
                <c:pt idx="10">
                  <c:v>0.90720597160726191</c:v>
                </c:pt>
              </c:numCache>
            </c:numRef>
          </c:val>
          <c:extLst>
            <c:ext xmlns:c16="http://schemas.microsoft.com/office/drawing/2014/chart" uri="{C3380CC4-5D6E-409C-BE32-E72D297353CC}">
              <c16:uniqueId val="{00000000-7C62-48F0-8254-7DFE863C5EF0}"/>
            </c:ext>
          </c:extLst>
        </c:ser>
        <c:ser>
          <c:idx val="1"/>
          <c:order val="1"/>
          <c:tx>
            <c:strRef>
              <c:f>Sheet1!$C$1</c:f>
              <c:strCache>
                <c:ptCount val="1"/>
                <c:pt idx="0">
                  <c:v>Nav noticis pārkāpums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Sheet1!$C$2:$C$12</c:f>
              <c:numCache>
                <c:formatCode>0%</c:formatCode>
                <c:ptCount val="11"/>
                <c:pt idx="0">
                  <c:v>0.53328502902727615</c:v>
                </c:pt>
                <c:pt idx="1">
                  <c:v>0.31690628349137284</c:v>
                </c:pt>
                <c:pt idx="2">
                  <c:v>0.26679365539758321</c:v>
                </c:pt>
                <c:pt idx="3">
                  <c:v>8.9779341757300055E-2</c:v>
                </c:pt>
                <c:pt idx="4">
                  <c:v>0.12393817295978601</c:v>
                </c:pt>
                <c:pt idx="5">
                  <c:v>7.0924158666554327E-2</c:v>
                </c:pt>
                <c:pt idx="6">
                  <c:v>9.8373212555857126E-2</c:v>
                </c:pt>
                <c:pt idx="7">
                  <c:v>6.3380179179084298E-2</c:v>
                </c:pt>
                <c:pt idx="8">
                  <c:v>7.304433646254653E-2</c:v>
                </c:pt>
                <c:pt idx="9">
                  <c:v>2.6769883142068154E-2</c:v>
                </c:pt>
                <c:pt idx="10">
                  <c:v>2.6156001459992896E-2</c:v>
                </c:pt>
              </c:numCache>
            </c:numRef>
          </c:val>
          <c:extLst>
            <c:ext xmlns:c16="http://schemas.microsoft.com/office/drawing/2014/chart" uri="{C3380CC4-5D6E-409C-BE32-E72D297353CC}">
              <c16:uniqueId val="{00000001-7C62-48F0-8254-7DFE863C5EF0}"/>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Sheet1!$D$2:$D$12</c:f>
              <c:numCache>
                <c:formatCode>0%</c:formatCode>
                <c:ptCount val="11"/>
                <c:pt idx="0">
                  <c:v>0.2368664401253977</c:v>
                </c:pt>
                <c:pt idx="1">
                  <c:v>0.27839315089141081</c:v>
                </c:pt>
                <c:pt idx="2">
                  <c:v>0.23245440746961876</c:v>
                </c:pt>
                <c:pt idx="3">
                  <c:v>0.1781383943057776</c:v>
                </c:pt>
                <c:pt idx="4">
                  <c:v>0.12775267197531331</c:v>
                </c:pt>
                <c:pt idx="5">
                  <c:v>0.15991069564175939</c:v>
                </c:pt>
                <c:pt idx="6">
                  <c:v>0.11750715856182689</c:v>
                </c:pt>
                <c:pt idx="7">
                  <c:v>0.1085569300571384</c:v>
                </c:pt>
                <c:pt idx="8">
                  <c:v>9.4223753860839435E-2</c:v>
                </c:pt>
                <c:pt idx="9">
                  <c:v>7.9171890483673485E-2</c:v>
                </c:pt>
                <c:pt idx="10">
                  <c:v>6.6638026932746022E-2</c:v>
                </c:pt>
              </c:numCache>
            </c:numRef>
          </c:val>
          <c:extLst>
            <c:ext xmlns:c16="http://schemas.microsoft.com/office/drawing/2014/chart" uri="{C3380CC4-5D6E-409C-BE32-E72D297353CC}">
              <c16:uniqueId val="{00000002-7C62-48F0-8254-7DFE863C5EF0}"/>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50212612275787338"/>
          <c:y val="0.95429429390974752"/>
          <c:w val="0.49098071589177772"/>
          <c:h val="4.4699200942478104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136399143288902"/>
          <c:y val="5.8764354102816128E-2"/>
          <c:w val="0.34995168792273068"/>
          <c:h val="0.91745361783578616"/>
        </c:manualLayout>
      </c:layout>
      <c:barChart>
        <c:barDir val="bar"/>
        <c:grouping val="clustered"/>
        <c:varyColors val="0"/>
        <c:ser>
          <c:idx val="0"/>
          <c:order val="0"/>
          <c:tx>
            <c:strRef>
              <c:f>Sheet1!$B$1</c:f>
              <c:strCache>
                <c:ptCount val="1"/>
                <c:pt idx="0">
                  <c:v>2019</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Sheet1!$B$2:$B$12</c:f>
              <c:numCache>
                <c:formatCode>0%</c:formatCode>
                <c:ptCount val="11"/>
                <c:pt idx="0">
                  <c:v>0.19</c:v>
                </c:pt>
                <c:pt idx="1">
                  <c:v>0.28999999999999998</c:v>
                </c:pt>
                <c:pt idx="2">
                  <c:v>0.35</c:v>
                </c:pt>
                <c:pt idx="4">
                  <c:v>0.63</c:v>
                </c:pt>
                <c:pt idx="5">
                  <c:v>0.64</c:v>
                </c:pt>
                <c:pt idx="6">
                  <c:v>0.66</c:v>
                </c:pt>
                <c:pt idx="7">
                  <c:v>0.7</c:v>
                </c:pt>
                <c:pt idx="8">
                  <c:v>0.61</c:v>
                </c:pt>
                <c:pt idx="9">
                  <c:v>0.83</c:v>
                </c:pt>
                <c:pt idx="10">
                  <c:v>0.78</c:v>
                </c:pt>
              </c:numCache>
            </c:numRef>
          </c:val>
          <c:extLst>
            <c:ext xmlns:c16="http://schemas.microsoft.com/office/drawing/2014/chart" uri="{C3380CC4-5D6E-409C-BE32-E72D297353CC}">
              <c16:uniqueId val="{00000000-15BA-4C82-9CD3-2689131D28FC}"/>
            </c:ext>
          </c:extLst>
        </c:ser>
        <c:ser>
          <c:idx val="1"/>
          <c:order val="1"/>
          <c:tx>
            <c:strRef>
              <c:f>Sheet1!$C$1</c:f>
              <c:strCache>
                <c:ptCount val="1"/>
              </c:strCache>
            </c:strRef>
          </c:tx>
          <c:spPr>
            <a:solidFill>
              <a:srgbClr val="70AD47">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Sheet1!$C$2:$C$12</c:f>
              <c:numCache>
                <c:formatCode>0%</c:formatCode>
                <c:ptCount val="11"/>
                <c:pt idx="0">
                  <c:v>-0.5</c:v>
                </c:pt>
                <c:pt idx="1">
                  <c:v>-0.37</c:v>
                </c:pt>
                <c:pt idx="2">
                  <c:v>-0.33</c:v>
                </c:pt>
                <c:pt idx="4">
                  <c:v>-0.14000000000000001</c:v>
                </c:pt>
                <c:pt idx="5">
                  <c:v>-0.09</c:v>
                </c:pt>
                <c:pt idx="6">
                  <c:v>-0.11</c:v>
                </c:pt>
                <c:pt idx="7">
                  <c:v>-0.08</c:v>
                </c:pt>
                <c:pt idx="8">
                  <c:v>-0.14000000000000001</c:v>
                </c:pt>
                <c:pt idx="9">
                  <c:v>-0.02</c:v>
                </c:pt>
                <c:pt idx="10">
                  <c:v>-0.04</c:v>
                </c:pt>
              </c:numCache>
            </c:numRef>
          </c:val>
          <c:extLst>
            <c:ext xmlns:c16="http://schemas.microsoft.com/office/drawing/2014/chart" uri="{C3380CC4-5D6E-409C-BE32-E72D297353CC}">
              <c16:uniqueId val="{00000001-15BA-4C82-9CD3-2689131D28FC}"/>
            </c:ext>
          </c:extLst>
        </c:ser>
        <c:ser>
          <c:idx val="2"/>
          <c:order val="2"/>
          <c:tx>
            <c:strRef>
              <c:f>Sheet1!$D$1</c:f>
              <c:strCache>
                <c:ptCount val="1"/>
                <c:pt idx="0">
                  <c:v>2024</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Sheet1!$D$2:$D$12</c:f>
              <c:numCache>
                <c:formatCode>0%</c:formatCode>
                <c:ptCount val="11"/>
                <c:pt idx="0">
                  <c:v>0.22984853084732573</c:v>
                </c:pt>
                <c:pt idx="1">
                  <c:v>0.40470056561721679</c:v>
                </c:pt>
                <c:pt idx="2">
                  <c:v>0.50075193713279864</c:v>
                </c:pt>
                <c:pt idx="3">
                  <c:v>0.73208226393692266</c:v>
                </c:pt>
                <c:pt idx="4">
                  <c:v>0.74830915506490059</c:v>
                </c:pt>
                <c:pt idx="5">
                  <c:v>0.7691651456916867</c:v>
                </c:pt>
                <c:pt idx="6">
                  <c:v>0.78411962888231723</c:v>
                </c:pt>
                <c:pt idx="7">
                  <c:v>0.82806289076377704</c:v>
                </c:pt>
                <c:pt idx="8">
                  <c:v>0.83273190967661481</c:v>
                </c:pt>
                <c:pt idx="9">
                  <c:v>0.89405822637425947</c:v>
                </c:pt>
                <c:pt idx="10">
                  <c:v>0.90720597160726191</c:v>
                </c:pt>
              </c:numCache>
            </c:numRef>
          </c:val>
          <c:extLst>
            <c:ext xmlns:c16="http://schemas.microsoft.com/office/drawing/2014/chart" uri="{C3380CC4-5D6E-409C-BE32-E72D297353CC}">
              <c16:uniqueId val="{00000002-15BA-4C82-9CD3-2689131D28FC}"/>
            </c:ext>
          </c:extLst>
        </c:ser>
        <c:ser>
          <c:idx val="3"/>
          <c:order val="3"/>
          <c:tx>
            <c:strRef>
              <c:f>Sheet1!$E$1</c:f>
              <c:strCache>
                <c:ptCount val="1"/>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Sportists sadarbojas, trenējas, vai saņem padomus no diskvalificēta sportista, trenera vai ārsta</c:v>
                </c:pt>
                <c:pt idx="1">
                  <c:v>Sportists nesniedz informāciju par savu atrašanas vietu</c:v>
                </c:pt>
                <c:pt idx="2">
                  <c:v>Sportistam vai palīgpersonālam glabājas aizliegta viela bez objektīva pamatojumā (vai pamatotu medicīnisku apstākļu dēļ)</c:v>
                </c:pt>
                <c:pt idx="3">
                  <c:v>Draudēšana vai personas iebiedēšana, kurai ir iespēja ziņot par antidopinga noteikumu pārkāpumu</c:v>
                </c:pt>
                <c:pt idx="4">
                  <c:v>Sportists atzīstas pats, aculiecinieku liecības, vai mēģinājums lietot kādu aizliegto vielu pat ja vēlamais rezultāts nav sasniegts</c:v>
                </c:pt>
                <c:pt idx="5">
                  <c:v>Sportists atsakās nodot urīna vai asins paraugu dopinga kontrolierim</c:v>
                </c:pt>
                <c:pt idx="6">
                  <c:v>Sportists vai kāda no palīgpersonām mudina uz dopinga vielu lietošanu, iedrošina, piesedz vai citā veidā līdzdarbojas</c:v>
                </c:pt>
                <c:pt idx="7">
                  <c:v>Sportistam tiek mēģināts ievadīt aizliegtu vielu vai pielietot kādu no metodēm sacensībās vai ārpus tām</c:v>
                </c:pt>
                <c:pt idx="8">
                  <c:v>Sportists vai palīgpersonāls mēģina izplatīt vai tirgot sportā aizliegto vielu</c:v>
                </c:pt>
                <c:pt idx="9">
                  <c:v>Dopinga vielas klātbūtne sportista paraugā (piemēram, urīnā vai asinīs)</c:v>
                </c:pt>
                <c:pt idx="10">
                  <c:v>Tīša traucēšana vai iejaukšanas dopinga kontroles procesā (piemēram, mēģinājums falsificēt paraugu)</c:v>
                </c:pt>
              </c:strCache>
            </c:strRef>
          </c:cat>
          <c:val>
            <c:numRef>
              <c:f>Sheet1!$E$2:$E$12</c:f>
              <c:numCache>
                <c:formatCode>0%</c:formatCode>
                <c:ptCount val="11"/>
                <c:pt idx="0">
                  <c:v>-0.53328502902727604</c:v>
                </c:pt>
                <c:pt idx="1">
                  <c:v>-0.31690628349137301</c:v>
                </c:pt>
                <c:pt idx="2">
                  <c:v>-0.26679365539758298</c:v>
                </c:pt>
                <c:pt idx="3">
                  <c:v>-8.9779341757300096E-2</c:v>
                </c:pt>
                <c:pt idx="4">
                  <c:v>-0.123938172959786</c:v>
                </c:pt>
                <c:pt idx="5">
                  <c:v>-7.0924158666554299E-2</c:v>
                </c:pt>
                <c:pt idx="6">
                  <c:v>-9.8373212555857098E-2</c:v>
                </c:pt>
                <c:pt idx="7">
                  <c:v>-6.3380179179084298E-2</c:v>
                </c:pt>
                <c:pt idx="8">
                  <c:v>-7.3044336462546502E-2</c:v>
                </c:pt>
                <c:pt idx="9">
                  <c:v>-2.6769883142068199E-2</c:v>
                </c:pt>
                <c:pt idx="10">
                  <c:v>-2.61560014599929E-2</c:v>
                </c:pt>
              </c:numCache>
            </c:numRef>
          </c:val>
          <c:extLst>
            <c:ext xmlns:c16="http://schemas.microsoft.com/office/drawing/2014/chart" uri="{C3380CC4-5D6E-409C-BE32-E72D297353CC}">
              <c16:uniqueId val="{00000003-15BA-4C82-9CD3-2689131D28FC}"/>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0.7500000000000001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52097086349054855"/>
          <c:y val="7.4383932446946965E-2"/>
          <c:w val="0.11786275295133564"/>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02749670963732"/>
          <c:y val="0"/>
          <c:w val="0.8162740804698243"/>
          <c:h val="0.92525888268537959"/>
        </c:manualLayout>
      </c:layout>
      <c:barChart>
        <c:barDir val="bar"/>
        <c:grouping val="percentStacked"/>
        <c:varyColors val="0"/>
        <c:ser>
          <c:idx val="0"/>
          <c:order val="0"/>
          <c:tx>
            <c:strRef>
              <c:f>Sheet1!$B$1</c:f>
              <c:strCache>
                <c:ptCount val="1"/>
                <c:pt idx="0">
                  <c:v>Varētu pieskaitīt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Sheet1!$B$2:$B$15</c:f>
              <c:numCache>
                <c:formatCode>0%</c:formatCode>
                <c:ptCount val="14"/>
                <c:pt idx="0">
                  <c:v>3.1003258382942399E-2</c:v>
                </c:pt>
                <c:pt idx="1">
                  <c:v>3.4155473236502032E-2</c:v>
                </c:pt>
                <c:pt idx="2">
                  <c:v>4.3727102179168573E-2</c:v>
                </c:pt>
                <c:pt idx="3">
                  <c:v>5.5567654953322124E-2</c:v>
                </c:pt>
                <c:pt idx="4">
                  <c:v>7.9073253555711029E-2</c:v>
                </c:pt>
                <c:pt idx="5">
                  <c:v>9.5758978491304714E-2</c:v>
                </c:pt>
                <c:pt idx="6">
                  <c:v>9.8061021739730858E-2</c:v>
                </c:pt>
                <c:pt idx="7">
                  <c:v>0.15900763936668591</c:v>
                </c:pt>
                <c:pt idx="8">
                  <c:v>0.22196765629993714</c:v>
                </c:pt>
                <c:pt idx="9">
                  <c:v>0.28510560275793895</c:v>
                </c:pt>
                <c:pt idx="10">
                  <c:v>0.46396305596299475</c:v>
                </c:pt>
                <c:pt idx="11">
                  <c:v>0.69122446290321238</c:v>
                </c:pt>
                <c:pt idx="12">
                  <c:v>0.72239376202494365</c:v>
                </c:pt>
                <c:pt idx="13">
                  <c:v>0.78021202187967742</c:v>
                </c:pt>
              </c:numCache>
            </c:numRef>
          </c:val>
          <c:extLst>
            <c:ext xmlns:c16="http://schemas.microsoft.com/office/drawing/2014/chart" uri="{C3380CC4-5D6E-409C-BE32-E72D297353CC}">
              <c16:uniqueId val="{00000000-06B9-40B4-8BA3-77E852FF7922}"/>
            </c:ext>
          </c:extLst>
        </c:ser>
        <c:ser>
          <c:idx val="1"/>
          <c:order val="1"/>
          <c:tx>
            <c:strRef>
              <c:f>Sheet1!$C$1</c:f>
              <c:strCache>
                <c:ptCount val="1"/>
                <c:pt idx="0">
                  <c:v>Nevarētu pieskaitīt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Sheet1!$C$2:$C$15</c:f>
              <c:numCache>
                <c:formatCode>0%</c:formatCode>
                <c:ptCount val="14"/>
                <c:pt idx="0">
                  <c:v>0.82740327462207541</c:v>
                </c:pt>
                <c:pt idx="1">
                  <c:v>0.79853022822851061</c:v>
                </c:pt>
                <c:pt idx="2">
                  <c:v>0.7173379302857863</c:v>
                </c:pt>
                <c:pt idx="3">
                  <c:v>0.70608813610732113</c:v>
                </c:pt>
                <c:pt idx="4">
                  <c:v>0.7140050895886163</c:v>
                </c:pt>
                <c:pt idx="5">
                  <c:v>0.51886914915710514</c:v>
                </c:pt>
                <c:pt idx="6">
                  <c:v>0.628309795680561</c:v>
                </c:pt>
                <c:pt idx="7">
                  <c:v>0.50631027078198121</c:v>
                </c:pt>
                <c:pt idx="8">
                  <c:v>0.19175527253634367</c:v>
                </c:pt>
                <c:pt idx="9">
                  <c:v>0.50899139065844101</c:v>
                </c:pt>
                <c:pt idx="10">
                  <c:v>0.26986430423771213</c:v>
                </c:pt>
                <c:pt idx="11">
                  <c:v>8.1354709695114658E-2</c:v>
                </c:pt>
                <c:pt idx="12">
                  <c:v>0.13556174811664209</c:v>
                </c:pt>
                <c:pt idx="13">
                  <c:v>5.7817792555639534E-2</c:v>
                </c:pt>
              </c:numCache>
            </c:numRef>
          </c:val>
          <c:extLst>
            <c:ext xmlns:c16="http://schemas.microsoft.com/office/drawing/2014/chart" uri="{C3380CC4-5D6E-409C-BE32-E72D297353CC}">
              <c16:uniqueId val="{00000001-06B9-40B4-8BA3-77E852FF7922}"/>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Sheet1!$D$2:$D$15</c:f>
              <c:numCache>
                <c:formatCode>0%</c:formatCode>
                <c:ptCount val="14"/>
                <c:pt idx="0">
                  <c:v>0.14159346699498357</c:v>
                </c:pt>
                <c:pt idx="1">
                  <c:v>0.16731429853498844</c:v>
                </c:pt>
                <c:pt idx="2">
                  <c:v>0.23893496753504595</c:v>
                </c:pt>
                <c:pt idx="3">
                  <c:v>0.23834420893935707</c:v>
                </c:pt>
                <c:pt idx="4">
                  <c:v>0.20692165685567315</c:v>
                </c:pt>
                <c:pt idx="5">
                  <c:v>0.38537187235159009</c:v>
                </c:pt>
                <c:pt idx="6">
                  <c:v>0.27362918257970892</c:v>
                </c:pt>
                <c:pt idx="7">
                  <c:v>0.33468208985133446</c:v>
                </c:pt>
                <c:pt idx="8">
                  <c:v>0.58627707116371996</c:v>
                </c:pt>
                <c:pt idx="9">
                  <c:v>0.20590300658361976</c:v>
                </c:pt>
                <c:pt idx="10">
                  <c:v>0.26617263979929368</c:v>
                </c:pt>
                <c:pt idx="11">
                  <c:v>0.22742082740167283</c:v>
                </c:pt>
                <c:pt idx="12">
                  <c:v>0.14204448985841381</c:v>
                </c:pt>
                <c:pt idx="13">
                  <c:v>0.16197018556468243</c:v>
                </c:pt>
              </c:numCache>
            </c:numRef>
          </c:val>
          <c:extLst>
            <c:ext xmlns:c16="http://schemas.microsoft.com/office/drawing/2014/chart" uri="{C3380CC4-5D6E-409C-BE32-E72D297353CC}">
              <c16:uniqueId val="{00000002-06B9-40B4-8BA3-77E852FF7922}"/>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766600263730638"/>
          <c:y val="0.94345238095238115"/>
          <c:w val="0.82544085216474194"/>
          <c:h val="5.5541113899844625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6290917003251"/>
          <c:y val="5.8764354102816128E-2"/>
          <c:w val="0.86710627700725229"/>
          <c:h val="0.91745361783578616"/>
        </c:manualLayout>
      </c:layout>
      <c:barChart>
        <c:barDir val="bar"/>
        <c:grouping val="clustered"/>
        <c:varyColors val="0"/>
        <c:ser>
          <c:idx val="0"/>
          <c:order val="0"/>
          <c:tx>
            <c:strRef>
              <c:f>Sheet1!$B$1</c:f>
              <c:strCache>
                <c:ptCount val="1"/>
                <c:pt idx="0">
                  <c:v>2019</c:v>
                </c:pt>
              </c:strCache>
            </c:strRef>
          </c:tx>
          <c:spPr>
            <a:solidFill>
              <a:srgbClr val="ED7D31">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Sheet1!$B$2:$B$15</c:f>
              <c:numCache>
                <c:formatCode>0%</c:formatCode>
                <c:ptCount val="14"/>
                <c:pt idx="0">
                  <c:v>0.04</c:v>
                </c:pt>
                <c:pt idx="1">
                  <c:v>0.05</c:v>
                </c:pt>
                <c:pt idx="2">
                  <c:v>0.05</c:v>
                </c:pt>
                <c:pt idx="3">
                  <c:v>7.0000000000000007E-2</c:v>
                </c:pt>
                <c:pt idx="4">
                  <c:v>0.08</c:v>
                </c:pt>
                <c:pt idx="5">
                  <c:v>0.13</c:v>
                </c:pt>
                <c:pt idx="6">
                  <c:v>0.09</c:v>
                </c:pt>
                <c:pt idx="7">
                  <c:v>0.16</c:v>
                </c:pt>
                <c:pt idx="9">
                  <c:v>0.36</c:v>
                </c:pt>
                <c:pt idx="10">
                  <c:v>0.48</c:v>
                </c:pt>
                <c:pt idx="11">
                  <c:v>0.61</c:v>
                </c:pt>
                <c:pt idx="12">
                  <c:v>0.67</c:v>
                </c:pt>
                <c:pt idx="13">
                  <c:v>0.71</c:v>
                </c:pt>
              </c:numCache>
            </c:numRef>
          </c:val>
          <c:extLst>
            <c:ext xmlns:c16="http://schemas.microsoft.com/office/drawing/2014/chart" uri="{C3380CC4-5D6E-409C-BE32-E72D297353CC}">
              <c16:uniqueId val="{00000000-531C-4E36-BF6E-18B159CA33F4}"/>
            </c:ext>
          </c:extLst>
        </c:ser>
        <c:ser>
          <c:idx val="1"/>
          <c:order val="1"/>
          <c:tx>
            <c:strRef>
              <c:f>Sheet1!$C$1</c:f>
              <c:strCache>
                <c:ptCount val="1"/>
              </c:strCache>
            </c:strRef>
          </c:tx>
          <c:spPr>
            <a:solidFill>
              <a:srgbClr val="70AD47">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Sheet1!$C$2:$C$15</c:f>
              <c:numCache>
                <c:formatCode>0%</c:formatCode>
                <c:ptCount val="14"/>
                <c:pt idx="0">
                  <c:v>-0.66</c:v>
                </c:pt>
                <c:pt idx="1">
                  <c:v>-0.63</c:v>
                </c:pt>
                <c:pt idx="2">
                  <c:v>-0.68</c:v>
                </c:pt>
                <c:pt idx="3">
                  <c:v>-0.6</c:v>
                </c:pt>
                <c:pt idx="4">
                  <c:v>-0.56999999999999995</c:v>
                </c:pt>
                <c:pt idx="5">
                  <c:v>-0.4</c:v>
                </c:pt>
                <c:pt idx="6">
                  <c:v>-0.56999999999999995</c:v>
                </c:pt>
                <c:pt idx="7">
                  <c:v>-0.44</c:v>
                </c:pt>
                <c:pt idx="9">
                  <c:v>-0.36</c:v>
                </c:pt>
                <c:pt idx="10">
                  <c:v>-0.22</c:v>
                </c:pt>
                <c:pt idx="11">
                  <c:v>-0.09</c:v>
                </c:pt>
                <c:pt idx="12">
                  <c:v>-0.12</c:v>
                </c:pt>
                <c:pt idx="13">
                  <c:v>-0.04</c:v>
                </c:pt>
              </c:numCache>
            </c:numRef>
          </c:val>
          <c:extLst>
            <c:ext xmlns:c16="http://schemas.microsoft.com/office/drawing/2014/chart" uri="{C3380CC4-5D6E-409C-BE32-E72D297353CC}">
              <c16:uniqueId val="{00000001-531C-4E36-BF6E-18B159CA33F4}"/>
            </c:ext>
          </c:extLst>
        </c:ser>
        <c:ser>
          <c:idx val="2"/>
          <c:order val="2"/>
          <c:tx>
            <c:strRef>
              <c:f>Sheet1!$D$1</c:f>
              <c:strCache>
                <c:ptCount val="1"/>
                <c:pt idx="0">
                  <c:v>2024</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Sheet1!$D$2:$D$15</c:f>
              <c:numCache>
                <c:formatCode>0%</c:formatCode>
                <c:ptCount val="14"/>
                <c:pt idx="0">
                  <c:v>3.1003258382942399E-2</c:v>
                </c:pt>
                <c:pt idx="1">
                  <c:v>3.4155473236502032E-2</c:v>
                </c:pt>
                <c:pt idx="2">
                  <c:v>4.3727102179168573E-2</c:v>
                </c:pt>
                <c:pt idx="3">
                  <c:v>5.5567654953322124E-2</c:v>
                </c:pt>
                <c:pt idx="4">
                  <c:v>7.9073253555711029E-2</c:v>
                </c:pt>
                <c:pt idx="5">
                  <c:v>9.5758978491304714E-2</c:v>
                </c:pt>
                <c:pt idx="6">
                  <c:v>9.8061021739730858E-2</c:v>
                </c:pt>
                <c:pt idx="7">
                  <c:v>0.15900763936668591</c:v>
                </c:pt>
                <c:pt idx="8">
                  <c:v>0.22196765629993714</c:v>
                </c:pt>
                <c:pt idx="9">
                  <c:v>0.28510560275793895</c:v>
                </c:pt>
                <c:pt idx="10">
                  <c:v>0.46396305596299475</c:v>
                </c:pt>
                <c:pt idx="11">
                  <c:v>0.69122446290321238</c:v>
                </c:pt>
                <c:pt idx="12">
                  <c:v>0.72239376202494365</c:v>
                </c:pt>
                <c:pt idx="13">
                  <c:v>0.78021202187967742</c:v>
                </c:pt>
              </c:numCache>
            </c:numRef>
          </c:val>
          <c:extLst>
            <c:ext xmlns:c16="http://schemas.microsoft.com/office/drawing/2014/chart" uri="{C3380CC4-5D6E-409C-BE32-E72D297353CC}">
              <c16:uniqueId val="{00000002-531C-4E36-BF6E-18B159CA33F4}"/>
            </c:ext>
          </c:extLst>
        </c:ser>
        <c:ser>
          <c:idx val="3"/>
          <c:order val="3"/>
          <c:tx>
            <c:strRef>
              <c:f>Sheet1!$E$1</c:f>
              <c:strCache>
                <c:ptCount val="1"/>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Magnijs</c:v>
                </c:pt>
                <c:pt idx="1">
                  <c:v>Paracetamols</c:v>
                </c:pt>
                <c:pt idx="2">
                  <c:v>Askorbīnskābe</c:v>
                </c:pt>
                <c:pt idx="3">
                  <c:v>Analgīns</c:v>
                </c:pt>
                <c:pt idx="4">
                  <c:v>Ibuprofēns</c:v>
                </c:pt>
                <c:pt idx="5">
                  <c:v>Omeprazols</c:v>
                </c:pt>
                <c:pt idx="6">
                  <c:v>Penicilīns</c:v>
                </c:pt>
                <c:pt idx="7">
                  <c:v>Korvalols</c:v>
                </c:pt>
                <c:pt idx="8">
                  <c:v>CBD</c:v>
                </c:pt>
                <c:pt idx="9">
                  <c:v>Kofeīns</c:v>
                </c:pt>
                <c:pt idx="10">
                  <c:v>Mildronāts</c:v>
                </c:pt>
                <c:pt idx="11">
                  <c:v>Testosterons</c:v>
                </c:pt>
                <c:pt idx="12">
                  <c:v>Marihuāna</c:v>
                </c:pt>
                <c:pt idx="13">
                  <c:v>Amfetamīns</c:v>
                </c:pt>
              </c:strCache>
            </c:strRef>
          </c:cat>
          <c:val>
            <c:numRef>
              <c:f>Sheet1!$E$2:$E$15</c:f>
              <c:numCache>
                <c:formatCode>0%</c:formatCode>
                <c:ptCount val="14"/>
                <c:pt idx="0">
                  <c:v>-0.82740327462207497</c:v>
                </c:pt>
                <c:pt idx="1">
                  <c:v>-0.79853022822851105</c:v>
                </c:pt>
                <c:pt idx="2">
                  <c:v>-0.71733793028578596</c:v>
                </c:pt>
                <c:pt idx="3">
                  <c:v>-0.70608813610732102</c:v>
                </c:pt>
                <c:pt idx="4">
                  <c:v>-0.71400508958861597</c:v>
                </c:pt>
                <c:pt idx="5">
                  <c:v>-0.51886914915710503</c:v>
                </c:pt>
                <c:pt idx="6">
                  <c:v>-0.628309795680561</c:v>
                </c:pt>
                <c:pt idx="7">
                  <c:v>-0.50631027078198099</c:v>
                </c:pt>
                <c:pt idx="8">
                  <c:v>-0.191755272536344</c:v>
                </c:pt>
                <c:pt idx="9">
                  <c:v>-0.50899139065844101</c:v>
                </c:pt>
                <c:pt idx="10">
                  <c:v>-0.26986430423771202</c:v>
                </c:pt>
                <c:pt idx="11">
                  <c:v>-8.1354709695114699E-2</c:v>
                </c:pt>
                <c:pt idx="12">
                  <c:v>-0.13556174811664201</c:v>
                </c:pt>
                <c:pt idx="13">
                  <c:v>-5.7817792555639499E-2</c:v>
                </c:pt>
              </c:numCache>
            </c:numRef>
          </c:val>
          <c:extLst>
            <c:ext xmlns:c16="http://schemas.microsoft.com/office/drawing/2014/chart" uri="{C3380CC4-5D6E-409C-BE32-E72D297353CC}">
              <c16:uniqueId val="{00000003-531C-4E36-BF6E-18B159CA33F4}"/>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1"/>
          <c:min val="-1"/>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17551119482526617"/>
          <c:y val="7.4383932446946965E-2"/>
          <c:w val="0.14077592696217542"/>
          <c:h val="9.8055378612483965E-2"/>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27685188178162"/>
          <c:y val="1.5426049211659701E-2"/>
          <c:w val="0.72269219686683783"/>
          <c:h val="0.97043476475593848"/>
        </c:manualLayout>
      </c:layout>
      <c:barChart>
        <c:barDir val="bar"/>
        <c:grouping val="clustered"/>
        <c:varyColors val="0"/>
        <c:ser>
          <c:idx val="0"/>
          <c:order val="0"/>
          <c:tx>
            <c:strRef>
              <c:f>Sheet1!$B$1</c:f>
              <c:strCache>
                <c:ptCount val="1"/>
                <c:pt idx="0">
                  <c:v>2019</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1-69CC-4427-B521-61BA3A04F258}"/>
              </c:ext>
            </c:extLst>
          </c:dPt>
          <c:dPt>
            <c:idx val="1"/>
            <c:invertIfNegative val="0"/>
            <c:bubble3D val="0"/>
            <c:extLst>
              <c:ext xmlns:c16="http://schemas.microsoft.com/office/drawing/2014/chart" uri="{C3380CC4-5D6E-409C-BE32-E72D297353CC}">
                <c16:uniqueId val="{00000002-69CC-4427-B521-61BA3A04F258}"/>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Grūti pateikt</c:v>
                </c:pt>
                <c:pt idx="1">
                  <c:v>Treneris</c:v>
                </c:pt>
                <c:pt idx="2">
                  <c:v>Sportista ārstējošais ārsts</c:v>
                </c:pt>
                <c:pt idx="3">
                  <c:v>Sportists</c:v>
                </c:pt>
              </c:strCache>
            </c:strRef>
          </c:cat>
          <c:val>
            <c:numRef>
              <c:f>Sheet1!$B$2:$B$5</c:f>
              <c:numCache>
                <c:formatCode>0%</c:formatCode>
                <c:ptCount val="4"/>
                <c:pt idx="0">
                  <c:v>0.12</c:v>
                </c:pt>
                <c:pt idx="1">
                  <c:v>0.5</c:v>
                </c:pt>
                <c:pt idx="2">
                  <c:v>0.56999999999999995</c:v>
                </c:pt>
                <c:pt idx="3">
                  <c:v>0.76</c:v>
                </c:pt>
              </c:numCache>
            </c:numRef>
          </c:val>
          <c:extLst>
            <c:ext xmlns:c16="http://schemas.microsoft.com/office/drawing/2014/chart" uri="{C3380CC4-5D6E-409C-BE32-E72D297353CC}">
              <c16:uniqueId val="{00000003-69CC-4427-B521-61BA3A04F258}"/>
            </c:ext>
          </c:extLst>
        </c:ser>
        <c:ser>
          <c:idx val="1"/>
          <c:order val="1"/>
          <c:tx>
            <c:strRef>
              <c:f>Sheet1!$C$1</c:f>
              <c:strCache>
                <c:ptCount val="1"/>
                <c:pt idx="0">
                  <c:v>2024</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Grūti pateikt</c:v>
                </c:pt>
                <c:pt idx="1">
                  <c:v>Treneris</c:v>
                </c:pt>
                <c:pt idx="2">
                  <c:v>Sportista ārstējošais ārsts</c:v>
                </c:pt>
                <c:pt idx="3">
                  <c:v>Sportists</c:v>
                </c:pt>
              </c:strCache>
            </c:strRef>
          </c:cat>
          <c:val>
            <c:numRef>
              <c:f>Sheet1!$C$2:$C$5</c:f>
              <c:numCache>
                <c:formatCode>0%</c:formatCode>
                <c:ptCount val="4"/>
                <c:pt idx="0">
                  <c:v>9.3128614290147016E-2</c:v>
                </c:pt>
                <c:pt idx="1">
                  <c:v>0.5922099167372028</c:v>
                </c:pt>
                <c:pt idx="2">
                  <c:v>0.61236030689575527</c:v>
                </c:pt>
                <c:pt idx="3">
                  <c:v>0.83169011339325005</c:v>
                </c:pt>
              </c:numCache>
            </c:numRef>
          </c:val>
          <c:extLst>
            <c:ext xmlns:c16="http://schemas.microsoft.com/office/drawing/2014/chart" uri="{C3380CC4-5D6E-409C-BE32-E72D297353CC}">
              <c16:uniqueId val="{00000004-69CC-4427-B521-61BA3A04F258}"/>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91004672727700076"/>
          <c:y val="0.30157073626552977"/>
          <c:w val="8.7557291035797777E-2"/>
          <c:h val="0.1114194818995265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05043534687317"/>
          <c:y val="4.6001232772310595E-3"/>
          <c:w val="0.89494956465312681"/>
          <c:h val="0.87909751170809536"/>
        </c:manualLayout>
      </c:layout>
      <c:barChart>
        <c:barDir val="bar"/>
        <c:grouping val="percentStacked"/>
        <c:varyColors val="0"/>
        <c:ser>
          <c:idx val="0"/>
          <c:order val="0"/>
          <c:tx>
            <c:strRef>
              <c:f>Sheet1!$B$2</c:f>
              <c:strCache>
                <c:ptCount val="1"/>
                <c:pt idx="0">
                  <c:v>Vajadzētu</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Sheet1!$A$3:$A$7</c:f>
              <c:numCache>
                <c:formatCode>General</c:formatCode>
                <c:ptCount val="5"/>
                <c:pt idx="0">
                  <c:v>2019</c:v>
                </c:pt>
                <c:pt idx="1">
                  <c:v>2024</c:v>
                </c:pt>
                <c:pt idx="3">
                  <c:v>2019</c:v>
                </c:pt>
                <c:pt idx="4">
                  <c:v>2024</c:v>
                </c:pt>
              </c:numCache>
            </c:numRef>
          </c:cat>
          <c:val>
            <c:numRef>
              <c:f>Sheet1!$B$3:$B$7</c:f>
              <c:numCache>
                <c:formatCode>0%</c:formatCode>
                <c:ptCount val="5"/>
                <c:pt idx="0">
                  <c:v>7.0000000000000007E-2</c:v>
                </c:pt>
                <c:pt idx="1">
                  <c:v>4.5286451782799865E-2</c:v>
                </c:pt>
                <c:pt idx="3">
                  <c:v>7.0000000000000007E-2</c:v>
                </c:pt>
                <c:pt idx="4">
                  <c:v>5.650574812059235E-2</c:v>
                </c:pt>
              </c:numCache>
            </c:numRef>
          </c:val>
          <c:extLst>
            <c:ext xmlns:c16="http://schemas.microsoft.com/office/drawing/2014/chart" uri="{C3380CC4-5D6E-409C-BE32-E72D297353CC}">
              <c16:uniqueId val="{00000000-B91A-43CF-9638-4B938B7161A1}"/>
            </c:ext>
          </c:extLst>
        </c:ser>
        <c:ser>
          <c:idx val="1"/>
          <c:order val="1"/>
          <c:tx>
            <c:strRef>
              <c:f>Sheet1!$C$2</c:f>
              <c:strCache>
                <c:ptCount val="1"/>
                <c:pt idx="0">
                  <c:v>Nevajadzētu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Sheet1!$A$3:$A$7</c:f>
              <c:numCache>
                <c:formatCode>General</c:formatCode>
                <c:ptCount val="5"/>
                <c:pt idx="0">
                  <c:v>2019</c:v>
                </c:pt>
                <c:pt idx="1">
                  <c:v>2024</c:v>
                </c:pt>
                <c:pt idx="3">
                  <c:v>2019</c:v>
                </c:pt>
                <c:pt idx="4">
                  <c:v>2024</c:v>
                </c:pt>
              </c:numCache>
            </c:numRef>
          </c:cat>
          <c:val>
            <c:numRef>
              <c:f>Sheet1!$C$3:$C$7</c:f>
              <c:numCache>
                <c:formatCode>0%</c:formatCode>
                <c:ptCount val="5"/>
                <c:pt idx="0">
                  <c:v>0.82</c:v>
                </c:pt>
                <c:pt idx="1">
                  <c:v>0.87409548424879635</c:v>
                </c:pt>
                <c:pt idx="3">
                  <c:v>0.83</c:v>
                </c:pt>
                <c:pt idx="4">
                  <c:v>0.86290414801397486</c:v>
                </c:pt>
              </c:numCache>
            </c:numRef>
          </c:val>
          <c:extLst>
            <c:ext xmlns:c16="http://schemas.microsoft.com/office/drawing/2014/chart" uri="{C3380CC4-5D6E-409C-BE32-E72D297353CC}">
              <c16:uniqueId val="{00000001-B91A-43CF-9638-4B938B7161A1}"/>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Sheet1!$A$3:$A$7</c:f>
              <c:numCache>
                <c:formatCode>General</c:formatCode>
                <c:ptCount val="5"/>
                <c:pt idx="0">
                  <c:v>2019</c:v>
                </c:pt>
                <c:pt idx="1">
                  <c:v>2024</c:v>
                </c:pt>
                <c:pt idx="3">
                  <c:v>2019</c:v>
                </c:pt>
                <c:pt idx="4">
                  <c:v>2024</c:v>
                </c:pt>
              </c:numCache>
            </c:numRef>
          </c:cat>
          <c:val>
            <c:numRef>
              <c:f>Sheet1!$D$3:$D$7</c:f>
              <c:numCache>
                <c:formatCode>0%</c:formatCode>
                <c:ptCount val="5"/>
                <c:pt idx="0">
                  <c:v>0.11</c:v>
                </c:pt>
                <c:pt idx="1">
                  <c:v>8.061806396840536E-2</c:v>
                </c:pt>
                <c:pt idx="3">
                  <c:v>0.1</c:v>
                </c:pt>
                <c:pt idx="4">
                  <c:v>8.0590103865433776E-2</c:v>
                </c:pt>
              </c:numCache>
            </c:numRef>
          </c:val>
          <c:extLst>
            <c:ext xmlns:c16="http://schemas.microsoft.com/office/drawing/2014/chart" uri="{C3380CC4-5D6E-409C-BE32-E72D297353CC}">
              <c16:uniqueId val="{00000002-B91A-43CF-9638-4B938B7161A1}"/>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2.2524752235787236E-2"/>
          <c:y val="0.89235113993103798"/>
          <c:w val="0.9774752477642128"/>
          <c:h val="0.1076488600689619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0.11</c:v>
                </c:pt>
                <c:pt idx="1">
                  <c:v>0.14059416724638468</c:v>
                </c:pt>
              </c:numCache>
            </c:numRef>
          </c:val>
          <c:extLst>
            <c:ext xmlns:c16="http://schemas.microsoft.com/office/drawing/2014/chart" uri="{C3380CC4-5D6E-409C-BE32-E72D297353CC}">
              <c16:uniqueId val="{00000000-75E6-45AC-92DA-0617197CED17}"/>
            </c:ext>
          </c:extLst>
        </c:ser>
        <c:ser>
          <c:idx val="1"/>
          <c:order val="1"/>
          <c:tx>
            <c:strRef>
              <c:f>Sheet1!$C$2</c:f>
              <c:strCache>
                <c:ptCount val="1"/>
                <c:pt idx="0">
                  <c:v>Nē + drīzāk nē</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0.65</c:v>
                </c:pt>
                <c:pt idx="1">
                  <c:v>0.77614777983512306</c:v>
                </c:pt>
              </c:numCache>
            </c:numRef>
          </c:val>
          <c:extLst>
            <c:ext xmlns:c16="http://schemas.microsoft.com/office/drawing/2014/chart" uri="{C3380CC4-5D6E-409C-BE32-E72D297353CC}">
              <c16:uniqueId val="{00000001-75E6-45AC-92DA-0617197CED17}"/>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0.24</c:v>
                </c:pt>
                <c:pt idx="1">
                  <c:v>8.3258052918492809E-2</c:v>
                </c:pt>
              </c:numCache>
            </c:numRef>
          </c:val>
          <c:extLst>
            <c:ext xmlns:c16="http://schemas.microsoft.com/office/drawing/2014/chart" uri="{C3380CC4-5D6E-409C-BE32-E72D297353CC}">
              <c16:uniqueId val="{00000002-75E6-45AC-92DA-0617197CED1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lumMod val="75000"/>
                </a:schemeClr>
              </a:solidFill>
            </c:spPr>
            <c:extLst>
              <c:ext xmlns:c16="http://schemas.microsoft.com/office/drawing/2014/chart" uri="{C3380CC4-5D6E-409C-BE32-E72D297353CC}">
                <c16:uniqueId val="{00000001-8AF8-4BCF-8A96-9DE2DD7725E7}"/>
              </c:ext>
            </c:extLst>
          </c:dPt>
          <c:dPt>
            <c:idx val="1"/>
            <c:bubble3D val="0"/>
            <c:spPr>
              <a:solidFill>
                <a:schemeClr val="accent2"/>
              </a:solidFill>
            </c:spPr>
            <c:extLst>
              <c:ext xmlns:c16="http://schemas.microsoft.com/office/drawing/2014/chart" uri="{C3380CC4-5D6E-409C-BE32-E72D297353CC}">
                <c16:uniqueId val="{00000002-8AF8-4BCF-8A96-9DE2DD7725E7}"/>
              </c:ext>
            </c:extLst>
          </c:dPt>
          <c:dPt>
            <c:idx val="2"/>
            <c:bubble3D val="0"/>
            <c:extLst>
              <c:ext xmlns:c16="http://schemas.microsoft.com/office/drawing/2014/chart" uri="{C3380CC4-5D6E-409C-BE32-E72D297353CC}">
                <c16:uniqueId val="{00000004-8AF8-4BCF-8A96-9DE2DD7725E7}"/>
              </c:ext>
            </c:extLst>
          </c:dPt>
          <c:dPt>
            <c:idx val="3"/>
            <c:bubble3D val="0"/>
            <c:spPr>
              <a:solidFill>
                <a:schemeClr val="accent6">
                  <a:lumMod val="75000"/>
                </a:schemeClr>
              </a:solidFill>
            </c:spPr>
            <c:extLst>
              <c:ext xmlns:c16="http://schemas.microsoft.com/office/drawing/2014/chart" uri="{C3380CC4-5D6E-409C-BE32-E72D297353CC}">
                <c16:uniqueId val="{00000006-8AF8-4BCF-8A96-9DE2DD7725E7}"/>
              </c:ext>
            </c:extLst>
          </c:dPt>
          <c:dPt>
            <c:idx val="4"/>
            <c:bubble3D val="0"/>
            <c:spPr>
              <a:solidFill>
                <a:schemeClr val="bg1">
                  <a:lumMod val="65000"/>
                </a:schemeClr>
              </a:solidFill>
            </c:spPr>
            <c:extLst>
              <c:ext xmlns:c16="http://schemas.microsoft.com/office/drawing/2014/chart" uri="{C3380CC4-5D6E-409C-BE32-E72D297353CC}">
                <c16:uniqueId val="{00000008-8AF8-4BCF-8A96-9DE2DD7725E7}"/>
              </c:ext>
            </c:extLst>
          </c:dPt>
          <c:dPt>
            <c:idx val="6"/>
            <c:bubble3D val="0"/>
            <c:extLst>
              <c:ext xmlns:c16="http://schemas.microsoft.com/office/drawing/2014/chart" uri="{C3380CC4-5D6E-409C-BE32-E72D297353CC}">
                <c16:uniqueId val="{00000009-8AF8-4BCF-8A96-9DE2DD7725E7}"/>
              </c:ext>
            </c:extLst>
          </c:dPt>
          <c:dLbls>
            <c:dLbl>
              <c:idx val="0"/>
              <c:layout>
                <c:manualLayout>
                  <c:x val="-0.16051206638885021"/>
                  <c:y val="-0.109143574479788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F8-4BCF-8A96-9DE2DD7725E7}"/>
                </c:ext>
              </c:extLst>
            </c:dLbl>
            <c:dLbl>
              <c:idx val="1"/>
              <c:layout>
                <c:manualLayout>
                  <c:x val="-8.4864328781575168E-2"/>
                  <c:y val="-0.18154399381349703"/>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8AF8-4BCF-8A96-9DE2DD7725E7}"/>
                </c:ext>
              </c:extLst>
            </c:dLbl>
            <c:dLbl>
              <c:idx val="2"/>
              <c:layout>
                <c:manualLayout>
                  <c:x val="0.16639366371105721"/>
                  <c:y val="-0.123937064457032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F8-4BCF-8A96-9DE2DD7725E7}"/>
                </c:ext>
              </c:extLst>
            </c:dLbl>
            <c:dLbl>
              <c:idx val="3"/>
              <c:layout>
                <c:manualLayout>
                  <c:x val="0"/>
                  <c:y val="0.1840277623755933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F8-4BCF-8A96-9DE2DD7725E7}"/>
                </c:ext>
              </c:extLst>
            </c:dLbl>
            <c:dLbl>
              <c:idx val="4"/>
              <c:layout>
                <c:manualLayout>
                  <c:x val="-0.22065246709509759"/>
                  <c:y val="-2.25340117194604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F8-4BCF-8A96-9DE2DD7725E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F8-4BCF-8A96-9DE2DD7725E7}"/>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3.666879849974642E-2</c:v>
                </c:pt>
                <c:pt idx="1">
                  <c:v>0.10392536874663827</c:v>
                </c:pt>
                <c:pt idx="2">
                  <c:v>0.24358220218368079</c:v>
                </c:pt>
                <c:pt idx="3">
                  <c:v>0.5325655776514423</c:v>
                </c:pt>
                <c:pt idx="4">
                  <c:v>8.3258052918492809E-2</c:v>
                </c:pt>
              </c:numCache>
            </c:numRef>
          </c:val>
          <c:extLst>
            <c:ext xmlns:c16="http://schemas.microsoft.com/office/drawing/2014/chart" uri="{C3380CC4-5D6E-409C-BE32-E72D297353CC}">
              <c16:uniqueId val="{0000000A-8AF8-4BCF-8A96-9DE2DD7725E7}"/>
            </c:ext>
          </c:extLst>
        </c:ser>
        <c:dLbls>
          <c:showLegendKey val="0"/>
          <c:showVal val="0"/>
          <c:showCatName val="0"/>
          <c:showSerName val="0"/>
          <c:showPercent val="0"/>
          <c:showBubbleSize val="0"/>
          <c:showLeaderLines val="1"/>
        </c:dLbls>
        <c:firstSliceAng val="29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Jā + drīzāk jā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0.11054771893241616</c:v>
                </c:pt>
                <c:pt idx="1">
                  <c:v>0.14695457535424095</c:v>
                </c:pt>
                <c:pt idx="2">
                  <c:v>0.14649352454855674</c:v>
                </c:pt>
                <c:pt idx="4">
                  <c:v>0.11164594874626182</c:v>
                </c:pt>
                <c:pt idx="5">
                  <c:v>0.1326915043939963</c:v>
                </c:pt>
                <c:pt idx="6">
                  <c:v>0.17747585606909766</c:v>
                </c:pt>
                <c:pt idx="8">
                  <c:v>0.1386376468809391</c:v>
                </c:pt>
                <c:pt idx="9">
                  <c:v>0.1441256450181097</c:v>
                </c:pt>
                <c:pt idx="11">
                  <c:v>0.11319207214414644</c:v>
                </c:pt>
                <c:pt idx="12">
                  <c:v>0.15033741745943185</c:v>
                </c:pt>
                <c:pt idx="13">
                  <c:v>0.15184555932610555</c:v>
                </c:pt>
                <c:pt idx="15">
                  <c:v>0.13103971612216261</c:v>
                </c:pt>
                <c:pt idx="16">
                  <c:v>9.1544530309908237E-2</c:v>
                </c:pt>
                <c:pt idx="17">
                  <c:v>0.14395208759229905</c:v>
                </c:pt>
                <c:pt idx="18">
                  <c:v>0.18134859681325671</c:v>
                </c:pt>
                <c:pt idx="19">
                  <c:v>0.2458936035219029</c:v>
                </c:pt>
                <c:pt idx="21">
                  <c:v>0.1674019854518313</c:v>
                </c:pt>
                <c:pt idx="22">
                  <c:v>0.12626669325641784</c:v>
                </c:pt>
                <c:pt idx="23">
                  <c:v>0.14725200891636547</c:v>
                </c:pt>
                <c:pt idx="25">
                  <c:v>0.18353966844421396</c:v>
                </c:pt>
                <c:pt idx="26">
                  <c:v>0.13032699227359718</c:v>
                </c:pt>
                <c:pt idx="28">
                  <c:v>9.4929343867818941E-2</c:v>
                </c:pt>
                <c:pt idx="29">
                  <c:v>7.9837145572598078E-2</c:v>
                </c:pt>
                <c:pt idx="30">
                  <c:v>0.14955603099613946</c:v>
                </c:pt>
                <c:pt idx="31">
                  <c:v>0.17876872655555803</c:v>
                </c:pt>
                <c:pt idx="32">
                  <c:v>0.26956979544264337</c:v>
                </c:pt>
                <c:pt idx="34">
                  <c:v>0.20131565146710051</c:v>
                </c:pt>
                <c:pt idx="35">
                  <c:v>8.5799100803790468E-2</c:v>
                </c:pt>
                <c:pt idx="37">
                  <c:v>0.14059416724638468</c:v>
                </c:pt>
              </c:numCache>
            </c:numRef>
          </c:val>
          <c:extLst>
            <c:ext xmlns:c16="http://schemas.microsoft.com/office/drawing/2014/chart" uri="{C3380CC4-5D6E-409C-BE32-E72D297353CC}">
              <c16:uniqueId val="{00000000-32E7-4825-911F-1D55AAF0FD2D}"/>
            </c:ext>
          </c:extLst>
        </c:ser>
        <c:ser>
          <c:idx val="1"/>
          <c:order val="1"/>
          <c:tx>
            <c:strRef>
              <c:f>Sheet1!$D$2</c:f>
              <c:strCache>
                <c:ptCount val="1"/>
                <c:pt idx="0">
                  <c:v>Nē + drīzāk nē</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0.74818975768378504</c:v>
                </c:pt>
                <c:pt idx="1">
                  <c:v>0.77537144696221594</c:v>
                </c:pt>
                <c:pt idx="2">
                  <c:v>0.77940124679153622</c:v>
                </c:pt>
                <c:pt idx="4">
                  <c:v>0.75060031282160022</c:v>
                </c:pt>
                <c:pt idx="5">
                  <c:v>0.7984500380252314</c:v>
                </c:pt>
                <c:pt idx="6">
                  <c:v>0.75667419417025117</c:v>
                </c:pt>
                <c:pt idx="8">
                  <c:v>0.77081959242894182</c:v>
                </c:pt>
                <c:pt idx="9">
                  <c:v>0.78576504511936351</c:v>
                </c:pt>
                <c:pt idx="11">
                  <c:v>0.82524143130997174</c:v>
                </c:pt>
                <c:pt idx="12">
                  <c:v>0.76697561605886311</c:v>
                </c:pt>
                <c:pt idx="13">
                  <c:v>0.74564002176534383</c:v>
                </c:pt>
                <c:pt idx="15">
                  <c:v>0.79485112544087433</c:v>
                </c:pt>
                <c:pt idx="16">
                  <c:v>0.82634369615706516</c:v>
                </c:pt>
                <c:pt idx="17">
                  <c:v>0.77695286049577417</c:v>
                </c:pt>
                <c:pt idx="18">
                  <c:v>0.74692416812568907</c:v>
                </c:pt>
                <c:pt idx="19">
                  <c:v>0.68027456790877072</c:v>
                </c:pt>
                <c:pt idx="21">
                  <c:v>0.81895569545723901</c:v>
                </c:pt>
                <c:pt idx="22">
                  <c:v>0.79014691606606557</c:v>
                </c:pt>
                <c:pt idx="23">
                  <c:v>0.76452185504781955</c:v>
                </c:pt>
                <c:pt idx="25">
                  <c:v>0.73926709982601435</c:v>
                </c:pt>
                <c:pt idx="26">
                  <c:v>0.78496501060918145</c:v>
                </c:pt>
                <c:pt idx="28">
                  <c:v>0.80683045998645764</c:v>
                </c:pt>
                <c:pt idx="29">
                  <c:v>0.81919415939626072</c:v>
                </c:pt>
                <c:pt idx="30">
                  <c:v>0.76256290732907983</c:v>
                </c:pt>
                <c:pt idx="31">
                  <c:v>0.75883119418394362</c:v>
                </c:pt>
                <c:pt idx="32">
                  <c:v>0.68749370428957557</c:v>
                </c:pt>
                <c:pt idx="34">
                  <c:v>0.71191063352978123</c:v>
                </c:pt>
                <c:pt idx="35">
                  <c:v>0.83411537968972016</c:v>
                </c:pt>
                <c:pt idx="37">
                  <c:v>0.77614777983512306</c:v>
                </c:pt>
              </c:numCache>
            </c:numRef>
          </c:val>
          <c:extLst>
            <c:ext xmlns:c16="http://schemas.microsoft.com/office/drawing/2014/chart" uri="{C3380CC4-5D6E-409C-BE32-E72D297353CC}">
              <c16:uniqueId val="{00000001-32E7-4825-911F-1D55AAF0FD2D}"/>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0.14126252338379949</c:v>
                </c:pt>
                <c:pt idx="1">
                  <c:v>7.7673977683542686E-2</c:v>
                </c:pt>
                <c:pt idx="2">
                  <c:v>7.4105228659906611E-2</c:v>
                </c:pt>
                <c:pt idx="4">
                  <c:v>0.13775373843213759</c:v>
                </c:pt>
                <c:pt idx="5">
                  <c:v>6.8858457580771595E-2</c:v>
                </c:pt>
                <c:pt idx="6">
                  <c:v>6.5849949760652143E-2</c:v>
                </c:pt>
                <c:pt idx="8">
                  <c:v>9.0542760690120017E-2</c:v>
                </c:pt>
                <c:pt idx="9">
                  <c:v>7.0109309862525185E-2</c:v>
                </c:pt>
                <c:pt idx="11">
                  <c:v>6.1566496545883441E-2</c:v>
                </c:pt>
                <c:pt idx="12">
                  <c:v>8.2686966481706439E-2</c:v>
                </c:pt>
                <c:pt idx="13">
                  <c:v>0.1025144189085479</c:v>
                </c:pt>
                <c:pt idx="15">
                  <c:v>7.4109158436962932E-2</c:v>
                </c:pt>
                <c:pt idx="16">
                  <c:v>8.2111773533026844E-2</c:v>
                </c:pt>
                <c:pt idx="17">
                  <c:v>7.9095051911927311E-2</c:v>
                </c:pt>
                <c:pt idx="18">
                  <c:v>7.1727235061054162E-2</c:v>
                </c:pt>
                <c:pt idx="19">
                  <c:v>7.3831828569326532E-2</c:v>
                </c:pt>
                <c:pt idx="21">
                  <c:v>1.3642319090929732E-2</c:v>
                </c:pt>
                <c:pt idx="22">
                  <c:v>8.3586390677515568E-2</c:v>
                </c:pt>
                <c:pt idx="23">
                  <c:v>8.822613603581439E-2</c:v>
                </c:pt>
                <c:pt idx="25">
                  <c:v>7.7193231729770231E-2</c:v>
                </c:pt>
                <c:pt idx="26">
                  <c:v>8.4707997117221365E-2</c:v>
                </c:pt>
                <c:pt idx="28">
                  <c:v>9.8240196145723269E-2</c:v>
                </c:pt>
                <c:pt idx="29">
                  <c:v>0.10096869503113934</c:v>
                </c:pt>
                <c:pt idx="30">
                  <c:v>8.7881061674780311E-2</c:v>
                </c:pt>
                <c:pt idx="31">
                  <c:v>6.2400079260498995E-2</c:v>
                </c:pt>
                <c:pt idx="32">
                  <c:v>4.2936500267781043E-2</c:v>
                </c:pt>
                <c:pt idx="34">
                  <c:v>8.6773715003118618E-2</c:v>
                </c:pt>
                <c:pt idx="35">
                  <c:v>8.008551950648729E-2</c:v>
                </c:pt>
                <c:pt idx="37">
                  <c:v>8.3258052918492809E-2</c:v>
                </c:pt>
              </c:numCache>
            </c:numRef>
          </c:val>
          <c:extLst>
            <c:ext xmlns:c16="http://schemas.microsoft.com/office/drawing/2014/chart" uri="{C3380CC4-5D6E-409C-BE32-E72D297353CC}">
              <c16:uniqueId val="{00000002-32E7-4825-911F-1D55AAF0FD2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0.45743322525027807</c:v>
                </c:pt>
                <c:pt idx="1">
                  <c:v>0.49294047218859044</c:v>
                </c:pt>
                <c:pt idx="2">
                  <c:v>0.41022352848834176</c:v>
                </c:pt>
                <c:pt idx="4">
                  <c:v>0.39734644334931263</c:v>
                </c:pt>
                <c:pt idx="5">
                  <c:v>0.44312899619152757</c:v>
                </c:pt>
                <c:pt idx="6">
                  <c:v>0.44816872381182632</c:v>
                </c:pt>
                <c:pt idx="8">
                  <c:v>0.44693247351489335</c:v>
                </c:pt>
                <c:pt idx="9">
                  <c:v>0.40945879688853637</c:v>
                </c:pt>
                <c:pt idx="11">
                  <c:v>0.43099344874369777</c:v>
                </c:pt>
                <c:pt idx="12">
                  <c:v>0.44114855875351289</c:v>
                </c:pt>
                <c:pt idx="13">
                  <c:v>0.4263126107512038</c:v>
                </c:pt>
                <c:pt idx="15">
                  <c:v>0.44775635667752278</c:v>
                </c:pt>
                <c:pt idx="16">
                  <c:v>0.44262699112722664</c:v>
                </c:pt>
                <c:pt idx="17">
                  <c:v>0.45944858160037749</c:v>
                </c:pt>
                <c:pt idx="18">
                  <c:v>0.38588985262711056</c:v>
                </c:pt>
                <c:pt idx="19">
                  <c:v>0.4151843419373728</c:v>
                </c:pt>
                <c:pt idx="21">
                  <c:v>0.56159202165745514</c:v>
                </c:pt>
                <c:pt idx="22">
                  <c:v>0.4939651728025346</c:v>
                </c:pt>
                <c:pt idx="23">
                  <c:v>0.38762281189870995</c:v>
                </c:pt>
                <c:pt idx="25">
                  <c:v>0.44082571537221865</c:v>
                </c:pt>
                <c:pt idx="26">
                  <c:v>0.43183877931431269</c:v>
                </c:pt>
                <c:pt idx="28">
                  <c:v>0.44838473046023486</c:v>
                </c:pt>
                <c:pt idx="29">
                  <c:v>0.43890612040539972</c:v>
                </c:pt>
                <c:pt idx="30">
                  <c:v>0.40499672294955447</c:v>
                </c:pt>
                <c:pt idx="31">
                  <c:v>0.46459432699124287</c:v>
                </c:pt>
                <c:pt idx="32">
                  <c:v>0.40417510771427234</c:v>
                </c:pt>
                <c:pt idx="34">
                  <c:v>0.53038753228436053</c:v>
                </c:pt>
                <c:pt idx="35">
                  <c:v>0.34620713570352707</c:v>
                </c:pt>
                <c:pt idx="37">
                  <c:v>0.43357277300934771</c:v>
                </c:pt>
              </c:numCache>
            </c:numRef>
          </c:val>
          <c:extLst>
            <c:ext xmlns:c16="http://schemas.microsoft.com/office/drawing/2014/chart" uri="{C3380CC4-5D6E-409C-BE32-E72D297353CC}">
              <c16:uniqueId val="{00000000-4400-4EA5-A2EF-2A238AA6C449}"/>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0.45764919009469263</c:v>
                </c:pt>
                <c:pt idx="1">
                  <c:v>0.4796563952875475</c:v>
                </c:pt>
                <c:pt idx="2">
                  <c:v>0.56130018005824867</c:v>
                </c:pt>
                <c:pt idx="4">
                  <c:v>0.55583442130639571</c:v>
                </c:pt>
                <c:pt idx="5">
                  <c:v>0.52493435087816764</c:v>
                </c:pt>
                <c:pt idx="6">
                  <c:v>0.52528305691424437</c:v>
                </c:pt>
                <c:pt idx="8">
                  <c:v>0.52100754754439671</c:v>
                </c:pt>
                <c:pt idx="9">
                  <c:v>0.548666442557592</c:v>
                </c:pt>
                <c:pt idx="11">
                  <c:v>0.53559808406437437</c:v>
                </c:pt>
                <c:pt idx="12">
                  <c:v>0.52728699487003028</c:v>
                </c:pt>
                <c:pt idx="13">
                  <c:v>0.53129917258247472</c:v>
                </c:pt>
                <c:pt idx="15">
                  <c:v>0.49484430587036954</c:v>
                </c:pt>
                <c:pt idx="16">
                  <c:v>0.53213954936489372</c:v>
                </c:pt>
                <c:pt idx="17">
                  <c:v>0.52793599895679311</c:v>
                </c:pt>
                <c:pt idx="18">
                  <c:v>0.58890528268711795</c:v>
                </c:pt>
                <c:pt idx="19">
                  <c:v>0.5557142907856758</c:v>
                </c:pt>
                <c:pt idx="21">
                  <c:v>0.40017323271280886</c:v>
                </c:pt>
                <c:pt idx="22">
                  <c:v>0.47048794197991056</c:v>
                </c:pt>
                <c:pt idx="23">
                  <c:v>0.57700938505629606</c:v>
                </c:pt>
                <c:pt idx="25">
                  <c:v>0.51985464618696009</c:v>
                </c:pt>
                <c:pt idx="26">
                  <c:v>0.53350124856395487</c:v>
                </c:pt>
                <c:pt idx="28">
                  <c:v>0.51888844836718451</c:v>
                </c:pt>
                <c:pt idx="29">
                  <c:v>0.518669391518221</c:v>
                </c:pt>
                <c:pt idx="30">
                  <c:v>0.55544170292277062</c:v>
                </c:pt>
                <c:pt idx="31">
                  <c:v>0.51464300374848448</c:v>
                </c:pt>
                <c:pt idx="32">
                  <c:v>0.55307519141164874</c:v>
                </c:pt>
                <c:pt idx="34">
                  <c:v>0.43454631103569952</c:v>
                </c:pt>
                <c:pt idx="35">
                  <c:v>0.61778905349062097</c:v>
                </c:pt>
                <c:pt idx="37">
                  <c:v>0.53086819072000446</c:v>
                </c:pt>
              </c:numCache>
            </c:numRef>
          </c:val>
          <c:extLst>
            <c:ext xmlns:c16="http://schemas.microsoft.com/office/drawing/2014/chart" uri="{C3380CC4-5D6E-409C-BE32-E72D297353CC}">
              <c16:uniqueId val="{00000001-4400-4EA5-A2EF-2A238AA6C449}"/>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8.491758465502984E-2</c:v>
                </c:pt>
                <c:pt idx="1">
                  <c:v>2.7403132523861454E-2</c:v>
                </c:pt>
                <c:pt idx="2">
                  <c:v>2.8476291453409294E-2</c:v>
                </c:pt>
                <c:pt idx="4">
                  <c:v>4.6819135344291496E-2</c:v>
                </c:pt>
                <c:pt idx="5">
                  <c:v>3.1936652930303538E-2</c:v>
                </c:pt>
                <c:pt idx="6">
                  <c:v>2.6548219273930293E-2</c:v>
                </c:pt>
                <c:pt idx="8">
                  <c:v>3.2059978940710977E-2</c:v>
                </c:pt>
                <c:pt idx="9">
                  <c:v>4.1874760553869669E-2</c:v>
                </c:pt>
                <c:pt idx="11">
                  <c:v>3.3408467191929581E-2</c:v>
                </c:pt>
                <c:pt idx="12">
                  <c:v>3.156444637645784E-2</c:v>
                </c:pt>
                <c:pt idx="13">
                  <c:v>4.2388216666318194E-2</c:v>
                </c:pt>
                <c:pt idx="15">
                  <c:v>5.7399337452107374E-2</c:v>
                </c:pt>
                <c:pt idx="16">
                  <c:v>2.523345950787971E-2</c:v>
                </c:pt>
                <c:pt idx="17">
                  <c:v>1.2615419442829979E-2</c:v>
                </c:pt>
                <c:pt idx="18">
                  <c:v>2.520486468577143E-2</c:v>
                </c:pt>
                <c:pt idx="19">
                  <c:v>2.9101367276951583E-2</c:v>
                </c:pt>
                <c:pt idx="21">
                  <c:v>3.8234745629735944E-2</c:v>
                </c:pt>
                <c:pt idx="22">
                  <c:v>3.5546885217553573E-2</c:v>
                </c:pt>
                <c:pt idx="23">
                  <c:v>3.5367803044993637E-2</c:v>
                </c:pt>
                <c:pt idx="25">
                  <c:v>3.9319638440819898E-2</c:v>
                </c:pt>
                <c:pt idx="26">
                  <c:v>3.4659972121731761E-2</c:v>
                </c:pt>
                <c:pt idx="28">
                  <c:v>3.2726821172580328E-2</c:v>
                </c:pt>
                <c:pt idx="29">
                  <c:v>4.2424488076377241E-2</c:v>
                </c:pt>
                <c:pt idx="30">
                  <c:v>3.9561574127674616E-2</c:v>
                </c:pt>
                <c:pt idx="31">
                  <c:v>2.0762669260273238E-2</c:v>
                </c:pt>
                <c:pt idx="32">
                  <c:v>4.2749700874079026E-2</c:v>
                </c:pt>
                <c:pt idx="34">
                  <c:v>3.5066156679939071E-2</c:v>
                </c:pt>
                <c:pt idx="35">
                  <c:v>3.6003810805850515E-2</c:v>
                </c:pt>
                <c:pt idx="37">
                  <c:v>3.5559036270647854E-2</c:v>
                </c:pt>
              </c:numCache>
            </c:numRef>
          </c:val>
          <c:extLst>
            <c:ext xmlns:c16="http://schemas.microsoft.com/office/drawing/2014/chart" uri="{C3380CC4-5D6E-409C-BE32-E72D297353CC}">
              <c16:uniqueId val="{00000002-4400-4EA5-A2EF-2A238AA6C44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6893077725999"/>
          <c:y val="1.2445649860958169E-2"/>
          <c:w val="0.47494257856993383"/>
          <c:h val="0.97043476475593848"/>
        </c:manualLayout>
      </c:layout>
      <c:barChart>
        <c:barDir val="bar"/>
        <c:grouping val="clustered"/>
        <c:varyColors val="0"/>
        <c:ser>
          <c:idx val="0"/>
          <c:order val="0"/>
          <c:tx>
            <c:strRef>
              <c:f>Sheet1!$B$1</c:f>
              <c:strCache>
                <c:ptCount val="1"/>
                <c:pt idx="0">
                  <c:v>2024</c:v>
                </c:pt>
              </c:strCache>
            </c:strRef>
          </c:tx>
          <c:spPr>
            <a:solidFill>
              <a:schemeClr val="accent5"/>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8D4E-4D1A-82E6-CADB5B0EE74B}"/>
              </c:ext>
            </c:extLst>
          </c:dPt>
          <c:dPt>
            <c:idx val="1"/>
            <c:invertIfNegative val="0"/>
            <c:bubble3D val="0"/>
            <c:extLst>
              <c:ext xmlns:c16="http://schemas.microsoft.com/office/drawing/2014/chart" uri="{C3380CC4-5D6E-409C-BE32-E72D297353CC}">
                <c16:uniqueId val="{00000002-8D4E-4D1A-82E6-CADB5B0EE74B}"/>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Grūti pateikt</c:v>
                </c:pt>
                <c:pt idx="1">
                  <c:v>Lielākajā daļā \ visos sporta veidos</c:v>
                </c:pt>
                <c:pt idx="2">
                  <c:v>Citi sporta veidi</c:v>
                </c:pt>
                <c:pt idx="3">
                  <c:v>Renes sporta veidos (bobslejs, skeletons, kamaniņas)</c:v>
                </c:pt>
                <c:pt idx="4">
                  <c:v>Izturības sporta veidos</c:v>
                </c:pt>
                <c:pt idx="5">
                  <c:v>Daiļslidošanā, ātrslidošanā</c:v>
                </c:pt>
                <c:pt idx="6">
                  <c:v>Tenisā</c:v>
                </c:pt>
                <c:pt idx="7">
                  <c:v>Individuālajos sporta veidos</c:v>
                </c:pt>
                <c:pt idx="8">
                  <c:v>Bodibildingā, kultūrismā</c:v>
                </c:pt>
                <c:pt idx="9">
                  <c:v>Slēpošanas sporta veidos (biatlons, kalnu slēpošana)</c:v>
                </c:pt>
                <c:pt idx="10">
                  <c:v>Peldēšanā</c:v>
                </c:pt>
                <c:pt idx="11">
                  <c:v>Komandu sporta veidos (basketbols, futbols, hokejs u.c. )</c:v>
                </c:pt>
                <c:pt idx="12">
                  <c:v>Cīņas sporta veidos (bokss, kikboksings, cīņa, džudo, karatē u.c.)</c:v>
                </c:pt>
                <c:pt idx="13">
                  <c:v>Skriešanā</c:v>
                </c:pt>
                <c:pt idx="14">
                  <c:v>Riteņbraukšanā</c:v>
                </c:pt>
                <c:pt idx="15">
                  <c:v>Spēka sporta aktivitātēs (svarcelšanās, pauerliftings, CrossFit u.c.)</c:v>
                </c:pt>
                <c:pt idx="16">
                  <c:v>Vieglatlētikā</c:v>
                </c:pt>
              </c:strCache>
            </c:strRef>
          </c:cat>
          <c:val>
            <c:numRef>
              <c:f>Sheet1!$B$2:$B$18</c:f>
              <c:numCache>
                <c:formatCode>0%</c:formatCode>
                <c:ptCount val="17"/>
                <c:pt idx="0">
                  <c:v>0.37399801366075264</c:v>
                </c:pt>
                <c:pt idx="1">
                  <c:v>4.6466563546574219E-2</c:v>
                </c:pt>
                <c:pt idx="2">
                  <c:v>2.0470871325994889E-2</c:v>
                </c:pt>
                <c:pt idx="3">
                  <c:v>7.6148173675104304E-3</c:v>
                </c:pt>
                <c:pt idx="4">
                  <c:v>1.2563766668674425E-2</c:v>
                </c:pt>
                <c:pt idx="5">
                  <c:v>1.2620705679849509E-2</c:v>
                </c:pt>
                <c:pt idx="6">
                  <c:v>1.3144006520842792E-2</c:v>
                </c:pt>
                <c:pt idx="7">
                  <c:v>3.0512011378589447E-2</c:v>
                </c:pt>
                <c:pt idx="8">
                  <c:v>3.4109106532118745E-2</c:v>
                </c:pt>
                <c:pt idx="9">
                  <c:v>6.5192557456309377E-2</c:v>
                </c:pt>
                <c:pt idx="10">
                  <c:v>6.6776189594232399E-2</c:v>
                </c:pt>
                <c:pt idx="11">
                  <c:v>7.0311338381666574E-2</c:v>
                </c:pt>
                <c:pt idx="12">
                  <c:v>0.10310098350700592</c:v>
                </c:pt>
                <c:pt idx="13">
                  <c:v>0.1062474116086988</c:v>
                </c:pt>
                <c:pt idx="14">
                  <c:v>0.10721753247215365</c:v>
                </c:pt>
                <c:pt idx="15">
                  <c:v>0.19066941019401878</c:v>
                </c:pt>
                <c:pt idx="16">
                  <c:v>0.34278127819822823</c:v>
                </c:pt>
              </c:numCache>
            </c:numRef>
          </c:val>
          <c:extLst>
            <c:ext xmlns:c16="http://schemas.microsoft.com/office/drawing/2014/chart" uri="{C3380CC4-5D6E-409C-BE32-E72D297353CC}">
              <c16:uniqueId val="{00000003-8D4E-4D1A-82E6-CADB5B0EE74B}"/>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08955291439459"/>
          <c:y val="1.2445588522787807E-2"/>
          <c:w val="0.5613682884514678"/>
          <c:h val="0.97043476475593848"/>
        </c:manualLayout>
      </c:layout>
      <c:barChart>
        <c:barDir val="bar"/>
        <c:grouping val="clustered"/>
        <c:varyColors val="0"/>
        <c:ser>
          <c:idx val="0"/>
          <c:order val="0"/>
          <c:tx>
            <c:strRef>
              <c:f>Sheet1!$B$1</c:f>
              <c:strCache>
                <c:ptCount val="1"/>
                <c:pt idx="0">
                  <c:v>2024</c:v>
                </c:pt>
              </c:strCache>
            </c:strRef>
          </c:tx>
          <c:spPr>
            <a:solidFill>
              <a:schemeClr val="accent4">
                <a:lumMod val="50000"/>
              </a:schemeClr>
            </a:solidFill>
          </c:spPr>
          <c:invertIfNegative val="0"/>
          <c:dPt>
            <c:idx val="0"/>
            <c:invertIfNegative val="0"/>
            <c:bubble3D val="0"/>
            <c:extLst>
              <c:ext xmlns:c16="http://schemas.microsoft.com/office/drawing/2014/chart" uri="{C3380CC4-5D6E-409C-BE32-E72D297353CC}">
                <c16:uniqueId val="{00000000-E5F1-4FF2-A374-4E75AEF34DD0}"/>
              </c:ext>
            </c:extLst>
          </c:dPt>
          <c:dPt>
            <c:idx val="1"/>
            <c:invertIfNegative val="0"/>
            <c:bubble3D val="0"/>
            <c:extLst>
              <c:ext xmlns:c16="http://schemas.microsoft.com/office/drawing/2014/chart" uri="{C3380CC4-5D6E-409C-BE32-E72D297353CC}">
                <c16:uniqueId val="{00000001-E5F1-4FF2-A374-4E75AEF34DD0}"/>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Aizliegtās vielas netiek lietotas vispār</c:v>
                </c:pt>
                <c:pt idx="1">
                  <c:v>1-10%</c:v>
                </c:pt>
                <c:pt idx="2">
                  <c:v>11-20%</c:v>
                </c:pt>
                <c:pt idx="3">
                  <c:v>21-30%</c:v>
                </c:pt>
                <c:pt idx="4">
                  <c:v>31-40%</c:v>
                </c:pt>
                <c:pt idx="5">
                  <c:v>41-50%</c:v>
                </c:pt>
                <c:pt idx="6">
                  <c:v>51-60%</c:v>
                </c:pt>
                <c:pt idx="7">
                  <c:v>61-70%</c:v>
                </c:pt>
                <c:pt idx="8">
                  <c:v>71-80%</c:v>
                </c:pt>
                <c:pt idx="9">
                  <c:v>81-90%</c:v>
                </c:pt>
                <c:pt idx="10">
                  <c:v>91-99%</c:v>
                </c:pt>
                <c:pt idx="11">
                  <c:v>Aizliegtās vielas lieto visi</c:v>
                </c:pt>
              </c:strCache>
            </c:strRef>
          </c:cat>
          <c:val>
            <c:numRef>
              <c:f>Sheet1!$B$2:$B$13</c:f>
              <c:numCache>
                <c:formatCode>0%</c:formatCode>
                <c:ptCount val="12"/>
                <c:pt idx="0">
                  <c:v>1.2329855328700241E-2</c:v>
                </c:pt>
                <c:pt idx="1">
                  <c:v>0.20091319667798907</c:v>
                </c:pt>
                <c:pt idx="2">
                  <c:v>0.14064198867915489</c:v>
                </c:pt>
                <c:pt idx="3">
                  <c:v>0.16458330903112742</c:v>
                </c:pt>
                <c:pt idx="4">
                  <c:v>9.0581009148629682E-2</c:v>
                </c:pt>
                <c:pt idx="5">
                  <c:v>0.14777620871953059</c:v>
                </c:pt>
                <c:pt idx="6">
                  <c:v>5.2029871534791924E-2</c:v>
                </c:pt>
                <c:pt idx="7">
                  <c:v>6.2772734726046692E-2</c:v>
                </c:pt>
                <c:pt idx="8">
                  <c:v>5.849001248446653E-2</c:v>
                </c:pt>
                <c:pt idx="9">
                  <c:v>2.1756323747049281E-2</c:v>
                </c:pt>
                <c:pt idx="10">
                  <c:v>1.5680872472159095E-2</c:v>
                </c:pt>
                <c:pt idx="11">
                  <c:v>3.244461745035488E-2</c:v>
                </c:pt>
              </c:numCache>
            </c:numRef>
          </c:val>
          <c:extLst>
            <c:ext xmlns:c16="http://schemas.microsoft.com/office/drawing/2014/chart" uri="{C3380CC4-5D6E-409C-BE32-E72D297353CC}">
              <c16:uniqueId val="{00000002-E5F1-4FF2-A374-4E75AEF34DD0}"/>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906963953641"/>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50000"/>
                </a:schemeClr>
              </a:solidFill>
            </c:spPr>
            <c:extLst>
              <c:ext xmlns:c16="http://schemas.microsoft.com/office/drawing/2014/chart" uri="{C3380CC4-5D6E-409C-BE32-E72D297353CC}">
                <c16:uniqueId val="{00000001-5AE0-4FBF-A6B5-C9B8D62351FC}"/>
              </c:ext>
            </c:extLst>
          </c:dPt>
          <c:dPt>
            <c:idx val="1"/>
            <c:bubble3D val="0"/>
            <c:extLst>
              <c:ext xmlns:c16="http://schemas.microsoft.com/office/drawing/2014/chart" uri="{C3380CC4-5D6E-409C-BE32-E72D297353CC}">
                <c16:uniqueId val="{00000002-5AE0-4FBF-A6B5-C9B8D62351FC}"/>
              </c:ext>
            </c:extLst>
          </c:dPt>
          <c:dPt>
            <c:idx val="2"/>
            <c:bubble3D val="0"/>
            <c:spPr>
              <a:solidFill>
                <a:schemeClr val="accent5"/>
              </a:solidFill>
            </c:spPr>
            <c:extLst>
              <c:ext xmlns:c16="http://schemas.microsoft.com/office/drawing/2014/chart" uri="{C3380CC4-5D6E-409C-BE32-E72D297353CC}">
                <c16:uniqueId val="{00000004-5AE0-4FBF-A6B5-C9B8D62351FC}"/>
              </c:ext>
            </c:extLst>
          </c:dPt>
          <c:dPt>
            <c:idx val="3"/>
            <c:bubble3D val="0"/>
            <c:spPr>
              <a:solidFill>
                <a:schemeClr val="accent2"/>
              </a:solidFill>
            </c:spPr>
            <c:extLst>
              <c:ext xmlns:c16="http://schemas.microsoft.com/office/drawing/2014/chart" uri="{C3380CC4-5D6E-409C-BE32-E72D297353CC}">
                <c16:uniqueId val="{00000006-5AE0-4FBF-A6B5-C9B8D62351FC}"/>
              </c:ext>
            </c:extLst>
          </c:dPt>
          <c:dPt>
            <c:idx val="4"/>
            <c:bubble3D val="0"/>
            <c:spPr>
              <a:solidFill>
                <a:schemeClr val="accent2">
                  <a:lumMod val="75000"/>
                </a:schemeClr>
              </a:solidFill>
            </c:spPr>
            <c:extLst>
              <c:ext xmlns:c16="http://schemas.microsoft.com/office/drawing/2014/chart" uri="{C3380CC4-5D6E-409C-BE32-E72D297353CC}">
                <c16:uniqueId val="{00000008-5AE0-4FBF-A6B5-C9B8D62351FC}"/>
              </c:ext>
            </c:extLst>
          </c:dPt>
          <c:dPt>
            <c:idx val="5"/>
            <c:bubble3D val="0"/>
            <c:spPr>
              <a:solidFill>
                <a:srgbClr val="C00000"/>
              </a:solidFill>
            </c:spPr>
            <c:extLst>
              <c:ext xmlns:c16="http://schemas.microsoft.com/office/drawing/2014/chart" uri="{C3380CC4-5D6E-409C-BE32-E72D297353CC}">
                <c16:uniqueId val="{0000000B-5AE0-4FBF-A6B5-C9B8D62351FC}"/>
              </c:ext>
            </c:extLst>
          </c:dPt>
          <c:dPt>
            <c:idx val="6"/>
            <c:bubble3D val="0"/>
            <c:extLst>
              <c:ext xmlns:c16="http://schemas.microsoft.com/office/drawing/2014/chart" uri="{C3380CC4-5D6E-409C-BE32-E72D297353CC}">
                <c16:uniqueId val="{00000009-5AE0-4FBF-A6B5-C9B8D62351FC}"/>
              </c:ext>
            </c:extLst>
          </c:dPt>
          <c:dLbls>
            <c:dLbl>
              <c:idx val="0"/>
              <c:layout>
                <c:manualLayout>
                  <c:x val="0.24823758577092062"/>
                  <c:y val="0.112440874094905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0-4FBF-A6B5-C9B8D62351FC}"/>
                </c:ext>
              </c:extLst>
            </c:dLbl>
            <c:dLbl>
              <c:idx val="1"/>
              <c:layout>
                <c:manualLayout>
                  <c:x val="0.20261760987265268"/>
                  <c:y val="0.16397751921822948"/>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5AE0-4FBF-A6B5-C9B8D62351FC}"/>
                </c:ext>
              </c:extLst>
            </c:dLbl>
            <c:dLbl>
              <c:idx val="2"/>
              <c:layout>
                <c:manualLayout>
                  <c:x val="-0.14469014235744104"/>
                  <c:y val="-0.1652494192760431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E0-4FBF-A6B5-C9B8D62351FC}"/>
                </c:ext>
              </c:extLst>
            </c:dLbl>
            <c:dLbl>
              <c:idx val="3"/>
              <c:layout>
                <c:manualLayout>
                  <c:x val="0.14469014235744113"/>
                  <c:y val="-0.157738082036222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E0-4FBF-A6B5-C9B8D62351FC}"/>
                </c:ext>
              </c:extLst>
            </c:dLbl>
            <c:dLbl>
              <c:idx val="4"/>
              <c:layout>
                <c:manualLayout>
                  <c:x val="0.2495904955665858"/>
                  <c:y val="-5.257936067874099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E0-4FBF-A6B5-C9B8D62351FC}"/>
                </c:ext>
              </c:extLst>
            </c:dLbl>
            <c:dLbl>
              <c:idx val="5"/>
              <c:layout>
                <c:manualLayout>
                  <c:x val="0.23873873488977773"/>
                  <c:y val="-1.502267447964035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E0-4FBF-A6B5-C9B8D62351FC}"/>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E0-4FBF-A6B5-C9B8D62351FC}"/>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Netiek lietotas vispār</c:v>
                </c:pt>
                <c:pt idx="1">
                  <c:v>1-25%</c:v>
                </c:pt>
                <c:pt idx="2">
                  <c:v>26-50%</c:v>
                </c:pt>
                <c:pt idx="3">
                  <c:v>51-75%</c:v>
                </c:pt>
                <c:pt idx="4">
                  <c:v>76-99%</c:v>
                </c:pt>
                <c:pt idx="5">
                  <c:v>Lieto visi</c:v>
                </c:pt>
              </c:strCache>
            </c:strRef>
          </c:cat>
          <c:val>
            <c:numRef>
              <c:f>Sheet1!$B$2:$B$7</c:f>
              <c:numCache>
                <c:formatCode>0%</c:formatCode>
                <c:ptCount val="6"/>
                <c:pt idx="0">
                  <c:v>1.2329855328700241E-2</c:v>
                </c:pt>
                <c:pt idx="1">
                  <c:v>0.35977972327337071</c:v>
                </c:pt>
                <c:pt idx="2">
                  <c:v>0.38471598898306092</c:v>
                </c:pt>
                <c:pt idx="3">
                  <c:v>0.12444379964002647</c:v>
                </c:pt>
                <c:pt idx="4">
                  <c:v>8.6286015324487056E-2</c:v>
                </c:pt>
                <c:pt idx="5">
                  <c:v>3.244461745035488E-2</c:v>
                </c:pt>
              </c:numCache>
            </c:numRef>
          </c:val>
          <c:extLst>
            <c:ext xmlns:c16="http://schemas.microsoft.com/office/drawing/2014/chart" uri="{C3380CC4-5D6E-409C-BE32-E72D297353CC}">
              <c16:uniqueId val="{0000000A-5AE0-4FBF-A6B5-C9B8D62351FC}"/>
            </c:ext>
          </c:extLst>
        </c:ser>
        <c:dLbls>
          <c:showLegendKey val="0"/>
          <c:showVal val="0"/>
          <c:showCatName val="0"/>
          <c:showSerName val="0"/>
          <c:showPercent val="0"/>
          <c:showBubbleSize val="0"/>
          <c:showLeaderLines val="1"/>
        </c:dLbls>
        <c:firstSliceAng val="9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0-25%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0.25591692807819261</c:v>
                </c:pt>
                <c:pt idx="1">
                  <c:v>0.41423538998882226</c:v>
                </c:pt>
                <c:pt idx="2">
                  <c:v>0.37655601911134506</c:v>
                </c:pt>
                <c:pt idx="4">
                  <c:v>0.32174144956097639</c:v>
                </c:pt>
                <c:pt idx="5">
                  <c:v>0.36862294706712723</c:v>
                </c:pt>
                <c:pt idx="6">
                  <c:v>0.40421228914974516</c:v>
                </c:pt>
                <c:pt idx="8">
                  <c:v>0.37857576759560502</c:v>
                </c:pt>
                <c:pt idx="9">
                  <c:v>0.36248905881819476</c:v>
                </c:pt>
                <c:pt idx="11">
                  <c:v>0.36656940065166965</c:v>
                </c:pt>
                <c:pt idx="12">
                  <c:v>0.35165079686703099</c:v>
                </c:pt>
                <c:pt idx="13">
                  <c:v>0.40235864319907755</c:v>
                </c:pt>
                <c:pt idx="15">
                  <c:v>0.4678075147299029</c:v>
                </c:pt>
                <c:pt idx="16">
                  <c:v>0.31806243941433809</c:v>
                </c:pt>
                <c:pt idx="17">
                  <c:v>0.40324755942490409</c:v>
                </c:pt>
                <c:pt idx="18">
                  <c:v>0.37543157817668804</c:v>
                </c:pt>
                <c:pt idx="19">
                  <c:v>0.46293359866854888</c:v>
                </c:pt>
                <c:pt idx="21">
                  <c:v>0.24242723864120386</c:v>
                </c:pt>
                <c:pt idx="22">
                  <c:v>0.37262940148942725</c:v>
                </c:pt>
                <c:pt idx="23">
                  <c:v>0.38310483721962618</c:v>
                </c:pt>
                <c:pt idx="25">
                  <c:v>0.3252839200116367</c:v>
                </c:pt>
                <c:pt idx="26">
                  <c:v>0.38300770208650409</c:v>
                </c:pt>
                <c:pt idx="28">
                  <c:v>0.33895392369140098</c:v>
                </c:pt>
                <c:pt idx="29">
                  <c:v>0.3131670858754973</c:v>
                </c:pt>
                <c:pt idx="30">
                  <c:v>0.34103205879910176</c:v>
                </c:pt>
                <c:pt idx="31">
                  <c:v>0.45485732975376847</c:v>
                </c:pt>
                <c:pt idx="32">
                  <c:v>0.41212006914667709</c:v>
                </c:pt>
                <c:pt idx="34">
                  <c:v>0.37879150527579636</c:v>
                </c:pt>
                <c:pt idx="35">
                  <c:v>0.36443871515595105</c:v>
                </c:pt>
                <c:pt idx="37">
                  <c:v>0.37210957860207095</c:v>
                </c:pt>
              </c:numCache>
            </c:numRef>
          </c:val>
          <c:extLst>
            <c:ext xmlns:c16="http://schemas.microsoft.com/office/drawing/2014/chart" uri="{C3380CC4-5D6E-409C-BE32-E72D297353CC}">
              <c16:uniqueId val="{00000000-3C29-4037-891E-CD4494669858}"/>
            </c:ext>
          </c:extLst>
        </c:ser>
        <c:ser>
          <c:idx val="1"/>
          <c:order val="1"/>
          <c:tx>
            <c:strRef>
              <c:f>Sheet1!$D$2</c:f>
              <c:strCache>
                <c:ptCount val="1"/>
                <c:pt idx="0">
                  <c:v>26-50%</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0.39234595748826295</c:v>
                </c:pt>
                <c:pt idx="1">
                  <c:v>0.36625788198020359</c:v>
                </c:pt>
                <c:pt idx="2">
                  <c:v>0.39151432540323094</c:v>
                </c:pt>
                <c:pt idx="4">
                  <c:v>0.38766734044317186</c:v>
                </c:pt>
                <c:pt idx="5">
                  <c:v>0.41693569972964406</c:v>
                </c:pt>
                <c:pt idx="6">
                  <c:v>0.34517250304209746</c:v>
                </c:pt>
                <c:pt idx="8">
                  <c:v>0.38612872652783958</c:v>
                </c:pt>
                <c:pt idx="9">
                  <c:v>0.38261409101618021</c:v>
                </c:pt>
                <c:pt idx="11">
                  <c:v>0.40329473350271738</c:v>
                </c:pt>
                <c:pt idx="12">
                  <c:v>0.38162763552248663</c:v>
                </c:pt>
                <c:pt idx="13">
                  <c:v>0.37186577906607021</c:v>
                </c:pt>
                <c:pt idx="15">
                  <c:v>0.31570443364739126</c:v>
                </c:pt>
                <c:pt idx="16">
                  <c:v>0.37369276201693286</c:v>
                </c:pt>
                <c:pt idx="17">
                  <c:v>0.34526953176883202</c:v>
                </c:pt>
                <c:pt idx="18">
                  <c:v>0.41836239944369752</c:v>
                </c:pt>
                <c:pt idx="19">
                  <c:v>0.42034496125940279</c:v>
                </c:pt>
                <c:pt idx="21">
                  <c:v>0.48776359435810845</c:v>
                </c:pt>
                <c:pt idx="22">
                  <c:v>0.36222738484370909</c:v>
                </c:pt>
                <c:pt idx="23">
                  <c:v>0.38963819253079945</c:v>
                </c:pt>
                <c:pt idx="25">
                  <c:v>0.36684992411600159</c:v>
                </c:pt>
                <c:pt idx="26">
                  <c:v>0.38887410628377261</c:v>
                </c:pt>
                <c:pt idx="28">
                  <c:v>0.38870758931087213</c:v>
                </c:pt>
                <c:pt idx="29">
                  <c:v>0.34000922868244654</c:v>
                </c:pt>
                <c:pt idx="30">
                  <c:v>0.41305993320427414</c:v>
                </c:pt>
                <c:pt idx="31">
                  <c:v>0.35480546759420362</c:v>
                </c:pt>
                <c:pt idx="32">
                  <c:v>0.42999966334195155</c:v>
                </c:pt>
                <c:pt idx="34">
                  <c:v>0.36789032445835995</c:v>
                </c:pt>
                <c:pt idx="35">
                  <c:v>0.40403188112936239</c:v>
                </c:pt>
                <c:pt idx="37">
                  <c:v>0.38471598898306092</c:v>
                </c:pt>
              </c:numCache>
            </c:numRef>
          </c:val>
          <c:extLst>
            <c:ext xmlns:c16="http://schemas.microsoft.com/office/drawing/2014/chart" uri="{C3380CC4-5D6E-409C-BE32-E72D297353CC}">
              <c16:uniqueId val="{00000001-3C29-4037-891E-CD4494669858}"/>
            </c:ext>
          </c:extLst>
        </c:ser>
        <c:ser>
          <c:idx val="2"/>
          <c:order val="2"/>
          <c:tx>
            <c:strRef>
              <c:f>Sheet1!$E$2</c:f>
              <c:strCache>
                <c:ptCount val="1"/>
                <c:pt idx="0">
                  <c:v>51-75%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0.11096345755339482</c:v>
                </c:pt>
                <c:pt idx="1">
                  <c:v>0.13445055248951954</c:v>
                </c:pt>
                <c:pt idx="2">
                  <c:v>0.12084011684310673</c:v>
                </c:pt>
                <c:pt idx="4">
                  <c:v>0.13242430200239824</c:v>
                </c:pt>
                <c:pt idx="5">
                  <c:v>0.10664530699285762</c:v>
                </c:pt>
                <c:pt idx="6">
                  <c:v>0.14058844559864336</c:v>
                </c:pt>
                <c:pt idx="8">
                  <c:v>0.12693675543048583</c:v>
                </c:pt>
                <c:pt idx="9">
                  <c:v>0.12073473228575884</c:v>
                </c:pt>
                <c:pt idx="11">
                  <c:v>9.9486419650881508E-2</c:v>
                </c:pt>
                <c:pt idx="12">
                  <c:v>0.13141709801407694</c:v>
                </c:pt>
                <c:pt idx="13">
                  <c:v>0.13821572138529392</c:v>
                </c:pt>
                <c:pt idx="15">
                  <c:v>6.1312759471887815E-2</c:v>
                </c:pt>
                <c:pt idx="16">
                  <c:v>0.15737206640402124</c:v>
                </c:pt>
                <c:pt idx="17">
                  <c:v>0.14599598748742534</c:v>
                </c:pt>
                <c:pt idx="18">
                  <c:v>0.14607067962743286</c:v>
                </c:pt>
                <c:pt idx="19">
                  <c:v>5.7320105227186183E-2</c:v>
                </c:pt>
                <c:pt idx="21">
                  <c:v>0.13778618668148881</c:v>
                </c:pt>
                <c:pt idx="22">
                  <c:v>0.12494816058386854</c:v>
                </c:pt>
                <c:pt idx="23">
                  <c:v>0.12296738636265113</c:v>
                </c:pt>
                <c:pt idx="25">
                  <c:v>0.10545552525733193</c:v>
                </c:pt>
                <c:pt idx="26">
                  <c:v>0.12886309805905988</c:v>
                </c:pt>
                <c:pt idx="28">
                  <c:v>0.12132535441530076</c:v>
                </c:pt>
                <c:pt idx="29">
                  <c:v>0.15238494351685822</c:v>
                </c:pt>
                <c:pt idx="30">
                  <c:v>0.10481891283237803</c:v>
                </c:pt>
                <c:pt idx="31">
                  <c:v>0.12814078580292265</c:v>
                </c:pt>
                <c:pt idx="32">
                  <c:v>0.12093000517200944</c:v>
                </c:pt>
                <c:pt idx="34">
                  <c:v>0.1182287148075237</c:v>
                </c:pt>
                <c:pt idx="35">
                  <c:v>0.13157872784024707</c:v>
                </c:pt>
                <c:pt idx="37">
                  <c:v>0.12444379964002647</c:v>
                </c:pt>
              </c:numCache>
            </c:numRef>
          </c:val>
          <c:extLst>
            <c:ext xmlns:c16="http://schemas.microsoft.com/office/drawing/2014/chart" uri="{C3380CC4-5D6E-409C-BE32-E72D297353CC}">
              <c16:uniqueId val="{00000002-3C29-4037-891E-CD4494669858}"/>
            </c:ext>
          </c:extLst>
        </c:ser>
        <c:ser>
          <c:idx val="3"/>
          <c:order val="3"/>
          <c:tx>
            <c:strRef>
              <c:f>Sheet1!$F$2</c:f>
              <c:strCache>
                <c:ptCount val="1"/>
                <c:pt idx="0">
                  <c:v>76-100%</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Sheet1!$F$3:$F$40</c:f>
              <c:numCache>
                <c:formatCode>0%</c:formatCode>
                <c:ptCount val="38"/>
                <c:pt idx="0">
                  <c:v>0.24077365688014968</c:v>
                </c:pt>
                <c:pt idx="1">
                  <c:v>8.5056175541454615E-2</c:v>
                </c:pt>
                <c:pt idx="2">
                  <c:v>0.11108953864231662</c:v>
                </c:pt>
                <c:pt idx="4">
                  <c:v>0.1581669079934534</c:v>
                </c:pt>
                <c:pt idx="5">
                  <c:v>0.10779604621037076</c:v>
                </c:pt>
                <c:pt idx="6">
                  <c:v>0.11002676220951413</c:v>
                </c:pt>
                <c:pt idx="8">
                  <c:v>0.1083587504460681</c:v>
                </c:pt>
                <c:pt idx="9">
                  <c:v>0.13416211787986537</c:v>
                </c:pt>
                <c:pt idx="11">
                  <c:v>0.13064944619473182</c:v>
                </c:pt>
                <c:pt idx="12">
                  <c:v>0.13530446959640482</c:v>
                </c:pt>
                <c:pt idx="13">
                  <c:v>8.7559856349557652E-2</c:v>
                </c:pt>
                <c:pt idx="15">
                  <c:v>0.15517529215081777</c:v>
                </c:pt>
                <c:pt idx="16">
                  <c:v>0.15087273216470762</c:v>
                </c:pt>
                <c:pt idx="17">
                  <c:v>0.10548692131883929</c:v>
                </c:pt>
                <c:pt idx="18">
                  <c:v>6.0135342752181548E-2</c:v>
                </c:pt>
                <c:pt idx="19">
                  <c:v>5.9401334844861965E-2</c:v>
                </c:pt>
                <c:pt idx="21">
                  <c:v>0.13202298031919873</c:v>
                </c:pt>
                <c:pt idx="22">
                  <c:v>0.14019505308299465</c:v>
                </c:pt>
                <c:pt idx="23">
                  <c:v>0.1042895838869225</c:v>
                </c:pt>
                <c:pt idx="25">
                  <c:v>0.20241063061503026</c:v>
                </c:pt>
                <c:pt idx="26">
                  <c:v>9.9255093570663672E-2</c:v>
                </c:pt>
                <c:pt idx="28">
                  <c:v>0.15101313258242682</c:v>
                </c:pt>
                <c:pt idx="29">
                  <c:v>0.19443874192519844</c:v>
                </c:pt>
                <c:pt idx="30">
                  <c:v>0.14108909516424645</c:v>
                </c:pt>
                <c:pt idx="31">
                  <c:v>6.2196416849106421E-2</c:v>
                </c:pt>
                <c:pt idx="32">
                  <c:v>3.6950262339361946E-2</c:v>
                </c:pt>
                <c:pt idx="34">
                  <c:v>0.13508945545831763</c:v>
                </c:pt>
                <c:pt idx="35">
                  <c:v>9.9950675874439426E-2</c:v>
                </c:pt>
                <c:pt idx="37">
                  <c:v>0.11873063277484194</c:v>
                </c:pt>
              </c:numCache>
            </c:numRef>
          </c:val>
          <c:extLst>
            <c:ext xmlns:c16="http://schemas.microsoft.com/office/drawing/2014/chart" uri="{C3380CC4-5D6E-409C-BE32-E72D297353CC}">
              <c16:uniqueId val="{00000003-3C29-4037-891E-CD449466985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37"/>
          <c:h val="3.9600882290500981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Teicamas +  labas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0.1</c:v>
                </c:pt>
                <c:pt idx="1">
                  <c:v>9.2746437811961416E-2</c:v>
                </c:pt>
              </c:numCache>
            </c:numRef>
          </c:val>
          <c:extLst>
            <c:ext xmlns:c16="http://schemas.microsoft.com/office/drawing/2014/chart" uri="{C3380CC4-5D6E-409C-BE32-E72D297353CC}">
              <c16:uniqueId val="{00000000-218D-4E78-BC3C-84B78D93252A}"/>
            </c:ext>
          </c:extLst>
        </c:ser>
        <c:ser>
          <c:idx val="1"/>
          <c:order val="1"/>
          <c:tx>
            <c:strRef>
              <c:f>Sheet1!$C$2</c:f>
              <c:strCache>
                <c:ptCount val="1"/>
                <c:pt idx="0">
                  <c:v>Viduvējas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0.38</c:v>
                </c:pt>
                <c:pt idx="1">
                  <c:v>0.35942427805992755</c:v>
                </c:pt>
              </c:numCache>
            </c:numRef>
          </c:val>
          <c:extLst>
            <c:ext xmlns:c16="http://schemas.microsoft.com/office/drawing/2014/chart" uri="{C3380CC4-5D6E-409C-BE32-E72D297353CC}">
              <c16:uniqueId val="{00000001-218D-4E78-BC3C-84B78D93252A}"/>
            </c:ext>
          </c:extLst>
        </c:ser>
        <c:ser>
          <c:idx val="2"/>
          <c:order val="2"/>
          <c:tx>
            <c:strRef>
              <c:f>Sheet1!$D$2</c:f>
              <c:strCache>
                <c:ptCount val="1"/>
                <c:pt idx="0">
                  <c:v>Sliktas + ļoti sliktas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0.46</c:v>
                </c:pt>
                <c:pt idx="1">
                  <c:v>0.51136977504968317</c:v>
                </c:pt>
              </c:numCache>
            </c:numRef>
          </c:val>
          <c:extLst>
            <c:ext xmlns:c16="http://schemas.microsoft.com/office/drawing/2014/chart" uri="{C3380CC4-5D6E-409C-BE32-E72D297353CC}">
              <c16:uniqueId val="{00000002-218D-4E78-BC3C-84B78D93252A}"/>
            </c:ext>
          </c:extLst>
        </c:ser>
        <c:ser>
          <c:idx val="3"/>
          <c:order val="3"/>
          <c:tx>
            <c:strRef>
              <c:f>Sheet1!$E$2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0%</c:formatCode>
                <c:ptCount val="2"/>
                <c:pt idx="0">
                  <c:v>0.06</c:v>
                </c:pt>
                <c:pt idx="1">
                  <c:v>3.6459509078427939E-2</c:v>
                </c:pt>
              </c:numCache>
            </c:numRef>
          </c:val>
          <c:extLst>
            <c:ext xmlns:c16="http://schemas.microsoft.com/office/drawing/2014/chart" uri="{C3380CC4-5D6E-409C-BE32-E72D297353CC}">
              <c16:uniqueId val="{00000003-218D-4E78-BC3C-84B78D93252A}"/>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4EF7-4790-9ED3-812F9617D760}"/>
              </c:ext>
            </c:extLst>
          </c:dPt>
          <c:dPt>
            <c:idx val="1"/>
            <c:bubble3D val="0"/>
            <c:extLst>
              <c:ext xmlns:c16="http://schemas.microsoft.com/office/drawing/2014/chart" uri="{C3380CC4-5D6E-409C-BE32-E72D297353CC}">
                <c16:uniqueId val="{00000002-4EF7-4790-9ED3-812F9617D760}"/>
              </c:ext>
            </c:extLst>
          </c:dPt>
          <c:dPt>
            <c:idx val="2"/>
            <c:bubble3D val="0"/>
            <c:spPr>
              <a:solidFill>
                <a:schemeClr val="accent5"/>
              </a:solidFill>
            </c:spPr>
            <c:extLst>
              <c:ext xmlns:c16="http://schemas.microsoft.com/office/drawing/2014/chart" uri="{C3380CC4-5D6E-409C-BE32-E72D297353CC}">
                <c16:uniqueId val="{00000004-4EF7-4790-9ED3-812F9617D760}"/>
              </c:ext>
            </c:extLst>
          </c:dPt>
          <c:dPt>
            <c:idx val="3"/>
            <c:bubble3D val="0"/>
            <c:spPr>
              <a:solidFill>
                <a:schemeClr val="accent2"/>
              </a:solidFill>
            </c:spPr>
            <c:extLst>
              <c:ext xmlns:c16="http://schemas.microsoft.com/office/drawing/2014/chart" uri="{C3380CC4-5D6E-409C-BE32-E72D297353CC}">
                <c16:uniqueId val="{00000006-4EF7-4790-9ED3-812F9617D760}"/>
              </c:ext>
            </c:extLst>
          </c:dPt>
          <c:dPt>
            <c:idx val="4"/>
            <c:bubble3D val="0"/>
            <c:spPr>
              <a:solidFill>
                <a:schemeClr val="accent2">
                  <a:lumMod val="75000"/>
                </a:schemeClr>
              </a:solidFill>
            </c:spPr>
            <c:extLst>
              <c:ext xmlns:c16="http://schemas.microsoft.com/office/drawing/2014/chart" uri="{C3380CC4-5D6E-409C-BE32-E72D297353CC}">
                <c16:uniqueId val="{00000008-4EF7-4790-9ED3-812F9617D760}"/>
              </c:ext>
            </c:extLst>
          </c:dPt>
          <c:dPt>
            <c:idx val="5"/>
            <c:bubble3D val="0"/>
            <c:spPr>
              <a:solidFill>
                <a:schemeClr val="bg1">
                  <a:lumMod val="65000"/>
                </a:schemeClr>
              </a:solidFill>
            </c:spPr>
            <c:extLst>
              <c:ext xmlns:c16="http://schemas.microsoft.com/office/drawing/2014/chart" uri="{C3380CC4-5D6E-409C-BE32-E72D297353CC}">
                <c16:uniqueId val="{0000000A-4EF7-4790-9ED3-812F9617D760}"/>
              </c:ext>
            </c:extLst>
          </c:dPt>
          <c:dPt>
            <c:idx val="6"/>
            <c:bubble3D val="0"/>
            <c:extLst>
              <c:ext xmlns:c16="http://schemas.microsoft.com/office/drawing/2014/chart" uri="{C3380CC4-5D6E-409C-BE32-E72D297353CC}">
                <c16:uniqueId val="{0000000B-4EF7-4790-9ED3-812F9617D760}"/>
              </c:ext>
            </c:extLst>
          </c:dPt>
          <c:dLbls>
            <c:dLbl>
              <c:idx val="0"/>
              <c:layout>
                <c:manualLayout>
                  <c:x val="-0.22923988400863471"/>
                  <c:y val="-0.1279219175793384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F7-4790-9ED3-812F9617D760}"/>
                </c:ext>
              </c:extLst>
            </c:dLbl>
            <c:dLbl>
              <c:idx val="1"/>
              <c:layout>
                <c:manualLayout>
                  <c:x val="-0.11420210649479301"/>
                  <c:y val="-0.18905533105331718"/>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2-4EF7-4790-9ED3-812F9617D760}"/>
                </c:ext>
              </c:extLst>
            </c:dLbl>
            <c:dLbl>
              <c:idx val="2"/>
              <c:layout>
                <c:manualLayout>
                  <c:x val="0.1875319535932003"/>
                  <c:y val="-0.11267005859730217"/>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828643578335329"/>
                      <c:h val="0.11631305715861488"/>
                    </c:manualLayout>
                  </c15:layout>
                </c:ext>
                <c:ext xmlns:c16="http://schemas.microsoft.com/office/drawing/2014/chart" uri="{C3380CC4-5D6E-409C-BE32-E72D297353CC}">
                  <c16:uniqueId val="{00000004-4EF7-4790-9ED3-812F9617D760}"/>
                </c:ext>
              </c:extLst>
            </c:dLbl>
            <c:dLbl>
              <c:idx val="3"/>
              <c:layout>
                <c:manualLayout>
                  <c:x val="-1.0851760676808144E-2"/>
                  <c:y val="0.153982413416312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F7-4790-9ED3-812F9617D760}"/>
                </c:ext>
              </c:extLst>
            </c:dLbl>
            <c:dLbl>
              <c:idx val="4"/>
              <c:layout>
                <c:manualLayout>
                  <c:x val="-0.22788697421296966"/>
                  <c:y val="2.628968033937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F7-4790-9ED3-812F9617D760}"/>
                </c:ext>
              </c:extLst>
            </c:dLbl>
            <c:dLbl>
              <c:idx val="5"/>
              <c:layout>
                <c:manualLayout>
                  <c:x val="-0.23512148133084171"/>
                  <c:y val="-3.75566861991007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F7-4790-9ED3-812F9617D760}"/>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F7-4790-9ED3-812F9617D760}"/>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Teicamas</c:v>
                </c:pt>
                <c:pt idx="1">
                  <c:v>Labas</c:v>
                </c:pt>
                <c:pt idx="2">
                  <c:v>Viduvējas</c:v>
                </c:pt>
                <c:pt idx="3">
                  <c:v>Sliktas</c:v>
                </c:pt>
                <c:pt idx="4">
                  <c:v>Ļoti sliktas/ nekādas</c:v>
                </c:pt>
                <c:pt idx="5">
                  <c:v>Grūti pateikt</c:v>
                </c:pt>
              </c:strCache>
            </c:strRef>
          </c:cat>
          <c:val>
            <c:numRef>
              <c:f>Sheet1!$B$2:$B$7</c:f>
              <c:numCache>
                <c:formatCode>0%</c:formatCode>
                <c:ptCount val="6"/>
                <c:pt idx="0">
                  <c:v>6.5221313040154409E-3</c:v>
                </c:pt>
                <c:pt idx="1">
                  <c:v>8.6224306507945978E-2</c:v>
                </c:pt>
                <c:pt idx="2">
                  <c:v>0.35942427805992755</c:v>
                </c:pt>
                <c:pt idx="3">
                  <c:v>0.33307017871571382</c:v>
                </c:pt>
                <c:pt idx="4">
                  <c:v>0.17829959633396936</c:v>
                </c:pt>
                <c:pt idx="5">
                  <c:v>3.6459509078427939E-2</c:v>
                </c:pt>
              </c:numCache>
            </c:numRef>
          </c:val>
          <c:extLst>
            <c:ext xmlns:c16="http://schemas.microsoft.com/office/drawing/2014/chart" uri="{C3380CC4-5D6E-409C-BE32-E72D297353CC}">
              <c16:uniqueId val="{0000000C-4EF7-4790-9ED3-812F9617D760}"/>
            </c:ext>
          </c:extLst>
        </c:ser>
        <c:dLbls>
          <c:showLegendKey val="0"/>
          <c:showVal val="0"/>
          <c:showCatName val="0"/>
          <c:showSerName val="0"/>
          <c:showPercent val="0"/>
          <c:showBubbleSize val="0"/>
          <c:showLeaderLines val="1"/>
        </c:dLbls>
        <c:firstSliceAng val="30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Teicamas +  labas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5.8090207665845175E-2</c:v>
                </c:pt>
                <c:pt idx="1">
                  <c:v>8.7297844020738202E-2</c:v>
                </c:pt>
                <c:pt idx="2">
                  <c:v>0.1002597172403723</c:v>
                </c:pt>
                <c:pt idx="4">
                  <c:v>6.2923422580854607E-2</c:v>
                </c:pt>
                <c:pt idx="5">
                  <c:v>6.6323601426670875E-2</c:v>
                </c:pt>
                <c:pt idx="6">
                  <c:v>0.15489975837230241</c:v>
                </c:pt>
                <c:pt idx="8">
                  <c:v>9.5239812986186459E-2</c:v>
                </c:pt>
                <c:pt idx="9">
                  <c:v>8.8245948494365928E-2</c:v>
                </c:pt>
                <c:pt idx="11">
                  <c:v>8.6862886918629853E-2</c:v>
                </c:pt>
                <c:pt idx="12">
                  <c:v>0.11359091341033095</c:v>
                </c:pt>
                <c:pt idx="13">
                  <c:v>7.1733158047026388E-2</c:v>
                </c:pt>
                <c:pt idx="15">
                  <c:v>8.4713917559793253E-2</c:v>
                </c:pt>
                <c:pt idx="16">
                  <c:v>8.1775709452125422E-2</c:v>
                </c:pt>
                <c:pt idx="17">
                  <c:v>0.1113704020127004</c:v>
                </c:pt>
                <c:pt idx="18">
                  <c:v>7.0282314402844909E-2</c:v>
                </c:pt>
                <c:pt idx="19">
                  <c:v>0.11708885403169243</c:v>
                </c:pt>
                <c:pt idx="21">
                  <c:v>0.16399405112956117</c:v>
                </c:pt>
                <c:pt idx="22">
                  <c:v>0.10286527022298156</c:v>
                </c:pt>
                <c:pt idx="23">
                  <c:v>8.1351914023507471E-2</c:v>
                </c:pt>
                <c:pt idx="25">
                  <c:v>0.10848685404447575</c:v>
                </c:pt>
                <c:pt idx="26">
                  <c:v>8.8983305397712112E-2</c:v>
                </c:pt>
                <c:pt idx="28">
                  <c:v>8.4586767232733742E-2</c:v>
                </c:pt>
                <c:pt idx="29">
                  <c:v>8.3503003817353386E-2</c:v>
                </c:pt>
                <c:pt idx="30">
                  <c:v>5.4309826780395122E-2</c:v>
                </c:pt>
                <c:pt idx="31">
                  <c:v>0.11973530018159685</c:v>
                </c:pt>
                <c:pt idx="32">
                  <c:v>0.16340823413653632</c:v>
                </c:pt>
                <c:pt idx="34">
                  <c:v>0.13258436380912739</c:v>
                </c:pt>
                <c:pt idx="35">
                  <c:v>5.6796693994514688E-2</c:v>
                </c:pt>
                <c:pt idx="37">
                  <c:v>9.2746437811961416E-2</c:v>
                </c:pt>
              </c:numCache>
            </c:numRef>
          </c:val>
          <c:extLst>
            <c:ext xmlns:c16="http://schemas.microsoft.com/office/drawing/2014/chart" uri="{C3380CC4-5D6E-409C-BE32-E72D297353CC}">
              <c16:uniqueId val="{00000000-2617-4712-8B0D-66B22AE21983}"/>
            </c:ext>
          </c:extLst>
        </c:ser>
        <c:ser>
          <c:idx val="1"/>
          <c:order val="1"/>
          <c:tx>
            <c:strRef>
              <c:f>Sheet1!$D$2</c:f>
              <c:strCache>
                <c:ptCount val="1"/>
                <c:pt idx="0">
                  <c:v>Viduvējas</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0.29801320411881776</c:v>
                </c:pt>
                <c:pt idx="1">
                  <c:v>0.33296980247694108</c:v>
                </c:pt>
                <c:pt idx="2">
                  <c:v>0.3840864215589454</c:v>
                </c:pt>
                <c:pt idx="4">
                  <c:v>0.35845482793750139</c:v>
                </c:pt>
                <c:pt idx="5">
                  <c:v>0.34932094024798954</c:v>
                </c:pt>
                <c:pt idx="6">
                  <c:v>0.38350582812597978</c:v>
                </c:pt>
                <c:pt idx="8">
                  <c:v>0.35802615352976219</c:v>
                </c:pt>
                <c:pt idx="9">
                  <c:v>0.36194786318972372</c:v>
                </c:pt>
                <c:pt idx="11">
                  <c:v>0.34998038381423896</c:v>
                </c:pt>
                <c:pt idx="12">
                  <c:v>0.34533627041107351</c:v>
                </c:pt>
                <c:pt idx="13">
                  <c:v>0.38509867173038714</c:v>
                </c:pt>
                <c:pt idx="15">
                  <c:v>0.35387341919928195</c:v>
                </c:pt>
                <c:pt idx="16">
                  <c:v>0.38610821934284728</c:v>
                </c:pt>
                <c:pt idx="17">
                  <c:v>0.36640555375665895</c:v>
                </c:pt>
                <c:pt idx="18">
                  <c:v>0.38515086102832186</c:v>
                </c:pt>
                <c:pt idx="19">
                  <c:v>0.38179054653903399</c:v>
                </c:pt>
                <c:pt idx="21">
                  <c:v>0.28226991263065471</c:v>
                </c:pt>
                <c:pt idx="22">
                  <c:v>0.33259604405544557</c:v>
                </c:pt>
                <c:pt idx="23">
                  <c:v>0.38134202335595274</c:v>
                </c:pt>
                <c:pt idx="25">
                  <c:v>0.34396114481815149</c:v>
                </c:pt>
                <c:pt idx="26">
                  <c:v>0.36312111917698614</c:v>
                </c:pt>
                <c:pt idx="28">
                  <c:v>0.37543577130889505</c:v>
                </c:pt>
                <c:pt idx="29">
                  <c:v>0.32222188432450621</c:v>
                </c:pt>
                <c:pt idx="30">
                  <c:v>0.34611781795223068</c:v>
                </c:pt>
                <c:pt idx="31">
                  <c:v>0.36772039101018456</c:v>
                </c:pt>
                <c:pt idx="32">
                  <c:v>0.41624637411656645</c:v>
                </c:pt>
                <c:pt idx="34">
                  <c:v>0.37282257100462035</c:v>
                </c:pt>
                <c:pt idx="35">
                  <c:v>0.34733365870923388</c:v>
                </c:pt>
                <c:pt idx="37">
                  <c:v>0.35942427805992755</c:v>
                </c:pt>
              </c:numCache>
            </c:numRef>
          </c:val>
          <c:extLst>
            <c:ext xmlns:c16="http://schemas.microsoft.com/office/drawing/2014/chart" uri="{C3380CC4-5D6E-409C-BE32-E72D297353CC}">
              <c16:uniqueId val="{00000001-2617-4712-8B0D-66B22AE21983}"/>
            </c:ext>
          </c:extLst>
        </c:ser>
        <c:ser>
          <c:idx val="2"/>
          <c:order val="2"/>
          <c:tx>
            <c:strRef>
              <c:f>Sheet1!$E$2</c:f>
              <c:strCache>
                <c:ptCount val="1"/>
                <c:pt idx="0">
                  <c:v>Sliktas + ļoti sliktas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0.61347474388576417</c:v>
                </c:pt>
                <c:pt idx="1">
                  <c:v>0.54950136766190127</c:v>
                </c:pt>
                <c:pt idx="2">
                  <c:v>0.47936923752542387</c:v>
                </c:pt>
                <c:pt idx="4">
                  <c:v>0.56802642609277298</c:v>
                </c:pt>
                <c:pt idx="5">
                  <c:v>0.54754125403225928</c:v>
                </c:pt>
                <c:pt idx="6">
                  <c:v>0.41810461352071004</c:v>
                </c:pt>
                <c:pt idx="8">
                  <c:v>0.50866197936337665</c:v>
                </c:pt>
                <c:pt idx="9">
                  <c:v>0.5162572888448107</c:v>
                </c:pt>
                <c:pt idx="11">
                  <c:v>0.53226058248159624</c:v>
                </c:pt>
                <c:pt idx="12">
                  <c:v>0.50315805893347076</c:v>
                </c:pt>
                <c:pt idx="13">
                  <c:v>0.50377103011624591</c:v>
                </c:pt>
                <c:pt idx="15">
                  <c:v>0.53055070432378892</c:v>
                </c:pt>
                <c:pt idx="16">
                  <c:v>0.51161141472501581</c:v>
                </c:pt>
                <c:pt idx="17">
                  <c:v>0.51024345216655154</c:v>
                </c:pt>
                <c:pt idx="18">
                  <c:v>0.52273945868924154</c:v>
                </c:pt>
                <c:pt idx="19">
                  <c:v>0.47038863675425335</c:v>
                </c:pt>
                <c:pt idx="21">
                  <c:v>0.50388312725701279</c:v>
                </c:pt>
                <c:pt idx="22">
                  <c:v>0.52895197098444413</c:v>
                </c:pt>
                <c:pt idx="23">
                  <c:v>0.50131371980782491</c:v>
                </c:pt>
                <c:pt idx="25">
                  <c:v>0.5065336862269485</c:v>
                </c:pt>
                <c:pt idx="26">
                  <c:v>0.51252596065101541</c:v>
                </c:pt>
                <c:pt idx="28">
                  <c:v>0.49145692410596253</c:v>
                </c:pt>
                <c:pt idx="29">
                  <c:v>0.54526487801300538</c:v>
                </c:pt>
                <c:pt idx="30">
                  <c:v>0.56875100715357529</c:v>
                </c:pt>
                <c:pt idx="31">
                  <c:v>0.47607188758892693</c:v>
                </c:pt>
                <c:pt idx="32">
                  <c:v>0.42034539174689745</c:v>
                </c:pt>
                <c:pt idx="34">
                  <c:v>0.45778067531882738</c:v>
                </c:pt>
                <c:pt idx="35">
                  <c:v>0.55972857783647678</c:v>
                </c:pt>
                <c:pt idx="37">
                  <c:v>0.51136977504968317</c:v>
                </c:pt>
              </c:numCache>
            </c:numRef>
          </c:val>
          <c:extLst>
            <c:ext xmlns:c16="http://schemas.microsoft.com/office/drawing/2014/chart" uri="{C3380CC4-5D6E-409C-BE32-E72D297353CC}">
              <c16:uniqueId val="{00000002-2617-4712-8B0D-66B22AE21983}"/>
            </c:ext>
          </c:extLst>
        </c:ser>
        <c:ser>
          <c:idx val="3"/>
          <c:order val="3"/>
          <c:tx>
            <c:strRef>
              <c:f>Sheet1!$F$2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Sheet1!$F$3:$F$40</c:f>
              <c:numCache>
                <c:formatCode>0%</c:formatCode>
                <c:ptCount val="38"/>
                <c:pt idx="0">
                  <c:v>3.0421844329573493E-2</c:v>
                </c:pt>
                <c:pt idx="1">
                  <c:v>3.0230985840418719E-2</c:v>
                </c:pt>
                <c:pt idx="2">
                  <c:v>3.6284623675258414E-2</c:v>
                </c:pt>
                <c:pt idx="4">
                  <c:v>1.0595323388870998E-2</c:v>
                </c:pt>
                <c:pt idx="5">
                  <c:v>3.6814204293078912E-2</c:v>
                </c:pt>
                <c:pt idx="6">
                  <c:v>4.3489799981008499E-2</c:v>
                </c:pt>
                <c:pt idx="8">
                  <c:v>3.8072054120675707E-2</c:v>
                </c:pt>
                <c:pt idx="9">
                  <c:v>3.3548899471097827E-2</c:v>
                </c:pt>
                <c:pt idx="11">
                  <c:v>3.0896146785536781E-2</c:v>
                </c:pt>
                <c:pt idx="12">
                  <c:v>3.7914757245125934E-2</c:v>
                </c:pt>
                <c:pt idx="13">
                  <c:v>3.9397140106337276E-2</c:v>
                </c:pt>
                <c:pt idx="15">
                  <c:v>3.0861958917135612E-2</c:v>
                </c:pt>
                <c:pt idx="16">
                  <c:v>2.0504656480011495E-2</c:v>
                </c:pt>
                <c:pt idx="17">
                  <c:v>1.198059206408976E-2</c:v>
                </c:pt>
                <c:pt idx="18">
                  <c:v>2.1827365879591644E-2</c:v>
                </c:pt>
                <c:pt idx="19">
                  <c:v>3.0731962675020309E-2</c:v>
                </c:pt>
                <c:pt idx="21">
                  <c:v>4.9852908982771178E-2</c:v>
                </c:pt>
                <c:pt idx="22">
                  <c:v>3.5586714737127385E-2</c:v>
                </c:pt>
                <c:pt idx="23">
                  <c:v>3.5992342812714719E-2</c:v>
                </c:pt>
                <c:pt idx="25">
                  <c:v>4.1018314910422758E-2</c:v>
                </c:pt>
                <c:pt idx="26">
                  <c:v>3.5369614774285511E-2</c:v>
                </c:pt>
                <c:pt idx="28">
                  <c:v>4.8520537352408522E-2</c:v>
                </c:pt>
                <c:pt idx="29">
                  <c:v>4.9010233845132853E-2</c:v>
                </c:pt>
                <c:pt idx="30">
                  <c:v>3.0821348113798663E-2</c:v>
                </c:pt>
                <c:pt idx="31">
                  <c:v>3.647242121929218E-2</c:v>
                </c:pt>
                <c:pt idx="32">
                  <c:v>0</c:v>
                </c:pt>
                <c:pt idx="34">
                  <c:v>3.6812389867424321E-2</c:v>
                </c:pt>
                <c:pt idx="35">
                  <c:v>3.6141069459773544E-2</c:v>
                </c:pt>
                <c:pt idx="37">
                  <c:v>3.6459509078427939E-2</c:v>
                </c:pt>
              </c:numCache>
            </c:numRef>
          </c:val>
          <c:extLst>
            <c:ext xmlns:c16="http://schemas.microsoft.com/office/drawing/2014/chart" uri="{C3380CC4-5D6E-409C-BE32-E72D297353CC}">
              <c16:uniqueId val="{00000003-2617-4712-8B0D-66B22AE2198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37"/>
          <c:h val="3.9600882290500981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Teicamas</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Sheet1!$B$2:$B$8</c:f>
              <c:numCache>
                <c:formatCode>0%</c:formatCode>
                <c:ptCount val="7"/>
                <c:pt idx="0">
                  <c:v>7.086792806855995E-3</c:v>
                </c:pt>
                <c:pt idx="1">
                  <c:v>1.1784350801425853E-2</c:v>
                </c:pt>
                <c:pt idx="2">
                  <c:v>9.8350546696647171E-3</c:v>
                </c:pt>
                <c:pt idx="3">
                  <c:v>1.2345671092615675E-2</c:v>
                </c:pt>
                <c:pt idx="4">
                  <c:v>1.1439380754319422E-2</c:v>
                </c:pt>
                <c:pt idx="5">
                  <c:v>2.2652883353720118E-2</c:v>
                </c:pt>
                <c:pt idx="6">
                  <c:v>3.2967442596998575E-2</c:v>
                </c:pt>
              </c:numCache>
            </c:numRef>
          </c:val>
          <c:extLst>
            <c:ext xmlns:c16="http://schemas.microsoft.com/office/drawing/2014/chart" uri="{C3380CC4-5D6E-409C-BE32-E72D297353CC}">
              <c16:uniqueId val="{00000000-E2E7-4694-8427-F94D91112780}"/>
            </c:ext>
          </c:extLst>
        </c:ser>
        <c:ser>
          <c:idx val="1"/>
          <c:order val="1"/>
          <c:tx>
            <c:strRef>
              <c:f>Sheet1!$C$1</c:f>
              <c:strCache>
                <c:ptCount val="1"/>
                <c:pt idx="0">
                  <c:v>Labas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Sheet1!$C$2:$C$8</c:f>
              <c:numCache>
                <c:formatCode>0%</c:formatCode>
                <c:ptCount val="7"/>
                <c:pt idx="0">
                  <c:v>3.5409229284502235E-2</c:v>
                </c:pt>
                <c:pt idx="1">
                  <c:v>6.2868582572946044E-2</c:v>
                </c:pt>
                <c:pt idx="2">
                  <c:v>6.5800183001558751E-2</c:v>
                </c:pt>
                <c:pt idx="3">
                  <c:v>6.6085994110275409E-2</c:v>
                </c:pt>
                <c:pt idx="4">
                  <c:v>7.0217586972028317E-2</c:v>
                </c:pt>
                <c:pt idx="5">
                  <c:v>0.13862193084834981</c:v>
                </c:pt>
                <c:pt idx="6">
                  <c:v>0.2092253053577858</c:v>
                </c:pt>
              </c:numCache>
            </c:numRef>
          </c:val>
          <c:extLst>
            <c:ext xmlns:c16="http://schemas.microsoft.com/office/drawing/2014/chart" uri="{C3380CC4-5D6E-409C-BE32-E72D297353CC}">
              <c16:uniqueId val="{00000001-E2E7-4694-8427-F94D91112780}"/>
            </c:ext>
          </c:extLst>
        </c:ser>
        <c:ser>
          <c:idx val="2"/>
          <c:order val="2"/>
          <c:tx>
            <c:strRef>
              <c:f>Sheet1!$D$1</c:f>
              <c:strCache>
                <c:ptCount val="1"/>
                <c:pt idx="0">
                  <c:v>Viduvējas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Sheet1!$D$2:$D$8</c:f>
              <c:numCache>
                <c:formatCode>0%</c:formatCode>
                <c:ptCount val="7"/>
                <c:pt idx="0">
                  <c:v>0.16020040460868731</c:v>
                </c:pt>
                <c:pt idx="1">
                  <c:v>0.28842062406268515</c:v>
                </c:pt>
                <c:pt idx="2">
                  <c:v>0.31156487766172364</c:v>
                </c:pt>
                <c:pt idx="3">
                  <c:v>0.25913868060867917</c:v>
                </c:pt>
                <c:pt idx="4">
                  <c:v>0.3146805852699201</c:v>
                </c:pt>
                <c:pt idx="5">
                  <c:v>0.38837038887154718</c:v>
                </c:pt>
                <c:pt idx="6">
                  <c:v>0.4049767035733241</c:v>
                </c:pt>
              </c:numCache>
            </c:numRef>
          </c:val>
          <c:extLst>
            <c:ext xmlns:c16="http://schemas.microsoft.com/office/drawing/2014/chart" uri="{C3380CC4-5D6E-409C-BE32-E72D297353CC}">
              <c16:uniqueId val="{00000002-E2E7-4694-8427-F94D91112780}"/>
            </c:ext>
          </c:extLst>
        </c:ser>
        <c:ser>
          <c:idx val="3"/>
          <c:order val="3"/>
          <c:tx>
            <c:strRef>
              <c:f>Sheet1!$E$1</c:f>
              <c:strCache>
                <c:ptCount val="1"/>
                <c:pt idx="0">
                  <c:v>Sliktas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Sheet1!$E$2:$E$8</c:f>
              <c:numCache>
                <c:formatCode>0%</c:formatCode>
                <c:ptCount val="7"/>
                <c:pt idx="0">
                  <c:v>0.34265672362698446</c:v>
                </c:pt>
                <c:pt idx="1">
                  <c:v>0.3006417456182281</c:v>
                </c:pt>
                <c:pt idx="2">
                  <c:v>0.30897823697363713</c:v>
                </c:pt>
                <c:pt idx="3">
                  <c:v>0.31817470904986073</c:v>
                </c:pt>
                <c:pt idx="4">
                  <c:v>0.29054646318444294</c:v>
                </c:pt>
                <c:pt idx="5">
                  <c:v>0.25222131648940155</c:v>
                </c:pt>
                <c:pt idx="6">
                  <c:v>0.19661637979068389</c:v>
                </c:pt>
              </c:numCache>
            </c:numRef>
          </c:val>
          <c:extLst>
            <c:ext xmlns:c16="http://schemas.microsoft.com/office/drawing/2014/chart" uri="{C3380CC4-5D6E-409C-BE32-E72D297353CC}">
              <c16:uniqueId val="{00000003-E2E7-4694-8427-F94D91112780}"/>
            </c:ext>
          </c:extLst>
        </c:ser>
        <c:ser>
          <c:idx val="4"/>
          <c:order val="4"/>
          <c:tx>
            <c:strRef>
              <c:f>Sheet1!$F$1</c:f>
              <c:strCache>
                <c:ptCount val="1"/>
                <c:pt idx="0">
                  <c:v>Ļoti sliktas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Sheet1!$F$2:$F$8</c:f>
              <c:numCache>
                <c:formatCode>0%</c:formatCode>
                <c:ptCount val="7"/>
                <c:pt idx="0">
                  <c:v>0.40271471048864421</c:v>
                </c:pt>
                <c:pt idx="1">
                  <c:v>0.29042833563960824</c:v>
                </c:pt>
                <c:pt idx="2">
                  <c:v>0.26067401903844178</c:v>
                </c:pt>
                <c:pt idx="3">
                  <c:v>0.29708746263635838</c:v>
                </c:pt>
                <c:pt idx="4">
                  <c:v>0.26027580703582009</c:v>
                </c:pt>
                <c:pt idx="5">
                  <c:v>0.14812422655777291</c:v>
                </c:pt>
                <c:pt idx="6">
                  <c:v>0.10587674640320981</c:v>
                </c:pt>
              </c:numCache>
            </c:numRef>
          </c:val>
          <c:extLst>
            <c:ext xmlns:c16="http://schemas.microsoft.com/office/drawing/2014/chart" uri="{C3380CC4-5D6E-409C-BE32-E72D297353CC}">
              <c16:uniqueId val="{00000004-E2E7-4694-8427-F94D91112780}"/>
            </c:ext>
          </c:extLst>
        </c:ser>
        <c:ser>
          <c:idx val="5"/>
          <c:order val="5"/>
          <c:tx>
            <c:strRef>
              <c:f>Sheet1!$G$1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Sheet1!$G$2:$G$8</c:f>
              <c:numCache>
                <c:formatCode>0%</c:formatCode>
                <c:ptCount val="7"/>
                <c:pt idx="0">
                  <c:v>5.1932139184326459E-2</c:v>
                </c:pt>
                <c:pt idx="1">
                  <c:v>4.5856361305106869E-2</c:v>
                </c:pt>
                <c:pt idx="2">
                  <c:v>4.3147628654973971E-2</c:v>
                </c:pt>
                <c:pt idx="3">
                  <c:v>4.7167482502210895E-2</c:v>
                </c:pt>
                <c:pt idx="4">
                  <c:v>5.2840176783469174E-2</c:v>
                </c:pt>
                <c:pt idx="5">
                  <c:v>5.0009253879208092E-2</c:v>
                </c:pt>
                <c:pt idx="6">
                  <c:v>5.0337422277997618E-2</c:v>
                </c:pt>
              </c:numCache>
            </c:numRef>
          </c:val>
          <c:extLst>
            <c:ext xmlns:c16="http://schemas.microsoft.com/office/drawing/2014/chart" uri="{C3380CC4-5D6E-409C-BE32-E72D297353CC}">
              <c16:uniqueId val="{00000005-E2E7-4694-8427-F94D91112780}"/>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1153053569528875"/>
          <c:w val="0.8120058514158337"/>
          <c:h val="7.6822319597650748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Teicamas +  labas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Sheet1!$B$2:$B$8</c:f>
              <c:numCache>
                <c:formatCode>0%</c:formatCode>
                <c:ptCount val="7"/>
                <c:pt idx="0">
                  <c:v>4.2496022091358228E-2</c:v>
                </c:pt>
                <c:pt idx="1">
                  <c:v>7.4652933374371899E-2</c:v>
                </c:pt>
                <c:pt idx="2">
                  <c:v>7.5635237671223474E-2</c:v>
                </c:pt>
                <c:pt idx="3">
                  <c:v>7.8431665202891077E-2</c:v>
                </c:pt>
                <c:pt idx="4">
                  <c:v>8.1656967726347743E-2</c:v>
                </c:pt>
                <c:pt idx="5">
                  <c:v>0.16127481420206993</c:v>
                </c:pt>
                <c:pt idx="6">
                  <c:v>0.24219274795478438</c:v>
                </c:pt>
              </c:numCache>
            </c:numRef>
          </c:val>
          <c:extLst>
            <c:ext xmlns:c16="http://schemas.microsoft.com/office/drawing/2014/chart" uri="{C3380CC4-5D6E-409C-BE32-E72D297353CC}">
              <c16:uniqueId val="{00000000-9FF0-496A-8391-DD003D01A9AA}"/>
            </c:ext>
          </c:extLst>
        </c:ser>
        <c:ser>
          <c:idx val="1"/>
          <c:order val="1"/>
          <c:tx>
            <c:strRef>
              <c:f>Sheet1!$C$1</c:f>
              <c:strCache>
                <c:ptCount val="1"/>
                <c:pt idx="0">
                  <c:v>Viduvējas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Sheet1!$C$2:$C$8</c:f>
              <c:numCache>
                <c:formatCode>0%</c:formatCode>
                <c:ptCount val="7"/>
                <c:pt idx="0">
                  <c:v>0.16020040460868731</c:v>
                </c:pt>
                <c:pt idx="1">
                  <c:v>0.28842062406268515</c:v>
                </c:pt>
                <c:pt idx="2">
                  <c:v>0.31156487766172364</c:v>
                </c:pt>
                <c:pt idx="3">
                  <c:v>0.25913868060867917</c:v>
                </c:pt>
                <c:pt idx="4">
                  <c:v>0.3146805852699201</c:v>
                </c:pt>
                <c:pt idx="5">
                  <c:v>0.38837038887154718</c:v>
                </c:pt>
                <c:pt idx="6">
                  <c:v>0.4049767035733241</c:v>
                </c:pt>
              </c:numCache>
            </c:numRef>
          </c:val>
          <c:extLst>
            <c:ext xmlns:c16="http://schemas.microsoft.com/office/drawing/2014/chart" uri="{C3380CC4-5D6E-409C-BE32-E72D297353CC}">
              <c16:uniqueId val="{00000001-9FF0-496A-8391-DD003D01A9AA}"/>
            </c:ext>
          </c:extLst>
        </c:ser>
        <c:ser>
          <c:idx val="2"/>
          <c:order val="2"/>
          <c:tx>
            <c:strRef>
              <c:f>Sheet1!$D$1</c:f>
              <c:strCache>
                <c:ptCount val="1"/>
                <c:pt idx="0">
                  <c:v>Sliktas + ļoti sliktas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Sheet1!$D$2:$D$8</c:f>
              <c:numCache>
                <c:formatCode>0%</c:formatCode>
                <c:ptCount val="7"/>
                <c:pt idx="0">
                  <c:v>0.74537143411562867</c:v>
                </c:pt>
                <c:pt idx="1">
                  <c:v>0.59107008125783633</c:v>
                </c:pt>
                <c:pt idx="2">
                  <c:v>0.56965225601207892</c:v>
                </c:pt>
                <c:pt idx="3">
                  <c:v>0.61526217168621911</c:v>
                </c:pt>
                <c:pt idx="4">
                  <c:v>0.55082227022026298</c:v>
                </c:pt>
                <c:pt idx="5">
                  <c:v>0.40034554304717446</c:v>
                </c:pt>
                <c:pt idx="6">
                  <c:v>0.30249312619389368</c:v>
                </c:pt>
              </c:numCache>
            </c:numRef>
          </c:val>
          <c:extLst>
            <c:ext xmlns:c16="http://schemas.microsoft.com/office/drawing/2014/chart" uri="{C3380CC4-5D6E-409C-BE32-E72D297353CC}">
              <c16:uniqueId val="{00000002-9FF0-496A-8391-DD003D01A9AA}"/>
            </c:ext>
          </c:extLst>
        </c:ser>
        <c:ser>
          <c:idx val="3"/>
          <c:order val="3"/>
          <c:tx>
            <c:strRef>
              <c:f>Sheet1!$E$1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Sportā aizliegto vielu saraksts</c:v>
                </c:pt>
                <c:pt idx="1">
                  <c:v>Dopinga kontroles procedūra</c:v>
                </c:pt>
                <c:pt idx="2">
                  <c:v>Antidopinga noteikumu pārkāpumu sankcijas</c:v>
                </c:pt>
                <c:pt idx="3">
                  <c:v>Iespējamās blaknes no sporta aizliegtajām vielām, piem., no anaboliskajiem steroīdiem </c:v>
                </c:pt>
                <c:pt idx="4">
                  <c:v>Kas ir antidopinga noteikumu pārkāpumi</c:v>
                </c:pt>
                <c:pt idx="5">
                  <c:v>Uztura bagātinātāji un to lietošanas riski </c:v>
                </c:pt>
                <c:pt idx="6">
                  <c:v>Enerģijas dzērieni un vitamīni</c:v>
                </c:pt>
              </c:strCache>
            </c:strRef>
          </c:cat>
          <c:val>
            <c:numRef>
              <c:f>Sheet1!$E$2:$E$8</c:f>
              <c:numCache>
                <c:formatCode>0%</c:formatCode>
                <c:ptCount val="7"/>
                <c:pt idx="0">
                  <c:v>5.1932139184326459E-2</c:v>
                </c:pt>
                <c:pt idx="1">
                  <c:v>4.5856361305106869E-2</c:v>
                </c:pt>
                <c:pt idx="2">
                  <c:v>4.3147628654973971E-2</c:v>
                </c:pt>
                <c:pt idx="3">
                  <c:v>4.7167482502210895E-2</c:v>
                </c:pt>
                <c:pt idx="4">
                  <c:v>5.2840176783469174E-2</c:v>
                </c:pt>
                <c:pt idx="5">
                  <c:v>5.0009253879208092E-2</c:v>
                </c:pt>
                <c:pt idx="6">
                  <c:v>5.0337422277997618E-2</c:v>
                </c:pt>
              </c:numCache>
            </c:numRef>
          </c:val>
          <c:extLst>
            <c:ext xmlns:c16="http://schemas.microsoft.com/office/drawing/2014/chart" uri="{C3380CC4-5D6E-409C-BE32-E72D297353CC}">
              <c16:uniqueId val="{00000003-9FF0-496A-8391-DD003D01A9AA}"/>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978595031722364"/>
          <c:w val="1"/>
          <c:h val="0.10214049682776363"/>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323767898382"/>
          <c:y val="1.2445649860958169E-2"/>
          <c:w val="0.48130811844415178"/>
          <c:h val="0.97043476475593848"/>
        </c:manualLayout>
      </c:layout>
      <c:barChart>
        <c:barDir val="bar"/>
        <c:grouping val="clustered"/>
        <c:varyColors val="0"/>
        <c:ser>
          <c:idx val="0"/>
          <c:order val="0"/>
          <c:tx>
            <c:strRef>
              <c:f>Sheet1!$B$1</c:f>
              <c:strCache>
                <c:ptCount val="1"/>
                <c:pt idx="0">
                  <c:v>8%</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A8B1-43C7-8631-92D1149DE66C}"/>
              </c:ext>
            </c:extLst>
          </c:dPt>
          <c:dPt>
            <c:idx val="1"/>
            <c:invertIfNegative val="0"/>
            <c:bubble3D val="0"/>
            <c:extLst>
              <c:ext xmlns:c16="http://schemas.microsoft.com/office/drawing/2014/chart" uri="{C3380CC4-5D6E-409C-BE32-E72D297353CC}">
                <c16:uniqueId val="{00000002-A8B1-43C7-8631-92D1149DE66C}"/>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Cits avots</c:v>
                </c:pt>
                <c:pt idx="1">
                  <c:v>Latvijas Antidopinga biroja mājaslapā www.antidopings.gov.lv</c:v>
                </c:pt>
                <c:pt idx="2">
                  <c:v>No sporta ārsta</c:v>
                </c:pt>
                <c:pt idx="3">
                  <c:v>Publiskajos pasākumos</c:v>
                </c:pt>
                <c:pt idx="4">
                  <c:v>No trenera</c:v>
                </c:pt>
                <c:pt idx="5">
                  <c:v>Citās specializētās vietnēs par sporta medicīnu</c:v>
                </c:pt>
                <c:pt idx="6">
                  <c:v>Informatīvajos materiālos/ bukletos</c:v>
                </c:pt>
                <c:pt idx="7">
                  <c:v>Izglītības iestādē/ no skolotājiem/ pasniedzējiem</c:v>
                </c:pt>
                <c:pt idx="8">
                  <c:v>No radiem, draugiem, kolēģiem, ģimenes locekļiem</c:v>
                </c:pt>
                <c:pt idx="9">
                  <c:v>Sociālajos medijos/ tīklos</c:v>
                </c:pt>
                <c:pt idx="10">
                  <c:v>Medijos (TV, radio, preses izdevumi, interneta mediji/ portāli)</c:v>
                </c:pt>
              </c:strCache>
            </c:strRef>
          </c:cat>
          <c:val>
            <c:numRef>
              <c:f>Sheet1!$B$2:$B$12</c:f>
              <c:numCache>
                <c:formatCode>0%</c:formatCode>
                <c:ptCount val="11"/>
                <c:pt idx="0">
                  <c:v>3.133967451641901E-2</c:v>
                </c:pt>
                <c:pt idx="1">
                  <c:v>2.7616857794828989E-2</c:v>
                </c:pt>
                <c:pt idx="2">
                  <c:v>2.8172387828993669E-2</c:v>
                </c:pt>
                <c:pt idx="3">
                  <c:v>3.0777642881517721E-2</c:v>
                </c:pt>
                <c:pt idx="4">
                  <c:v>4.4570931176869492E-2</c:v>
                </c:pt>
                <c:pt idx="5">
                  <c:v>5.1516443786996984E-2</c:v>
                </c:pt>
                <c:pt idx="6">
                  <c:v>5.65139198339141E-2</c:v>
                </c:pt>
                <c:pt idx="7">
                  <c:v>7.0850754103862407E-2</c:v>
                </c:pt>
                <c:pt idx="8">
                  <c:v>0.12623510611231226</c:v>
                </c:pt>
                <c:pt idx="9">
                  <c:v>0.35636195209402727</c:v>
                </c:pt>
                <c:pt idx="10">
                  <c:v>0.76302766676572875</c:v>
                </c:pt>
              </c:numCache>
            </c:numRef>
          </c:val>
          <c:extLst>
            <c:ext xmlns:c16="http://schemas.microsoft.com/office/drawing/2014/chart" uri="{C3380CC4-5D6E-409C-BE32-E72D297353CC}">
              <c16:uniqueId val="{00000003-A8B1-43C7-8631-92D1149DE66C}"/>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Ļoti + diezgan laba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0.2</c:v>
                </c:pt>
                <c:pt idx="1">
                  <c:v>0.30147841485383259</c:v>
                </c:pt>
              </c:numCache>
            </c:numRef>
          </c:val>
          <c:extLst>
            <c:ext xmlns:c16="http://schemas.microsoft.com/office/drawing/2014/chart" uri="{C3380CC4-5D6E-409C-BE32-E72D297353CC}">
              <c16:uniqueId val="{00000000-87DA-4F13-81B8-F02759F7E5AF}"/>
            </c:ext>
          </c:extLst>
        </c:ser>
        <c:ser>
          <c:idx val="1"/>
          <c:order val="1"/>
          <c:tx>
            <c:strRef>
              <c:f>Sheet1!$C$2</c:f>
              <c:strCache>
                <c:ptCount val="1"/>
                <c:pt idx="0">
                  <c:v>Vidēja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0.47</c:v>
                </c:pt>
                <c:pt idx="1">
                  <c:v>0.4807086998768248</c:v>
                </c:pt>
              </c:numCache>
            </c:numRef>
          </c:val>
          <c:extLst>
            <c:ext xmlns:c16="http://schemas.microsoft.com/office/drawing/2014/chart" uri="{C3380CC4-5D6E-409C-BE32-E72D297353CC}">
              <c16:uniqueId val="{00000001-87DA-4F13-81B8-F02759F7E5AF}"/>
            </c:ext>
          </c:extLst>
        </c:ser>
        <c:ser>
          <c:idx val="2"/>
          <c:order val="2"/>
          <c:tx>
            <c:strRef>
              <c:f>Sheet1!$D$2</c:f>
              <c:strCache>
                <c:ptCount val="1"/>
                <c:pt idx="0">
                  <c:v>Ļoti + diezgan slikta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0.32</c:v>
                </c:pt>
                <c:pt idx="1">
                  <c:v>0.20331804665914124</c:v>
                </c:pt>
              </c:numCache>
            </c:numRef>
          </c:val>
          <c:extLst>
            <c:ext xmlns:c16="http://schemas.microsoft.com/office/drawing/2014/chart" uri="{C3380CC4-5D6E-409C-BE32-E72D297353CC}">
              <c16:uniqueId val="{00000002-87DA-4F13-81B8-F02759F7E5AF}"/>
            </c:ext>
          </c:extLst>
        </c:ser>
        <c:ser>
          <c:idx val="3"/>
          <c:order val="3"/>
          <c:tx>
            <c:strRef>
              <c:f>Sheet1!$E$2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0%</c:formatCode>
                <c:ptCount val="2"/>
                <c:pt idx="0">
                  <c:v>0.01</c:v>
                </c:pt>
                <c:pt idx="1">
                  <c:v>1.4494838610201627E-2</c:v>
                </c:pt>
              </c:numCache>
            </c:numRef>
          </c:val>
          <c:extLst>
            <c:ext xmlns:c16="http://schemas.microsoft.com/office/drawing/2014/chart" uri="{C3380CC4-5D6E-409C-BE32-E72D297353CC}">
              <c16:uniqueId val="{00000003-87DA-4F13-81B8-F02759F7E5A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solidFill>
            </c:spPr>
            <c:extLst>
              <c:ext xmlns:c16="http://schemas.microsoft.com/office/drawing/2014/chart" uri="{C3380CC4-5D6E-409C-BE32-E72D297353CC}">
                <c16:uniqueId val="{00000001-F77F-49A4-9B09-68719B7065BA}"/>
              </c:ext>
            </c:extLst>
          </c:dPt>
          <c:dPt>
            <c:idx val="1"/>
            <c:bubble3D val="0"/>
            <c:extLst>
              <c:ext xmlns:c16="http://schemas.microsoft.com/office/drawing/2014/chart" uri="{C3380CC4-5D6E-409C-BE32-E72D297353CC}">
                <c16:uniqueId val="{00000002-F77F-49A4-9B09-68719B7065BA}"/>
              </c:ext>
            </c:extLst>
          </c:dPt>
          <c:dPt>
            <c:idx val="2"/>
            <c:bubble3D val="0"/>
            <c:spPr>
              <a:solidFill>
                <a:schemeClr val="bg1">
                  <a:lumMod val="65000"/>
                </a:schemeClr>
              </a:solidFill>
            </c:spPr>
            <c:extLst>
              <c:ext xmlns:c16="http://schemas.microsoft.com/office/drawing/2014/chart" uri="{C3380CC4-5D6E-409C-BE32-E72D297353CC}">
                <c16:uniqueId val="{00000004-F77F-49A4-9B09-68719B7065BA}"/>
              </c:ext>
            </c:extLst>
          </c:dPt>
          <c:dPt>
            <c:idx val="6"/>
            <c:bubble3D val="0"/>
            <c:extLst>
              <c:ext xmlns:c16="http://schemas.microsoft.com/office/drawing/2014/chart" uri="{C3380CC4-5D6E-409C-BE32-E72D297353CC}">
                <c16:uniqueId val="{0000000B-F77F-49A4-9B09-68719B7065BA}"/>
              </c:ext>
            </c:extLst>
          </c:dPt>
          <c:dLbls>
            <c:dLbl>
              <c:idx val="0"/>
              <c:layout>
                <c:manualLayout>
                  <c:x val="0.13248547188496793"/>
                  <c:y val="-0.161722935158529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7F-49A4-9B09-68719B7065BA}"/>
                </c:ext>
              </c:extLst>
            </c:dLbl>
            <c:dLbl>
              <c:idx val="1"/>
              <c:layout>
                <c:manualLayout>
                  <c:x val="-0.19055520854606059"/>
                  <c:y val="0.12266516439921857"/>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2-F77F-49A4-9B09-68719B7065BA}"/>
                </c:ext>
              </c:extLst>
            </c:dLbl>
            <c:dLbl>
              <c:idx val="2"/>
              <c:layout>
                <c:manualLayout>
                  <c:x val="-0.18628827346209043"/>
                  <c:y val="-0.16149375065613306"/>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892798560845767"/>
                      <c:h val="0.13133573163825518"/>
                    </c:manualLayout>
                  </c15:layout>
                </c:ext>
                <c:ext xmlns:c16="http://schemas.microsoft.com/office/drawing/2014/chart" uri="{C3380CC4-5D6E-409C-BE32-E72D297353CC}">
                  <c16:uniqueId val="{00000004-F77F-49A4-9B09-68719B7065BA}"/>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7F-49A4-9B09-68719B7065BA}"/>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0.10909451449972206</c:v>
                </c:pt>
                <c:pt idx="1">
                  <c:v>0.85033206629913172</c:v>
                </c:pt>
                <c:pt idx="2">
                  <c:v>4.0573419201146536E-2</c:v>
                </c:pt>
              </c:numCache>
            </c:numRef>
          </c:val>
          <c:extLst>
            <c:ext xmlns:c16="http://schemas.microsoft.com/office/drawing/2014/chart" uri="{C3380CC4-5D6E-409C-BE32-E72D297353CC}">
              <c16:uniqueId val="{0000000C-F77F-49A4-9B09-68719B7065BA}"/>
            </c:ext>
          </c:extLst>
        </c:ser>
        <c:dLbls>
          <c:showLegendKey val="0"/>
          <c:showVal val="0"/>
          <c:showCatName val="0"/>
          <c:showSerName val="0"/>
          <c:showPercent val="0"/>
          <c:showBubbleSize val="0"/>
          <c:showLeaderLines val="1"/>
        </c:dLbls>
        <c:firstSliceAng val="1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8000898450897"/>
          <c:y val="5.751624323187092E-2"/>
          <c:w val="0.81279537316366557"/>
          <c:h val="0.91341459972843508"/>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12C3-4B78-95CC-04C7BC897FC4}"/>
              </c:ext>
            </c:extLst>
          </c:dPt>
          <c:dPt>
            <c:idx val="1"/>
            <c:invertIfNegative val="0"/>
            <c:bubble3D val="0"/>
            <c:extLst>
              <c:ext xmlns:c16="http://schemas.microsoft.com/office/drawing/2014/chart" uri="{C3380CC4-5D6E-409C-BE32-E72D297353CC}">
                <c16:uniqueId val="{00000001-12C3-4B78-95CC-04C7BC897FC4}"/>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2019</c:v>
                </c:pt>
                <c:pt idx="1">
                  <c:v>2024 </c:v>
                </c:pt>
              </c:strCache>
            </c:strRef>
          </c:cat>
          <c:val>
            <c:numRef>
              <c:f>Sheet1!$B$2:$B$3</c:f>
              <c:numCache>
                <c:formatCode>0%</c:formatCode>
                <c:ptCount val="2"/>
                <c:pt idx="0">
                  <c:v>0.09</c:v>
                </c:pt>
                <c:pt idx="1">
                  <c:v>0.10909451449972206</c:v>
                </c:pt>
              </c:numCache>
            </c:numRef>
          </c:val>
          <c:extLst>
            <c:ext xmlns:c16="http://schemas.microsoft.com/office/drawing/2014/chart" uri="{C3380CC4-5D6E-409C-BE32-E72D297353CC}">
              <c16:uniqueId val="{00000003-12C3-4B78-95CC-04C7BC897FC4}"/>
            </c:ext>
          </c:extLst>
        </c:ser>
        <c:dLbls>
          <c:showLegendKey val="0"/>
          <c:showVal val="0"/>
          <c:showCatName val="0"/>
          <c:showSerName val="0"/>
          <c:showPercent val="0"/>
          <c:showBubbleSize val="0"/>
        </c:dLbls>
        <c:gapWidth val="50"/>
        <c:axId val="-1640710144"/>
        <c:axId val="-1640716672"/>
      </c:barChart>
      <c:catAx>
        <c:axId val="-1640710144"/>
        <c:scaling>
          <c:orientation val="minMax"/>
        </c:scaling>
        <c:delete val="0"/>
        <c:axPos val="l"/>
        <c:numFmt formatCode="General" sourceLinked="0"/>
        <c:majorTickMark val="out"/>
        <c:minorTickMark val="none"/>
        <c:tickLblPos val="nextTo"/>
        <c:txPr>
          <a:bodyPr/>
          <a:lstStyle/>
          <a:p>
            <a:pPr>
              <a:defRPr lang="en-US" sz="1100" b="1" i="0"/>
            </a:pPr>
            <a:endParaRPr lang="en-US"/>
          </a:p>
        </c:txPr>
        <c:crossAx val="-1640716672"/>
        <c:crosses val="autoZero"/>
        <c:auto val="1"/>
        <c:lblAlgn val="ctr"/>
        <c:lblOffset val="100"/>
        <c:noMultiLvlLbl val="0"/>
      </c:catAx>
      <c:valAx>
        <c:axId val="-1640716672"/>
        <c:scaling>
          <c:orientation val="minMax"/>
          <c:max val="0.25"/>
          <c:min val="0"/>
        </c:scaling>
        <c:delete val="1"/>
        <c:axPos val="b"/>
        <c:numFmt formatCode="0%" sourceLinked="1"/>
        <c:majorTickMark val="out"/>
        <c:minorTickMark val="none"/>
        <c:tickLblPos val="nextTo"/>
        <c:crossAx val="-1640710144"/>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3858483933021"/>
          <c:y val="1.2445588522787807E-2"/>
          <c:w val="0.48130811844415178"/>
          <c:h val="0.97043476475593848"/>
        </c:manualLayout>
      </c:layout>
      <c:barChart>
        <c:barDir val="bar"/>
        <c:grouping val="clustered"/>
        <c:varyColors val="0"/>
        <c:ser>
          <c:idx val="0"/>
          <c:order val="0"/>
          <c:tx>
            <c:strRef>
              <c:f>Sheet1!$B$1</c:f>
              <c:strCache>
                <c:ptCount val="1"/>
                <c:pt idx="0">
                  <c:v>2019</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1-D76E-4380-95AA-6F5402E809BC}"/>
              </c:ext>
            </c:extLst>
          </c:dPt>
          <c:dPt>
            <c:idx val="1"/>
            <c:invertIfNegative val="0"/>
            <c:bubble3D val="0"/>
            <c:extLst>
              <c:ext xmlns:c16="http://schemas.microsoft.com/office/drawing/2014/chart" uri="{C3380CC4-5D6E-409C-BE32-E72D297353CC}">
                <c16:uniqueId val="{00000002-D76E-4380-95AA-6F5402E809BC}"/>
              </c:ext>
            </c:extLst>
          </c:dPt>
          <c:dLbls>
            <c:spPr>
              <a:noFill/>
              <a:ln>
                <a:noFill/>
              </a:ln>
              <a:effectLst/>
            </c:spPr>
            <c:txPr>
              <a:bodyPr/>
              <a:lstStyle/>
              <a:p>
                <a:pPr>
                  <a:defRPr lang="en-US" sz="8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Neatceras \ Grūti pateikt</c:v>
                </c:pt>
                <c:pt idx="1">
                  <c:v>Dopinga kontroles procedūra</c:v>
                </c:pt>
                <c:pt idx="2">
                  <c:v>Sportistu tiesības, pienākumi un atbildība</c:v>
                </c:pt>
                <c:pt idx="3">
                  <c:v>Soda sankcijas par antidopinga noteikumu pārkāpumiem</c:v>
                </c:pt>
                <c:pt idx="4">
                  <c:v>Uztura bagātinātāji un to lietošanas riski</c:v>
                </c:pt>
                <c:pt idx="5">
                  <c:v>Sportā aizliegtās vielas un metodes</c:v>
                </c:pt>
                <c:pt idx="6">
                  <c:v>Sportā aizliegto vielu (dopinga) ietekme uz veselību</c:v>
                </c:pt>
              </c:strCache>
            </c:strRef>
          </c:cat>
          <c:val>
            <c:numRef>
              <c:f>Sheet1!$B$2:$B$8</c:f>
              <c:numCache>
                <c:formatCode>0%</c:formatCode>
                <c:ptCount val="7"/>
                <c:pt idx="0">
                  <c:v>0.06</c:v>
                </c:pt>
                <c:pt idx="1">
                  <c:v>0.28000000000000003</c:v>
                </c:pt>
                <c:pt idx="2">
                  <c:v>0.25</c:v>
                </c:pt>
                <c:pt idx="3">
                  <c:v>0.35</c:v>
                </c:pt>
                <c:pt idx="4">
                  <c:v>0.54</c:v>
                </c:pt>
                <c:pt idx="5">
                  <c:v>0.64</c:v>
                </c:pt>
                <c:pt idx="6">
                  <c:v>0.69</c:v>
                </c:pt>
              </c:numCache>
            </c:numRef>
          </c:val>
          <c:extLst>
            <c:ext xmlns:c16="http://schemas.microsoft.com/office/drawing/2014/chart" uri="{C3380CC4-5D6E-409C-BE32-E72D297353CC}">
              <c16:uniqueId val="{00000003-D76E-4380-95AA-6F5402E809BC}"/>
            </c:ext>
          </c:extLst>
        </c:ser>
        <c:ser>
          <c:idx val="1"/>
          <c:order val="1"/>
          <c:tx>
            <c:strRef>
              <c:f>Sheet1!$C$1</c:f>
              <c:strCache>
                <c:ptCount val="1"/>
                <c:pt idx="0">
                  <c:v>2024</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Neatceras \ Grūti pateikt</c:v>
                </c:pt>
                <c:pt idx="1">
                  <c:v>Dopinga kontroles procedūra</c:v>
                </c:pt>
                <c:pt idx="2">
                  <c:v>Sportistu tiesības, pienākumi un atbildība</c:v>
                </c:pt>
                <c:pt idx="3">
                  <c:v>Soda sankcijas par antidopinga noteikumu pārkāpumiem</c:v>
                </c:pt>
                <c:pt idx="4">
                  <c:v>Uztura bagātinātāji un to lietošanas riski</c:v>
                </c:pt>
                <c:pt idx="5">
                  <c:v>Sportā aizliegtās vielas un metodes</c:v>
                </c:pt>
                <c:pt idx="6">
                  <c:v>Sportā aizliegto vielu (dopinga) ietekme uz veselību</c:v>
                </c:pt>
              </c:strCache>
            </c:strRef>
          </c:cat>
          <c:val>
            <c:numRef>
              <c:f>Sheet1!$C$2:$C$8</c:f>
              <c:numCache>
                <c:formatCode>0%</c:formatCode>
                <c:ptCount val="7"/>
                <c:pt idx="0">
                  <c:v>9.2983391664082649E-2</c:v>
                </c:pt>
                <c:pt idx="1">
                  <c:v>0.31729206020386191</c:v>
                </c:pt>
                <c:pt idx="2">
                  <c:v>0.32594627701659823</c:v>
                </c:pt>
                <c:pt idx="3">
                  <c:v>0.35656233506720147</c:v>
                </c:pt>
                <c:pt idx="4">
                  <c:v>0.53511512215658397</c:v>
                </c:pt>
                <c:pt idx="5">
                  <c:v>0.58136086730505832</c:v>
                </c:pt>
                <c:pt idx="6">
                  <c:v>0.65536995430000577</c:v>
                </c:pt>
              </c:numCache>
            </c:numRef>
          </c:val>
          <c:extLst>
            <c:ext xmlns:c16="http://schemas.microsoft.com/office/drawing/2014/chart" uri="{C3380CC4-5D6E-409C-BE32-E72D297353CC}">
              <c16:uniqueId val="{00000004-D76E-4380-95AA-6F5402E809BC}"/>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85874434966462521"/>
          <c:y val="0.45532183256599773"/>
          <c:w val="0.11232046515018956"/>
          <c:h val="0.1111808962851806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72064554231671007"/>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59BF-475A-A265-5D37EBC24642}"/>
              </c:ext>
            </c:extLst>
          </c:dPt>
          <c:dPt>
            <c:idx val="1"/>
            <c:invertIfNegative val="0"/>
            <c:bubble3D val="0"/>
            <c:spPr>
              <a:solidFill>
                <a:srgbClr val="ED7D31">
                  <a:lumMod val="50000"/>
                </a:srgbClr>
              </a:solidFill>
            </c:spPr>
            <c:extLst>
              <c:ext xmlns:c16="http://schemas.microsoft.com/office/drawing/2014/chart" uri="{C3380CC4-5D6E-409C-BE32-E72D297353CC}">
                <c16:uniqueId val="{00000003-59BF-475A-A265-5D37EBC24642}"/>
              </c:ext>
            </c:extLst>
          </c:dPt>
          <c:dPt>
            <c:idx val="2"/>
            <c:invertIfNegative val="0"/>
            <c:bubble3D val="0"/>
            <c:spPr>
              <a:solidFill>
                <a:srgbClr val="ED7D31">
                  <a:lumMod val="50000"/>
                </a:srgbClr>
              </a:solidFill>
            </c:spPr>
            <c:extLst>
              <c:ext xmlns:c16="http://schemas.microsoft.com/office/drawing/2014/chart" uri="{C3380CC4-5D6E-409C-BE32-E72D297353CC}">
                <c16:uniqueId val="{00000005-59BF-475A-A265-5D37EBC24642}"/>
              </c:ext>
            </c:extLst>
          </c:dPt>
          <c:dPt>
            <c:idx val="4"/>
            <c:invertIfNegative val="0"/>
            <c:bubble3D val="0"/>
            <c:spPr>
              <a:solidFill>
                <a:srgbClr val="70AD47">
                  <a:lumMod val="50000"/>
                </a:srgbClr>
              </a:solidFill>
            </c:spPr>
            <c:extLst>
              <c:ext xmlns:c16="http://schemas.microsoft.com/office/drawing/2014/chart" uri="{C3380CC4-5D6E-409C-BE32-E72D297353CC}">
                <c16:uniqueId val="{00000007-59BF-475A-A265-5D37EBC24642}"/>
              </c:ext>
            </c:extLst>
          </c:dPt>
          <c:dPt>
            <c:idx val="5"/>
            <c:invertIfNegative val="0"/>
            <c:bubble3D val="0"/>
            <c:spPr>
              <a:solidFill>
                <a:srgbClr val="70AD47">
                  <a:lumMod val="50000"/>
                </a:srgbClr>
              </a:solidFill>
            </c:spPr>
            <c:extLst>
              <c:ext xmlns:c16="http://schemas.microsoft.com/office/drawing/2014/chart" uri="{C3380CC4-5D6E-409C-BE32-E72D297353CC}">
                <c16:uniqueId val="{00000009-59BF-475A-A265-5D37EBC24642}"/>
              </c:ext>
            </c:extLst>
          </c:dPt>
          <c:dPt>
            <c:idx val="6"/>
            <c:invertIfNegative val="0"/>
            <c:bubble3D val="0"/>
            <c:spPr>
              <a:solidFill>
                <a:srgbClr val="70AD47">
                  <a:lumMod val="50000"/>
                </a:srgbClr>
              </a:solidFill>
            </c:spPr>
            <c:extLst>
              <c:ext xmlns:c16="http://schemas.microsoft.com/office/drawing/2014/chart" uri="{C3380CC4-5D6E-409C-BE32-E72D297353CC}">
                <c16:uniqueId val="{0000000B-59BF-475A-A265-5D37EBC24642}"/>
              </c:ext>
            </c:extLst>
          </c:dPt>
          <c:dPt>
            <c:idx val="8"/>
            <c:invertIfNegative val="0"/>
            <c:bubble3D val="0"/>
            <c:spPr>
              <a:solidFill>
                <a:srgbClr val="7030A0"/>
              </a:solidFill>
            </c:spPr>
            <c:extLst>
              <c:ext xmlns:c16="http://schemas.microsoft.com/office/drawing/2014/chart" uri="{C3380CC4-5D6E-409C-BE32-E72D297353CC}">
                <c16:uniqueId val="{0000000D-59BF-475A-A265-5D37EBC24642}"/>
              </c:ext>
            </c:extLst>
          </c:dPt>
          <c:dPt>
            <c:idx val="9"/>
            <c:invertIfNegative val="0"/>
            <c:bubble3D val="0"/>
            <c:spPr>
              <a:solidFill>
                <a:srgbClr val="7030A0"/>
              </a:solidFill>
            </c:spPr>
            <c:extLst>
              <c:ext xmlns:c16="http://schemas.microsoft.com/office/drawing/2014/chart" uri="{C3380CC4-5D6E-409C-BE32-E72D297353CC}">
                <c16:uniqueId val="{0000000F-59BF-475A-A265-5D37EBC24642}"/>
              </c:ext>
            </c:extLst>
          </c:dPt>
          <c:dPt>
            <c:idx val="11"/>
            <c:invertIfNegative val="0"/>
            <c:bubble3D val="0"/>
            <c:spPr>
              <a:solidFill>
                <a:srgbClr val="ED7D31"/>
              </a:solidFill>
            </c:spPr>
            <c:extLst>
              <c:ext xmlns:c16="http://schemas.microsoft.com/office/drawing/2014/chart" uri="{C3380CC4-5D6E-409C-BE32-E72D297353CC}">
                <c16:uniqueId val="{00000011-59BF-475A-A265-5D37EBC24642}"/>
              </c:ext>
            </c:extLst>
          </c:dPt>
          <c:dPt>
            <c:idx val="12"/>
            <c:invertIfNegative val="0"/>
            <c:bubble3D val="0"/>
            <c:spPr>
              <a:solidFill>
                <a:srgbClr val="ED7D31"/>
              </a:solidFill>
            </c:spPr>
            <c:extLst>
              <c:ext xmlns:c16="http://schemas.microsoft.com/office/drawing/2014/chart" uri="{C3380CC4-5D6E-409C-BE32-E72D297353CC}">
                <c16:uniqueId val="{00000013-59BF-475A-A265-5D37EBC24642}"/>
              </c:ext>
            </c:extLst>
          </c:dPt>
          <c:dPt>
            <c:idx val="13"/>
            <c:invertIfNegative val="0"/>
            <c:bubble3D val="0"/>
            <c:spPr>
              <a:solidFill>
                <a:srgbClr val="ED7D31"/>
              </a:solidFill>
            </c:spPr>
            <c:extLst>
              <c:ext xmlns:c16="http://schemas.microsoft.com/office/drawing/2014/chart" uri="{C3380CC4-5D6E-409C-BE32-E72D297353CC}">
                <c16:uniqueId val="{00000015-59BF-475A-A265-5D37EBC24642}"/>
              </c:ext>
            </c:extLst>
          </c:dPt>
          <c:dPt>
            <c:idx val="15"/>
            <c:invertIfNegative val="0"/>
            <c:bubble3D val="0"/>
            <c:spPr>
              <a:solidFill>
                <a:srgbClr val="5B9BD5"/>
              </a:solidFill>
            </c:spPr>
            <c:extLst>
              <c:ext xmlns:c16="http://schemas.microsoft.com/office/drawing/2014/chart" uri="{C3380CC4-5D6E-409C-BE32-E72D297353CC}">
                <c16:uniqueId val="{00000017-59BF-475A-A265-5D37EBC24642}"/>
              </c:ext>
            </c:extLst>
          </c:dPt>
          <c:dPt>
            <c:idx val="16"/>
            <c:invertIfNegative val="0"/>
            <c:bubble3D val="0"/>
            <c:spPr>
              <a:solidFill>
                <a:srgbClr val="5B9BD5"/>
              </a:solidFill>
            </c:spPr>
            <c:extLst>
              <c:ext xmlns:c16="http://schemas.microsoft.com/office/drawing/2014/chart" uri="{C3380CC4-5D6E-409C-BE32-E72D297353CC}">
                <c16:uniqueId val="{00000019-59BF-475A-A265-5D37EBC24642}"/>
              </c:ext>
            </c:extLst>
          </c:dPt>
          <c:dPt>
            <c:idx val="17"/>
            <c:invertIfNegative val="0"/>
            <c:bubble3D val="0"/>
            <c:spPr>
              <a:solidFill>
                <a:srgbClr val="5B9BD5"/>
              </a:solidFill>
            </c:spPr>
            <c:extLst>
              <c:ext xmlns:c16="http://schemas.microsoft.com/office/drawing/2014/chart" uri="{C3380CC4-5D6E-409C-BE32-E72D297353CC}">
                <c16:uniqueId val="{0000001B-59BF-475A-A265-5D37EBC24642}"/>
              </c:ext>
            </c:extLst>
          </c:dPt>
          <c:dPt>
            <c:idx val="18"/>
            <c:invertIfNegative val="0"/>
            <c:bubble3D val="0"/>
            <c:spPr>
              <a:solidFill>
                <a:srgbClr val="5B9BD5"/>
              </a:solidFill>
            </c:spPr>
            <c:extLst>
              <c:ext xmlns:c16="http://schemas.microsoft.com/office/drawing/2014/chart" uri="{C3380CC4-5D6E-409C-BE32-E72D297353CC}">
                <c16:uniqueId val="{0000001D-59BF-475A-A265-5D37EBC24642}"/>
              </c:ext>
            </c:extLst>
          </c:dPt>
          <c:dPt>
            <c:idx val="19"/>
            <c:invertIfNegative val="0"/>
            <c:bubble3D val="0"/>
            <c:spPr>
              <a:solidFill>
                <a:srgbClr val="5B9BD5"/>
              </a:solidFill>
            </c:spPr>
            <c:extLst>
              <c:ext xmlns:c16="http://schemas.microsoft.com/office/drawing/2014/chart" uri="{C3380CC4-5D6E-409C-BE32-E72D297353CC}">
                <c16:uniqueId val="{0000001F-59BF-475A-A265-5D37EBC24642}"/>
              </c:ext>
            </c:extLst>
          </c:dPt>
          <c:dPt>
            <c:idx val="21"/>
            <c:invertIfNegative val="0"/>
            <c:bubble3D val="0"/>
            <c:spPr>
              <a:solidFill>
                <a:srgbClr val="70AD47"/>
              </a:solidFill>
            </c:spPr>
            <c:extLst>
              <c:ext xmlns:c16="http://schemas.microsoft.com/office/drawing/2014/chart" uri="{C3380CC4-5D6E-409C-BE32-E72D297353CC}">
                <c16:uniqueId val="{00000021-59BF-475A-A265-5D37EBC24642}"/>
              </c:ext>
            </c:extLst>
          </c:dPt>
          <c:dPt>
            <c:idx val="22"/>
            <c:invertIfNegative val="0"/>
            <c:bubble3D val="0"/>
            <c:spPr>
              <a:solidFill>
                <a:srgbClr val="70AD47"/>
              </a:solidFill>
            </c:spPr>
            <c:extLst>
              <c:ext xmlns:c16="http://schemas.microsoft.com/office/drawing/2014/chart" uri="{C3380CC4-5D6E-409C-BE32-E72D297353CC}">
                <c16:uniqueId val="{00000023-59BF-475A-A265-5D37EBC24642}"/>
              </c:ext>
            </c:extLst>
          </c:dPt>
          <c:dPt>
            <c:idx val="23"/>
            <c:invertIfNegative val="0"/>
            <c:bubble3D val="0"/>
            <c:spPr>
              <a:solidFill>
                <a:srgbClr val="70AD47"/>
              </a:solidFill>
            </c:spPr>
            <c:extLst>
              <c:ext xmlns:c16="http://schemas.microsoft.com/office/drawing/2014/chart" uri="{C3380CC4-5D6E-409C-BE32-E72D297353CC}">
                <c16:uniqueId val="{00000025-59BF-475A-A265-5D37EBC24642}"/>
              </c:ext>
            </c:extLst>
          </c:dPt>
          <c:dPt>
            <c:idx val="25"/>
            <c:invertIfNegative val="0"/>
            <c:bubble3D val="0"/>
            <c:spPr>
              <a:solidFill>
                <a:srgbClr val="FFC000">
                  <a:lumMod val="75000"/>
                </a:srgbClr>
              </a:solidFill>
            </c:spPr>
            <c:extLst>
              <c:ext xmlns:c16="http://schemas.microsoft.com/office/drawing/2014/chart" uri="{C3380CC4-5D6E-409C-BE32-E72D297353CC}">
                <c16:uniqueId val="{00000027-59BF-475A-A265-5D37EBC24642}"/>
              </c:ext>
            </c:extLst>
          </c:dPt>
          <c:dPt>
            <c:idx val="26"/>
            <c:invertIfNegative val="0"/>
            <c:bubble3D val="0"/>
            <c:spPr>
              <a:solidFill>
                <a:srgbClr val="FFC000">
                  <a:lumMod val="75000"/>
                </a:srgbClr>
              </a:solidFill>
            </c:spPr>
            <c:extLst>
              <c:ext xmlns:c16="http://schemas.microsoft.com/office/drawing/2014/chart" uri="{C3380CC4-5D6E-409C-BE32-E72D297353CC}">
                <c16:uniqueId val="{00000029-59BF-475A-A265-5D37EBC24642}"/>
              </c:ext>
            </c:extLst>
          </c:dPt>
          <c:dPt>
            <c:idx val="34"/>
            <c:invertIfNegative val="0"/>
            <c:bubble3D val="0"/>
            <c:spPr>
              <a:solidFill>
                <a:srgbClr val="70AD47">
                  <a:lumMod val="75000"/>
                </a:srgbClr>
              </a:solidFill>
            </c:spPr>
            <c:extLst>
              <c:ext xmlns:c16="http://schemas.microsoft.com/office/drawing/2014/chart" uri="{C3380CC4-5D6E-409C-BE32-E72D297353CC}">
                <c16:uniqueId val="{0000002B-59BF-475A-A265-5D37EBC24642}"/>
              </c:ext>
            </c:extLst>
          </c:dPt>
          <c:dPt>
            <c:idx val="35"/>
            <c:invertIfNegative val="0"/>
            <c:bubble3D val="0"/>
            <c:spPr>
              <a:solidFill>
                <a:srgbClr val="70AD47">
                  <a:lumMod val="75000"/>
                </a:srgbClr>
              </a:solidFill>
            </c:spPr>
            <c:extLst>
              <c:ext xmlns:c16="http://schemas.microsoft.com/office/drawing/2014/chart" uri="{C3380CC4-5D6E-409C-BE32-E72D297353CC}">
                <c16:uniqueId val="{0000002D-59BF-475A-A265-5D37EBC24642}"/>
              </c:ext>
            </c:extLst>
          </c:dPt>
          <c:dPt>
            <c:idx val="37"/>
            <c:invertIfNegative val="0"/>
            <c:bubble3D val="0"/>
            <c:spPr>
              <a:solidFill>
                <a:srgbClr val="990033"/>
              </a:solidFill>
            </c:spPr>
            <c:extLst>
              <c:ext xmlns:c16="http://schemas.microsoft.com/office/drawing/2014/chart" uri="{C3380CC4-5D6E-409C-BE32-E72D297353CC}">
                <c16:uniqueId val="{0000002F-59BF-475A-A265-5D37EBC24642}"/>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6.1598240951535911E-2</c:v>
                </c:pt>
                <c:pt idx="1">
                  <c:v>7.8191553277392759E-2</c:v>
                </c:pt>
                <c:pt idx="2">
                  <c:v>0.13000769064976056</c:v>
                </c:pt>
                <c:pt idx="4">
                  <c:v>9.2041932444042893E-2</c:v>
                </c:pt>
                <c:pt idx="5">
                  <c:v>9.0396634301076015E-2</c:v>
                </c:pt>
                <c:pt idx="6">
                  <c:v>0.15565386350829494</c:v>
                </c:pt>
                <c:pt idx="8">
                  <c:v>0.10344535911093386</c:v>
                </c:pt>
                <c:pt idx="9">
                  <c:v>0.11929112018646189</c:v>
                </c:pt>
                <c:pt idx="11">
                  <c:v>0.11685448989630851</c:v>
                </c:pt>
                <c:pt idx="12">
                  <c:v>0.10419675541195705</c:v>
                </c:pt>
                <c:pt idx="13">
                  <c:v>0.10858014935791546</c:v>
                </c:pt>
                <c:pt idx="15">
                  <c:v>8.9322507984637312E-2</c:v>
                </c:pt>
                <c:pt idx="16">
                  <c:v>0.106797947865256</c:v>
                </c:pt>
                <c:pt idx="17">
                  <c:v>0.11010549557169517</c:v>
                </c:pt>
                <c:pt idx="18">
                  <c:v>8.0940327360264797E-2</c:v>
                </c:pt>
                <c:pt idx="19">
                  <c:v>0.16039339621705154</c:v>
                </c:pt>
                <c:pt idx="21">
                  <c:v>0.10220963672091042</c:v>
                </c:pt>
                <c:pt idx="22">
                  <c:v>9.6092230929960734E-2</c:v>
                </c:pt>
                <c:pt idx="23">
                  <c:v>0.1174529110860224</c:v>
                </c:pt>
                <c:pt idx="25">
                  <c:v>8.4939831181323561E-2</c:v>
                </c:pt>
                <c:pt idx="26">
                  <c:v>0.11486928375668913</c:v>
                </c:pt>
                <c:pt idx="28">
                  <c:v>0.10151122277059076</c:v>
                </c:pt>
                <c:pt idx="29">
                  <c:v>8.0162299965084324E-2</c:v>
                </c:pt>
                <c:pt idx="30">
                  <c:v>5.9177821762997178E-2</c:v>
                </c:pt>
                <c:pt idx="31">
                  <c:v>0.14491911551370443</c:v>
                </c:pt>
                <c:pt idx="32">
                  <c:v>0.22722025484371744</c:v>
                </c:pt>
                <c:pt idx="34">
                  <c:v>0.11283040328139221</c:v>
                </c:pt>
                <c:pt idx="35">
                  <c:v>0.10572324851963379</c:v>
                </c:pt>
                <c:pt idx="37">
                  <c:v>0.10909451449972206</c:v>
                </c:pt>
              </c:numCache>
            </c:numRef>
          </c:val>
          <c:extLst>
            <c:ext xmlns:c16="http://schemas.microsoft.com/office/drawing/2014/chart" uri="{C3380CC4-5D6E-409C-BE32-E72D297353CC}">
              <c16:uniqueId val="{00000030-59BF-475A-A265-5D37EBC24642}"/>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2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rgbClr val="990033"/>
              </a:solidFill>
            </c:spPr>
            <c:extLst>
              <c:ext xmlns:c16="http://schemas.microsoft.com/office/drawing/2014/chart" uri="{C3380CC4-5D6E-409C-BE32-E72D297353CC}">
                <c16:uniqueId val="{00000001-CBBB-423E-98FD-DA9DD30BAAC3}"/>
              </c:ext>
            </c:extLst>
          </c:dPt>
          <c:dPt>
            <c:idx val="1"/>
            <c:bubble3D val="0"/>
            <c:spPr>
              <a:solidFill>
                <a:schemeClr val="accent5"/>
              </a:solidFill>
            </c:spPr>
            <c:extLst>
              <c:ext xmlns:c16="http://schemas.microsoft.com/office/drawing/2014/chart" uri="{C3380CC4-5D6E-409C-BE32-E72D297353CC}">
                <c16:uniqueId val="{00000003-CBBB-423E-98FD-DA9DD30BAAC3}"/>
              </c:ext>
            </c:extLst>
          </c:dPt>
          <c:dPt>
            <c:idx val="2"/>
            <c:bubble3D val="0"/>
            <c:spPr>
              <a:solidFill>
                <a:schemeClr val="bg1">
                  <a:lumMod val="65000"/>
                </a:schemeClr>
              </a:solidFill>
            </c:spPr>
            <c:extLst>
              <c:ext xmlns:c16="http://schemas.microsoft.com/office/drawing/2014/chart" uri="{C3380CC4-5D6E-409C-BE32-E72D297353CC}">
                <c16:uniqueId val="{00000005-CBBB-423E-98FD-DA9DD30BAAC3}"/>
              </c:ext>
            </c:extLst>
          </c:dPt>
          <c:dPt>
            <c:idx val="6"/>
            <c:bubble3D val="0"/>
            <c:extLst>
              <c:ext xmlns:c16="http://schemas.microsoft.com/office/drawing/2014/chart" uri="{C3380CC4-5D6E-409C-BE32-E72D297353CC}">
                <c16:uniqueId val="{00000006-CBBB-423E-98FD-DA9DD30BAAC3}"/>
              </c:ext>
            </c:extLst>
          </c:dPt>
          <c:dLbls>
            <c:dLbl>
              <c:idx val="0"/>
              <c:layout>
                <c:manualLayout>
                  <c:x val="-0.16051211468845208"/>
                  <c:y val="-0.119505144097274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BB-423E-98FD-DA9DD30BAAC3}"/>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CBBB-423E-98FD-DA9DD30BAAC3}"/>
                </c:ext>
              </c:extLst>
            </c:dLbl>
            <c:dLbl>
              <c:idx val="2"/>
              <c:layout>
                <c:manualLayout>
                  <c:x val="-0.19626840082123653"/>
                  <c:y val="3.856373214251656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BB-423E-98FD-DA9DD30BAAC3}"/>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BB-423E-98FD-DA9DD30BAAC3}"/>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0.11776883037609377</c:v>
                </c:pt>
                <c:pt idx="1">
                  <c:v>0.7608733918985906</c:v>
                </c:pt>
                <c:pt idx="2">
                  <c:v>0.12135777772531534</c:v>
                </c:pt>
              </c:numCache>
            </c:numRef>
          </c:val>
          <c:extLst>
            <c:ext xmlns:c16="http://schemas.microsoft.com/office/drawing/2014/chart" uri="{C3380CC4-5D6E-409C-BE32-E72D297353CC}">
              <c16:uniqueId val="{00000007-CBBB-423E-98FD-DA9DD30BAAC3}"/>
            </c:ext>
          </c:extLst>
        </c:ser>
        <c:dLbls>
          <c:showLegendKey val="0"/>
          <c:showVal val="0"/>
          <c:showCatName val="0"/>
          <c:showSerName val="0"/>
          <c:showPercent val="0"/>
          <c:showBubbleSize val="0"/>
          <c:showLeaderLines val="1"/>
        </c:dLbls>
        <c:firstSliceAng val="29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rgbClr val="990033"/>
              </a:solidFill>
            </c:spPr>
            <c:extLst>
              <c:ext xmlns:c16="http://schemas.microsoft.com/office/drawing/2014/chart" uri="{C3380CC4-5D6E-409C-BE32-E72D297353CC}">
                <c16:uniqueId val="{00000001-C3DF-44E1-A473-CBF6336B6453}"/>
              </c:ext>
            </c:extLst>
          </c:dPt>
          <c:dPt>
            <c:idx val="1"/>
            <c:bubble3D val="0"/>
            <c:spPr>
              <a:solidFill>
                <a:schemeClr val="accent5"/>
              </a:solidFill>
            </c:spPr>
            <c:extLst>
              <c:ext xmlns:c16="http://schemas.microsoft.com/office/drawing/2014/chart" uri="{C3380CC4-5D6E-409C-BE32-E72D297353CC}">
                <c16:uniqueId val="{00000003-C3DF-44E1-A473-CBF6336B6453}"/>
              </c:ext>
            </c:extLst>
          </c:dPt>
          <c:dPt>
            <c:idx val="2"/>
            <c:bubble3D val="0"/>
            <c:spPr>
              <a:solidFill>
                <a:schemeClr val="bg1">
                  <a:lumMod val="65000"/>
                </a:schemeClr>
              </a:solidFill>
            </c:spPr>
            <c:extLst>
              <c:ext xmlns:c16="http://schemas.microsoft.com/office/drawing/2014/chart" uri="{C3380CC4-5D6E-409C-BE32-E72D297353CC}">
                <c16:uniqueId val="{00000005-C3DF-44E1-A473-CBF6336B6453}"/>
              </c:ext>
            </c:extLst>
          </c:dPt>
          <c:dPt>
            <c:idx val="6"/>
            <c:bubble3D val="0"/>
            <c:extLst>
              <c:ext xmlns:c16="http://schemas.microsoft.com/office/drawing/2014/chart" uri="{C3380CC4-5D6E-409C-BE32-E72D297353CC}">
                <c16:uniqueId val="{00000006-C3DF-44E1-A473-CBF6336B6453}"/>
              </c:ext>
            </c:extLst>
          </c:dPt>
          <c:dLbls>
            <c:dLbl>
              <c:idx val="0"/>
              <c:layout>
                <c:manualLayout>
                  <c:x val="-0.16051211468845208"/>
                  <c:y val="-0.119505144097274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DF-44E1-A473-CBF6336B6453}"/>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C3DF-44E1-A473-CBF6336B6453}"/>
                </c:ext>
              </c:extLst>
            </c:dLbl>
            <c:dLbl>
              <c:idx val="2"/>
              <c:layout>
                <c:manualLayout>
                  <c:x val="-0.19626840082123653"/>
                  <c:y val="3.856373214251656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DF-44E1-A473-CBF6336B6453}"/>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DF-44E1-A473-CBF6336B6453}"/>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5.3648435320740644E-2</c:v>
                </c:pt>
                <c:pt idx="1">
                  <c:v>0.88169061026047435</c:v>
                </c:pt>
                <c:pt idx="2">
                  <c:v>6.4660954418785083E-2</c:v>
                </c:pt>
              </c:numCache>
            </c:numRef>
          </c:val>
          <c:extLst>
            <c:ext xmlns:c16="http://schemas.microsoft.com/office/drawing/2014/chart" uri="{C3380CC4-5D6E-409C-BE32-E72D297353CC}">
              <c16:uniqueId val="{00000007-C3DF-44E1-A473-CBF6336B6453}"/>
            </c:ext>
          </c:extLst>
        </c:ser>
        <c:dLbls>
          <c:showLegendKey val="0"/>
          <c:showVal val="0"/>
          <c:showCatName val="0"/>
          <c:showSerName val="0"/>
          <c:showPercent val="0"/>
          <c:showBubbleSize val="0"/>
          <c:showLeaderLines val="1"/>
        </c:dLbls>
        <c:firstSliceAng val="29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72064554231671007"/>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74CB-4E77-8EFA-9B9005D0D9D9}"/>
              </c:ext>
            </c:extLst>
          </c:dPt>
          <c:dPt>
            <c:idx val="1"/>
            <c:invertIfNegative val="0"/>
            <c:bubble3D val="0"/>
            <c:spPr>
              <a:solidFill>
                <a:srgbClr val="ED7D31">
                  <a:lumMod val="50000"/>
                </a:srgbClr>
              </a:solidFill>
            </c:spPr>
            <c:extLst>
              <c:ext xmlns:c16="http://schemas.microsoft.com/office/drawing/2014/chart" uri="{C3380CC4-5D6E-409C-BE32-E72D297353CC}">
                <c16:uniqueId val="{00000003-74CB-4E77-8EFA-9B9005D0D9D9}"/>
              </c:ext>
            </c:extLst>
          </c:dPt>
          <c:dPt>
            <c:idx val="2"/>
            <c:invertIfNegative val="0"/>
            <c:bubble3D val="0"/>
            <c:spPr>
              <a:solidFill>
                <a:srgbClr val="ED7D31">
                  <a:lumMod val="50000"/>
                </a:srgbClr>
              </a:solidFill>
            </c:spPr>
            <c:extLst>
              <c:ext xmlns:c16="http://schemas.microsoft.com/office/drawing/2014/chart" uri="{C3380CC4-5D6E-409C-BE32-E72D297353CC}">
                <c16:uniqueId val="{00000005-74CB-4E77-8EFA-9B9005D0D9D9}"/>
              </c:ext>
            </c:extLst>
          </c:dPt>
          <c:dPt>
            <c:idx val="4"/>
            <c:invertIfNegative val="0"/>
            <c:bubble3D val="0"/>
            <c:spPr>
              <a:solidFill>
                <a:srgbClr val="70AD47">
                  <a:lumMod val="50000"/>
                </a:srgbClr>
              </a:solidFill>
            </c:spPr>
            <c:extLst>
              <c:ext xmlns:c16="http://schemas.microsoft.com/office/drawing/2014/chart" uri="{C3380CC4-5D6E-409C-BE32-E72D297353CC}">
                <c16:uniqueId val="{00000007-74CB-4E77-8EFA-9B9005D0D9D9}"/>
              </c:ext>
            </c:extLst>
          </c:dPt>
          <c:dPt>
            <c:idx val="5"/>
            <c:invertIfNegative val="0"/>
            <c:bubble3D val="0"/>
            <c:spPr>
              <a:solidFill>
                <a:srgbClr val="70AD47">
                  <a:lumMod val="50000"/>
                </a:srgbClr>
              </a:solidFill>
            </c:spPr>
            <c:extLst>
              <c:ext xmlns:c16="http://schemas.microsoft.com/office/drawing/2014/chart" uri="{C3380CC4-5D6E-409C-BE32-E72D297353CC}">
                <c16:uniqueId val="{00000009-74CB-4E77-8EFA-9B9005D0D9D9}"/>
              </c:ext>
            </c:extLst>
          </c:dPt>
          <c:dPt>
            <c:idx val="6"/>
            <c:invertIfNegative val="0"/>
            <c:bubble3D val="0"/>
            <c:spPr>
              <a:solidFill>
                <a:srgbClr val="70AD47">
                  <a:lumMod val="50000"/>
                </a:srgbClr>
              </a:solidFill>
            </c:spPr>
            <c:extLst>
              <c:ext xmlns:c16="http://schemas.microsoft.com/office/drawing/2014/chart" uri="{C3380CC4-5D6E-409C-BE32-E72D297353CC}">
                <c16:uniqueId val="{0000000B-74CB-4E77-8EFA-9B9005D0D9D9}"/>
              </c:ext>
            </c:extLst>
          </c:dPt>
          <c:dPt>
            <c:idx val="8"/>
            <c:invertIfNegative val="0"/>
            <c:bubble3D val="0"/>
            <c:spPr>
              <a:solidFill>
                <a:srgbClr val="7030A0"/>
              </a:solidFill>
            </c:spPr>
            <c:extLst>
              <c:ext xmlns:c16="http://schemas.microsoft.com/office/drawing/2014/chart" uri="{C3380CC4-5D6E-409C-BE32-E72D297353CC}">
                <c16:uniqueId val="{0000000D-74CB-4E77-8EFA-9B9005D0D9D9}"/>
              </c:ext>
            </c:extLst>
          </c:dPt>
          <c:dPt>
            <c:idx val="9"/>
            <c:invertIfNegative val="0"/>
            <c:bubble3D val="0"/>
            <c:spPr>
              <a:solidFill>
                <a:srgbClr val="7030A0"/>
              </a:solidFill>
            </c:spPr>
            <c:extLst>
              <c:ext xmlns:c16="http://schemas.microsoft.com/office/drawing/2014/chart" uri="{C3380CC4-5D6E-409C-BE32-E72D297353CC}">
                <c16:uniqueId val="{0000000F-74CB-4E77-8EFA-9B9005D0D9D9}"/>
              </c:ext>
            </c:extLst>
          </c:dPt>
          <c:dPt>
            <c:idx val="11"/>
            <c:invertIfNegative val="0"/>
            <c:bubble3D val="0"/>
            <c:spPr>
              <a:solidFill>
                <a:srgbClr val="ED7D31"/>
              </a:solidFill>
            </c:spPr>
            <c:extLst>
              <c:ext xmlns:c16="http://schemas.microsoft.com/office/drawing/2014/chart" uri="{C3380CC4-5D6E-409C-BE32-E72D297353CC}">
                <c16:uniqueId val="{00000011-74CB-4E77-8EFA-9B9005D0D9D9}"/>
              </c:ext>
            </c:extLst>
          </c:dPt>
          <c:dPt>
            <c:idx val="12"/>
            <c:invertIfNegative val="0"/>
            <c:bubble3D val="0"/>
            <c:spPr>
              <a:solidFill>
                <a:srgbClr val="ED7D31"/>
              </a:solidFill>
            </c:spPr>
            <c:extLst>
              <c:ext xmlns:c16="http://schemas.microsoft.com/office/drawing/2014/chart" uri="{C3380CC4-5D6E-409C-BE32-E72D297353CC}">
                <c16:uniqueId val="{00000013-74CB-4E77-8EFA-9B9005D0D9D9}"/>
              </c:ext>
            </c:extLst>
          </c:dPt>
          <c:dPt>
            <c:idx val="13"/>
            <c:invertIfNegative val="0"/>
            <c:bubble3D val="0"/>
            <c:spPr>
              <a:solidFill>
                <a:srgbClr val="ED7D31"/>
              </a:solidFill>
            </c:spPr>
            <c:extLst>
              <c:ext xmlns:c16="http://schemas.microsoft.com/office/drawing/2014/chart" uri="{C3380CC4-5D6E-409C-BE32-E72D297353CC}">
                <c16:uniqueId val="{00000015-74CB-4E77-8EFA-9B9005D0D9D9}"/>
              </c:ext>
            </c:extLst>
          </c:dPt>
          <c:dPt>
            <c:idx val="15"/>
            <c:invertIfNegative val="0"/>
            <c:bubble3D val="0"/>
            <c:spPr>
              <a:solidFill>
                <a:srgbClr val="5B9BD5"/>
              </a:solidFill>
            </c:spPr>
            <c:extLst>
              <c:ext xmlns:c16="http://schemas.microsoft.com/office/drawing/2014/chart" uri="{C3380CC4-5D6E-409C-BE32-E72D297353CC}">
                <c16:uniqueId val="{00000017-74CB-4E77-8EFA-9B9005D0D9D9}"/>
              </c:ext>
            </c:extLst>
          </c:dPt>
          <c:dPt>
            <c:idx val="16"/>
            <c:invertIfNegative val="0"/>
            <c:bubble3D val="0"/>
            <c:spPr>
              <a:solidFill>
                <a:srgbClr val="5B9BD5"/>
              </a:solidFill>
            </c:spPr>
            <c:extLst>
              <c:ext xmlns:c16="http://schemas.microsoft.com/office/drawing/2014/chart" uri="{C3380CC4-5D6E-409C-BE32-E72D297353CC}">
                <c16:uniqueId val="{00000019-74CB-4E77-8EFA-9B9005D0D9D9}"/>
              </c:ext>
            </c:extLst>
          </c:dPt>
          <c:dPt>
            <c:idx val="17"/>
            <c:invertIfNegative val="0"/>
            <c:bubble3D val="0"/>
            <c:spPr>
              <a:solidFill>
                <a:srgbClr val="5B9BD5"/>
              </a:solidFill>
            </c:spPr>
            <c:extLst>
              <c:ext xmlns:c16="http://schemas.microsoft.com/office/drawing/2014/chart" uri="{C3380CC4-5D6E-409C-BE32-E72D297353CC}">
                <c16:uniqueId val="{0000001B-74CB-4E77-8EFA-9B9005D0D9D9}"/>
              </c:ext>
            </c:extLst>
          </c:dPt>
          <c:dPt>
            <c:idx val="18"/>
            <c:invertIfNegative val="0"/>
            <c:bubble3D val="0"/>
            <c:spPr>
              <a:solidFill>
                <a:srgbClr val="5B9BD5"/>
              </a:solidFill>
            </c:spPr>
            <c:extLst>
              <c:ext xmlns:c16="http://schemas.microsoft.com/office/drawing/2014/chart" uri="{C3380CC4-5D6E-409C-BE32-E72D297353CC}">
                <c16:uniqueId val="{0000001D-74CB-4E77-8EFA-9B9005D0D9D9}"/>
              </c:ext>
            </c:extLst>
          </c:dPt>
          <c:dPt>
            <c:idx val="19"/>
            <c:invertIfNegative val="0"/>
            <c:bubble3D val="0"/>
            <c:spPr>
              <a:solidFill>
                <a:srgbClr val="5B9BD5"/>
              </a:solidFill>
            </c:spPr>
            <c:extLst>
              <c:ext xmlns:c16="http://schemas.microsoft.com/office/drawing/2014/chart" uri="{C3380CC4-5D6E-409C-BE32-E72D297353CC}">
                <c16:uniqueId val="{0000001F-74CB-4E77-8EFA-9B9005D0D9D9}"/>
              </c:ext>
            </c:extLst>
          </c:dPt>
          <c:dPt>
            <c:idx val="21"/>
            <c:invertIfNegative val="0"/>
            <c:bubble3D val="0"/>
            <c:spPr>
              <a:solidFill>
                <a:srgbClr val="70AD47"/>
              </a:solidFill>
            </c:spPr>
            <c:extLst>
              <c:ext xmlns:c16="http://schemas.microsoft.com/office/drawing/2014/chart" uri="{C3380CC4-5D6E-409C-BE32-E72D297353CC}">
                <c16:uniqueId val="{00000021-74CB-4E77-8EFA-9B9005D0D9D9}"/>
              </c:ext>
            </c:extLst>
          </c:dPt>
          <c:dPt>
            <c:idx val="22"/>
            <c:invertIfNegative val="0"/>
            <c:bubble3D val="0"/>
            <c:spPr>
              <a:solidFill>
                <a:srgbClr val="70AD47"/>
              </a:solidFill>
            </c:spPr>
            <c:extLst>
              <c:ext xmlns:c16="http://schemas.microsoft.com/office/drawing/2014/chart" uri="{C3380CC4-5D6E-409C-BE32-E72D297353CC}">
                <c16:uniqueId val="{00000023-74CB-4E77-8EFA-9B9005D0D9D9}"/>
              </c:ext>
            </c:extLst>
          </c:dPt>
          <c:dPt>
            <c:idx val="23"/>
            <c:invertIfNegative val="0"/>
            <c:bubble3D val="0"/>
            <c:spPr>
              <a:solidFill>
                <a:srgbClr val="70AD47"/>
              </a:solidFill>
            </c:spPr>
            <c:extLst>
              <c:ext xmlns:c16="http://schemas.microsoft.com/office/drawing/2014/chart" uri="{C3380CC4-5D6E-409C-BE32-E72D297353CC}">
                <c16:uniqueId val="{00000025-74CB-4E77-8EFA-9B9005D0D9D9}"/>
              </c:ext>
            </c:extLst>
          </c:dPt>
          <c:dPt>
            <c:idx val="25"/>
            <c:invertIfNegative val="0"/>
            <c:bubble3D val="0"/>
            <c:spPr>
              <a:solidFill>
                <a:srgbClr val="FFC000">
                  <a:lumMod val="75000"/>
                </a:srgbClr>
              </a:solidFill>
            </c:spPr>
            <c:extLst>
              <c:ext xmlns:c16="http://schemas.microsoft.com/office/drawing/2014/chart" uri="{C3380CC4-5D6E-409C-BE32-E72D297353CC}">
                <c16:uniqueId val="{00000027-74CB-4E77-8EFA-9B9005D0D9D9}"/>
              </c:ext>
            </c:extLst>
          </c:dPt>
          <c:dPt>
            <c:idx val="26"/>
            <c:invertIfNegative val="0"/>
            <c:bubble3D val="0"/>
            <c:spPr>
              <a:solidFill>
                <a:srgbClr val="FFC000">
                  <a:lumMod val="75000"/>
                </a:srgbClr>
              </a:solidFill>
            </c:spPr>
            <c:extLst>
              <c:ext xmlns:c16="http://schemas.microsoft.com/office/drawing/2014/chart" uri="{C3380CC4-5D6E-409C-BE32-E72D297353CC}">
                <c16:uniqueId val="{00000029-74CB-4E77-8EFA-9B9005D0D9D9}"/>
              </c:ext>
            </c:extLst>
          </c:dPt>
          <c:dPt>
            <c:idx val="34"/>
            <c:invertIfNegative val="0"/>
            <c:bubble3D val="0"/>
            <c:spPr>
              <a:solidFill>
                <a:srgbClr val="70AD47">
                  <a:lumMod val="75000"/>
                </a:srgbClr>
              </a:solidFill>
            </c:spPr>
            <c:extLst>
              <c:ext xmlns:c16="http://schemas.microsoft.com/office/drawing/2014/chart" uri="{C3380CC4-5D6E-409C-BE32-E72D297353CC}">
                <c16:uniqueId val="{0000002B-74CB-4E77-8EFA-9B9005D0D9D9}"/>
              </c:ext>
            </c:extLst>
          </c:dPt>
          <c:dPt>
            <c:idx val="35"/>
            <c:invertIfNegative val="0"/>
            <c:bubble3D val="0"/>
            <c:spPr>
              <a:solidFill>
                <a:srgbClr val="70AD47">
                  <a:lumMod val="75000"/>
                </a:srgbClr>
              </a:solidFill>
            </c:spPr>
            <c:extLst>
              <c:ext xmlns:c16="http://schemas.microsoft.com/office/drawing/2014/chart" uri="{C3380CC4-5D6E-409C-BE32-E72D297353CC}">
                <c16:uniqueId val="{0000002D-74CB-4E77-8EFA-9B9005D0D9D9}"/>
              </c:ext>
            </c:extLst>
          </c:dPt>
          <c:dPt>
            <c:idx val="37"/>
            <c:invertIfNegative val="0"/>
            <c:bubble3D val="0"/>
            <c:spPr>
              <a:solidFill>
                <a:srgbClr val="990033"/>
              </a:solidFill>
            </c:spPr>
            <c:extLst>
              <c:ext xmlns:c16="http://schemas.microsoft.com/office/drawing/2014/chart" uri="{C3380CC4-5D6E-409C-BE32-E72D297353CC}">
                <c16:uniqueId val="{0000002F-74CB-4E77-8EFA-9B9005D0D9D9}"/>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0.13062628217696615</c:v>
                </c:pt>
                <c:pt idx="1">
                  <c:v>7.9176974419924606E-2</c:v>
                </c:pt>
                <c:pt idx="2">
                  <c:v>0.12942957019350748</c:v>
                </c:pt>
                <c:pt idx="4">
                  <c:v>9.3394528957332343E-2</c:v>
                </c:pt>
                <c:pt idx="5">
                  <c:v>0.10829639169101939</c:v>
                </c:pt>
                <c:pt idx="6">
                  <c:v>0.1489111013095237</c:v>
                </c:pt>
                <c:pt idx="8">
                  <c:v>0.1118484382414936</c:v>
                </c:pt>
                <c:pt idx="9">
                  <c:v>0.12845501263746401</c:v>
                </c:pt>
                <c:pt idx="11">
                  <c:v>0.13226401316495601</c:v>
                </c:pt>
                <c:pt idx="12">
                  <c:v>0.12150752076784994</c:v>
                </c:pt>
                <c:pt idx="13">
                  <c:v>0.10070666979456069</c:v>
                </c:pt>
                <c:pt idx="15">
                  <c:v>9.0332415716976144E-2</c:v>
                </c:pt>
                <c:pt idx="16">
                  <c:v>9.1696316502285852E-2</c:v>
                </c:pt>
                <c:pt idx="17">
                  <c:v>0.1618544407460438</c:v>
                </c:pt>
                <c:pt idx="18">
                  <c:v>0.13121233107433372</c:v>
                </c:pt>
                <c:pt idx="19">
                  <c:v>0.13622754165547679</c:v>
                </c:pt>
                <c:pt idx="21">
                  <c:v>3.8735263899334391E-2</c:v>
                </c:pt>
                <c:pt idx="22">
                  <c:v>0.11300884357629026</c:v>
                </c:pt>
                <c:pt idx="23">
                  <c:v>0.12650685265719236</c:v>
                </c:pt>
                <c:pt idx="25">
                  <c:v>6.1894468284658381E-2</c:v>
                </c:pt>
                <c:pt idx="26">
                  <c:v>0.13112696652737588</c:v>
                </c:pt>
                <c:pt idx="28">
                  <c:v>0.11319732071368645</c:v>
                </c:pt>
                <c:pt idx="29">
                  <c:v>9.592479733026428E-2</c:v>
                </c:pt>
                <c:pt idx="30">
                  <c:v>0.12819574732794556</c:v>
                </c:pt>
                <c:pt idx="31">
                  <c:v>0.15152173247170247</c:v>
                </c:pt>
                <c:pt idx="32">
                  <c:v>9.4419780100065645E-2</c:v>
                </c:pt>
                <c:pt idx="34">
                  <c:v>0.15148644342087744</c:v>
                </c:pt>
                <c:pt idx="35">
                  <c:v>8.7342056874330443E-2</c:v>
                </c:pt>
                <c:pt idx="37">
                  <c:v>0.11776883037609377</c:v>
                </c:pt>
              </c:numCache>
            </c:numRef>
          </c:val>
          <c:extLst>
            <c:ext xmlns:c16="http://schemas.microsoft.com/office/drawing/2014/chart" uri="{C3380CC4-5D6E-409C-BE32-E72D297353CC}">
              <c16:uniqueId val="{00000030-74CB-4E77-8EFA-9B9005D0D9D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2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72064554231671007"/>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DB6E-4FEC-839C-EAFFFFE90F6F}"/>
              </c:ext>
            </c:extLst>
          </c:dPt>
          <c:dPt>
            <c:idx val="1"/>
            <c:invertIfNegative val="0"/>
            <c:bubble3D val="0"/>
            <c:spPr>
              <a:solidFill>
                <a:srgbClr val="ED7D31">
                  <a:lumMod val="50000"/>
                </a:srgbClr>
              </a:solidFill>
            </c:spPr>
            <c:extLst>
              <c:ext xmlns:c16="http://schemas.microsoft.com/office/drawing/2014/chart" uri="{C3380CC4-5D6E-409C-BE32-E72D297353CC}">
                <c16:uniqueId val="{00000003-DB6E-4FEC-839C-EAFFFFE90F6F}"/>
              </c:ext>
            </c:extLst>
          </c:dPt>
          <c:dPt>
            <c:idx val="2"/>
            <c:invertIfNegative val="0"/>
            <c:bubble3D val="0"/>
            <c:spPr>
              <a:solidFill>
                <a:srgbClr val="ED7D31">
                  <a:lumMod val="50000"/>
                </a:srgbClr>
              </a:solidFill>
            </c:spPr>
            <c:extLst>
              <c:ext xmlns:c16="http://schemas.microsoft.com/office/drawing/2014/chart" uri="{C3380CC4-5D6E-409C-BE32-E72D297353CC}">
                <c16:uniqueId val="{00000005-DB6E-4FEC-839C-EAFFFFE90F6F}"/>
              </c:ext>
            </c:extLst>
          </c:dPt>
          <c:dPt>
            <c:idx val="4"/>
            <c:invertIfNegative val="0"/>
            <c:bubble3D val="0"/>
            <c:spPr>
              <a:solidFill>
                <a:srgbClr val="70AD47">
                  <a:lumMod val="50000"/>
                </a:srgbClr>
              </a:solidFill>
            </c:spPr>
            <c:extLst>
              <c:ext xmlns:c16="http://schemas.microsoft.com/office/drawing/2014/chart" uri="{C3380CC4-5D6E-409C-BE32-E72D297353CC}">
                <c16:uniqueId val="{00000007-DB6E-4FEC-839C-EAFFFFE90F6F}"/>
              </c:ext>
            </c:extLst>
          </c:dPt>
          <c:dPt>
            <c:idx val="5"/>
            <c:invertIfNegative val="0"/>
            <c:bubble3D val="0"/>
            <c:spPr>
              <a:solidFill>
                <a:srgbClr val="70AD47">
                  <a:lumMod val="50000"/>
                </a:srgbClr>
              </a:solidFill>
            </c:spPr>
            <c:extLst>
              <c:ext xmlns:c16="http://schemas.microsoft.com/office/drawing/2014/chart" uri="{C3380CC4-5D6E-409C-BE32-E72D297353CC}">
                <c16:uniqueId val="{00000009-DB6E-4FEC-839C-EAFFFFE90F6F}"/>
              </c:ext>
            </c:extLst>
          </c:dPt>
          <c:dPt>
            <c:idx val="6"/>
            <c:invertIfNegative val="0"/>
            <c:bubble3D val="0"/>
            <c:spPr>
              <a:solidFill>
                <a:srgbClr val="70AD47">
                  <a:lumMod val="50000"/>
                </a:srgbClr>
              </a:solidFill>
            </c:spPr>
            <c:extLst>
              <c:ext xmlns:c16="http://schemas.microsoft.com/office/drawing/2014/chart" uri="{C3380CC4-5D6E-409C-BE32-E72D297353CC}">
                <c16:uniqueId val="{0000000B-DB6E-4FEC-839C-EAFFFFE90F6F}"/>
              </c:ext>
            </c:extLst>
          </c:dPt>
          <c:dPt>
            <c:idx val="8"/>
            <c:invertIfNegative val="0"/>
            <c:bubble3D val="0"/>
            <c:spPr>
              <a:solidFill>
                <a:srgbClr val="7030A0"/>
              </a:solidFill>
            </c:spPr>
            <c:extLst>
              <c:ext xmlns:c16="http://schemas.microsoft.com/office/drawing/2014/chart" uri="{C3380CC4-5D6E-409C-BE32-E72D297353CC}">
                <c16:uniqueId val="{0000000D-DB6E-4FEC-839C-EAFFFFE90F6F}"/>
              </c:ext>
            </c:extLst>
          </c:dPt>
          <c:dPt>
            <c:idx val="9"/>
            <c:invertIfNegative val="0"/>
            <c:bubble3D val="0"/>
            <c:spPr>
              <a:solidFill>
                <a:srgbClr val="7030A0"/>
              </a:solidFill>
            </c:spPr>
            <c:extLst>
              <c:ext xmlns:c16="http://schemas.microsoft.com/office/drawing/2014/chart" uri="{C3380CC4-5D6E-409C-BE32-E72D297353CC}">
                <c16:uniqueId val="{0000000F-DB6E-4FEC-839C-EAFFFFE90F6F}"/>
              </c:ext>
            </c:extLst>
          </c:dPt>
          <c:dPt>
            <c:idx val="11"/>
            <c:invertIfNegative val="0"/>
            <c:bubble3D val="0"/>
            <c:spPr>
              <a:solidFill>
                <a:srgbClr val="ED7D31"/>
              </a:solidFill>
            </c:spPr>
            <c:extLst>
              <c:ext xmlns:c16="http://schemas.microsoft.com/office/drawing/2014/chart" uri="{C3380CC4-5D6E-409C-BE32-E72D297353CC}">
                <c16:uniqueId val="{00000011-DB6E-4FEC-839C-EAFFFFE90F6F}"/>
              </c:ext>
            </c:extLst>
          </c:dPt>
          <c:dPt>
            <c:idx val="12"/>
            <c:invertIfNegative val="0"/>
            <c:bubble3D val="0"/>
            <c:spPr>
              <a:solidFill>
                <a:srgbClr val="ED7D31"/>
              </a:solidFill>
            </c:spPr>
            <c:extLst>
              <c:ext xmlns:c16="http://schemas.microsoft.com/office/drawing/2014/chart" uri="{C3380CC4-5D6E-409C-BE32-E72D297353CC}">
                <c16:uniqueId val="{00000013-DB6E-4FEC-839C-EAFFFFE90F6F}"/>
              </c:ext>
            </c:extLst>
          </c:dPt>
          <c:dPt>
            <c:idx val="13"/>
            <c:invertIfNegative val="0"/>
            <c:bubble3D val="0"/>
            <c:spPr>
              <a:solidFill>
                <a:srgbClr val="ED7D31"/>
              </a:solidFill>
            </c:spPr>
            <c:extLst>
              <c:ext xmlns:c16="http://schemas.microsoft.com/office/drawing/2014/chart" uri="{C3380CC4-5D6E-409C-BE32-E72D297353CC}">
                <c16:uniqueId val="{00000015-DB6E-4FEC-839C-EAFFFFE90F6F}"/>
              </c:ext>
            </c:extLst>
          </c:dPt>
          <c:dPt>
            <c:idx val="15"/>
            <c:invertIfNegative val="0"/>
            <c:bubble3D val="0"/>
            <c:spPr>
              <a:solidFill>
                <a:srgbClr val="5B9BD5"/>
              </a:solidFill>
            </c:spPr>
            <c:extLst>
              <c:ext xmlns:c16="http://schemas.microsoft.com/office/drawing/2014/chart" uri="{C3380CC4-5D6E-409C-BE32-E72D297353CC}">
                <c16:uniqueId val="{00000017-DB6E-4FEC-839C-EAFFFFE90F6F}"/>
              </c:ext>
            </c:extLst>
          </c:dPt>
          <c:dPt>
            <c:idx val="16"/>
            <c:invertIfNegative val="0"/>
            <c:bubble3D val="0"/>
            <c:spPr>
              <a:solidFill>
                <a:srgbClr val="5B9BD5"/>
              </a:solidFill>
            </c:spPr>
            <c:extLst>
              <c:ext xmlns:c16="http://schemas.microsoft.com/office/drawing/2014/chart" uri="{C3380CC4-5D6E-409C-BE32-E72D297353CC}">
                <c16:uniqueId val="{00000019-DB6E-4FEC-839C-EAFFFFE90F6F}"/>
              </c:ext>
            </c:extLst>
          </c:dPt>
          <c:dPt>
            <c:idx val="17"/>
            <c:invertIfNegative val="0"/>
            <c:bubble3D val="0"/>
            <c:spPr>
              <a:solidFill>
                <a:srgbClr val="5B9BD5"/>
              </a:solidFill>
            </c:spPr>
            <c:extLst>
              <c:ext xmlns:c16="http://schemas.microsoft.com/office/drawing/2014/chart" uri="{C3380CC4-5D6E-409C-BE32-E72D297353CC}">
                <c16:uniqueId val="{0000001B-DB6E-4FEC-839C-EAFFFFE90F6F}"/>
              </c:ext>
            </c:extLst>
          </c:dPt>
          <c:dPt>
            <c:idx val="18"/>
            <c:invertIfNegative val="0"/>
            <c:bubble3D val="0"/>
            <c:spPr>
              <a:solidFill>
                <a:srgbClr val="5B9BD5"/>
              </a:solidFill>
            </c:spPr>
            <c:extLst>
              <c:ext xmlns:c16="http://schemas.microsoft.com/office/drawing/2014/chart" uri="{C3380CC4-5D6E-409C-BE32-E72D297353CC}">
                <c16:uniqueId val="{0000001D-DB6E-4FEC-839C-EAFFFFE90F6F}"/>
              </c:ext>
            </c:extLst>
          </c:dPt>
          <c:dPt>
            <c:idx val="19"/>
            <c:invertIfNegative val="0"/>
            <c:bubble3D val="0"/>
            <c:spPr>
              <a:solidFill>
                <a:srgbClr val="5B9BD5"/>
              </a:solidFill>
            </c:spPr>
            <c:extLst>
              <c:ext xmlns:c16="http://schemas.microsoft.com/office/drawing/2014/chart" uri="{C3380CC4-5D6E-409C-BE32-E72D297353CC}">
                <c16:uniqueId val="{0000001F-DB6E-4FEC-839C-EAFFFFE90F6F}"/>
              </c:ext>
            </c:extLst>
          </c:dPt>
          <c:dPt>
            <c:idx val="21"/>
            <c:invertIfNegative val="0"/>
            <c:bubble3D val="0"/>
            <c:spPr>
              <a:solidFill>
                <a:srgbClr val="70AD47"/>
              </a:solidFill>
            </c:spPr>
            <c:extLst>
              <c:ext xmlns:c16="http://schemas.microsoft.com/office/drawing/2014/chart" uri="{C3380CC4-5D6E-409C-BE32-E72D297353CC}">
                <c16:uniqueId val="{00000021-DB6E-4FEC-839C-EAFFFFE90F6F}"/>
              </c:ext>
            </c:extLst>
          </c:dPt>
          <c:dPt>
            <c:idx val="22"/>
            <c:invertIfNegative val="0"/>
            <c:bubble3D val="0"/>
            <c:spPr>
              <a:solidFill>
                <a:srgbClr val="70AD47"/>
              </a:solidFill>
            </c:spPr>
            <c:extLst>
              <c:ext xmlns:c16="http://schemas.microsoft.com/office/drawing/2014/chart" uri="{C3380CC4-5D6E-409C-BE32-E72D297353CC}">
                <c16:uniqueId val="{00000023-DB6E-4FEC-839C-EAFFFFE90F6F}"/>
              </c:ext>
            </c:extLst>
          </c:dPt>
          <c:dPt>
            <c:idx val="23"/>
            <c:invertIfNegative val="0"/>
            <c:bubble3D val="0"/>
            <c:spPr>
              <a:solidFill>
                <a:srgbClr val="70AD47"/>
              </a:solidFill>
            </c:spPr>
            <c:extLst>
              <c:ext xmlns:c16="http://schemas.microsoft.com/office/drawing/2014/chart" uri="{C3380CC4-5D6E-409C-BE32-E72D297353CC}">
                <c16:uniqueId val="{00000025-DB6E-4FEC-839C-EAFFFFE90F6F}"/>
              </c:ext>
            </c:extLst>
          </c:dPt>
          <c:dPt>
            <c:idx val="25"/>
            <c:invertIfNegative val="0"/>
            <c:bubble3D val="0"/>
            <c:spPr>
              <a:solidFill>
                <a:srgbClr val="FFC000">
                  <a:lumMod val="75000"/>
                </a:srgbClr>
              </a:solidFill>
            </c:spPr>
            <c:extLst>
              <c:ext xmlns:c16="http://schemas.microsoft.com/office/drawing/2014/chart" uri="{C3380CC4-5D6E-409C-BE32-E72D297353CC}">
                <c16:uniqueId val="{00000027-DB6E-4FEC-839C-EAFFFFE90F6F}"/>
              </c:ext>
            </c:extLst>
          </c:dPt>
          <c:dPt>
            <c:idx val="26"/>
            <c:invertIfNegative val="0"/>
            <c:bubble3D val="0"/>
            <c:spPr>
              <a:solidFill>
                <a:srgbClr val="FFC000">
                  <a:lumMod val="75000"/>
                </a:srgbClr>
              </a:solidFill>
            </c:spPr>
            <c:extLst>
              <c:ext xmlns:c16="http://schemas.microsoft.com/office/drawing/2014/chart" uri="{C3380CC4-5D6E-409C-BE32-E72D297353CC}">
                <c16:uniqueId val="{00000029-DB6E-4FEC-839C-EAFFFFE90F6F}"/>
              </c:ext>
            </c:extLst>
          </c:dPt>
          <c:dPt>
            <c:idx val="34"/>
            <c:invertIfNegative val="0"/>
            <c:bubble3D val="0"/>
            <c:spPr>
              <a:solidFill>
                <a:srgbClr val="70AD47">
                  <a:lumMod val="75000"/>
                </a:srgbClr>
              </a:solidFill>
            </c:spPr>
            <c:extLst>
              <c:ext xmlns:c16="http://schemas.microsoft.com/office/drawing/2014/chart" uri="{C3380CC4-5D6E-409C-BE32-E72D297353CC}">
                <c16:uniqueId val="{0000002B-DB6E-4FEC-839C-EAFFFFE90F6F}"/>
              </c:ext>
            </c:extLst>
          </c:dPt>
          <c:dPt>
            <c:idx val="35"/>
            <c:invertIfNegative val="0"/>
            <c:bubble3D val="0"/>
            <c:spPr>
              <a:solidFill>
                <a:srgbClr val="70AD47">
                  <a:lumMod val="75000"/>
                </a:srgbClr>
              </a:solidFill>
            </c:spPr>
            <c:extLst>
              <c:ext xmlns:c16="http://schemas.microsoft.com/office/drawing/2014/chart" uri="{C3380CC4-5D6E-409C-BE32-E72D297353CC}">
                <c16:uniqueId val="{0000002D-DB6E-4FEC-839C-EAFFFFE90F6F}"/>
              </c:ext>
            </c:extLst>
          </c:dPt>
          <c:dPt>
            <c:idx val="37"/>
            <c:invertIfNegative val="0"/>
            <c:bubble3D val="0"/>
            <c:spPr>
              <a:solidFill>
                <a:srgbClr val="990033"/>
              </a:solidFill>
            </c:spPr>
            <c:extLst>
              <c:ext xmlns:c16="http://schemas.microsoft.com/office/drawing/2014/chart" uri="{C3380CC4-5D6E-409C-BE32-E72D297353CC}">
                <c16:uniqueId val="{0000002F-DB6E-4FEC-839C-EAFFFFE90F6F}"/>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3.8132361879795913E-2</c:v>
                </c:pt>
                <c:pt idx="1">
                  <c:v>2.5776260563192641E-2</c:v>
                </c:pt>
                <c:pt idx="2">
                  <c:v>6.7907977482616719E-2</c:v>
                </c:pt>
                <c:pt idx="4">
                  <c:v>3.4451827939176269E-2</c:v>
                </c:pt>
                <c:pt idx="5">
                  <c:v>4.6500596239365158E-2</c:v>
                </c:pt>
                <c:pt idx="6">
                  <c:v>8.057132650894766E-2</c:v>
                </c:pt>
                <c:pt idx="8">
                  <c:v>5.9721752244188304E-2</c:v>
                </c:pt>
                <c:pt idx="9">
                  <c:v>4.2686227058262152E-2</c:v>
                </c:pt>
                <c:pt idx="11">
                  <c:v>5.9311737262696243E-2</c:v>
                </c:pt>
                <c:pt idx="12">
                  <c:v>6.1135071421452782E-2</c:v>
                </c:pt>
                <c:pt idx="13">
                  <c:v>3.9453510223634275E-2</c:v>
                </c:pt>
                <c:pt idx="15">
                  <c:v>5.9490435537218375E-2</c:v>
                </c:pt>
                <c:pt idx="16">
                  <c:v>3.2865493485338723E-2</c:v>
                </c:pt>
                <c:pt idx="17">
                  <c:v>7.0359055948245236E-2</c:v>
                </c:pt>
                <c:pt idx="18">
                  <c:v>7.4719818520916373E-2</c:v>
                </c:pt>
                <c:pt idx="19">
                  <c:v>6.4998191055668786E-2</c:v>
                </c:pt>
                <c:pt idx="21">
                  <c:v>1.1510465681394369E-2</c:v>
                </c:pt>
                <c:pt idx="22">
                  <c:v>5.0694879585558524E-2</c:v>
                </c:pt>
                <c:pt idx="23">
                  <c:v>5.8558137874759615E-2</c:v>
                </c:pt>
                <c:pt idx="25">
                  <c:v>4.0644160878106045E-2</c:v>
                </c:pt>
                <c:pt idx="26">
                  <c:v>5.6757425957073629E-2</c:v>
                </c:pt>
                <c:pt idx="28">
                  <c:v>3.7338375287546417E-2</c:v>
                </c:pt>
                <c:pt idx="29">
                  <c:v>3.6997019570671315E-2</c:v>
                </c:pt>
                <c:pt idx="30">
                  <c:v>4.6433233676499611E-2</c:v>
                </c:pt>
                <c:pt idx="31">
                  <c:v>7.1850564850437171E-2</c:v>
                </c:pt>
                <c:pt idx="32">
                  <c:v>0.10404309129404279</c:v>
                </c:pt>
                <c:pt idx="34">
                  <c:v>6.0027125280639006E-2</c:v>
                </c:pt>
                <c:pt idx="35">
                  <c:v>4.7892305597381564E-2</c:v>
                </c:pt>
                <c:pt idx="37">
                  <c:v>5.3648435320740644E-2</c:v>
                </c:pt>
              </c:numCache>
            </c:numRef>
          </c:val>
          <c:extLst>
            <c:ext xmlns:c16="http://schemas.microsoft.com/office/drawing/2014/chart" uri="{C3380CC4-5D6E-409C-BE32-E72D297353CC}">
              <c16:uniqueId val="{00000030-DB6E-4FEC-839C-EAFFFFE90F6F}"/>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2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122882600733366E-2"/>
          <c:y val="4.6001232772310595E-3"/>
          <c:w val="0.91087711739926658"/>
          <c:h val="0.67016207277263462"/>
        </c:manualLayout>
      </c:layout>
      <c:barChart>
        <c:barDir val="bar"/>
        <c:grouping val="percentStacked"/>
        <c:varyColors val="0"/>
        <c:ser>
          <c:idx val="0"/>
          <c:order val="0"/>
          <c:tx>
            <c:strRef>
              <c:f>Sheet1!$B$2</c:f>
              <c:strCache>
                <c:ptCount val="1"/>
                <c:pt idx="0">
                  <c:v>Es pašlaik tās lietoju</c:v>
                </c:pt>
              </c:strCache>
            </c:strRef>
          </c:tx>
          <c:spPr>
            <a:solidFill>
              <a:srgbClr val="C00000"/>
            </a:solidFill>
          </c:spPr>
          <c:invertIfNegative val="0"/>
          <c:dLbls>
            <c:dLbl>
              <c:idx val="1"/>
              <c:layout>
                <c:manualLayout>
                  <c:x val="2.0477047487079307E-3"/>
                  <c:y val="-3.236886966741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80-4DCF-B019-D396FC86B594}"/>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0.0%</c:formatCode>
                <c:ptCount val="2"/>
                <c:pt idx="0" formatCode="0%">
                  <c:v>0.01</c:v>
                </c:pt>
                <c:pt idx="1">
                  <c:v>1.6504530436383974E-3</c:v>
                </c:pt>
              </c:numCache>
            </c:numRef>
          </c:val>
          <c:extLst>
            <c:ext xmlns:c16="http://schemas.microsoft.com/office/drawing/2014/chart" uri="{C3380CC4-5D6E-409C-BE32-E72D297353CC}">
              <c16:uniqueId val="{00000000-8780-4DCF-B019-D396FC86B594}"/>
            </c:ext>
          </c:extLst>
        </c:ser>
        <c:ser>
          <c:idx val="1"/>
          <c:order val="1"/>
          <c:tx>
            <c:strRef>
              <c:f>Sheet1!$C$2</c:f>
              <c:strCache>
                <c:ptCount val="1"/>
                <c:pt idx="0">
                  <c:v>Jā</c:v>
                </c:pt>
              </c:strCache>
            </c:strRef>
          </c:tx>
          <c:spPr>
            <a:solidFill>
              <a:srgbClr val="ED7D31"/>
            </a:solidFill>
          </c:spPr>
          <c:invertIfNegative val="0"/>
          <c:dLbls>
            <c:dLbl>
              <c:idx val="1"/>
              <c:layout>
                <c:manualLayout>
                  <c:x val="4.0954094974158424E-3"/>
                  <c:y val="3.6992993905622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80-4DCF-B019-D396FC86B594}"/>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0.0%</c:formatCode>
                <c:ptCount val="2"/>
                <c:pt idx="0" formatCode="0%">
                  <c:v>0.06</c:v>
                </c:pt>
                <c:pt idx="1">
                  <c:v>2.5756473627501327E-2</c:v>
                </c:pt>
              </c:numCache>
            </c:numRef>
          </c:val>
          <c:extLst>
            <c:ext xmlns:c16="http://schemas.microsoft.com/office/drawing/2014/chart" uri="{C3380CC4-5D6E-409C-BE32-E72D297353CC}">
              <c16:uniqueId val="{00000001-8780-4DCF-B019-D396FC86B594}"/>
            </c:ext>
          </c:extLst>
        </c:ser>
        <c:ser>
          <c:idx val="2"/>
          <c:order val="2"/>
          <c:tx>
            <c:strRef>
              <c:f>Sheet1!$D$2</c:f>
              <c:strCache>
                <c:ptCount val="1"/>
                <c:pt idx="0">
                  <c:v>Nē</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0.84</c:v>
                </c:pt>
                <c:pt idx="1">
                  <c:v>0.9684395556436135</c:v>
                </c:pt>
              </c:numCache>
            </c:numRef>
          </c:val>
          <c:extLst>
            <c:ext xmlns:c16="http://schemas.microsoft.com/office/drawing/2014/chart" uri="{C3380CC4-5D6E-409C-BE32-E72D297353CC}">
              <c16:uniqueId val="{00000002-8780-4DCF-B019-D396FC86B594}"/>
            </c:ext>
          </c:extLst>
        </c:ser>
        <c:ser>
          <c:idx val="3"/>
          <c:order val="3"/>
          <c:tx>
            <c:strRef>
              <c:f>Sheet1!$E$2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0.0%</c:formatCode>
                <c:ptCount val="2"/>
                <c:pt idx="0" formatCode="0%">
                  <c:v>0.09</c:v>
                </c:pt>
                <c:pt idx="1">
                  <c:v>4.1535176852471236E-3</c:v>
                </c:pt>
              </c:numCache>
            </c:numRef>
          </c:val>
          <c:extLst>
            <c:ext xmlns:c16="http://schemas.microsoft.com/office/drawing/2014/chart" uri="{C3380CC4-5D6E-409C-BE32-E72D297353CC}">
              <c16:uniqueId val="{00000003-8780-4DCF-B019-D396FC86B594}"/>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2.2524752235787236E-2"/>
          <c:y val="0.73836595828967111"/>
          <c:w val="0.9774752477642128"/>
          <c:h val="0.2616340417103288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644049300507626"/>
          <c:y val="9.5234742569758717E-3"/>
          <c:w val="0.72064554231671007"/>
          <c:h val="0.98095305148604828"/>
        </c:manualLayout>
      </c:layout>
      <c:barChart>
        <c:barDir val="bar"/>
        <c:grouping val="clustered"/>
        <c:varyColors val="0"/>
        <c:ser>
          <c:idx val="0"/>
          <c:order val="0"/>
          <c:tx>
            <c:strRef>
              <c:f>Sheet1!$C$1</c:f>
              <c:strCache>
                <c:ptCount val="1"/>
                <c:pt idx="0">
                  <c:v>Ir lietojis vai pašlaik lieto sportā aizliegtās vielas</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024E-40B4-9C73-7D8509F1A846}"/>
              </c:ext>
            </c:extLst>
          </c:dPt>
          <c:dPt>
            <c:idx val="1"/>
            <c:invertIfNegative val="0"/>
            <c:bubble3D val="0"/>
            <c:spPr>
              <a:solidFill>
                <a:srgbClr val="ED7D31">
                  <a:lumMod val="50000"/>
                </a:srgbClr>
              </a:solidFill>
            </c:spPr>
            <c:extLst>
              <c:ext xmlns:c16="http://schemas.microsoft.com/office/drawing/2014/chart" uri="{C3380CC4-5D6E-409C-BE32-E72D297353CC}">
                <c16:uniqueId val="{00000003-024E-40B4-9C73-7D8509F1A846}"/>
              </c:ext>
            </c:extLst>
          </c:dPt>
          <c:dPt>
            <c:idx val="2"/>
            <c:invertIfNegative val="0"/>
            <c:bubble3D val="0"/>
            <c:spPr>
              <a:solidFill>
                <a:srgbClr val="ED7D31">
                  <a:lumMod val="50000"/>
                </a:srgbClr>
              </a:solidFill>
            </c:spPr>
            <c:extLst>
              <c:ext xmlns:c16="http://schemas.microsoft.com/office/drawing/2014/chart" uri="{C3380CC4-5D6E-409C-BE32-E72D297353CC}">
                <c16:uniqueId val="{00000077-024E-40B4-9C73-7D8509F1A846}"/>
              </c:ext>
            </c:extLst>
          </c:dPt>
          <c:dPt>
            <c:idx val="4"/>
            <c:invertIfNegative val="0"/>
            <c:bubble3D val="0"/>
            <c:spPr>
              <a:solidFill>
                <a:srgbClr val="70AD47">
                  <a:lumMod val="50000"/>
                </a:srgbClr>
              </a:solidFill>
            </c:spPr>
            <c:extLst>
              <c:ext xmlns:c16="http://schemas.microsoft.com/office/drawing/2014/chart" uri="{C3380CC4-5D6E-409C-BE32-E72D297353CC}">
                <c16:uniqueId val="{00000007-024E-40B4-9C73-7D8509F1A846}"/>
              </c:ext>
            </c:extLst>
          </c:dPt>
          <c:dPt>
            <c:idx val="5"/>
            <c:invertIfNegative val="0"/>
            <c:bubble3D val="0"/>
            <c:spPr>
              <a:solidFill>
                <a:srgbClr val="70AD47">
                  <a:lumMod val="50000"/>
                </a:srgbClr>
              </a:solidFill>
            </c:spPr>
            <c:extLst>
              <c:ext xmlns:c16="http://schemas.microsoft.com/office/drawing/2014/chart" uri="{C3380CC4-5D6E-409C-BE32-E72D297353CC}">
                <c16:uniqueId val="{00000009-024E-40B4-9C73-7D8509F1A846}"/>
              </c:ext>
            </c:extLst>
          </c:dPt>
          <c:dPt>
            <c:idx val="6"/>
            <c:invertIfNegative val="0"/>
            <c:bubble3D val="0"/>
            <c:spPr>
              <a:solidFill>
                <a:srgbClr val="70AD47">
                  <a:lumMod val="50000"/>
                </a:srgbClr>
              </a:solidFill>
            </c:spPr>
            <c:extLst>
              <c:ext xmlns:c16="http://schemas.microsoft.com/office/drawing/2014/chart" uri="{C3380CC4-5D6E-409C-BE32-E72D297353CC}">
                <c16:uniqueId val="{0000000B-024E-40B4-9C73-7D8509F1A846}"/>
              </c:ext>
            </c:extLst>
          </c:dPt>
          <c:dPt>
            <c:idx val="8"/>
            <c:invertIfNegative val="0"/>
            <c:bubble3D val="0"/>
            <c:spPr>
              <a:solidFill>
                <a:srgbClr val="7030A0"/>
              </a:solidFill>
            </c:spPr>
            <c:extLst>
              <c:ext xmlns:c16="http://schemas.microsoft.com/office/drawing/2014/chart" uri="{C3380CC4-5D6E-409C-BE32-E72D297353CC}">
                <c16:uniqueId val="{00000076-024E-40B4-9C73-7D8509F1A846}"/>
              </c:ext>
            </c:extLst>
          </c:dPt>
          <c:dPt>
            <c:idx val="9"/>
            <c:invertIfNegative val="0"/>
            <c:bubble3D val="0"/>
            <c:spPr>
              <a:solidFill>
                <a:srgbClr val="7030A0"/>
              </a:solidFill>
            </c:spPr>
            <c:extLst>
              <c:ext xmlns:c16="http://schemas.microsoft.com/office/drawing/2014/chart" uri="{C3380CC4-5D6E-409C-BE32-E72D297353CC}">
                <c16:uniqueId val="{0000000F-024E-40B4-9C73-7D8509F1A846}"/>
              </c:ext>
            </c:extLst>
          </c:dPt>
          <c:dPt>
            <c:idx val="11"/>
            <c:invertIfNegative val="0"/>
            <c:bubble3D val="0"/>
            <c:spPr>
              <a:solidFill>
                <a:srgbClr val="ED7D31"/>
              </a:solidFill>
            </c:spPr>
            <c:extLst>
              <c:ext xmlns:c16="http://schemas.microsoft.com/office/drawing/2014/chart" uri="{C3380CC4-5D6E-409C-BE32-E72D297353CC}">
                <c16:uniqueId val="{00000013-024E-40B4-9C73-7D8509F1A846}"/>
              </c:ext>
            </c:extLst>
          </c:dPt>
          <c:dPt>
            <c:idx val="12"/>
            <c:invertIfNegative val="0"/>
            <c:bubble3D val="0"/>
            <c:spPr>
              <a:solidFill>
                <a:srgbClr val="ED7D31"/>
              </a:solidFill>
            </c:spPr>
            <c:extLst>
              <c:ext xmlns:c16="http://schemas.microsoft.com/office/drawing/2014/chart" uri="{C3380CC4-5D6E-409C-BE32-E72D297353CC}">
                <c16:uniqueId val="{00000015-024E-40B4-9C73-7D8509F1A846}"/>
              </c:ext>
            </c:extLst>
          </c:dPt>
          <c:dPt>
            <c:idx val="13"/>
            <c:invertIfNegative val="0"/>
            <c:bubble3D val="0"/>
            <c:spPr>
              <a:solidFill>
                <a:srgbClr val="ED7D31"/>
              </a:solidFill>
            </c:spPr>
            <c:extLst>
              <c:ext xmlns:c16="http://schemas.microsoft.com/office/drawing/2014/chart" uri="{C3380CC4-5D6E-409C-BE32-E72D297353CC}">
                <c16:uniqueId val="{00000017-024E-40B4-9C73-7D8509F1A846}"/>
              </c:ext>
            </c:extLst>
          </c:dPt>
          <c:dPt>
            <c:idx val="15"/>
            <c:invertIfNegative val="0"/>
            <c:bubble3D val="0"/>
            <c:spPr>
              <a:solidFill>
                <a:srgbClr val="5B9BD5"/>
              </a:solidFill>
            </c:spPr>
            <c:extLst>
              <c:ext xmlns:c16="http://schemas.microsoft.com/office/drawing/2014/chart" uri="{C3380CC4-5D6E-409C-BE32-E72D297353CC}">
                <c16:uniqueId val="{00000075-024E-40B4-9C73-7D8509F1A846}"/>
              </c:ext>
            </c:extLst>
          </c:dPt>
          <c:dPt>
            <c:idx val="16"/>
            <c:invertIfNegative val="0"/>
            <c:bubble3D val="0"/>
            <c:spPr>
              <a:solidFill>
                <a:srgbClr val="5B9BD5"/>
              </a:solidFill>
            </c:spPr>
            <c:extLst>
              <c:ext xmlns:c16="http://schemas.microsoft.com/office/drawing/2014/chart" uri="{C3380CC4-5D6E-409C-BE32-E72D297353CC}">
                <c16:uniqueId val="{0000001B-024E-40B4-9C73-7D8509F1A846}"/>
              </c:ext>
            </c:extLst>
          </c:dPt>
          <c:dPt>
            <c:idx val="17"/>
            <c:invertIfNegative val="0"/>
            <c:bubble3D val="0"/>
            <c:spPr>
              <a:solidFill>
                <a:srgbClr val="5B9BD5"/>
              </a:solidFill>
            </c:spPr>
            <c:extLst>
              <c:ext xmlns:c16="http://schemas.microsoft.com/office/drawing/2014/chart" uri="{C3380CC4-5D6E-409C-BE32-E72D297353CC}">
                <c16:uniqueId val="{0000001D-024E-40B4-9C73-7D8509F1A846}"/>
              </c:ext>
            </c:extLst>
          </c:dPt>
          <c:dPt>
            <c:idx val="18"/>
            <c:invertIfNegative val="0"/>
            <c:bubble3D val="0"/>
            <c:spPr>
              <a:solidFill>
                <a:srgbClr val="5B9BD5"/>
              </a:solidFill>
            </c:spPr>
            <c:extLst>
              <c:ext xmlns:c16="http://schemas.microsoft.com/office/drawing/2014/chart" uri="{C3380CC4-5D6E-409C-BE32-E72D297353CC}">
                <c16:uniqueId val="{0000001F-024E-40B4-9C73-7D8509F1A846}"/>
              </c:ext>
            </c:extLst>
          </c:dPt>
          <c:dPt>
            <c:idx val="19"/>
            <c:invertIfNegative val="0"/>
            <c:bubble3D val="0"/>
            <c:spPr>
              <a:solidFill>
                <a:srgbClr val="5B9BD5"/>
              </a:solidFill>
            </c:spPr>
            <c:extLst>
              <c:ext xmlns:c16="http://schemas.microsoft.com/office/drawing/2014/chart" uri="{C3380CC4-5D6E-409C-BE32-E72D297353CC}">
                <c16:uniqueId val="{00000074-024E-40B4-9C73-7D8509F1A846}"/>
              </c:ext>
            </c:extLst>
          </c:dPt>
          <c:dPt>
            <c:idx val="21"/>
            <c:invertIfNegative val="0"/>
            <c:bubble3D val="0"/>
            <c:spPr>
              <a:solidFill>
                <a:srgbClr val="70AD47"/>
              </a:solidFill>
            </c:spPr>
            <c:extLst>
              <c:ext xmlns:c16="http://schemas.microsoft.com/office/drawing/2014/chart" uri="{C3380CC4-5D6E-409C-BE32-E72D297353CC}">
                <c16:uniqueId val="{00000023-024E-40B4-9C73-7D8509F1A846}"/>
              </c:ext>
            </c:extLst>
          </c:dPt>
          <c:dPt>
            <c:idx val="22"/>
            <c:invertIfNegative val="0"/>
            <c:bubble3D val="0"/>
            <c:spPr>
              <a:solidFill>
                <a:srgbClr val="70AD47"/>
              </a:solidFill>
            </c:spPr>
            <c:extLst>
              <c:ext xmlns:c16="http://schemas.microsoft.com/office/drawing/2014/chart" uri="{C3380CC4-5D6E-409C-BE32-E72D297353CC}">
                <c16:uniqueId val="{00000073-024E-40B4-9C73-7D8509F1A846}"/>
              </c:ext>
            </c:extLst>
          </c:dPt>
          <c:dPt>
            <c:idx val="23"/>
            <c:invertIfNegative val="0"/>
            <c:bubble3D val="0"/>
            <c:spPr>
              <a:solidFill>
                <a:srgbClr val="70AD47"/>
              </a:solidFill>
            </c:spPr>
            <c:extLst>
              <c:ext xmlns:c16="http://schemas.microsoft.com/office/drawing/2014/chart" uri="{C3380CC4-5D6E-409C-BE32-E72D297353CC}">
                <c16:uniqueId val="{00000072-024E-40B4-9C73-7D8509F1A846}"/>
              </c:ext>
            </c:extLst>
          </c:dPt>
          <c:dPt>
            <c:idx val="25"/>
            <c:invertIfNegative val="0"/>
            <c:bubble3D val="0"/>
            <c:spPr>
              <a:solidFill>
                <a:srgbClr val="FFC000">
                  <a:lumMod val="75000"/>
                </a:srgbClr>
              </a:solidFill>
            </c:spPr>
            <c:extLst>
              <c:ext xmlns:c16="http://schemas.microsoft.com/office/drawing/2014/chart" uri="{C3380CC4-5D6E-409C-BE32-E72D297353CC}">
                <c16:uniqueId val="{00000071-024E-40B4-9C73-7D8509F1A846}"/>
              </c:ext>
            </c:extLst>
          </c:dPt>
          <c:dPt>
            <c:idx val="26"/>
            <c:invertIfNegative val="0"/>
            <c:bubble3D val="0"/>
            <c:spPr>
              <a:solidFill>
                <a:srgbClr val="FFC000">
                  <a:lumMod val="75000"/>
                </a:srgbClr>
              </a:solidFill>
            </c:spPr>
            <c:extLst>
              <c:ext xmlns:c16="http://schemas.microsoft.com/office/drawing/2014/chart" uri="{C3380CC4-5D6E-409C-BE32-E72D297353CC}">
                <c16:uniqueId val="{00000070-024E-40B4-9C73-7D8509F1A846}"/>
              </c:ext>
            </c:extLst>
          </c:dPt>
          <c:dPt>
            <c:idx val="34"/>
            <c:invertIfNegative val="0"/>
            <c:bubble3D val="0"/>
            <c:spPr>
              <a:solidFill>
                <a:srgbClr val="70AD47">
                  <a:lumMod val="75000"/>
                </a:srgbClr>
              </a:solidFill>
            </c:spPr>
            <c:extLst>
              <c:ext xmlns:c16="http://schemas.microsoft.com/office/drawing/2014/chart" uri="{C3380CC4-5D6E-409C-BE32-E72D297353CC}">
                <c16:uniqueId val="{0000002D-024E-40B4-9C73-7D8509F1A846}"/>
              </c:ext>
            </c:extLst>
          </c:dPt>
          <c:dPt>
            <c:idx val="35"/>
            <c:invertIfNegative val="0"/>
            <c:bubble3D val="0"/>
            <c:spPr>
              <a:solidFill>
                <a:srgbClr val="70AD47">
                  <a:lumMod val="75000"/>
                </a:srgbClr>
              </a:solidFill>
            </c:spPr>
            <c:extLst>
              <c:ext xmlns:c16="http://schemas.microsoft.com/office/drawing/2014/chart" uri="{C3380CC4-5D6E-409C-BE32-E72D297353CC}">
                <c16:uniqueId val="{0000006F-024E-40B4-9C73-7D8509F1A846}"/>
              </c:ext>
            </c:extLst>
          </c:dPt>
          <c:dPt>
            <c:idx val="37"/>
            <c:invertIfNegative val="0"/>
            <c:bubble3D val="0"/>
            <c:spPr>
              <a:solidFill>
                <a:srgbClr val="990033"/>
              </a:solidFill>
            </c:spPr>
            <c:extLst>
              <c:ext xmlns:c16="http://schemas.microsoft.com/office/drawing/2014/chart" uri="{C3380CC4-5D6E-409C-BE32-E72D297353CC}">
                <c16:uniqueId val="{0000006E-024E-40B4-9C73-7D8509F1A846}"/>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Sheet1!$A$2:$B$39</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Sheet1!$C$2:$C$39</c:f>
              <c:numCache>
                <c:formatCode>0%</c:formatCode>
                <c:ptCount val="38"/>
                <c:pt idx="0">
                  <c:v>6.5748079002987576E-3</c:v>
                </c:pt>
                <c:pt idx="1">
                  <c:v>2.5028590576449319E-2</c:v>
                </c:pt>
                <c:pt idx="2">
                  <c:v>3.2808183309358238E-2</c:v>
                </c:pt>
                <c:pt idx="4">
                  <c:v>2.4792391905228691E-2</c:v>
                </c:pt>
                <c:pt idx="5">
                  <c:v>1.974764130096739E-2</c:v>
                </c:pt>
                <c:pt idx="6">
                  <c:v>4.2700645775188423E-2</c:v>
                </c:pt>
                <c:pt idx="8">
                  <c:v>2.7953238492389565E-2</c:v>
                </c:pt>
                <c:pt idx="9">
                  <c:v>2.64208454182953E-2</c:v>
                </c:pt>
                <c:pt idx="11">
                  <c:v>2.3392232508592511E-2</c:v>
                </c:pt>
                <c:pt idx="12">
                  <c:v>2.8380841339401899E-2</c:v>
                </c:pt>
                <c:pt idx="13">
                  <c:v>2.9622061893983465E-2</c:v>
                </c:pt>
                <c:pt idx="15">
                  <c:v>3.1051259472688549E-2</c:v>
                </c:pt>
                <c:pt idx="16">
                  <c:v>2.0078273158244744E-2</c:v>
                </c:pt>
                <c:pt idx="17">
                  <c:v>1.9571762219892659E-2</c:v>
                </c:pt>
                <c:pt idx="18">
                  <c:v>2.937659893841894E-2</c:v>
                </c:pt>
                <c:pt idx="19">
                  <c:v>4.5565838389382114E-2</c:v>
                </c:pt>
                <c:pt idx="21">
                  <c:v>7.558234074752096E-2</c:v>
                </c:pt>
                <c:pt idx="22">
                  <c:v>2.5647643528122349E-2</c:v>
                </c:pt>
                <c:pt idx="23">
                  <c:v>2.4893589982384955E-2</c:v>
                </c:pt>
                <c:pt idx="25">
                  <c:v>2.6606692397992251E-2</c:v>
                </c:pt>
                <c:pt idx="26">
                  <c:v>2.7598242293788499E-2</c:v>
                </c:pt>
                <c:pt idx="28">
                  <c:v>7.3741212998532819E-3</c:v>
                </c:pt>
                <c:pt idx="29">
                  <c:v>2.0733822056075057E-2</c:v>
                </c:pt>
                <c:pt idx="30">
                  <c:v>2.7197561861977134E-2</c:v>
                </c:pt>
                <c:pt idx="31">
                  <c:v>5.4499982224610791E-2</c:v>
                </c:pt>
                <c:pt idx="32">
                  <c:v>3.6642526187035777E-2</c:v>
                </c:pt>
                <c:pt idx="34">
                  <c:v>4.8974369157977003E-2</c:v>
                </c:pt>
                <c:pt idx="35">
                  <c:v>7.9444668971426682E-3</c:v>
                </c:pt>
                <c:pt idx="37">
                  <c:v>2.7406926671139725E-2</c:v>
                </c:pt>
              </c:numCache>
            </c:numRef>
          </c:val>
          <c:extLst>
            <c:ext xmlns:c16="http://schemas.microsoft.com/office/drawing/2014/chart" uri="{C3380CC4-5D6E-409C-BE32-E72D297353CC}">
              <c16:uniqueId val="{0000002E-024E-40B4-9C73-7D8509F1A846}"/>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2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0-CE9F-4698-A694-4A68268BAA4A}"/>
              </c:ext>
            </c:extLst>
          </c:dPt>
          <c:dPt>
            <c:idx val="1"/>
            <c:bubble3D val="0"/>
            <c:extLst>
              <c:ext xmlns:c16="http://schemas.microsoft.com/office/drawing/2014/chart" uri="{C3380CC4-5D6E-409C-BE32-E72D297353CC}">
                <c16:uniqueId val="{00000002-CE9F-4698-A694-4A68268BAA4A}"/>
              </c:ext>
            </c:extLst>
          </c:dPt>
          <c:dPt>
            <c:idx val="2"/>
            <c:bubble3D val="0"/>
            <c:spPr>
              <a:solidFill>
                <a:schemeClr val="accent5"/>
              </a:solidFill>
            </c:spPr>
            <c:extLst>
              <c:ext xmlns:c16="http://schemas.microsoft.com/office/drawing/2014/chart" uri="{C3380CC4-5D6E-409C-BE32-E72D297353CC}">
                <c16:uniqueId val="{00000004-CE9F-4698-A694-4A68268BAA4A}"/>
              </c:ext>
            </c:extLst>
          </c:dPt>
          <c:dPt>
            <c:idx val="3"/>
            <c:bubble3D val="0"/>
            <c:spPr>
              <a:solidFill>
                <a:schemeClr val="accent2"/>
              </a:solidFill>
            </c:spPr>
            <c:extLst>
              <c:ext xmlns:c16="http://schemas.microsoft.com/office/drawing/2014/chart" uri="{C3380CC4-5D6E-409C-BE32-E72D297353CC}">
                <c16:uniqueId val="{00000006-CE9F-4698-A694-4A68268BAA4A}"/>
              </c:ext>
            </c:extLst>
          </c:dPt>
          <c:dPt>
            <c:idx val="4"/>
            <c:bubble3D val="0"/>
            <c:spPr>
              <a:solidFill>
                <a:schemeClr val="accent2">
                  <a:lumMod val="75000"/>
                </a:schemeClr>
              </a:solidFill>
            </c:spPr>
            <c:extLst>
              <c:ext xmlns:c16="http://schemas.microsoft.com/office/drawing/2014/chart" uri="{C3380CC4-5D6E-409C-BE32-E72D297353CC}">
                <c16:uniqueId val="{00000009-CE9F-4698-A694-4A68268BAA4A}"/>
              </c:ext>
            </c:extLst>
          </c:dPt>
          <c:dPt>
            <c:idx val="5"/>
            <c:bubble3D val="0"/>
            <c:spPr>
              <a:solidFill>
                <a:schemeClr val="bg1">
                  <a:lumMod val="65000"/>
                </a:schemeClr>
              </a:solidFill>
            </c:spPr>
            <c:extLst>
              <c:ext xmlns:c16="http://schemas.microsoft.com/office/drawing/2014/chart" uri="{C3380CC4-5D6E-409C-BE32-E72D297353CC}">
                <c16:uniqueId val="{0000000A-CE9F-4698-A694-4A68268BAA4A}"/>
              </c:ext>
            </c:extLst>
          </c:dPt>
          <c:dPt>
            <c:idx val="6"/>
            <c:bubble3D val="0"/>
            <c:extLst>
              <c:ext xmlns:c16="http://schemas.microsoft.com/office/drawing/2014/chart" uri="{C3380CC4-5D6E-409C-BE32-E72D297353CC}">
                <c16:uniqueId val="{00000007-CE9F-4698-A694-4A68268BAA4A}"/>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9F-4698-A694-4A68268BAA4A}"/>
                </c:ext>
              </c:extLst>
            </c:dLbl>
            <c:dLbl>
              <c:idx val="1"/>
              <c:layout>
                <c:manualLayout>
                  <c:x val="0.2077334602505132"/>
                  <c:y val="-0.11394195865511576"/>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2-CE9F-4698-A694-4A68268BAA4A}"/>
                </c:ext>
              </c:extLst>
            </c:dLbl>
            <c:dLbl>
              <c:idx val="2"/>
              <c:layout>
                <c:manualLayout>
                  <c:x val="0.22969560099243763"/>
                  <c:y val="0.13520407031676254"/>
                </c:manualLayout>
              </c:layout>
              <c:showLegendKey val="0"/>
              <c:showVal val="1"/>
              <c:showCatName val="1"/>
              <c:showSerName val="0"/>
              <c:showPercent val="0"/>
              <c:showBubbleSize val="0"/>
              <c:extLst>
                <c:ext xmlns:c15="http://schemas.microsoft.com/office/drawing/2012/chart" uri="{CE6537A1-D6FC-4f65-9D91-7224C49458BB}">
                  <c15:layout>
                    <c:manualLayout>
                      <c:w val="0.23828643578335321"/>
                      <c:h val="9.3779045439154468E-2"/>
                    </c:manualLayout>
                  </c15:layout>
                </c:ext>
                <c:ext xmlns:c16="http://schemas.microsoft.com/office/drawing/2014/chart" uri="{C3380CC4-5D6E-409C-BE32-E72D297353CC}">
                  <c16:uniqueId val="{00000004-CE9F-4698-A694-4A68268BAA4A}"/>
                </c:ext>
              </c:extLst>
            </c:dLbl>
            <c:dLbl>
              <c:idx val="3"/>
              <c:layout>
                <c:manualLayout>
                  <c:x val="-0.22065246709509759"/>
                  <c:y val="0.153982413416312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9F-4698-A694-4A68268BAA4A}"/>
                </c:ext>
              </c:extLst>
            </c:dLbl>
            <c:dLbl>
              <c:idx val="4"/>
              <c:layout>
                <c:manualLayout>
                  <c:x val="-0.22788697421296966"/>
                  <c:y val="2.628968033937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9F-4698-A694-4A68268BAA4A}"/>
                </c:ext>
              </c:extLst>
            </c:dLbl>
            <c:dLbl>
              <c:idx val="5"/>
              <c:layout>
                <c:manualLayout>
                  <c:x val="-0.19171443862360937"/>
                  <c:y val="-0.101403052737571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9F-4698-A694-4A68268BAA4A}"/>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9F-4698-A694-4A68268BAA4A}"/>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Ļoti laba</c:v>
                </c:pt>
                <c:pt idx="1">
                  <c:v>Diezgan laba</c:v>
                </c:pt>
                <c:pt idx="2">
                  <c:v>Vidēja</c:v>
                </c:pt>
                <c:pt idx="3">
                  <c:v>Diezgan slikta</c:v>
                </c:pt>
                <c:pt idx="4">
                  <c:v>Ļoti slikta</c:v>
                </c:pt>
                <c:pt idx="5">
                  <c:v>Grūti pateikt</c:v>
                </c:pt>
              </c:strCache>
            </c:strRef>
          </c:cat>
          <c:val>
            <c:numRef>
              <c:f>Sheet1!$B$2:$B$7</c:f>
              <c:numCache>
                <c:formatCode>0%</c:formatCode>
                <c:ptCount val="6"/>
                <c:pt idx="0">
                  <c:v>5.5627029513270088E-2</c:v>
                </c:pt>
                <c:pt idx="1">
                  <c:v>0.2458513853405625</c:v>
                </c:pt>
                <c:pt idx="2">
                  <c:v>0.4807086998768248</c:v>
                </c:pt>
                <c:pt idx="3">
                  <c:v>0.16771886484315232</c:v>
                </c:pt>
                <c:pt idx="4">
                  <c:v>3.5599181815988916E-2</c:v>
                </c:pt>
                <c:pt idx="5">
                  <c:v>1.4494838610201627E-2</c:v>
                </c:pt>
              </c:numCache>
            </c:numRef>
          </c:val>
          <c:extLst>
            <c:ext xmlns:c16="http://schemas.microsoft.com/office/drawing/2014/chart" uri="{C3380CC4-5D6E-409C-BE32-E72D297353CC}">
              <c16:uniqueId val="{00000008-CE9F-4698-A694-4A68268BAA4A}"/>
            </c:ext>
          </c:extLst>
        </c:ser>
        <c:dLbls>
          <c:showLegendKey val="0"/>
          <c:showVal val="0"/>
          <c:showCatName val="0"/>
          <c:showSerName val="0"/>
          <c:showPercent val="0"/>
          <c:showBubbleSize val="0"/>
          <c:showLeaderLines val="1"/>
        </c:dLbls>
        <c:firstSliceAng val="30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20224550213375"/>
          <c:y val="0.19389581116862151"/>
          <c:w val="0.35336367854552109"/>
          <c:h val="0.61636675147734732"/>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2"/>
              </a:solidFill>
            </c:spPr>
            <c:extLst>
              <c:ext xmlns:c16="http://schemas.microsoft.com/office/drawing/2014/chart" uri="{C3380CC4-5D6E-409C-BE32-E72D297353CC}">
                <c16:uniqueId val="{00000000-88E4-4F48-A4B8-A2ABC9DD8D04}"/>
              </c:ext>
            </c:extLst>
          </c:dPt>
          <c:dPt>
            <c:idx val="1"/>
            <c:bubble3D val="0"/>
            <c:extLst>
              <c:ext xmlns:c16="http://schemas.microsoft.com/office/drawing/2014/chart" uri="{C3380CC4-5D6E-409C-BE32-E72D297353CC}">
                <c16:uniqueId val="{00000002-88E4-4F48-A4B8-A2ABC9DD8D04}"/>
              </c:ext>
            </c:extLst>
          </c:dPt>
          <c:dPt>
            <c:idx val="2"/>
            <c:bubble3D val="0"/>
            <c:spPr>
              <a:solidFill>
                <a:schemeClr val="bg1">
                  <a:lumMod val="65000"/>
                </a:schemeClr>
              </a:solidFill>
            </c:spPr>
            <c:extLst>
              <c:ext xmlns:c16="http://schemas.microsoft.com/office/drawing/2014/chart" uri="{C3380CC4-5D6E-409C-BE32-E72D297353CC}">
                <c16:uniqueId val="{00000003-88E4-4F48-A4B8-A2ABC9DD8D04}"/>
              </c:ext>
            </c:extLst>
          </c:dPt>
          <c:dPt>
            <c:idx val="3"/>
            <c:bubble3D val="0"/>
            <c:extLst>
              <c:ext xmlns:c16="http://schemas.microsoft.com/office/drawing/2014/chart" uri="{C3380CC4-5D6E-409C-BE32-E72D297353CC}">
                <c16:uniqueId val="{00000004-88E4-4F48-A4B8-A2ABC9DD8D04}"/>
              </c:ext>
            </c:extLst>
          </c:dPt>
          <c:dPt>
            <c:idx val="4"/>
            <c:bubble3D val="0"/>
            <c:extLst>
              <c:ext xmlns:c16="http://schemas.microsoft.com/office/drawing/2014/chart" uri="{C3380CC4-5D6E-409C-BE32-E72D297353CC}">
                <c16:uniqueId val="{00000005-88E4-4F48-A4B8-A2ABC9DD8D04}"/>
              </c:ext>
            </c:extLst>
          </c:dPt>
          <c:dPt>
            <c:idx val="5"/>
            <c:bubble3D val="0"/>
            <c:extLst>
              <c:ext xmlns:c16="http://schemas.microsoft.com/office/drawing/2014/chart" uri="{C3380CC4-5D6E-409C-BE32-E72D297353CC}">
                <c16:uniqueId val="{00000006-88E4-4F48-A4B8-A2ABC9DD8D04}"/>
              </c:ext>
            </c:extLst>
          </c:dPt>
          <c:dPt>
            <c:idx val="6"/>
            <c:bubble3D val="0"/>
            <c:extLst>
              <c:ext xmlns:c16="http://schemas.microsoft.com/office/drawing/2014/chart" uri="{C3380CC4-5D6E-409C-BE32-E72D297353CC}">
                <c16:uniqueId val="{00000007-88E4-4F48-A4B8-A2ABC9DD8D04}"/>
              </c:ext>
            </c:extLst>
          </c:dPt>
          <c:dLbls>
            <c:dLbl>
              <c:idx val="0"/>
              <c:layout>
                <c:manualLayout>
                  <c:x val="-0.11215616565479652"/>
                  <c:y val="-0.160551925800703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4-4F48-A4B8-A2ABC9DD8D04}"/>
                </c:ext>
              </c:extLst>
            </c:dLbl>
            <c:dLbl>
              <c:idx val="1"/>
              <c:layout>
                <c:manualLayout>
                  <c:x val="0.11885411424874361"/>
                  <c:y val="0.128416901095888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E4-4F48-A4B8-A2ABC9DD8D04}"/>
                </c:ext>
              </c:extLst>
            </c:dLbl>
            <c:dLbl>
              <c:idx val="2"/>
              <c:layout>
                <c:manualLayout>
                  <c:x val="-0.17210963487717054"/>
                  <c:y val="-8.10932016613472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E4-4F48-A4B8-A2ABC9DD8D04}"/>
                </c:ext>
              </c:extLst>
            </c:dLbl>
            <c:dLbl>
              <c:idx val="3"/>
              <c:layout>
                <c:manualLayout>
                  <c:x val="-5.6714286647888836E-2"/>
                  <c:y val="0.1710982492325298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E4-4F48-A4B8-A2ABC9DD8D04}"/>
                </c:ext>
              </c:extLst>
            </c:dLbl>
            <c:dLbl>
              <c:idx val="4"/>
              <c:layout>
                <c:manualLayout>
                  <c:x val="-0.19158492193677826"/>
                  <c:y val="-2.33118376422620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E4-4F48-A4B8-A2ABC9DD8D04}"/>
                </c:ext>
              </c:extLst>
            </c:dLbl>
            <c:dLbl>
              <c:idx val="5"/>
              <c:layout>
                <c:manualLayout>
                  <c:x val="-0.18688952861446767"/>
                  <c:y val="0.1212551155610962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E4-4F48-A4B8-A2ABC9DD8D04}"/>
                </c:ext>
              </c:extLst>
            </c:dLbl>
            <c:dLbl>
              <c:idx val="6"/>
              <c:layout>
                <c:manualLayout>
                  <c:x val="-0.19883003195723351"/>
                  <c:y val="3.83427757725285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E4-4F48-A4B8-A2ABC9DD8D04}"/>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5.8913854195252649E-2</c:v>
                </c:pt>
                <c:pt idx="1">
                  <c:v>0.93357620037326616</c:v>
                </c:pt>
                <c:pt idx="2">
                  <c:v>7.5099454314824631E-3</c:v>
                </c:pt>
              </c:numCache>
            </c:numRef>
          </c:val>
          <c:extLst>
            <c:ext xmlns:c16="http://schemas.microsoft.com/office/drawing/2014/chart" uri="{C3380CC4-5D6E-409C-BE32-E72D297353CC}">
              <c16:uniqueId val="{00000008-88E4-4F48-A4B8-A2ABC9DD8D04}"/>
            </c:ext>
          </c:extLst>
        </c:ser>
        <c:dLbls>
          <c:showLegendKey val="0"/>
          <c:showVal val="0"/>
          <c:showCatName val="0"/>
          <c:showSerName val="0"/>
          <c:showPercent val="0"/>
          <c:showBubbleSize val="0"/>
          <c:showLeaderLines val="1"/>
        </c:dLbls>
        <c:firstSliceAng val="30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76567677750067"/>
          <c:y val="1.2445588522787807E-2"/>
          <c:w val="0.72269219686683783"/>
          <c:h val="0.97043476475593848"/>
        </c:manualLayout>
      </c:layout>
      <c:barChart>
        <c:barDir val="bar"/>
        <c:grouping val="clustered"/>
        <c:varyColors val="0"/>
        <c:ser>
          <c:idx val="0"/>
          <c:order val="0"/>
          <c:tx>
            <c:strRef>
              <c:f>Sheet1!$B$1</c:f>
              <c:strCache>
                <c:ptCount val="1"/>
                <c:pt idx="0">
                  <c:v>2024</c:v>
                </c:pt>
              </c:strCache>
            </c:strRef>
          </c:tx>
          <c:spPr>
            <a:solidFill>
              <a:schemeClr val="accent5"/>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D3BB-4ECC-96CA-C02646937C16}"/>
              </c:ext>
            </c:extLst>
          </c:dPt>
          <c:dPt>
            <c:idx val="1"/>
            <c:invertIfNegative val="0"/>
            <c:bubble3D val="0"/>
            <c:spPr>
              <a:solidFill>
                <a:srgbClr val="7030A0"/>
              </a:solidFill>
            </c:spPr>
            <c:extLst>
              <c:ext xmlns:c16="http://schemas.microsoft.com/office/drawing/2014/chart" uri="{C3380CC4-5D6E-409C-BE32-E72D297353CC}">
                <c16:uniqueId val="{00000003-D3BB-4ECC-96CA-C02646937C16}"/>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Grūti pateikt</c:v>
                </c:pt>
                <c:pt idx="1">
                  <c:v>Nav lietojis neko no šeit uzskaitītā</c:v>
                </c:pt>
                <c:pt idx="2">
                  <c:v>Vielas svara samazināšanai</c:v>
                </c:pt>
                <c:pt idx="3">
                  <c:v>Muskuļu masas un spēka palielināšanai domāti uztura bagātinātāji</c:v>
                </c:pt>
                <c:pt idx="4">
                  <c:v>Sporta un enerģijas dzērieni, pirms treniņa dzērieni</c:v>
                </c:pt>
                <c:pt idx="5">
                  <c:v>Vitamīnu un minerālvielu kompleksi</c:v>
                </c:pt>
              </c:strCache>
            </c:strRef>
          </c:cat>
          <c:val>
            <c:numRef>
              <c:f>Sheet1!$B$2:$B$7</c:f>
              <c:numCache>
                <c:formatCode>0%</c:formatCode>
                <c:ptCount val="6"/>
                <c:pt idx="0">
                  <c:v>7.2903134058618854E-3</c:v>
                </c:pt>
                <c:pt idx="1">
                  <c:v>0.28811832802990367</c:v>
                </c:pt>
                <c:pt idx="2">
                  <c:v>3.3420315265210963E-2</c:v>
                </c:pt>
                <c:pt idx="3">
                  <c:v>7.2442347960098616E-2</c:v>
                </c:pt>
                <c:pt idx="4">
                  <c:v>0.13152248663373831</c:v>
                </c:pt>
                <c:pt idx="5">
                  <c:v>0.67113423385205739</c:v>
                </c:pt>
              </c:numCache>
            </c:numRef>
          </c:val>
          <c:extLst>
            <c:ext xmlns:c16="http://schemas.microsoft.com/office/drawing/2014/chart" uri="{C3380CC4-5D6E-409C-BE32-E72D297353CC}">
              <c16:uniqueId val="{00000004-D3BB-4ECC-96CA-C02646937C16}"/>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644049300507626"/>
          <c:y val="9.5234742569758717E-3"/>
          <c:w val="0.72064554231671007"/>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AB93-45CA-889E-E0019245E06A}"/>
              </c:ext>
            </c:extLst>
          </c:dPt>
          <c:dPt>
            <c:idx val="1"/>
            <c:invertIfNegative val="0"/>
            <c:bubble3D val="0"/>
            <c:spPr>
              <a:solidFill>
                <a:srgbClr val="ED7D31">
                  <a:lumMod val="50000"/>
                </a:srgbClr>
              </a:solidFill>
            </c:spPr>
            <c:extLst>
              <c:ext xmlns:c16="http://schemas.microsoft.com/office/drawing/2014/chart" uri="{C3380CC4-5D6E-409C-BE32-E72D297353CC}">
                <c16:uniqueId val="{00000003-AB93-45CA-889E-E0019245E06A}"/>
              </c:ext>
            </c:extLst>
          </c:dPt>
          <c:dPt>
            <c:idx val="2"/>
            <c:invertIfNegative val="0"/>
            <c:bubble3D val="0"/>
            <c:spPr>
              <a:solidFill>
                <a:srgbClr val="ED7D31">
                  <a:lumMod val="50000"/>
                </a:srgbClr>
              </a:solidFill>
            </c:spPr>
            <c:extLst>
              <c:ext xmlns:c16="http://schemas.microsoft.com/office/drawing/2014/chart" uri="{C3380CC4-5D6E-409C-BE32-E72D297353CC}">
                <c16:uniqueId val="{00000005-AB93-45CA-889E-E0019245E06A}"/>
              </c:ext>
            </c:extLst>
          </c:dPt>
          <c:dPt>
            <c:idx val="4"/>
            <c:invertIfNegative val="0"/>
            <c:bubble3D val="0"/>
            <c:spPr>
              <a:solidFill>
                <a:srgbClr val="70AD47">
                  <a:lumMod val="50000"/>
                </a:srgbClr>
              </a:solidFill>
            </c:spPr>
            <c:extLst>
              <c:ext xmlns:c16="http://schemas.microsoft.com/office/drawing/2014/chart" uri="{C3380CC4-5D6E-409C-BE32-E72D297353CC}">
                <c16:uniqueId val="{00000007-AB93-45CA-889E-E0019245E06A}"/>
              </c:ext>
            </c:extLst>
          </c:dPt>
          <c:dPt>
            <c:idx val="5"/>
            <c:invertIfNegative val="0"/>
            <c:bubble3D val="0"/>
            <c:spPr>
              <a:solidFill>
                <a:srgbClr val="70AD47">
                  <a:lumMod val="50000"/>
                </a:srgbClr>
              </a:solidFill>
            </c:spPr>
            <c:extLst>
              <c:ext xmlns:c16="http://schemas.microsoft.com/office/drawing/2014/chart" uri="{C3380CC4-5D6E-409C-BE32-E72D297353CC}">
                <c16:uniqueId val="{00000009-AB93-45CA-889E-E0019245E06A}"/>
              </c:ext>
            </c:extLst>
          </c:dPt>
          <c:dPt>
            <c:idx val="6"/>
            <c:invertIfNegative val="0"/>
            <c:bubble3D val="0"/>
            <c:spPr>
              <a:solidFill>
                <a:srgbClr val="70AD47">
                  <a:lumMod val="50000"/>
                </a:srgbClr>
              </a:solidFill>
            </c:spPr>
            <c:extLst>
              <c:ext xmlns:c16="http://schemas.microsoft.com/office/drawing/2014/chart" uri="{C3380CC4-5D6E-409C-BE32-E72D297353CC}">
                <c16:uniqueId val="{0000000B-AB93-45CA-889E-E0019245E06A}"/>
              </c:ext>
            </c:extLst>
          </c:dPt>
          <c:dPt>
            <c:idx val="8"/>
            <c:invertIfNegative val="0"/>
            <c:bubble3D val="0"/>
            <c:spPr>
              <a:solidFill>
                <a:srgbClr val="7030A0"/>
              </a:solidFill>
            </c:spPr>
            <c:extLst>
              <c:ext xmlns:c16="http://schemas.microsoft.com/office/drawing/2014/chart" uri="{C3380CC4-5D6E-409C-BE32-E72D297353CC}">
                <c16:uniqueId val="{0000000D-AB93-45CA-889E-E0019245E06A}"/>
              </c:ext>
            </c:extLst>
          </c:dPt>
          <c:dPt>
            <c:idx val="9"/>
            <c:invertIfNegative val="0"/>
            <c:bubble3D val="0"/>
            <c:spPr>
              <a:solidFill>
                <a:srgbClr val="7030A0"/>
              </a:solidFill>
            </c:spPr>
            <c:extLst>
              <c:ext xmlns:c16="http://schemas.microsoft.com/office/drawing/2014/chart" uri="{C3380CC4-5D6E-409C-BE32-E72D297353CC}">
                <c16:uniqueId val="{0000000F-AB93-45CA-889E-E0019245E06A}"/>
              </c:ext>
            </c:extLst>
          </c:dPt>
          <c:dPt>
            <c:idx val="11"/>
            <c:invertIfNegative val="0"/>
            <c:bubble3D val="0"/>
            <c:spPr>
              <a:solidFill>
                <a:srgbClr val="ED7D31"/>
              </a:solidFill>
            </c:spPr>
            <c:extLst>
              <c:ext xmlns:c16="http://schemas.microsoft.com/office/drawing/2014/chart" uri="{C3380CC4-5D6E-409C-BE32-E72D297353CC}">
                <c16:uniqueId val="{00000011-AB93-45CA-889E-E0019245E06A}"/>
              </c:ext>
            </c:extLst>
          </c:dPt>
          <c:dPt>
            <c:idx val="12"/>
            <c:invertIfNegative val="0"/>
            <c:bubble3D val="0"/>
            <c:spPr>
              <a:solidFill>
                <a:srgbClr val="ED7D31"/>
              </a:solidFill>
            </c:spPr>
            <c:extLst>
              <c:ext xmlns:c16="http://schemas.microsoft.com/office/drawing/2014/chart" uri="{C3380CC4-5D6E-409C-BE32-E72D297353CC}">
                <c16:uniqueId val="{00000013-AB93-45CA-889E-E0019245E06A}"/>
              </c:ext>
            </c:extLst>
          </c:dPt>
          <c:dPt>
            <c:idx val="13"/>
            <c:invertIfNegative val="0"/>
            <c:bubble3D val="0"/>
            <c:spPr>
              <a:solidFill>
                <a:srgbClr val="ED7D31"/>
              </a:solidFill>
            </c:spPr>
            <c:extLst>
              <c:ext xmlns:c16="http://schemas.microsoft.com/office/drawing/2014/chart" uri="{C3380CC4-5D6E-409C-BE32-E72D297353CC}">
                <c16:uniqueId val="{00000015-AB93-45CA-889E-E0019245E06A}"/>
              </c:ext>
            </c:extLst>
          </c:dPt>
          <c:dPt>
            <c:idx val="15"/>
            <c:invertIfNegative val="0"/>
            <c:bubble3D val="0"/>
            <c:spPr>
              <a:solidFill>
                <a:srgbClr val="5B9BD5"/>
              </a:solidFill>
            </c:spPr>
            <c:extLst>
              <c:ext xmlns:c16="http://schemas.microsoft.com/office/drawing/2014/chart" uri="{C3380CC4-5D6E-409C-BE32-E72D297353CC}">
                <c16:uniqueId val="{00000017-AB93-45CA-889E-E0019245E06A}"/>
              </c:ext>
            </c:extLst>
          </c:dPt>
          <c:dPt>
            <c:idx val="16"/>
            <c:invertIfNegative val="0"/>
            <c:bubble3D val="0"/>
            <c:spPr>
              <a:solidFill>
                <a:srgbClr val="5B9BD5"/>
              </a:solidFill>
            </c:spPr>
            <c:extLst>
              <c:ext xmlns:c16="http://schemas.microsoft.com/office/drawing/2014/chart" uri="{C3380CC4-5D6E-409C-BE32-E72D297353CC}">
                <c16:uniqueId val="{00000019-AB93-45CA-889E-E0019245E06A}"/>
              </c:ext>
            </c:extLst>
          </c:dPt>
          <c:dPt>
            <c:idx val="17"/>
            <c:invertIfNegative val="0"/>
            <c:bubble3D val="0"/>
            <c:spPr>
              <a:solidFill>
                <a:srgbClr val="5B9BD5"/>
              </a:solidFill>
            </c:spPr>
            <c:extLst>
              <c:ext xmlns:c16="http://schemas.microsoft.com/office/drawing/2014/chart" uri="{C3380CC4-5D6E-409C-BE32-E72D297353CC}">
                <c16:uniqueId val="{0000001B-AB93-45CA-889E-E0019245E06A}"/>
              </c:ext>
            </c:extLst>
          </c:dPt>
          <c:dPt>
            <c:idx val="18"/>
            <c:invertIfNegative val="0"/>
            <c:bubble3D val="0"/>
            <c:spPr>
              <a:solidFill>
                <a:srgbClr val="5B9BD5"/>
              </a:solidFill>
            </c:spPr>
            <c:extLst>
              <c:ext xmlns:c16="http://schemas.microsoft.com/office/drawing/2014/chart" uri="{C3380CC4-5D6E-409C-BE32-E72D297353CC}">
                <c16:uniqueId val="{0000001D-AB93-45CA-889E-E0019245E06A}"/>
              </c:ext>
            </c:extLst>
          </c:dPt>
          <c:dPt>
            <c:idx val="19"/>
            <c:invertIfNegative val="0"/>
            <c:bubble3D val="0"/>
            <c:spPr>
              <a:solidFill>
                <a:srgbClr val="5B9BD5"/>
              </a:solidFill>
            </c:spPr>
            <c:extLst>
              <c:ext xmlns:c16="http://schemas.microsoft.com/office/drawing/2014/chart" uri="{C3380CC4-5D6E-409C-BE32-E72D297353CC}">
                <c16:uniqueId val="{0000001F-AB93-45CA-889E-E0019245E06A}"/>
              </c:ext>
            </c:extLst>
          </c:dPt>
          <c:dPt>
            <c:idx val="21"/>
            <c:invertIfNegative val="0"/>
            <c:bubble3D val="0"/>
            <c:spPr>
              <a:solidFill>
                <a:srgbClr val="70AD47"/>
              </a:solidFill>
            </c:spPr>
            <c:extLst>
              <c:ext xmlns:c16="http://schemas.microsoft.com/office/drawing/2014/chart" uri="{C3380CC4-5D6E-409C-BE32-E72D297353CC}">
                <c16:uniqueId val="{00000021-AB93-45CA-889E-E0019245E06A}"/>
              </c:ext>
            </c:extLst>
          </c:dPt>
          <c:dPt>
            <c:idx val="22"/>
            <c:invertIfNegative val="0"/>
            <c:bubble3D val="0"/>
            <c:spPr>
              <a:solidFill>
                <a:srgbClr val="70AD47"/>
              </a:solidFill>
            </c:spPr>
            <c:extLst>
              <c:ext xmlns:c16="http://schemas.microsoft.com/office/drawing/2014/chart" uri="{C3380CC4-5D6E-409C-BE32-E72D297353CC}">
                <c16:uniqueId val="{00000023-AB93-45CA-889E-E0019245E06A}"/>
              </c:ext>
            </c:extLst>
          </c:dPt>
          <c:dPt>
            <c:idx val="23"/>
            <c:invertIfNegative val="0"/>
            <c:bubble3D val="0"/>
            <c:spPr>
              <a:solidFill>
                <a:srgbClr val="70AD47"/>
              </a:solidFill>
            </c:spPr>
            <c:extLst>
              <c:ext xmlns:c16="http://schemas.microsoft.com/office/drawing/2014/chart" uri="{C3380CC4-5D6E-409C-BE32-E72D297353CC}">
                <c16:uniqueId val="{00000025-AB93-45CA-889E-E0019245E06A}"/>
              </c:ext>
            </c:extLst>
          </c:dPt>
          <c:dPt>
            <c:idx val="25"/>
            <c:invertIfNegative val="0"/>
            <c:bubble3D val="0"/>
            <c:spPr>
              <a:solidFill>
                <a:srgbClr val="FFC000">
                  <a:lumMod val="75000"/>
                </a:srgbClr>
              </a:solidFill>
            </c:spPr>
            <c:extLst>
              <c:ext xmlns:c16="http://schemas.microsoft.com/office/drawing/2014/chart" uri="{C3380CC4-5D6E-409C-BE32-E72D297353CC}">
                <c16:uniqueId val="{00000027-AB93-45CA-889E-E0019245E06A}"/>
              </c:ext>
            </c:extLst>
          </c:dPt>
          <c:dPt>
            <c:idx val="26"/>
            <c:invertIfNegative val="0"/>
            <c:bubble3D val="0"/>
            <c:spPr>
              <a:solidFill>
                <a:srgbClr val="FFC000">
                  <a:lumMod val="75000"/>
                </a:srgbClr>
              </a:solidFill>
            </c:spPr>
            <c:extLst>
              <c:ext xmlns:c16="http://schemas.microsoft.com/office/drawing/2014/chart" uri="{C3380CC4-5D6E-409C-BE32-E72D297353CC}">
                <c16:uniqueId val="{00000029-AB93-45CA-889E-E0019245E06A}"/>
              </c:ext>
            </c:extLst>
          </c:dPt>
          <c:dPt>
            <c:idx val="34"/>
            <c:invertIfNegative val="0"/>
            <c:bubble3D val="0"/>
            <c:spPr>
              <a:solidFill>
                <a:srgbClr val="70AD47">
                  <a:lumMod val="75000"/>
                </a:srgbClr>
              </a:solidFill>
            </c:spPr>
            <c:extLst>
              <c:ext xmlns:c16="http://schemas.microsoft.com/office/drawing/2014/chart" uri="{C3380CC4-5D6E-409C-BE32-E72D297353CC}">
                <c16:uniqueId val="{0000002B-AB93-45CA-889E-E0019245E06A}"/>
              </c:ext>
            </c:extLst>
          </c:dPt>
          <c:dPt>
            <c:idx val="35"/>
            <c:invertIfNegative val="0"/>
            <c:bubble3D val="0"/>
            <c:spPr>
              <a:solidFill>
                <a:srgbClr val="70AD47">
                  <a:lumMod val="75000"/>
                </a:srgbClr>
              </a:solidFill>
            </c:spPr>
            <c:extLst>
              <c:ext xmlns:c16="http://schemas.microsoft.com/office/drawing/2014/chart" uri="{C3380CC4-5D6E-409C-BE32-E72D297353CC}">
                <c16:uniqueId val="{0000002D-AB93-45CA-889E-E0019245E06A}"/>
              </c:ext>
            </c:extLst>
          </c:dPt>
          <c:dPt>
            <c:idx val="37"/>
            <c:invertIfNegative val="0"/>
            <c:bubble3D val="0"/>
            <c:spPr>
              <a:solidFill>
                <a:srgbClr val="990033"/>
              </a:solidFill>
            </c:spPr>
            <c:extLst>
              <c:ext xmlns:c16="http://schemas.microsoft.com/office/drawing/2014/chart" uri="{C3380CC4-5D6E-409C-BE32-E72D297353CC}">
                <c16:uniqueId val="{0000002F-AB93-45CA-889E-E0019245E06A}"/>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1.6873823921672668E-2</c:v>
                </c:pt>
                <c:pt idx="1">
                  <c:v>1.4492660791536785E-2</c:v>
                </c:pt>
                <c:pt idx="2">
                  <c:v>8.3571045199900884E-2</c:v>
                </c:pt>
                <c:pt idx="4">
                  <c:v>2.1802798051146002E-2</c:v>
                </c:pt>
                <c:pt idx="5">
                  <c:v>2.6126400522275061E-2</c:v>
                </c:pt>
                <c:pt idx="6">
                  <c:v>0.13657044524180448</c:v>
                </c:pt>
                <c:pt idx="8">
                  <c:v>5.8552286306985397E-2</c:v>
                </c:pt>
                <c:pt idx="9">
                  <c:v>5.9566476566548288E-2</c:v>
                </c:pt>
                <c:pt idx="11">
                  <c:v>5.0715119294692149E-2</c:v>
                </c:pt>
                <c:pt idx="12">
                  <c:v>5.2768448556915697E-2</c:v>
                </c:pt>
                <c:pt idx="13">
                  <c:v>7.3600460478132179E-2</c:v>
                </c:pt>
                <c:pt idx="15">
                  <c:v>4.9439831225148716E-2</c:v>
                </c:pt>
                <c:pt idx="16">
                  <c:v>5.7048002079267315E-2</c:v>
                </c:pt>
                <c:pt idx="17">
                  <c:v>3.0802166364415521E-2</c:v>
                </c:pt>
                <c:pt idx="18">
                  <c:v>3.9696109104784799E-2</c:v>
                </c:pt>
                <c:pt idx="19">
                  <c:v>0.10800923927443212</c:v>
                </c:pt>
                <c:pt idx="21">
                  <c:v>6.5421579287066198E-2</c:v>
                </c:pt>
                <c:pt idx="22">
                  <c:v>5.7771445251854486E-2</c:v>
                </c:pt>
                <c:pt idx="23">
                  <c:v>5.9120404943275216E-2</c:v>
                </c:pt>
                <c:pt idx="25">
                  <c:v>5.8047904994191012E-2</c:v>
                </c:pt>
                <c:pt idx="26">
                  <c:v>5.9120880582577563E-2</c:v>
                </c:pt>
                <c:pt idx="28">
                  <c:v>9.5668511272960725E-3</c:v>
                </c:pt>
                <c:pt idx="29">
                  <c:v>2.2351325742926875E-2</c:v>
                </c:pt>
                <c:pt idx="30">
                  <c:v>4.092564548958879E-2</c:v>
                </c:pt>
                <c:pt idx="31">
                  <c:v>0.13741565390937355</c:v>
                </c:pt>
                <c:pt idx="32">
                  <c:v>0.13885149292395413</c:v>
                </c:pt>
                <c:pt idx="34">
                  <c:v>9.0281809724685858E-2</c:v>
                </c:pt>
                <c:pt idx="35">
                  <c:v>3.0607411599812194E-2</c:v>
                </c:pt>
                <c:pt idx="37">
                  <c:v>5.8913854195252649E-2</c:v>
                </c:pt>
              </c:numCache>
            </c:numRef>
          </c:val>
          <c:extLst>
            <c:ext xmlns:c16="http://schemas.microsoft.com/office/drawing/2014/chart" uri="{C3380CC4-5D6E-409C-BE32-E72D297353CC}">
              <c16:uniqueId val="{00000030-AB93-45CA-889E-E0019245E06A}"/>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2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75048683875955"/>
          <c:y val="8.6478594818884091E-2"/>
          <c:w val="0.81414783732408624"/>
          <c:h val="0.90118859779774685"/>
        </c:manualLayout>
      </c:layout>
      <c:barChart>
        <c:barDir val="bar"/>
        <c:grouping val="stacked"/>
        <c:varyColors val="0"/>
        <c:ser>
          <c:idx val="0"/>
          <c:order val="0"/>
          <c:tx>
            <c:strRef>
              <c:f>Sheet1!$B$41</c:f>
              <c:strCache>
                <c:ptCount val="1"/>
                <c:pt idx="0">
                  <c:v>Vitamīnu un minerālvielu kompleksi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Sheet1!$B$42:$B$79</c:f>
              <c:numCache>
                <c:formatCode>0%</c:formatCode>
                <c:ptCount val="38"/>
                <c:pt idx="0">
                  <c:v>0.56446756335674941</c:v>
                </c:pt>
                <c:pt idx="1">
                  <c:v>0.64434861462912696</c:v>
                </c:pt>
                <c:pt idx="2">
                  <c:v>0.70313009050136865</c:v>
                </c:pt>
                <c:pt idx="4">
                  <c:v>0.66122009253249103</c:v>
                </c:pt>
                <c:pt idx="5">
                  <c:v>0.67971058179746824</c:v>
                </c:pt>
                <c:pt idx="6">
                  <c:v>0.66841185408485015</c:v>
                </c:pt>
                <c:pt idx="8">
                  <c:v>0.65222301552608097</c:v>
                </c:pt>
                <c:pt idx="9">
                  <c:v>0.70526858191912167</c:v>
                </c:pt>
                <c:pt idx="11">
                  <c:v>0.63997083779357256</c:v>
                </c:pt>
                <c:pt idx="12">
                  <c:v>0.67405033048405671</c:v>
                </c:pt>
                <c:pt idx="13">
                  <c:v>0.69413069226678348</c:v>
                </c:pt>
                <c:pt idx="15">
                  <c:v>0.56055364093585058</c:v>
                </c:pt>
                <c:pt idx="16">
                  <c:v>0.72032253344518449</c:v>
                </c:pt>
                <c:pt idx="17">
                  <c:v>0.70800859450688591</c:v>
                </c:pt>
                <c:pt idx="18">
                  <c:v>0.70676152042412865</c:v>
                </c:pt>
                <c:pt idx="19">
                  <c:v>0.66544811640076518</c:v>
                </c:pt>
                <c:pt idx="21">
                  <c:v>0.45562114906166684</c:v>
                </c:pt>
                <c:pt idx="22">
                  <c:v>0.62019647850820026</c:v>
                </c:pt>
                <c:pt idx="23">
                  <c:v>0.71787089224178569</c:v>
                </c:pt>
                <c:pt idx="25">
                  <c:v>0.61386917584998135</c:v>
                </c:pt>
                <c:pt idx="26">
                  <c:v>0.68482484995700676</c:v>
                </c:pt>
                <c:pt idx="28">
                  <c:v>0.59389926736078003</c:v>
                </c:pt>
                <c:pt idx="29">
                  <c:v>0.68797177265451448</c:v>
                </c:pt>
                <c:pt idx="30">
                  <c:v>0.68720018735613375</c:v>
                </c:pt>
                <c:pt idx="31">
                  <c:v>0.75140572908026437</c:v>
                </c:pt>
                <c:pt idx="32">
                  <c:v>0.62626073489152712</c:v>
                </c:pt>
                <c:pt idx="34">
                  <c:v>0.60946828676327558</c:v>
                </c:pt>
                <c:pt idx="35">
                  <c:v>0.7267815835725131</c:v>
                </c:pt>
                <c:pt idx="37">
                  <c:v>0.67113423385205739</c:v>
                </c:pt>
              </c:numCache>
            </c:numRef>
          </c:val>
          <c:extLst>
            <c:ext xmlns:c16="http://schemas.microsoft.com/office/drawing/2014/chart" uri="{C3380CC4-5D6E-409C-BE32-E72D297353CC}">
              <c16:uniqueId val="{00000000-EFD3-46A0-9280-B04672B2BB65}"/>
            </c:ext>
          </c:extLst>
        </c:ser>
        <c:ser>
          <c:idx val="1"/>
          <c:order val="1"/>
          <c:tx>
            <c:strRef>
              <c:f>Sheet1!$C$41</c:f>
              <c:strCache>
                <c:ptCount val="1"/>
              </c:strCache>
            </c:strRef>
          </c:tx>
          <c:spPr>
            <a:noFill/>
          </c:spPr>
          <c:invertIfNegative val="0"/>
          <c:dLbls>
            <c:delete val="1"/>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Sheet1!$C$42:$C$79</c:f>
              <c:numCache>
                <c:formatCode>0%</c:formatCode>
                <c:ptCount val="38"/>
                <c:pt idx="0">
                  <c:v>0.43553243664325059</c:v>
                </c:pt>
                <c:pt idx="1">
                  <c:v>0.35565138537087304</c:v>
                </c:pt>
                <c:pt idx="2">
                  <c:v>0.29686990949863135</c:v>
                </c:pt>
                <c:pt idx="3">
                  <c:v>1</c:v>
                </c:pt>
                <c:pt idx="4">
                  <c:v>0.33877990746750897</c:v>
                </c:pt>
                <c:pt idx="5">
                  <c:v>0.32028941820253176</c:v>
                </c:pt>
                <c:pt idx="6">
                  <c:v>0.33158814591514985</c:v>
                </c:pt>
                <c:pt idx="7">
                  <c:v>1</c:v>
                </c:pt>
                <c:pt idx="8">
                  <c:v>0.34777698447391903</c:v>
                </c:pt>
                <c:pt idx="9">
                  <c:v>0.29473141808087833</c:v>
                </c:pt>
                <c:pt idx="10">
                  <c:v>1</c:v>
                </c:pt>
                <c:pt idx="11">
                  <c:v>0.36002916220642744</c:v>
                </c:pt>
                <c:pt idx="12">
                  <c:v>0.32594966951594329</c:v>
                </c:pt>
                <c:pt idx="13">
                  <c:v>0.30586930773321652</c:v>
                </c:pt>
                <c:pt idx="14">
                  <c:v>1</c:v>
                </c:pt>
                <c:pt idx="15">
                  <c:v>0.43944635906414942</c:v>
                </c:pt>
                <c:pt idx="16">
                  <c:v>0.27967746655481551</c:v>
                </c:pt>
                <c:pt idx="17">
                  <c:v>0.29199140549311409</c:v>
                </c:pt>
                <c:pt idx="18">
                  <c:v>0.29323847957587135</c:v>
                </c:pt>
                <c:pt idx="19">
                  <c:v>0.33455188359923482</c:v>
                </c:pt>
                <c:pt idx="20">
                  <c:v>1</c:v>
                </c:pt>
                <c:pt idx="21">
                  <c:v>0.54437885093833316</c:v>
                </c:pt>
                <c:pt idx="22">
                  <c:v>0.37980352149179974</c:v>
                </c:pt>
                <c:pt idx="23">
                  <c:v>0.28212910775821431</c:v>
                </c:pt>
                <c:pt idx="24">
                  <c:v>1</c:v>
                </c:pt>
                <c:pt idx="25">
                  <c:v>0.38613082415001865</c:v>
                </c:pt>
                <c:pt idx="26">
                  <c:v>0.31517515004299324</c:v>
                </c:pt>
                <c:pt idx="27">
                  <c:v>1</c:v>
                </c:pt>
                <c:pt idx="28">
                  <c:v>0.40610073263921997</c:v>
                </c:pt>
                <c:pt idx="29">
                  <c:v>0.31202822734548552</c:v>
                </c:pt>
                <c:pt idx="30">
                  <c:v>0.31279981264386625</c:v>
                </c:pt>
                <c:pt idx="31">
                  <c:v>0.24859427091973563</c:v>
                </c:pt>
                <c:pt idx="32">
                  <c:v>0.37373926510847288</c:v>
                </c:pt>
                <c:pt idx="33">
                  <c:v>1</c:v>
                </c:pt>
                <c:pt idx="34">
                  <c:v>0.39053171323672442</c:v>
                </c:pt>
                <c:pt idx="35">
                  <c:v>0.2732184164274869</c:v>
                </c:pt>
                <c:pt idx="36">
                  <c:v>1</c:v>
                </c:pt>
                <c:pt idx="37">
                  <c:v>0.32886576614794261</c:v>
                </c:pt>
              </c:numCache>
            </c:numRef>
          </c:val>
          <c:extLst>
            <c:ext xmlns:c16="http://schemas.microsoft.com/office/drawing/2014/chart" uri="{C3380CC4-5D6E-409C-BE32-E72D297353CC}">
              <c16:uniqueId val="{00000001-EFD3-46A0-9280-B04672B2BB65}"/>
            </c:ext>
          </c:extLst>
        </c:ser>
        <c:ser>
          <c:idx val="2"/>
          <c:order val="2"/>
          <c:tx>
            <c:strRef>
              <c:f>Sheet1!$D$41</c:f>
              <c:strCache>
                <c:ptCount val="1"/>
                <c:pt idx="0">
                  <c:v>Sporta un enerģijas dzērieni, pirms treniņa dzērieni</c:v>
                </c:pt>
              </c:strCache>
            </c:strRef>
          </c:tx>
          <c:spPr>
            <a:solidFill>
              <a:srgbClr val="5B9BD5"/>
            </a:solidFill>
          </c:spPr>
          <c:invertIfNegative val="0"/>
          <c:dLbls>
            <c:dLbl>
              <c:idx val="0"/>
              <c:layout>
                <c:manualLayout>
                  <c:x val="2.8048604821169842E-2"/>
                  <c:y val="-1.63385281789443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FD3-46A0-9280-B04672B2BB65}"/>
                </c:ext>
              </c:extLst>
            </c:dLbl>
            <c:dLbl>
              <c:idx val="1"/>
              <c:layout>
                <c:manualLayout>
                  <c:x val="3.42816281147631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FD3-46A0-9280-B04672B2BB65}"/>
                </c:ext>
              </c:extLst>
            </c:dLbl>
            <c:dLbl>
              <c:idx val="2"/>
              <c:layout>
                <c:manualLayout>
                  <c:x val="3.89563955849581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FD3-46A0-9280-B04672B2BB65}"/>
                </c:ext>
              </c:extLst>
            </c:dLbl>
            <c:dLbl>
              <c:idx val="4"/>
              <c:layout>
                <c:manualLayout>
                  <c:x val="3.42816281147631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FD3-46A0-9280-B04672B2BB65}"/>
                </c:ext>
              </c:extLst>
            </c:dLbl>
            <c:dLbl>
              <c:idx val="5"/>
              <c:layout>
                <c:manualLayout>
                  <c:x val="3.58398839381614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FD3-46A0-9280-B04672B2BB65}"/>
                </c:ext>
              </c:extLst>
            </c:dLbl>
            <c:dLbl>
              <c:idx val="6"/>
              <c:layout>
                <c:manualLayout>
                  <c:x val="4.3631163055153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FD3-46A0-9280-B04672B2BB65}"/>
                </c:ext>
              </c:extLst>
            </c:dLbl>
            <c:dLbl>
              <c:idx val="8"/>
              <c:layout>
                <c:manualLayout>
                  <c:x val="3.27233722913648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FD3-46A0-9280-B04672B2BB65}"/>
                </c:ext>
              </c:extLst>
            </c:dLbl>
            <c:dLbl>
              <c:idx val="9"/>
              <c:layout>
                <c:manualLayout>
                  <c:x val="3.11651164679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FD3-46A0-9280-B04672B2BB65}"/>
                </c:ext>
              </c:extLst>
            </c:dLbl>
            <c:dLbl>
              <c:idx val="11"/>
              <c:layout>
                <c:manualLayout>
                  <c:x val="3.2723372291364884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FD3-46A0-9280-B04672B2BB65}"/>
                </c:ext>
              </c:extLst>
            </c:dLbl>
            <c:dLbl>
              <c:idx val="12"/>
              <c:layout>
                <c:manualLayout>
                  <c:x val="3.2723372291364766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FD3-46A0-9280-B04672B2BB65}"/>
                </c:ext>
              </c:extLst>
            </c:dLbl>
            <c:dLbl>
              <c:idx val="13"/>
              <c:layout>
                <c:manualLayout>
                  <c:x val="3.2723372291364829E-2"/>
                  <c:y val="-4.4560137062770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FD3-46A0-9280-B04672B2BB65}"/>
                </c:ext>
              </c:extLst>
            </c:dLbl>
            <c:dLbl>
              <c:idx val="15"/>
              <c:layout>
                <c:manualLayout>
                  <c:x val="3.11651164679665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FD3-46A0-9280-B04672B2BB65}"/>
                </c:ext>
              </c:extLst>
            </c:dLbl>
            <c:dLbl>
              <c:idx val="16"/>
              <c:layout>
                <c:manualLayout>
                  <c:x val="3.2723372291364766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D3-46A0-9280-B04672B2BB65}"/>
                </c:ext>
              </c:extLst>
            </c:dLbl>
            <c:dLbl>
              <c:idx val="17"/>
              <c:layout>
                <c:manualLayout>
                  <c:x val="3.1165116467966613E-2"/>
                  <c:y val="-2.2280068531386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D3-46A0-9280-B04672B2BB65}"/>
                </c:ext>
              </c:extLst>
            </c:dLbl>
            <c:dLbl>
              <c:idx val="18"/>
              <c:layout>
                <c:manualLayout>
                  <c:x val="3.2723372291364829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D3-46A0-9280-B04672B2BB65}"/>
                </c:ext>
              </c:extLst>
            </c:dLbl>
            <c:dLbl>
              <c:idx val="19"/>
              <c:layout>
                <c:manualLayout>
                  <c:x val="4.051465140835646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FD3-46A0-9280-B04672B2BB65}"/>
                </c:ext>
              </c:extLst>
            </c:dLbl>
            <c:dLbl>
              <c:idx val="21"/>
              <c:layout>
                <c:manualLayout>
                  <c:x val="3.2723372291364884E-2"/>
                  <c:y val="4.4560137062770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D3-46A0-9280-B04672B2BB65}"/>
                </c:ext>
              </c:extLst>
            </c:dLbl>
            <c:dLbl>
              <c:idx val="22"/>
              <c:layout>
                <c:manualLayout>
                  <c:x val="3.1165116467966499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D3-46A0-9280-B04672B2BB65}"/>
                </c:ext>
              </c:extLst>
            </c:dLbl>
            <c:dLbl>
              <c:idx val="23"/>
              <c:layout>
                <c:manualLayout>
                  <c:x val="3.27233722913648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D3-46A0-9280-B04672B2BB65}"/>
                </c:ext>
              </c:extLst>
            </c:dLbl>
            <c:dLbl>
              <c:idx val="25"/>
              <c:layout>
                <c:manualLayout>
                  <c:x val="3.42816281147631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D3-46A0-9280-B04672B2BB65}"/>
                </c:ext>
              </c:extLst>
            </c:dLbl>
            <c:dLbl>
              <c:idx val="26"/>
              <c:layout>
                <c:manualLayout>
                  <c:x val="3.2723372291364829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FD3-46A0-9280-B04672B2BB65}"/>
                </c:ext>
              </c:extLst>
            </c:dLbl>
            <c:dLbl>
              <c:idx val="28"/>
              <c:layout>
                <c:manualLayout>
                  <c:x val="2.4932093174373185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FD3-46A0-9280-B04672B2BB65}"/>
                </c:ext>
              </c:extLst>
            </c:dLbl>
            <c:dLbl>
              <c:idx val="29"/>
              <c:layout>
                <c:manualLayout>
                  <c:x val="2.64903489977715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D3-46A0-9280-B04672B2BB65}"/>
                </c:ext>
              </c:extLst>
            </c:dLbl>
            <c:dLbl>
              <c:idx val="30"/>
              <c:layout>
                <c:manualLayout>
                  <c:x val="3.4281628114763152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FD3-46A0-9280-B04672B2BB65}"/>
                </c:ext>
              </c:extLst>
            </c:dLbl>
            <c:dLbl>
              <c:idx val="31"/>
              <c:layout>
                <c:manualLayout>
                  <c:x val="4.67476747019498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D3-46A0-9280-B04672B2BB65}"/>
                </c:ext>
              </c:extLst>
            </c:dLbl>
            <c:dLbl>
              <c:idx val="32"/>
              <c:layout>
                <c:manualLayout>
                  <c:x val="4.98641863487464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D3-46A0-9280-B04672B2BB65}"/>
                </c:ext>
              </c:extLst>
            </c:dLbl>
            <c:dLbl>
              <c:idx val="34"/>
              <c:layout>
                <c:manualLayout>
                  <c:x val="4.5189418878551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D3-46A0-9280-B04672B2BB65}"/>
                </c:ext>
              </c:extLst>
            </c:dLbl>
            <c:dLbl>
              <c:idx val="35"/>
              <c:layout>
                <c:manualLayout>
                  <c:x val="3.11651164679665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D3-46A0-9280-B04672B2BB65}"/>
                </c:ext>
              </c:extLst>
            </c:dLbl>
            <c:dLbl>
              <c:idx val="37"/>
              <c:layout>
                <c:manualLayout>
                  <c:x val="3.27233722913648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D3-46A0-9280-B04672B2BB65}"/>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Sheet1!$D$42:$D$79</c:f>
              <c:numCache>
                <c:formatCode>0%</c:formatCode>
                <c:ptCount val="38"/>
                <c:pt idx="0">
                  <c:v>6.9370177361014196E-2</c:v>
                </c:pt>
                <c:pt idx="1">
                  <c:v>0.1174423305647217</c:v>
                </c:pt>
                <c:pt idx="2">
                  <c:v>0.1507093883723031</c:v>
                </c:pt>
                <c:pt idx="4">
                  <c:v>0.1147935379853806</c:v>
                </c:pt>
                <c:pt idx="5">
                  <c:v>0.1039900531648716</c:v>
                </c:pt>
                <c:pt idx="6">
                  <c:v>0.19054512736316023</c:v>
                </c:pt>
                <c:pt idx="8">
                  <c:v>0.12590395866012494</c:v>
                </c:pt>
                <c:pt idx="9">
                  <c:v>0.14166381048554094</c:v>
                </c:pt>
                <c:pt idx="11">
                  <c:v>0.1231260262839164</c:v>
                </c:pt>
                <c:pt idx="12">
                  <c:v>0.13408645371979777</c:v>
                </c:pt>
                <c:pt idx="13">
                  <c:v>0.13549675212285944</c:v>
                </c:pt>
                <c:pt idx="15">
                  <c:v>8.9952019413594486E-2</c:v>
                </c:pt>
                <c:pt idx="16">
                  <c:v>0.13696580101149816</c:v>
                </c:pt>
                <c:pt idx="17">
                  <c:v>0.1512445802201596</c:v>
                </c:pt>
                <c:pt idx="18">
                  <c:v>0.12538479580661172</c:v>
                </c:pt>
                <c:pt idx="19">
                  <c:v>0.21242879640202067</c:v>
                </c:pt>
                <c:pt idx="21">
                  <c:v>0.12690473762543916</c:v>
                </c:pt>
                <c:pt idx="22">
                  <c:v>0.13817907934081289</c:v>
                </c:pt>
                <c:pt idx="23">
                  <c:v>0.12784762091313923</c:v>
                </c:pt>
                <c:pt idx="25">
                  <c:v>0.11854421600866188</c:v>
                </c:pt>
                <c:pt idx="26">
                  <c:v>0.13462526041993847</c:v>
                </c:pt>
                <c:pt idx="28">
                  <c:v>4.2703892774630957E-2</c:v>
                </c:pt>
                <c:pt idx="29">
                  <c:v>8.1123219987608339E-2</c:v>
                </c:pt>
                <c:pt idx="30">
                  <c:v>0.11252804080829394</c:v>
                </c:pt>
                <c:pt idx="31">
                  <c:v>0.22948798461254796</c:v>
                </c:pt>
                <c:pt idx="32">
                  <c:v>0.2862416962881752</c:v>
                </c:pt>
                <c:pt idx="34">
                  <c:v>0.17958695233124317</c:v>
                </c:pt>
                <c:pt idx="35">
                  <c:v>8.8149113515101116E-2</c:v>
                </c:pt>
                <c:pt idx="37">
                  <c:v>0.13152248663373831</c:v>
                </c:pt>
              </c:numCache>
            </c:numRef>
          </c:val>
          <c:extLst>
            <c:ext xmlns:c16="http://schemas.microsoft.com/office/drawing/2014/chart" uri="{C3380CC4-5D6E-409C-BE32-E72D297353CC}">
              <c16:uniqueId val="{00000002-EFD3-46A0-9280-B04672B2BB65}"/>
            </c:ext>
          </c:extLst>
        </c:ser>
        <c:ser>
          <c:idx val="3"/>
          <c:order val="3"/>
          <c:tx>
            <c:strRef>
              <c:f>Sheet1!$E$41</c:f>
              <c:strCache>
                <c:ptCount val="1"/>
              </c:strCache>
            </c:strRef>
          </c:tx>
          <c:spPr>
            <a:noFill/>
          </c:spPr>
          <c:invertIfNegative val="0"/>
          <c:dLbls>
            <c:delete val="1"/>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Sheet1!$E$42:$E$79</c:f>
              <c:numCache>
                <c:formatCode>0%</c:formatCode>
                <c:ptCount val="38"/>
                <c:pt idx="0">
                  <c:v>0.93062982263898575</c:v>
                </c:pt>
                <c:pt idx="1">
                  <c:v>0.88255766943527836</c:v>
                </c:pt>
                <c:pt idx="2">
                  <c:v>0.84929061162769692</c:v>
                </c:pt>
                <c:pt idx="3">
                  <c:v>1</c:v>
                </c:pt>
                <c:pt idx="4">
                  <c:v>0.88520646201461939</c:v>
                </c:pt>
                <c:pt idx="5">
                  <c:v>0.89600994683512836</c:v>
                </c:pt>
                <c:pt idx="6">
                  <c:v>0.8094548726368398</c:v>
                </c:pt>
                <c:pt idx="7">
                  <c:v>1</c:v>
                </c:pt>
                <c:pt idx="8">
                  <c:v>0.87409604133987506</c:v>
                </c:pt>
                <c:pt idx="9">
                  <c:v>0.858336189514459</c:v>
                </c:pt>
                <c:pt idx="10">
                  <c:v>1</c:v>
                </c:pt>
                <c:pt idx="11">
                  <c:v>0.87687397371608355</c:v>
                </c:pt>
                <c:pt idx="12">
                  <c:v>0.86591354628020223</c:v>
                </c:pt>
                <c:pt idx="13">
                  <c:v>0.86450324787714061</c:v>
                </c:pt>
                <c:pt idx="14">
                  <c:v>1</c:v>
                </c:pt>
                <c:pt idx="15">
                  <c:v>0.91004798058640546</c:v>
                </c:pt>
                <c:pt idx="16">
                  <c:v>0.86303419898850187</c:v>
                </c:pt>
                <c:pt idx="17">
                  <c:v>0.84875541977984037</c:v>
                </c:pt>
                <c:pt idx="18">
                  <c:v>0.87461520419338834</c:v>
                </c:pt>
                <c:pt idx="19">
                  <c:v>0.78757120359797939</c:v>
                </c:pt>
                <c:pt idx="20">
                  <c:v>1</c:v>
                </c:pt>
                <c:pt idx="21">
                  <c:v>0.87309526237456081</c:v>
                </c:pt>
                <c:pt idx="22">
                  <c:v>0.86182092065918714</c:v>
                </c:pt>
                <c:pt idx="23">
                  <c:v>0.87215237908686083</c:v>
                </c:pt>
                <c:pt idx="24">
                  <c:v>1</c:v>
                </c:pt>
                <c:pt idx="25">
                  <c:v>0.88145578399133817</c:v>
                </c:pt>
                <c:pt idx="26">
                  <c:v>0.8653747395800615</c:v>
                </c:pt>
                <c:pt idx="27">
                  <c:v>1</c:v>
                </c:pt>
                <c:pt idx="28">
                  <c:v>0.95729610722536906</c:v>
                </c:pt>
                <c:pt idx="29">
                  <c:v>0.9188767800123917</c:v>
                </c:pt>
                <c:pt idx="30">
                  <c:v>0.88747195919170607</c:v>
                </c:pt>
                <c:pt idx="31">
                  <c:v>0.77051201538745206</c:v>
                </c:pt>
                <c:pt idx="32">
                  <c:v>0.7137583037118248</c:v>
                </c:pt>
                <c:pt idx="33">
                  <c:v>1</c:v>
                </c:pt>
                <c:pt idx="34">
                  <c:v>0.82041304766875678</c:v>
                </c:pt>
                <c:pt idx="35">
                  <c:v>0.91185088648489887</c:v>
                </c:pt>
                <c:pt idx="36">
                  <c:v>1</c:v>
                </c:pt>
                <c:pt idx="37">
                  <c:v>0.86847751336626167</c:v>
                </c:pt>
              </c:numCache>
            </c:numRef>
          </c:val>
          <c:extLst>
            <c:ext xmlns:c16="http://schemas.microsoft.com/office/drawing/2014/chart" uri="{C3380CC4-5D6E-409C-BE32-E72D297353CC}">
              <c16:uniqueId val="{00000003-EFD3-46A0-9280-B04672B2BB65}"/>
            </c:ext>
          </c:extLst>
        </c:ser>
        <c:ser>
          <c:idx val="4"/>
          <c:order val="4"/>
          <c:tx>
            <c:strRef>
              <c:f>Sheet1!$F$41</c:f>
              <c:strCache>
                <c:ptCount val="1"/>
                <c:pt idx="0">
                  <c:v>Muskuļu masas un spēka palielināšanai domāti uztura bagātinātāji</c:v>
                </c:pt>
              </c:strCache>
            </c:strRef>
          </c:tx>
          <c:spPr>
            <a:solidFill>
              <a:srgbClr val="ED7D31"/>
            </a:solidFill>
          </c:spPr>
          <c:invertIfNegative val="0"/>
          <c:dLbls>
            <c:dLbl>
              <c:idx val="0"/>
              <c:layout>
                <c:manualLayout>
                  <c:x val="2.3373837350974917E-2"/>
                  <c:y val="-1.63385281789443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EFD3-46A0-9280-B04672B2BB65}"/>
                </c:ext>
              </c:extLst>
            </c:dLbl>
            <c:dLbl>
              <c:idx val="1"/>
              <c:layout>
                <c:manualLayout>
                  <c:x val="2.3373837350974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EFD3-46A0-9280-B04672B2BB65}"/>
                </c:ext>
              </c:extLst>
            </c:dLbl>
            <c:dLbl>
              <c:idx val="2"/>
              <c:layout>
                <c:manualLayout>
                  <c:x val="3.1165116467966554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EFD3-46A0-9280-B04672B2BB65}"/>
                </c:ext>
              </c:extLst>
            </c:dLbl>
            <c:dLbl>
              <c:idx val="4"/>
              <c:layout>
                <c:manualLayout>
                  <c:x val="2.3373837350974917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EFD3-46A0-9280-B04672B2BB65}"/>
                </c:ext>
              </c:extLst>
            </c:dLbl>
            <c:dLbl>
              <c:idx val="5"/>
              <c:layout>
                <c:manualLayout>
                  <c:x val="2.1815581527576587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EFD3-46A0-9280-B04672B2BB65}"/>
                </c:ext>
              </c:extLst>
            </c:dLbl>
            <c:dLbl>
              <c:idx val="6"/>
              <c:layout>
                <c:manualLayout>
                  <c:x val="3.58398839381615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EFD3-46A0-9280-B04672B2BB65}"/>
                </c:ext>
              </c:extLst>
            </c:dLbl>
            <c:dLbl>
              <c:idx val="8"/>
              <c:layout>
                <c:manualLayout>
                  <c:x val="2.49320931743732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FD3-46A0-9280-B04672B2BB65}"/>
                </c:ext>
              </c:extLst>
            </c:dLbl>
            <c:dLbl>
              <c:idx val="9"/>
              <c:layout>
                <c:manualLayout>
                  <c:x val="2.49320931743732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FD3-46A0-9280-B04672B2BB65}"/>
                </c:ext>
              </c:extLst>
            </c:dLbl>
            <c:dLbl>
              <c:idx val="11"/>
              <c:layout>
                <c:manualLayout>
                  <c:x val="2.8048604821169901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FD3-46A0-9280-B04672B2BB65}"/>
                </c:ext>
              </c:extLst>
            </c:dLbl>
            <c:dLbl>
              <c:idx val="12"/>
              <c:layout>
                <c:manualLayout>
                  <c:x val="2.6490348997771571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FD3-46A0-9280-B04672B2BB65}"/>
                </c:ext>
              </c:extLst>
            </c:dLbl>
            <c:dLbl>
              <c:idx val="13"/>
              <c:layout>
                <c:manualLayout>
                  <c:x val="2.4932093174373129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FD3-46A0-9280-B04672B2BB65}"/>
                </c:ext>
              </c:extLst>
            </c:dLbl>
            <c:dLbl>
              <c:idx val="15"/>
              <c:layout>
                <c:manualLayout>
                  <c:x val="1.55825582339832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EFD3-46A0-9280-B04672B2BB65}"/>
                </c:ext>
              </c:extLst>
            </c:dLbl>
            <c:dLbl>
              <c:idx val="16"/>
              <c:layout>
                <c:manualLayout>
                  <c:x val="2.80486048211699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FD3-46A0-9280-B04672B2BB65}"/>
                </c:ext>
              </c:extLst>
            </c:dLbl>
            <c:dLbl>
              <c:idx val="17"/>
              <c:layout>
                <c:manualLayout>
                  <c:x val="2.8048604821169901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EFD3-46A0-9280-B04672B2BB65}"/>
                </c:ext>
              </c:extLst>
            </c:dLbl>
            <c:dLbl>
              <c:idx val="18"/>
              <c:layout>
                <c:manualLayout>
                  <c:x val="2.3373837350974803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EFD3-46A0-9280-B04672B2BB65}"/>
                </c:ext>
              </c:extLst>
            </c:dLbl>
            <c:dLbl>
              <c:idx val="19"/>
              <c:layout>
                <c:manualLayout>
                  <c:x val="3.58398839381615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EFD3-46A0-9280-B04672B2BB65}"/>
                </c:ext>
              </c:extLst>
            </c:dLbl>
            <c:dLbl>
              <c:idx val="21"/>
              <c:layout>
                <c:manualLayout>
                  <c:x val="2.3373837350974917E-2"/>
                  <c:y val="-2.2280068531386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EFD3-46A0-9280-B04672B2BB65}"/>
                </c:ext>
              </c:extLst>
            </c:dLbl>
            <c:dLbl>
              <c:idx val="22"/>
              <c:layout>
                <c:manualLayout>
                  <c:x val="2.3373837350974917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FD3-46A0-9280-B04672B2BB65}"/>
                </c:ext>
              </c:extLst>
            </c:dLbl>
            <c:dLbl>
              <c:idx val="23"/>
              <c:layout>
                <c:manualLayout>
                  <c:x val="2.8048604821169901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FD3-46A0-9280-B04672B2BB65}"/>
                </c:ext>
              </c:extLst>
            </c:dLbl>
            <c:dLbl>
              <c:idx val="25"/>
              <c:layout>
                <c:manualLayout>
                  <c:x val="2.64903489977715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FD3-46A0-9280-B04672B2BB65}"/>
                </c:ext>
              </c:extLst>
            </c:dLbl>
            <c:dLbl>
              <c:idx val="26"/>
              <c:layout>
                <c:manualLayout>
                  <c:x val="2.8048604821169901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FD3-46A0-9280-B04672B2BB65}"/>
                </c:ext>
              </c:extLst>
            </c:dLbl>
            <c:dLbl>
              <c:idx val="28"/>
              <c:layout>
                <c:manualLayout>
                  <c:x val="2.1815581527576587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FD3-46A0-9280-B04672B2BB65}"/>
                </c:ext>
              </c:extLst>
            </c:dLbl>
            <c:dLbl>
              <c:idx val="29"/>
              <c:layout>
                <c:manualLayout>
                  <c:x val="2.18155815275765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FD3-46A0-9280-B04672B2BB65}"/>
                </c:ext>
              </c:extLst>
            </c:dLbl>
            <c:dLbl>
              <c:idx val="30"/>
              <c:layout>
                <c:manualLayout>
                  <c:x val="2.4932093174373129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FD3-46A0-9280-B04672B2BB65}"/>
                </c:ext>
              </c:extLst>
            </c:dLbl>
            <c:dLbl>
              <c:idx val="31"/>
              <c:layout>
                <c:manualLayout>
                  <c:x val="3.5839883938161538E-2"/>
                  <c:y val="-2.2280068531385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FD3-46A0-9280-B04672B2BB65}"/>
                </c:ext>
              </c:extLst>
            </c:dLbl>
            <c:dLbl>
              <c:idx val="32"/>
              <c:layout>
                <c:manualLayout>
                  <c:x val="4.3631163055153174E-2"/>
                  <c:y val="-4.456013706277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FD3-46A0-9280-B04672B2BB65}"/>
                </c:ext>
              </c:extLst>
            </c:dLbl>
            <c:dLbl>
              <c:idx val="34"/>
              <c:layout>
                <c:manualLayout>
                  <c:x val="3.58398839381615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FD3-46A0-9280-B04672B2BB65}"/>
                </c:ext>
              </c:extLst>
            </c:dLbl>
            <c:dLbl>
              <c:idx val="35"/>
              <c:layout>
                <c:manualLayout>
                  <c:x val="2.0257325704178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FD3-46A0-9280-B04672B2BB65}"/>
                </c:ext>
              </c:extLst>
            </c:dLbl>
            <c:dLbl>
              <c:idx val="37"/>
              <c:layout>
                <c:manualLayout>
                  <c:x val="2.64903489977715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FD3-46A0-9280-B04672B2BB65}"/>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Sheet1!$F$42:$F$79</c:f>
              <c:numCache>
                <c:formatCode>0%</c:formatCode>
                <c:ptCount val="38"/>
                <c:pt idx="0">
                  <c:v>2.0624497777031254E-2</c:v>
                </c:pt>
                <c:pt idx="1">
                  <c:v>2.4528859740051156E-2</c:v>
                </c:pt>
                <c:pt idx="2">
                  <c:v>0.10047673096088008</c:v>
                </c:pt>
                <c:pt idx="4">
                  <c:v>2.9130189072463293E-2</c:v>
                </c:pt>
                <c:pt idx="5">
                  <c:v>4.64500483277226E-2</c:v>
                </c:pt>
                <c:pt idx="6">
                  <c:v>0.14409651845362251</c:v>
                </c:pt>
                <c:pt idx="8">
                  <c:v>6.8710474790532314E-2</c:v>
                </c:pt>
                <c:pt idx="9">
                  <c:v>7.9178299897004645E-2</c:v>
                </c:pt>
                <c:pt idx="11">
                  <c:v>6.4430427739294721E-2</c:v>
                </c:pt>
                <c:pt idx="12">
                  <c:v>7.6196060297363227E-2</c:v>
                </c:pt>
                <c:pt idx="13">
                  <c:v>7.4601441716976774E-2</c:v>
                </c:pt>
                <c:pt idx="15">
                  <c:v>0</c:v>
                </c:pt>
                <c:pt idx="16">
                  <c:v>5.6148161056576523E-2</c:v>
                </c:pt>
                <c:pt idx="17">
                  <c:v>9.4327103443274621E-2</c:v>
                </c:pt>
                <c:pt idx="18">
                  <c:v>6.1542582259415959E-2</c:v>
                </c:pt>
                <c:pt idx="19">
                  <c:v>0.16736189871961676</c:v>
                </c:pt>
                <c:pt idx="21">
                  <c:v>7.9817518270528118E-2</c:v>
                </c:pt>
                <c:pt idx="22">
                  <c:v>6.1751429892764505E-2</c:v>
                </c:pt>
                <c:pt idx="23">
                  <c:v>7.8347479735550007E-2</c:v>
                </c:pt>
                <c:pt idx="25">
                  <c:v>7.8758992328230457E-2</c:v>
                </c:pt>
                <c:pt idx="26">
                  <c:v>7.093219925628598E-2</c:v>
                </c:pt>
                <c:pt idx="28">
                  <c:v>1.2225324233921258E-2</c:v>
                </c:pt>
                <c:pt idx="29">
                  <c:v>2.1367251174075185E-2</c:v>
                </c:pt>
                <c:pt idx="30">
                  <c:v>6.251072671030565E-2</c:v>
                </c:pt>
                <c:pt idx="31">
                  <c:v>0.13631147331173951</c:v>
                </c:pt>
                <c:pt idx="32">
                  <c:v>0.20867420240376877</c:v>
                </c:pt>
                <c:pt idx="34">
                  <c:v>0.10380153282230008</c:v>
                </c:pt>
                <c:pt idx="35">
                  <c:v>4.414382001463539E-2</c:v>
                </c:pt>
                <c:pt idx="37">
                  <c:v>7.2442347960098616E-2</c:v>
                </c:pt>
              </c:numCache>
            </c:numRef>
          </c:val>
          <c:extLst>
            <c:ext xmlns:c16="http://schemas.microsoft.com/office/drawing/2014/chart" uri="{C3380CC4-5D6E-409C-BE32-E72D297353CC}">
              <c16:uniqueId val="{00000004-EFD3-46A0-9280-B04672B2BB65}"/>
            </c:ext>
          </c:extLst>
        </c:ser>
        <c:ser>
          <c:idx val="5"/>
          <c:order val="5"/>
          <c:tx>
            <c:strRef>
              <c:f>Sheet1!$G$41</c:f>
              <c:strCache>
                <c:ptCount val="1"/>
              </c:strCache>
            </c:strRef>
          </c:tx>
          <c:spPr>
            <a:noFill/>
          </c:spPr>
          <c:invertIfNegative val="0"/>
          <c:dLbls>
            <c:delete val="1"/>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Sheet1!$G$42:$G$79</c:f>
              <c:numCache>
                <c:formatCode>0%</c:formatCode>
                <c:ptCount val="38"/>
                <c:pt idx="0">
                  <c:v>0.97937550222296876</c:v>
                </c:pt>
                <c:pt idx="1">
                  <c:v>0.97547114025994885</c:v>
                </c:pt>
                <c:pt idx="2">
                  <c:v>0.89952326903911994</c:v>
                </c:pt>
                <c:pt idx="3">
                  <c:v>1</c:v>
                </c:pt>
                <c:pt idx="4">
                  <c:v>0.97086981092753666</c:v>
                </c:pt>
                <c:pt idx="5">
                  <c:v>0.95354995167227741</c:v>
                </c:pt>
                <c:pt idx="6">
                  <c:v>0.85590348154637752</c:v>
                </c:pt>
                <c:pt idx="7">
                  <c:v>1</c:v>
                </c:pt>
                <c:pt idx="8">
                  <c:v>0.93128952520946773</c:v>
                </c:pt>
                <c:pt idx="9">
                  <c:v>0.92082170010299536</c:v>
                </c:pt>
                <c:pt idx="10">
                  <c:v>1</c:v>
                </c:pt>
                <c:pt idx="11">
                  <c:v>0.93556957226070525</c:v>
                </c:pt>
                <c:pt idx="12">
                  <c:v>0.92380393970263674</c:v>
                </c:pt>
                <c:pt idx="13">
                  <c:v>0.9253985582830232</c:v>
                </c:pt>
                <c:pt idx="14">
                  <c:v>1</c:v>
                </c:pt>
                <c:pt idx="15">
                  <c:v>1</c:v>
                </c:pt>
                <c:pt idx="16">
                  <c:v>0.9438518389434235</c:v>
                </c:pt>
                <c:pt idx="17">
                  <c:v>0.90567289655672534</c:v>
                </c:pt>
                <c:pt idx="18">
                  <c:v>0.938457417740584</c:v>
                </c:pt>
                <c:pt idx="19">
                  <c:v>0.83263810128038318</c:v>
                </c:pt>
                <c:pt idx="20">
                  <c:v>1</c:v>
                </c:pt>
                <c:pt idx="21">
                  <c:v>0.92018248172947192</c:v>
                </c:pt>
                <c:pt idx="22">
                  <c:v>0.9382485701072355</c:v>
                </c:pt>
                <c:pt idx="23">
                  <c:v>0.92165252026444999</c:v>
                </c:pt>
                <c:pt idx="24">
                  <c:v>1</c:v>
                </c:pt>
                <c:pt idx="25">
                  <c:v>0.92124100767176953</c:v>
                </c:pt>
                <c:pt idx="26">
                  <c:v>0.92906780074371398</c:v>
                </c:pt>
                <c:pt idx="27">
                  <c:v>1</c:v>
                </c:pt>
                <c:pt idx="28">
                  <c:v>0.98777467576607869</c:v>
                </c:pt>
                <c:pt idx="29">
                  <c:v>0.97863274882592477</c:v>
                </c:pt>
                <c:pt idx="30">
                  <c:v>0.93748927328969434</c:v>
                </c:pt>
                <c:pt idx="31">
                  <c:v>0.86368852668826046</c:v>
                </c:pt>
                <c:pt idx="32">
                  <c:v>0.79132579759623123</c:v>
                </c:pt>
                <c:pt idx="33">
                  <c:v>1</c:v>
                </c:pt>
                <c:pt idx="34">
                  <c:v>0.89619846717769991</c:v>
                </c:pt>
                <c:pt idx="35">
                  <c:v>0.95585617998536465</c:v>
                </c:pt>
                <c:pt idx="36">
                  <c:v>1</c:v>
                </c:pt>
                <c:pt idx="37">
                  <c:v>0.92755765203990137</c:v>
                </c:pt>
              </c:numCache>
            </c:numRef>
          </c:val>
          <c:extLst>
            <c:ext xmlns:c16="http://schemas.microsoft.com/office/drawing/2014/chart" uri="{C3380CC4-5D6E-409C-BE32-E72D297353CC}">
              <c16:uniqueId val="{00000005-EFD3-46A0-9280-B04672B2BB65}"/>
            </c:ext>
          </c:extLst>
        </c:ser>
        <c:ser>
          <c:idx val="6"/>
          <c:order val="6"/>
          <c:tx>
            <c:strRef>
              <c:f>Sheet1!$H$41</c:f>
              <c:strCache>
                <c:ptCount val="1"/>
                <c:pt idx="0">
                  <c:v>Vielas svara samazināšanai</c:v>
                </c:pt>
              </c:strCache>
            </c:strRef>
          </c:tx>
          <c:spPr>
            <a:solidFill>
              <a:srgbClr val="C00000"/>
            </a:solidFill>
          </c:spPr>
          <c:invertIfNegative val="0"/>
          <c:dLbls>
            <c:dLbl>
              <c:idx val="0"/>
              <c:layout>
                <c:manualLayout>
                  <c:x val="1.8699069880779934E-2"/>
                  <c:y val="-1.63385281789443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EFD3-46A0-9280-B04672B2BB65}"/>
                </c:ext>
              </c:extLst>
            </c:dLbl>
            <c:dLbl>
              <c:idx val="1"/>
              <c:layout>
                <c:manualLayout>
                  <c:x val="2.33738373509746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EFD3-46A0-9280-B04672B2BB65}"/>
                </c:ext>
              </c:extLst>
            </c:dLbl>
            <c:dLbl>
              <c:idx val="2"/>
              <c:layout>
                <c:manualLayout>
                  <c:x val="2.1815581527576473E-2"/>
                  <c:y val="-4.456013706277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EFD3-46A0-9280-B04672B2BB65}"/>
                </c:ext>
              </c:extLst>
            </c:dLbl>
            <c:dLbl>
              <c:idx val="4"/>
              <c:layout>
                <c:manualLayout>
                  <c:x val="2.18155815275765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EFD3-46A0-9280-B04672B2BB65}"/>
                </c:ext>
              </c:extLst>
            </c:dLbl>
            <c:dLbl>
              <c:idx val="5"/>
              <c:layout>
                <c:manualLayout>
                  <c:x val="2.0257325704178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EFD3-46A0-9280-B04672B2BB65}"/>
                </c:ext>
              </c:extLst>
            </c:dLbl>
            <c:dLbl>
              <c:idx val="6"/>
              <c:layout>
                <c:manualLayout>
                  <c:x val="2.3373837350974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EFD3-46A0-9280-B04672B2BB65}"/>
                </c:ext>
              </c:extLst>
            </c:dLbl>
            <c:dLbl>
              <c:idx val="8"/>
              <c:layout>
                <c:manualLayout>
                  <c:x val="2.18155815275763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EFD3-46A0-9280-B04672B2BB65}"/>
                </c:ext>
              </c:extLst>
            </c:dLbl>
            <c:dLbl>
              <c:idx val="9"/>
              <c:layout>
                <c:manualLayout>
                  <c:x val="1.86990698807799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EFD3-46A0-9280-B04672B2BB65}"/>
                </c:ext>
              </c:extLst>
            </c:dLbl>
            <c:dLbl>
              <c:idx val="11"/>
              <c:layout>
                <c:manualLayout>
                  <c:x val="2.1815581527576587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EFD3-46A0-9280-B04672B2BB65}"/>
                </c:ext>
              </c:extLst>
            </c:dLbl>
            <c:dLbl>
              <c:idx val="12"/>
              <c:layout>
                <c:manualLayout>
                  <c:x val="2.3373837350974917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EFD3-46A0-9280-B04672B2BB65}"/>
                </c:ext>
              </c:extLst>
            </c:dLbl>
            <c:dLbl>
              <c:idx val="13"/>
              <c:layout>
                <c:manualLayout>
                  <c:x val="2.0257325704178146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EFD3-46A0-9280-B04672B2BB65}"/>
                </c:ext>
              </c:extLst>
            </c:dLbl>
            <c:dLbl>
              <c:idx val="15"/>
              <c:layout>
                <c:manualLayout>
                  <c:x val="2.3373837350974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EFD3-46A0-9280-B04672B2BB65}"/>
                </c:ext>
              </c:extLst>
            </c:dLbl>
            <c:dLbl>
              <c:idx val="16"/>
              <c:layout>
                <c:manualLayout>
                  <c:x val="2.3373837350974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EFD3-46A0-9280-B04672B2BB65}"/>
                </c:ext>
              </c:extLst>
            </c:dLbl>
            <c:dLbl>
              <c:idx val="17"/>
              <c:layout>
                <c:manualLayout>
                  <c:x val="2.0257325704178146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EFD3-46A0-9280-B04672B2BB65}"/>
                </c:ext>
              </c:extLst>
            </c:dLbl>
            <c:dLbl>
              <c:idx val="18"/>
              <c:layout>
                <c:manualLayout>
                  <c:x val="2.025732570417826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EFD3-46A0-9280-B04672B2BB65}"/>
                </c:ext>
              </c:extLst>
            </c:dLbl>
            <c:dLbl>
              <c:idx val="19"/>
              <c:layout>
                <c:manualLayout>
                  <c:x val="2.3373837350974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EFD3-46A0-9280-B04672B2BB65}"/>
                </c:ext>
              </c:extLst>
            </c:dLbl>
            <c:dLbl>
              <c:idx val="21"/>
              <c:layout>
                <c:manualLayout>
                  <c:x val="2.4932093174373129E-2"/>
                  <c:y val="-2.2280068531386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EFD3-46A0-9280-B04672B2BB65}"/>
                </c:ext>
              </c:extLst>
            </c:dLbl>
            <c:dLbl>
              <c:idx val="22"/>
              <c:layout>
                <c:manualLayout>
                  <c:x val="2.1815581527576473E-2"/>
                  <c:y val="-8.1692640894721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EFD3-46A0-9280-B04672B2BB65}"/>
                </c:ext>
              </c:extLst>
            </c:dLbl>
            <c:dLbl>
              <c:idx val="23"/>
              <c:layout>
                <c:manualLayout>
                  <c:x val="2.33738373509748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EFD3-46A0-9280-B04672B2BB65}"/>
                </c:ext>
              </c:extLst>
            </c:dLbl>
            <c:dLbl>
              <c:idx val="25"/>
              <c:layout>
                <c:manualLayout>
                  <c:x val="2.33738373509749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EFD3-46A0-9280-B04672B2BB65}"/>
                </c:ext>
              </c:extLst>
            </c:dLbl>
            <c:dLbl>
              <c:idx val="26"/>
              <c:layout>
                <c:manualLayout>
                  <c:x val="2.1815581527576587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EFD3-46A0-9280-B04672B2BB65}"/>
                </c:ext>
              </c:extLst>
            </c:dLbl>
            <c:dLbl>
              <c:idx val="28"/>
              <c:layout>
                <c:manualLayout>
                  <c:x val="2.1815581527576473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EFD3-46A0-9280-B04672B2BB65}"/>
                </c:ext>
              </c:extLst>
            </c:dLbl>
            <c:dLbl>
              <c:idx val="29"/>
              <c:layout>
                <c:manualLayout>
                  <c:x val="2.0257325704178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EFD3-46A0-9280-B04672B2BB65}"/>
                </c:ext>
              </c:extLst>
            </c:dLbl>
            <c:dLbl>
              <c:idx val="30"/>
              <c:layout>
                <c:manualLayout>
                  <c:x val="1.8699069880779934E-2"/>
                  <c:y val="-4.08463204473609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EFD3-46A0-9280-B04672B2BB65}"/>
                </c:ext>
              </c:extLst>
            </c:dLbl>
            <c:dLbl>
              <c:idx val="31"/>
              <c:layout>
                <c:manualLayout>
                  <c:x val="2.0257325704178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EFD3-46A0-9280-B04672B2BB65}"/>
                </c:ext>
              </c:extLst>
            </c:dLbl>
            <c:dLbl>
              <c:idx val="32"/>
              <c:layout>
                <c:manualLayout>
                  <c:x val="2.02573257041781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EFD3-46A0-9280-B04672B2BB65}"/>
                </c:ext>
              </c:extLst>
            </c:dLbl>
            <c:dLbl>
              <c:idx val="34"/>
              <c:layout>
                <c:manualLayout>
                  <c:x val="2.02573257041781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EFD3-46A0-9280-B04672B2BB65}"/>
                </c:ext>
              </c:extLst>
            </c:dLbl>
            <c:dLbl>
              <c:idx val="35"/>
              <c:layout>
                <c:manualLayout>
                  <c:x val="2.18155815275764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EFD3-46A0-9280-B04672B2BB65}"/>
                </c:ext>
              </c:extLst>
            </c:dLbl>
            <c:dLbl>
              <c:idx val="37"/>
              <c:layout>
                <c:manualLayout>
                  <c:x val="2.18155815275765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EFD3-46A0-9280-B04672B2BB65}"/>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Sheet1!$A$42:$A$79</c:f>
              <c:strCache>
                <c:ptCount val="38"/>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strCache>
            </c:strRef>
          </c:cat>
          <c:val>
            <c:numRef>
              <c:f>Sheet1!$H$42:$H$79</c:f>
              <c:numCache>
                <c:formatCode>0%</c:formatCode>
                <c:ptCount val="38"/>
                <c:pt idx="0">
                  <c:v>2.8842600691716628E-2</c:v>
                </c:pt>
                <c:pt idx="1">
                  <c:v>5.862622318246289E-2</c:v>
                </c:pt>
                <c:pt idx="2">
                  <c:v>2.6805226918329591E-2</c:v>
                </c:pt>
                <c:pt idx="4">
                  <c:v>5.2073869805237816E-2</c:v>
                </c:pt>
                <c:pt idx="5">
                  <c:v>2.940635792173488E-2</c:v>
                </c:pt>
                <c:pt idx="6">
                  <c:v>2.8847390928383336E-2</c:v>
                </c:pt>
                <c:pt idx="8">
                  <c:v>3.7852909915441671E-2</c:v>
                </c:pt>
                <c:pt idx="9">
                  <c:v>2.5419575914465288E-2</c:v>
                </c:pt>
                <c:pt idx="11">
                  <c:v>3.0561718723116849E-2</c:v>
                </c:pt>
                <c:pt idx="12">
                  <c:v>3.8667244666335678E-2</c:v>
                </c:pt>
                <c:pt idx="13">
                  <c:v>2.9308526325752447E-2</c:v>
                </c:pt>
                <c:pt idx="15">
                  <c:v>3.3662462071176021E-2</c:v>
                </c:pt>
                <c:pt idx="16">
                  <c:v>3.4295882535454465E-2</c:v>
                </c:pt>
                <c:pt idx="17">
                  <c:v>3.2138576500664102E-2</c:v>
                </c:pt>
                <c:pt idx="18">
                  <c:v>3.4839892449777525E-2</c:v>
                </c:pt>
                <c:pt idx="19">
                  <c:v>4.5799542433275837E-2</c:v>
                </c:pt>
                <c:pt idx="21">
                  <c:v>2.3397443812937565E-2</c:v>
                </c:pt>
                <c:pt idx="22">
                  <c:v>2.3669043264317305E-2</c:v>
                </c:pt>
                <c:pt idx="23">
                  <c:v>4.004945355783323E-2</c:v>
                </c:pt>
                <c:pt idx="25">
                  <c:v>2.8379781525520086E-2</c:v>
                </c:pt>
                <c:pt idx="26">
                  <c:v>3.462537843639734E-2</c:v>
                </c:pt>
                <c:pt idx="28">
                  <c:v>3.0529282046448416E-2</c:v>
                </c:pt>
                <c:pt idx="29">
                  <c:v>3.9131574409561269E-2</c:v>
                </c:pt>
                <c:pt idx="30">
                  <c:v>2.5368478601418869E-2</c:v>
                </c:pt>
                <c:pt idx="31">
                  <c:v>3.3914729943382425E-2</c:v>
                </c:pt>
                <c:pt idx="32">
                  <c:v>4.3622753676788431E-2</c:v>
                </c:pt>
                <c:pt idx="34">
                  <c:v>3.0705211181712714E-2</c:v>
                </c:pt>
                <c:pt idx="35">
                  <c:v>3.5870425149104199E-2</c:v>
                </c:pt>
                <c:pt idx="37">
                  <c:v>3.3420315265210963E-2</c:v>
                </c:pt>
              </c:numCache>
            </c:numRef>
          </c:val>
          <c:extLst>
            <c:ext xmlns:c16="http://schemas.microsoft.com/office/drawing/2014/chart" uri="{C3380CC4-5D6E-409C-BE32-E72D297353CC}">
              <c16:uniqueId val="{00000006-EFD3-46A0-9280-B04672B2BB65}"/>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50"/>
            </a:pPr>
            <a:endParaRPr lang="en-US"/>
          </a:p>
        </c:txPr>
        <c:crossAx val="824934728"/>
        <c:crossesAt val="0"/>
        <c:auto val="1"/>
        <c:lblAlgn val="ctr"/>
        <c:lblOffset val="100"/>
        <c:tickLblSkip val="1"/>
        <c:tickMarkSkip val="1"/>
        <c:noMultiLvlLbl val="0"/>
      </c:catAx>
      <c:valAx>
        <c:axId val="824934728"/>
        <c:scaling>
          <c:orientation val="minMax"/>
          <c:max val="4"/>
          <c:min val="0"/>
        </c:scaling>
        <c:delete val="1"/>
        <c:axPos val="b"/>
        <c:numFmt formatCode="0%" sourceLinked="0"/>
        <c:majorTickMark val="out"/>
        <c:minorTickMark val="none"/>
        <c:tickLblPos val="nextTo"/>
        <c:crossAx val="824934336"/>
        <c:crosses val="autoZero"/>
        <c:crossBetween val="between"/>
        <c:majorUnit val="1"/>
      </c:valAx>
      <c:spPr>
        <a:noFill/>
        <a:ln w="25522">
          <a:noFill/>
        </a:ln>
      </c:spPr>
    </c:plotArea>
    <c:legend>
      <c:legendPos val="r"/>
      <c:legendEntry>
        <c:idx val="1"/>
        <c:delete val="1"/>
      </c:legendEntry>
      <c:legendEntry>
        <c:idx val="3"/>
        <c:delete val="1"/>
      </c:legendEntry>
      <c:legendEntry>
        <c:idx val="5"/>
        <c:delete val="1"/>
      </c:legendEntry>
      <c:layout>
        <c:manualLayout>
          <c:xMode val="edge"/>
          <c:yMode val="edge"/>
          <c:x val="1.402430241058495E-2"/>
          <c:y val="4.2447916392551648E-3"/>
          <c:w val="0.9818209213144613"/>
          <c:h val="6.5693045215206164E-2"/>
        </c:manualLayout>
      </c:layout>
      <c:overlay val="0"/>
      <c:spPr>
        <a:noFill/>
        <a:ln w="25522">
          <a:noFill/>
        </a:ln>
      </c:spPr>
      <c:txPr>
        <a:bodyPr/>
        <a:lstStyle/>
        <a:p>
          <a:pPr>
            <a:defRPr sz="100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08955291439459"/>
          <c:y val="1.2445588522787807E-2"/>
          <c:w val="0.5613682884514678"/>
          <c:h val="0.97043476475593848"/>
        </c:manualLayout>
      </c:layout>
      <c:barChart>
        <c:barDir val="bar"/>
        <c:grouping val="clustered"/>
        <c:varyColors val="0"/>
        <c:ser>
          <c:idx val="0"/>
          <c:order val="0"/>
          <c:tx>
            <c:strRef>
              <c:f>Sheet1!$B$1</c:f>
              <c:strCache>
                <c:ptCount val="1"/>
                <c:pt idx="0">
                  <c:v>2024</c:v>
                </c:pt>
              </c:strCache>
            </c:strRef>
          </c:tx>
          <c:spPr>
            <a:solidFill>
              <a:srgbClr val="00B0F0"/>
            </a:solidFill>
          </c:spPr>
          <c:invertIfNegative val="0"/>
          <c:dPt>
            <c:idx val="0"/>
            <c:invertIfNegative val="0"/>
            <c:bubble3D val="0"/>
            <c:extLst>
              <c:ext xmlns:c16="http://schemas.microsoft.com/office/drawing/2014/chart" uri="{C3380CC4-5D6E-409C-BE32-E72D297353CC}">
                <c16:uniqueId val="{00000001-52ED-4A4A-AE2D-5A99ABA824E5}"/>
              </c:ext>
            </c:extLst>
          </c:dPt>
          <c:dPt>
            <c:idx val="1"/>
            <c:invertIfNegative val="0"/>
            <c:bubble3D val="0"/>
            <c:extLst>
              <c:ext xmlns:c16="http://schemas.microsoft.com/office/drawing/2014/chart" uri="{C3380CC4-5D6E-409C-BE32-E72D297353CC}">
                <c16:uniqueId val="{00000003-52ED-4A4A-AE2D-5A99ABA824E5}"/>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Grūti pateikt</c:v>
                </c:pt>
                <c:pt idx="1">
                  <c:v>Cits avots</c:v>
                </c:pt>
                <c:pt idx="2">
                  <c:v>Sporta klubā</c:v>
                </c:pt>
                <c:pt idx="3">
                  <c:v>No draugiem un paziņām</c:v>
                </c:pt>
                <c:pt idx="4">
                  <c:v>Sporta preču veikalā vai specializētajā sporta uzturu veikalā</c:v>
                </c:pt>
                <c:pt idx="5">
                  <c:v>Pārtikas veikalā</c:v>
                </c:pt>
                <c:pt idx="6">
                  <c:v>Internetā</c:v>
                </c:pt>
                <c:pt idx="7">
                  <c:v>Aptiekā</c:v>
                </c:pt>
              </c:strCache>
            </c:strRef>
          </c:cat>
          <c:val>
            <c:numRef>
              <c:f>Sheet1!$B$2:$B$9</c:f>
              <c:numCache>
                <c:formatCode>0%</c:formatCode>
                <c:ptCount val="8"/>
                <c:pt idx="0" formatCode="0.0%">
                  <c:v>3.5632939928557181E-3</c:v>
                </c:pt>
                <c:pt idx="1">
                  <c:v>1.3094143572587993E-2</c:v>
                </c:pt>
                <c:pt idx="2">
                  <c:v>1.6008213907438062E-2</c:v>
                </c:pt>
                <c:pt idx="3">
                  <c:v>1.960610146804706E-2</c:v>
                </c:pt>
                <c:pt idx="4">
                  <c:v>0.12416465909458851</c:v>
                </c:pt>
                <c:pt idx="5">
                  <c:v>0.16398558480933276</c:v>
                </c:pt>
                <c:pt idx="6">
                  <c:v>0.19336698389329338</c:v>
                </c:pt>
                <c:pt idx="7">
                  <c:v>0.7825516530274248</c:v>
                </c:pt>
              </c:numCache>
            </c:numRef>
          </c:val>
          <c:extLst>
            <c:ext xmlns:c16="http://schemas.microsoft.com/office/drawing/2014/chart" uri="{C3380CC4-5D6E-409C-BE32-E72D297353CC}">
              <c16:uniqueId val="{00000004-52ED-4A4A-AE2D-5A99ABA824E5}"/>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Ļoti + drīzāk labi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0.39</c:v>
                </c:pt>
                <c:pt idx="1">
                  <c:v>0.59432425494017016</c:v>
                </c:pt>
              </c:numCache>
            </c:numRef>
          </c:val>
          <c:extLst>
            <c:ext xmlns:c16="http://schemas.microsoft.com/office/drawing/2014/chart" uri="{C3380CC4-5D6E-409C-BE32-E72D297353CC}">
              <c16:uniqueId val="{00000000-321C-479F-8B5F-D16E3AE07C99}"/>
            </c:ext>
          </c:extLst>
        </c:ser>
        <c:ser>
          <c:idx val="1"/>
          <c:order val="1"/>
          <c:tx>
            <c:strRef>
              <c:f>Sheet1!$C$2</c:f>
              <c:strCache>
                <c:ptCount val="1"/>
                <c:pt idx="0">
                  <c:v>Viduvēji</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0.28000000000000003</c:v>
                </c:pt>
                <c:pt idx="1">
                  <c:v>0.30194731238810107</c:v>
                </c:pt>
              </c:numCache>
            </c:numRef>
          </c:val>
          <c:extLst>
            <c:ext xmlns:c16="http://schemas.microsoft.com/office/drawing/2014/chart" uri="{C3380CC4-5D6E-409C-BE32-E72D297353CC}">
              <c16:uniqueId val="{00000001-321C-479F-8B5F-D16E3AE07C99}"/>
            </c:ext>
          </c:extLst>
        </c:ser>
        <c:ser>
          <c:idx val="2"/>
          <c:order val="2"/>
          <c:tx>
            <c:strRef>
              <c:f>Sheet1!$D$2</c:f>
              <c:strCache>
                <c:ptCount val="1"/>
                <c:pt idx="0">
                  <c:v>Ļoti + drīzāk slikti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0.2</c:v>
                </c:pt>
                <c:pt idx="1">
                  <c:v>7.5538855095841392E-2</c:v>
                </c:pt>
              </c:numCache>
            </c:numRef>
          </c:val>
          <c:extLst>
            <c:ext xmlns:c16="http://schemas.microsoft.com/office/drawing/2014/chart" uri="{C3380CC4-5D6E-409C-BE32-E72D297353CC}">
              <c16:uniqueId val="{00000002-321C-479F-8B5F-D16E3AE07C99}"/>
            </c:ext>
          </c:extLst>
        </c:ser>
        <c:ser>
          <c:idx val="3"/>
          <c:order val="3"/>
          <c:tx>
            <c:strRef>
              <c:f>Sheet1!$E$2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0%</c:formatCode>
                <c:ptCount val="2"/>
                <c:pt idx="0">
                  <c:v>0.13</c:v>
                </c:pt>
                <c:pt idx="1">
                  <c:v>2.8189577575887092E-2</c:v>
                </c:pt>
              </c:numCache>
            </c:numRef>
          </c:val>
          <c:extLst>
            <c:ext xmlns:c16="http://schemas.microsoft.com/office/drawing/2014/chart" uri="{C3380CC4-5D6E-409C-BE32-E72D297353CC}">
              <c16:uniqueId val="{00000003-321C-479F-8B5F-D16E3AE07C9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4E0E-46B8-B7A0-7BF499AE2AF7}"/>
              </c:ext>
            </c:extLst>
          </c:dPt>
          <c:dPt>
            <c:idx val="1"/>
            <c:bubble3D val="0"/>
            <c:extLst>
              <c:ext xmlns:c16="http://schemas.microsoft.com/office/drawing/2014/chart" uri="{C3380CC4-5D6E-409C-BE32-E72D297353CC}">
                <c16:uniqueId val="{00000002-4E0E-46B8-B7A0-7BF499AE2AF7}"/>
              </c:ext>
            </c:extLst>
          </c:dPt>
          <c:dPt>
            <c:idx val="2"/>
            <c:bubble3D val="0"/>
            <c:spPr>
              <a:solidFill>
                <a:schemeClr val="accent5"/>
              </a:solidFill>
            </c:spPr>
            <c:extLst>
              <c:ext xmlns:c16="http://schemas.microsoft.com/office/drawing/2014/chart" uri="{C3380CC4-5D6E-409C-BE32-E72D297353CC}">
                <c16:uniqueId val="{00000004-4E0E-46B8-B7A0-7BF499AE2AF7}"/>
              </c:ext>
            </c:extLst>
          </c:dPt>
          <c:dPt>
            <c:idx val="3"/>
            <c:bubble3D val="0"/>
            <c:spPr>
              <a:solidFill>
                <a:schemeClr val="accent2"/>
              </a:solidFill>
            </c:spPr>
            <c:extLst>
              <c:ext xmlns:c16="http://schemas.microsoft.com/office/drawing/2014/chart" uri="{C3380CC4-5D6E-409C-BE32-E72D297353CC}">
                <c16:uniqueId val="{00000006-4E0E-46B8-B7A0-7BF499AE2AF7}"/>
              </c:ext>
            </c:extLst>
          </c:dPt>
          <c:dPt>
            <c:idx val="4"/>
            <c:bubble3D val="0"/>
            <c:spPr>
              <a:solidFill>
                <a:schemeClr val="accent2">
                  <a:lumMod val="75000"/>
                </a:schemeClr>
              </a:solidFill>
            </c:spPr>
            <c:extLst>
              <c:ext xmlns:c16="http://schemas.microsoft.com/office/drawing/2014/chart" uri="{C3380CC4-5D6E-409C-BE32-E72D297353CC}">
                <c16:uniqueId val="{00000008-4E0E-46B8-B7A0-7BF499AE2AF7}"/>
              </c:ext>
            </c:extLst>
          </c:dPt>
          <c:dPt>
            <c:idx val="5"/>
            <c:bubble3D val="0"/>
            <c:spPr>
              <a:solidFill>
                <a:schemeClr val="bg1">
                  <a:lumMod val="65000"/>
                </a:schemeClr>
              </a:solidFill>
            </c:spPr>
            <c:extLst>
              <c:ext xmlns:c16="http://schemas.microsoft.com/office/drawing/2014/chart" uri="{C3380CC4-5D6E-409C-BE32-E72D297353CC}">
                <c16:uniqueId val="{0000000A-4E0E-46B8-B7A0-7BF499AE2AF7}"/>
              </c:ext>
            </c:extLst>
          </c:dPt>
          <c:dPt>
            <c:idx val="6"/>
            <c:bubble3D val="0"/>
            <c:extLst>
              <c:ext xmlns:c16="http://schemas.microsoft.com/office/drawing/2014/chart" uri="{C3380CC4-5D6E-409C-BE32-E72D297353CC}">
                <c16:uniqueId val="{0000000B-4E0E-46B8-B7A0-7BF499AE2AF7}"/>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0E-46B8-B7A0-7BF499AE2AF7}"/>
                </c:ext>
              </c:extLst>
            </c:dLbl>
            <c:dLbl>
              <c:idx val="1"/>
              <c:layout>
                <c:manualLayout>
                  <c:x val="0.2077334602505132"/>
                  <c:y val="-0.11394195865511576"/>
                </c:manualLayout>
              </c:layout>
              <c:showLegendKey val="0"/>
              <c:showVal val="1"/>
              <c:showCatName val="1"/>
              <c:showSerName val="0"/>
              <c:showPercent val="0"/>
              <c:showBubbleSize val="0"/>
              <c:extLst>
                <c:ext xmlns:c15="http://schemas.microsoft.com/office/drawing/2012/chart" uri="{CE6537A1-D6FC-4f65-9D91-7224C49458BB}">
                  <c15:layout>
                    <c:manualLayout>
                      <c:w val="0.22955091085008023"/>
                      <c:h val="9.3779045439154468E-2"/>
                    </c:manualLayout>
                  </c15:layout>
                </c:ext>
                <c:ext xmlns:c16="http://schemas.microsoft.com/office/drawing/2014/chart" uri="{C3380CC4-5D6E-409C-BE32-E72D297353CC}">
                  <c16:uniqueId val="{00000002-4E0E-46B8-B7A0-7BF499AE2AF7}"/>
                </c:ext>
              </c:extLst>
            </c:dLbl>
            <c:dLbl>
              <c:idx val="2"/>
              <c:layout>
                <c:manualLayout>
                  <c:x val="1.8087691910254515E-3"/>
                  <c:y val="0.19529476823532355"/>
                </c:manualLayout>
              </c:layout>
              <c:showLegendKey val="0"/>
              <c:showVal val="1"/>
              <c:showCatName val="1"/>
              <c:showSerName val="0"/>
              <c:showPercent val="0"/>
              <c:showBubbleSize val="0"/>
              <c:extLst>
                <c:ext xmlns:c15="http://schemas.microsoft.com/office/drawing/2012/chart" uri="{CE6537A1-D6FC-4f65-9D91-7224C49458BB}">
                  <c15:layout>
                    <c:manualLayout>
                      <c:w val="0.23828643578335321"/>
                      <c:h val="9.3779045439154468E-2"/>
                    </c:manualLayout>
                  </c15:layout>
                </c:ext>
                <c:ext xmlns:c16="http://schemas.microsoft.com/office/drawing/2014/chart" uri="{C3380CC4-5D6E-409C-BE32-E72D297353CC}">
                  <c16:uniqueId val="{00000004-4E0E-46B8-B7A0-7BF499AE2AF7}"/>
                </c:ext>
              </c:extLst>
            </c:dLbl>
            <c:dLbl>
              <c:idx val="3"/>
              <c:layout>
                <c:manualLayout>
                  <c:x val="-0.2495904955665858"/>
                  <c:y val="8.262470963802155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0E-46B8-B7A0-7BF499AE2AF7}"/>
                </c:ext>
              </c:extLst>
            </c:dLbl>
            <c:dLbl>
              <c:idx val="4"/>
              <c:layout>
                <c:manualLayout>
                  <c:x val="-0.22788697421296966"/>
                  <c:y val="2.628968033937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0E-46B8-B7A0-7BF499AE2AF7}"/>
                </c:ext>
              </c:extLst>
            </c:dLbl>
            <c:dLbl>
              <c:idx val="5"/>
              <c:layout>
                <c:manualLayout>
                  <c:x val="-0.21703521353616156"/>
                  <c:y val="-6.00906979185612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0E-46B8-B7A0-7BF499AE2AF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0E-46B8-B7A0-7BF499AE2AF7}"/>
                </c:ext>
              </c:extLst>
            </c:dLbl>
            <c:spPr>
              <a:noFill/>
              <a:ln>
                <a:noFill/>
              </a:ln>
              <a:effectLst/>
            </c:spPr>
            <c:txPr>
              <a:bodyPr wrap="square" lIns="38100" tIns="19050" rIns="38100" bIns="19050" anchor="ctr">
                <a:spAutoFit/>
              </a:bodyPr>
              <a:lstStyle/>
              <a:p>
                <a:pPr>
                  <a:defRPr sz="9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Ļoti labi</c:v>
                </c:pt>
                <c:pt idx="1">
                  <c:v>Drīzāk labi</c:v>
                </c:pt>
                <c:pt idx="2">
                  <c:v>Viduvēji</c:v>
                </c:pt>
                <c:pt idx="3">
                  <c:v>Drīzāk slikti</c:v>
                </c:pt>
                <c:pt idx="4">
                  <c:v>Ļoti sliktas \ Nemaz</c:v>
                </c:pt>
                <c:pt idx="5">
                  <c:v>Grūti pateikt</c:v>
                </c:pt>
              </c:strCache>
            </c:strRef>
          </c:cat>
          <c:val>
            <c:numRef>
              <c:f>Sheet1!$B$2:$B$7</c:f>
              <c:numCache>
                <c:formatCode>0%</c:formatCode>
                <c:ptCount val="6"/>
                <c:pt idx="0">
                  <c:v>0.14963100152024497</c:v>
                </c:pt>
                <c:pt idx="1">
                  <c:v>0.44469325341992516</c:v>
                </c:pt>
                <c:pt idx="2">
                  <c:v>0.30194731238810107</c:v>
                </c:pt>
                <c:pt idx="3">
                  <c:v>6.2550448852143975E-2</c:v>
                </c:pt>
                <c:pt idx="4">
                  <c:v>1.2988406243697424E-2</c:v>
                </c:pt>
                <c:pt idx="5">
                  <c:v>2.8189577575887092E-2</c:v>
                </c:pt>
              </c:numCache>
            </c:numRef>
          </c:val>
          <c:extLst>
            <c:ext xmlns:c16="http://schemas.microsoft.com/office/drawing/2014/chart" uri="{C3380CC4-5D6E-409C-BE32-E72D297353CC}">
              <c16:uniqueId val="{0000000C-4E0E-46B8-B7A0-7BF499AE2AF7}"/>
            </c:ext>
          </c:extLst>
        </c:ser>
        <c:dLbls>
          <c:showLegendKey val="0"/>
          <c:showVal val="0"/>
          <c:showCatName val="0"/>
          <c:showSerName val="0"/>
          <c:showPercent val="0"/>
          <c:showBubbleSize val="0"/>
          <c:showLeaderLines val="1"/>
        </c:dLbls>
        <c:firstSliceAng val="27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0.47</c:v>
                </c:pt>
                <c:pt idx="1">
                  <c:v>0.70356177284231403</c:v>
                </c:pt>
              </c:numCache>
            </c:numRef>
          </c:val>
          <c:extLst>
            <c:ext xmlns:c16="http://schemas.microsoft.com/office/drawing/2014/chart" uri="{C3380CC4-5D6E-409C-BE32-E72D297353CC}">
              <c16:uniqueId val="{00000000-9866-4EE7-8D69-F23A1D00A936}"/>
            </c:ext>
          </c:extLst>
        </c:ser>
        <c:ser>
          <c:idx val="1"/>
          <c:order val="1"/>
          <c:tx>
            <c:strRef>
              <c:f>Sheet1!$C$2</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0.24</c:v>
                </c:pt>
                <c:pt idx="1">
                  <c:v>0.11289106688569145</c:v>
                </c:pt>
              </c:numCache>
            </c:numRef>
          </c:val>
          <c:extLst>
            <c:ext xmlns:c16="http://schemas.microsoft.com/office/drawing/2014/chart" uri="{C3380CC4-5D6E-409C-BE32-E72D297353CC}">
              <c16:uniqueId val="{00000001-9866-4EE7-8D69-F23A1D00A936}"/>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0.28999999999999998</c:v>
                </c:pt>
                <c:pt idx="1">
                  <c:v>0.1835471602719943</c:v>
                </c:pt>
              </c:numCache>
            </c:numRef>
          </c:val>
          <c:extLst>
            <c:ext xmlns:c16="http://schemas.microsoft.com/office/drawing/2014/chart" uri="{C3380CC4-5D6E-409C-BE32-E72D297353CC}">
              <c16:uniqueId val="{00000002-9866-4EE7-8D69-F23A1D00A93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5DBC-4CD3-9CEC-AD048AC27882}"/>
              </c:ext>
            </c:extLst>
          </c:dPt>
          <c:dPt>
            <c:idx val="1"/>
            <c:bubble3D val="0"/>
            <c:extLst>
              <c:ext xmlns:c16="http://schemas.microsoft.com/office/drawing/2014/chart" uri="{C3380CC4-5D6E-409C-BE32-E72D297353CC}">
                <c16:uniqueId val="{00000002-5DBC-4CD3-9CEC-AD048AC27882}"/>
              </c:ext>
            </c:extLst>
          </c:dPt>
          <c:dPt>
            <c:idx val="2"/>
            <c:bubble3D val="0"/>
            <c:spPr>
              <a:solidFill>
                <a:schemeClr val="accent2"/>
              </a:solidFill>
            </c:spPr>
            <c:extLst>
              <c:ext xmlns:c16="http://schemas.microsoft.com/office/drawing/2014/chart" uri="{C3380CC4-5D6E-409C-BE32-E72D297353CC}">
                <c16:uniqueId val="{00000004-5DBC-4CD3-9CEC-AD048AC27882}"/>
              </c:ext>
            </c:extLst>
          </c:dPt>
          <c:dPt>
            <c:idx val="3"/>
            <c:bubble3D val="0"/>
            <c:spPr>
              <a:solidFill>
                <a:schemeClr val="accent2">
                  <a:lumMod val="75000"/>
                </a:schemeClr>
              </a:solidFill>
            </c:spPr>
            <c:extLst>
              <c:ext xmlns:c16="http://schemas.microsoft.com/office/drawing/2014/chart" uri="{C3380CC4-5D6E-409C-BE32-E72D297353CC}">
                <c16:uniqueId val="{00000006-5DBC-4CD3-9CEC-AD048AC27882}"/>
              </c:ext>
            </c:extLst>
          </c:dPt>
          <c:dPt>
            <c:idx val="4"/>
            <c:bubble3D val="0"/>
            <c:spPr>
              <a:solidFill>
                <a:schemeClr val="bg1">
                  <a:lumMod val="65000"/>
                </a:schemeClr>
              </a:solidFill>
            </c:spPr>
            <c:extLst>
              <c:ext xmlns:c16="http://schemas.microsoft.com/office/drawing/2014/chart" uri="{C3380CC4-5D6E-409C-BE32-E72D297353CC}">
                <c16:uniqueId val="{00000008-5DBC-4CD3-9CEC-AD048AC27882}"/>
              </c:ext>
            </c:extLst>
          </c:dPt>
          <c:dPt>
            <c:idx val="6"/>
            <c:bubble3D val="0"/>
            <c:extLst>
              <c:ext xmlns:c16="http://schemas.microsoft.com/office/drawing/2014/chart" uri="{C3380CC4-5D6E-409C-BE32-E72D297353CC}">
                <c16:uniqueId val="{0000000B-5DBC-4CD3-9CEC-AD048AC27882}"/>
              </c:ext>
            </c:extLst>
          </c:dPt>
          <c:dLbls>
            <c:dLbl>
              <c:idx val="0"/>
              <c:layout>
                <c:manualLayout>
                  <c:x val="-0.22562263044969866"/>
                  <c:y val="3.73275016967046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BC-4CD3-9CEC-AD048AC27882}"/>
                </c:ext>
              </c:extLst>
            </c:dLbl>
            <c:dLbl>
              <c:idx val="1"/>
              <c:layout>
                <c:manualLayout>
                  <c:x val="0.18281229216813333"/>
                  <c:y val="-0.12145329589493591"/>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5DBC-4CD3-9CEC-AD048AC27882}"/>
                </c:ext>
              </c:extLst>
            </c:dLbl>
            <c:dLbl>
              <c:idx val="2"/>
              <c:layout>
                <c:manualLayout>
                  <c:x val="0.14830739591637707"/>
                  <c:y val="0.112670058597302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BC-4CD3-9CEC-AD048AC27882}"/>
                </c:ext>
              </c:extLst>
            </c:dLbl>
            <c:dLbl>
              <c:idx val="3"/>
              <c:layout>
                <c:manualLayout>
                  <c:x val="5.7876056942976421E-2"/>
                  <c:y val="0.1652494192760431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BC-4CD3-9CEC-AD048AC27882}"/>
                </c:ext>
              </c:extLst>
            </c:dLbl>
            <c:dLbl>
              <c:idx val="4"/>
              <c:layout>
                <c:manualLayout>
                  <c:x val="-0.13022112812169695"/>
                  <c:y val="0.187783430995503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BC-4CD3-9CEC-AD048AC27882}"/>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BC-4CD3-9CEC-AD048AC27882}"/>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Jā</c:v>
                </c:pt>
                <c:pt idx="1">
                  <c:v>Drīzāk jā</c:v>
                </c:pt>
                <c:pt idx="2">
                  <c:v>Drīzāk nē</c:v>
                </c:pt>
                <c:pt idx="3">
                  <c:v>Nē</c:v>
                </c:pt>
                <c:pt idx="4">
                  <c:v>Grūti pateikt</c:v>
                </c:pt>
              </c:strCache>
            </c:strRef>
          </c:cat>
          <c:val>
            <c:numRef>
              <c:f>Sheet1!$B$2:$B$6</c:f>
              <c:numCache>
                <c:formatCode>0%</c:formatCode>
                <c:ptCount val="5"/>
                <c:pt idx="0">
                  <c:v>0.19300634510645981</c:v>
                </c:pt>
                <c:pt idx="1">
                  <c:v>0.51055542773585427</c:v>
                </c:pt>
                <c:pt idx="2">
                  <c:v>8.2807336486713581E-2</c:v>
                </c:pt>
                <c:pt idx="3">
                  <c:v>3.0083730398977878E-2</c:v>
                </c:pt>
                <c:pt idx="4">
                  <c:v>0.1835471602719943</c:v>
                </c:pt>
              </c:numCache>
            </c:numRef>
          </c:val>
          <c:extLst>
            <c:ext xmlns:c16="http://schemas.microsoft.com/office/drawing/2014/chart" uri="{C3380CC4-5D6E-409C-BE32-E72D297353CC}">
              <c16:uniqueId val="{0000000C-5DBC-4CD3-9CEC-AD048AC27882}"/>
            </c:ext>
          </c:extLst>
        </c:ser>
        <c:dLbls>
          <c:showLegendKey val="0"/>
          <c:showVal val="0"/>
          <c:showCatName val="0"/>
          <c:showSerName val="0"/>
          <c:showPercent val="0"/>
          <c:showBubbleSize val="0"/>
          <c:showLeaderLines val="1"/>
        </c:dLbls>
        <c:firstSliceAng val="22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Jā + 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0.51</c:v>
                </c:pt>
                <c:pt idx="1">
                  <c:v>0.81101330441266017</c:v>
                </c:pt>
              </c:numCache>
            </c:numRef>
          </c:val>
          <c:extLst>
            <c:ext xmlns:c16="http://schemas.microsoft.com/office/drawing/2014/chart" uri="{C3380CC4-5D6E-409C-BE32-E72D297353CC}">
              <c16:uniqueId val="{00000000-9114-440C-9F98-B5BCE9B1D61F}"/>
            </c:ext>
          </c:extLst>
        </c:ser>
        <c:ser>
          <c:idx val="1"/>
          <c:order val="1"/>
          <c:tx>
            <c:strRef>
              <c:f>Sheet1!$C$2</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0.3</c:v>
                </c:pt>
                <c:pt idx="1">
                  <c:v>0.15066750893083478</c:v>
                </c:pt>
              </c:numCache>
            </c:numRef>
          </c:val>
          <c:extLst>
            <c:ext xmlns:c16="http://schemas.microsoft.com/office/drawing/2014/chart" uri="{C3380CC4-5D6E-409C-BE32-E72D297353CC}">
              <c16:uniqueId val="{00000001-9114-440C-9F98-B5BCE9B1D61F}"/>
            </c:ext>
          </c:extLst>
        </c:ser>
        <c:ser>
          <c:idx val="2"/>
          <c:order val="2"/>
          <c:tx>
            <c:strRef>
              <c:f>Sheet1!$D$2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0.19</c:v>
                </c:pt>
                <c:pt idx="1">
                  <c:v>3.8319186656504974E-2</c:v>
                </c:pt>
              </c:numCache>
            </c:numRef>
          </c:val>
          <c:extLst>
            <c:ext xmlns:c16="http://schemas.microsoft.com/office/drawing/2014/chart" uri="{C3380CC4-5D6E-409C-BE32-E72D297353CC}">
              <c16:uniqueId val="{00000002-9114-440C-9F98-B5BCE9B1D61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2478739267034807"/>
          <c:y val="0.87869376235429153"/>
          <c:w val="0.875212607329652"/>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Ļoti laba + diezgan laba</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Nemaz</c:v>
                  </c:pt>
                  <c:pt idx="1">
                    <c:v>Retāk</c:v>
                  </c:pt>
                  <c:pt idx="2">
                    <c:v>Vismaz reizi nedēļā</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Fiziskās aktivitātes veic</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Sheet1!$C$3:$C$36</c:f>
              <c:numCache>
                <c:formatCode>0%</c:formatCode>
                <c:ptCount val="34"/>
                <c:pt idx="0">
                  <c:v>9.0127401453660105E-2</c:v>
                </c:pt>
                <c:pt idx="1">
                  <c:v>0.11462604444649273</c:v>
                </c:pt>
                <c:pt idx="2">
                  <c:v>0.40804617105827956</c:v>
                </c:pt>
                <c:pt idx="4">
                  <c:v>0.28378871558121316</c:v>
                </c:pt>
                <c:pt idx="5">
                  <c:v>0.33340794693183051</c:v>
                </c:pt>
                <c:pt idx="7">
                  <c:v>0.28464639649343404</c:v>
                </c:pt>
                <c:pt idx="8">
                  <c:v>0.33661726161931144</c:v>
                </c:pt>
                <c:pt idx="9">
                  <c:v>0.27196516614635313</c:v>
                </c:pt>
                <c:pt idx="11">
                  <c:v>0.25772216849698498</c:v>
                </c:pt>
                <c:pt idx="12">
                  <c:v>0.20851655359929061</c:v>
                </c:pt>
                <c:pt idx="13">
                  <c:v>0.28732813963892967</c:v>
                </c:pt>
                <c:pt idx="14">
                  <c:v>0.30968411787315026</c:v>
                </c:pt>
                <c:pt idx="15">
                  <c:v>0.40899387925943315</c:v>
                </c:pt>
                <c:pt idx="17">
                  <c:v>0.39506274841967681</c:v>
                </c:pt>
                <c:pt idx="18">
                  <c:v>0.27349099759309914</c:v>
                </c:pt>
                <c:pt idx="19">
                  <c:v>0.31142509838479043</c:v>
                </c:pt>
                <c:pt idx="21">
                  <c:v>0.27112533072154921</c:v>
                </c:pt>
                <c:pt idx="22">
                  <c:v>0.3087350637939465</c:v>
                </c:pt>
                <c:pt idx="24">
                  <c:v>0.21588155859369706</c:v>
                </c:pt>
                <c:pt idx="25">
                  <c:v>0.23136824519167465</c:v>
                </c:pt>
                <c:pt idx="26">
                  <c:v>0.27605464005889246</c:v>
                </c:pt>
                <c:pt idx="27">
                  <c:v>0.40893499729283517</c:v>
                </c:pt>
                <c:pt idx="28">
                  <c:v>0.48708579507129529</c:v>
                </c:pt>
                <c:pt idx="30">
                  <c:v>0.34510783961425617</c:v>
                </c:pt>
                <c:pt idx="31">
                  <c:v>0.26210722260975405</c:v>
                </c:pt>
                <c:pt idx="33">
                  <c:v>0.30147841485383259</c:v>
                </c:pt>
              </c:numCache>
            </c:numRef>
          </c:val>
          <c:extLst>
            <c:ext xmlns:c16="http://schemas.microsoft.com/office/drawing/2014/chart" uri="{C3380CC4-5D6E-409C-BE32-E72D297353CC}">
              <c16:uniqueId val="{00000000-2961-43C6-A0B4-DE3A2A1028AF}"/>
            </c:ext>
          </c:extLst>
        </c:ser>
        <c:ser>
          <c:idx val="1"/>
          <c:order val="1"/>
          <c:tx>
            <c:strRef>
              <c:f>Sheet1!$D$2</c:f>
              <c:strCache>
                <c:ptCount val="1"/>
                <c:pt idx="0">
                  <c:v>Vidēja</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Nemaz</c:v>
                  </c:pt>
                  <c:pt idx="1">
                    <c:v>Retāk</c:v>
                  </c:pt>
                  <c:pt idx="2">
                    <c:v>Vismaz reizi nedēļā</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Fiziskās aktivitātes veic</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Sheet1!$D$3:$D$36</c:f>
              <c:numCache>
                <c:formatCode>0%</c:formatCode>
                <c:ptCount val="34"/>
                <c:pt idx="0">
                  <c:v>0.349464053224049</c:v>
                </c:pt>
                <c:pt idx="1">
                  <c:v>0.55470699862279227</c:v>
                </c:pt>
                <c:pt idx="2">
                  <c:v>0.47723075386337926</c:v>
                </c:pt>
                <c:pt idx="4">
                  <c:v>0.48242653738676394</c:v>
                </c:pt>
                <c:pt idx="5">
                  <c:v>0.47760803959803189</c:v>
                </c:pt>
                <c:pt idx="7">
                  <c:v>0.52677535434175948</c:v>
                </c:pt>
                <c:pt idx="8">
                  <c:v>0.44871157333812084</c:v>
                </c:pt>
                <c:pt idx="9">
                  <c:v>0.4813057265182128</c:v>
                </c:pt>
                <c:pt idx="11">
                  <c:v>0.45724551950615627</c:v>
                </c:pt>
                <c:pt idx="12">
                  <c:v>0.4881714338062576</c:v>
                </c:pt>
                <c:pt idx="13">
                  <c:v>0.49613744994760245</c:v>
                </c:pt>
                <c:pt idx="14">
                  <c:v>0.51072002097118541</c:v>
                </c:pt>
                <c:pt idx="15">
                  <c:v>0.37828969096774623</c:v>
                </c:pt>
                <c:pt idx="17">
                  <c:v>0.43865427508622823</c:v>
                </c:pt>
                <c:pt idx="18">
                  <c:v>0.50674024539712237</c:v>
                </c:pt>
                <c:pt idx="19">
                  <c:v>0.46811838948476797</c:v>
                </c:pt>
                <c:pt idx="21">
                  <c:v>0.49658449495413831</c:v>
                </c:pt>
                <c:pt idx="22">
                  <c:v>0.47691320183059005</c:v>
                </c:pt>
                <c:pt idx="24">
                  <c:v>0.51538248214985982</c:v>
                </c:pt>
                <c:pt idx="25">
                  <c:v>0.48297504976541927</c:v>
                </c:pt>
                <c:pt idx="26">
                  <c:v>0.47983070615338036</c:v>
                </c:pt>
                <c:pt idx="27">
                  <c:v>0.44315057494079596</c:v>
                </c:pt>
                <c:pt idx="28">
                  <c:v>0.47075965681874021</c:v>
                </c:pt>
                <c:pt idx="30">
                  <c:v>0.45682027962330174</c:v>
                </c:pt>
                <c:pt idx="31">
                  <c:v>0.50226560995238179</c:v>
                </c:pt>
                <c:pt idx="33">
                  <c:v>0.4807086998768248</c:v>
                </c:pt>
              </c:numCache>
            </c:numRef>
          </c:val>
          <c:extLst>
            <c:ext xmlns:c16="http://schemas.microsoft.com/office/drawing/2014/chart" uri="{C3380CC4-5D6E-409C-BE32-E72D297353CC}">
              <c16:uniqueId val="{00000001-2961-43C6-A0B4-DE3A2A1028AF}"/>
            </c:ext>
          </c:extLst>
        </c:ser>
        <c:ser>
          <c:idx val="2"/>
          <c:order val="2"/>
          <c:tx>
            <c:strRef>
              <c:f>Sheet1!$E$2</c:f>
              <c:strCache>
                <c:ptCount val="1"/>
                <c:pt idx="0">
                  <c:v>Ļoti slikta + diezgan slikta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Nemaz</c:v>
                  </c:pt>
                  <c:pt idx="1">
                    <c:v>Retāk</c:v>
                  </c:pt>
                  <c:pt idx="2">
                    <c:v>Vismaz reizi nedēļā</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Fiziskās aktivitātes veic</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Sheet1!$E$3:$E$36</c:f>
              <c:numCache>
                <c:formatCode>0%</c:formatCode>
                <c:ptCount val="34"/>
                <c:pt idx="0">
                  <c:v>0.52287698163987584</c:v>
                </c:pt>
                <c:pt idx="1">
                  <c:v>0.32181992253680475</c:v>
                </c:pt>
                <c:pt idx="2">
                  <c:v>0.10975723637349798</c:v>
                </c:pt>
                <c:pt idx="4">
                  <c:v>0.21422406691739596</c:v>
                </c:pt>
                <c:pt idx="5">
                  <c:v>0.18363291135453888</c:v>
                </c:pt>
                <c:pt idx="7">
                  <c:v>0.1728468154392778</c:v>
                </c:pt>
                <c:pt idx="8">
                  <c:v>0.19943196311115208</c:v>
                </c:pt>
                <c:pt idx="9">
                  <c:v>0.23422135928814686</c:v>
                </c:pt>
                <c:pt idx="11">
                  <c:v>0.26049610335147899</c:v>
                </c:pt>
                <c:pt idx="12">
                  <c:v>0.29327204926889566</c:v>
                </c:pt>
                <c:pt idx="13">
                  <c:v>0.2099212805543354</c:v>
                </c:pt>
                <c:pt idx="14">
                  <c:v>0.17959586115566434</c:v>
                </c:pt>
                <c:pt idx="15">
                  <c:v>0.20650733898234633</c:v>
                </c:pt>
                <c:pt idx="17">
                  <c:v>0.14801407525224961</c:v>
                </c:pt>
                <c:pt idx="18">
                  <c:v>0.20276235024708356</c:v>
                </c:pt>
                <c:pt idx="19">
                  <c:v>0.20775759469920971</c:v>
                </c:pt>
                <c:pt idx="21">
                  <c:v>0.22019822761779109</c:v>
                </c:pt>
                <c:pt idx="22">
                  <c:v>0.19928242554305708</c:v>
                </c:pt>
                <c:pt idx="24">
                  <c:v>0.24191342464513696</c:v>
                </c:pt>
                <c:pt idx="25">
                  <c:v>0.2584254422077164</c:v>
                </c:pt>
                <c:pt idx="26">
                  <c:v>0.23815912749001122</c:v>
                </c:pt>
                <c:pt idx="27">
                  <c:v>0.14398518627714221</c:v>
                </c:pt>
                <c:pt idx="28">
                  <c:v>4.2154548109964524E-2</c:v>
                </c:pt>
                <c:pt idx="30">
                  <c:v>0.18325623730502408</c:v>
                </c:pt>
                <c:pt idx="31">
                  <c:v>0.22142182311693848</c:v>
                </c:pt>
                <c:pt idx="33">
                  <c:v>0.20331804665914124</c:v>
                </c:pt>
              </c:numCache>
            </c:numRef>
          </c:val>
          <c:extLst>
            <c:ext xmlns:c16="http://schemas.microsoft.com/office/drawing/2014/chart" uri="{C3380CC4-5D6E-409C-BE32-E72D297353CC}">
              <c16:uniqueId val="{00000002-2961-43C6-A0B4-DE3A2A1028AF}"/>
            </c:ext>
          </c:extLst>
        </c:ser>
        <c:ser>
          <c:idx val="3"/>
          <c:order val="3"/>
          <c:tx>
            <c:strRef>
              <c:f>Sheet1!$F$2</c:f>
              <c:strCache>
                <c:ptCount val="1"/>
                <c:pt idx="0">
                  <c:v>Grūti pateikt</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Sheet1!$A$3:$B$36</c:f>
              <c:multiLvlStrCache>
                <c:ptCount val="34"/>
                <c:lvl>
                  <c:pt idx="0">
                    <c:v>Nemaz</c:v>
                  </c:pt>
                  <c:pt idx="1">
                    <c:v>Retāk</c:v>
                  </c:pt>
                  <c:pt idx="2">
                    <c:v>Vismaz reizi nedēļā</c:v>
                  </c:pt>
                  <c:pt idx="4">
                    <c:v>Nav </c:v>
                  </c:pt>
                  <c:pt idx="5">
                    <c:v>Ir</c:v>
                  </c:pt>
                  <c:pt idx="7">
                    <c:v>Lauki</c:v>
                  </c:pt>
                  <c:pt idx="8">
                    <c:v>Cita pilsēta</c:v>
                  </c:pt>
                  <c:pt idx="9">
                    <c:v>Rīga</c:v>
                  </c:pt>
                  <c:pt idx="11">
                    <c:v>Zems</c:v>
                  </c:pt>
                  <c:pt idx="12">
                    <c:v>Vidēji zems</c:v>
                  </c:pt>
                  <c:pt idx="13">
                    <c:v>Vidējs</c:v>
                  </c:pt>
                  <c:pt idx="14">
                    <c:v>Vidēji augsts</c:v>
                  </c:pt>
                  <c:pt idx="15">
                    <c:v>Augsts</c:v>
                  </c:pt>
                  <c:pt idx="17">
                    <c:v>Pamata</c:v>
                  </c:pt>
                  <c:pt idx="18">
                    <c:v>Vidējā</c:v>
                  </c:pt>
                  <c:pt idx="19">
                    <c:v>Augstākā</c:v>
                  </c:pt>
                  <c:pt idx="21">
                    <c:v>Krievu vai cita</c:v>
                  </c:pt>
                  <c:pt idx="22">
                    <c:v>Latviešu</c:v>
                  </c:pt>
                  <c:pt idx="24">
                    <c:v>55-64 gadi</c:v>
                  </c:pt>
                  <c:pt idx="25">
                    <c:v>45-54 gadi</c:v>
                  </c:pt>
                  <c:pt idx="26">
                    <c:v>35-44 gadi</c:v>
                  </c:pt>
                  <c:pt idx="27">
                    <c:v>25-34 gadi</c:v>
                  </c:pt>
                  <c:pt idx="28">
                    <c:v>18-24 gadi</c:v>
                  </c:pt>
                  <c:pt idx="30">
                    <c:v>Vīrieši</c:v>
                  </c:pt>
                  <c:pt idx="31">
                    <c:v>Sievietes</c:v>
                  </c:pt>
                  <c:pt idx="33">
                    <c:v>Kopā</c:v>
                  </c:pt>
                </c:lvl>
                <c:lvl>
                  <c:pt idx="0">
                    <c:v>Fiziskās aktivitātes veic</c:v>
                  </c:pt>
                  <c:pt idx="4">
                    <c:v>Skolas vecuma bērni ģimenē</c:v>
                  </c:pt>
                  <c:pt idx="7">
                    <c:v>Apdzīvotā vieta</c:v>
                  </c:pt>
                  <c:pt idx="11">
                    <c:v>Ienākumu līmenis uz vienu ģimenes locekli mēnesī</c:v>
                  </c:pt>
                  <c:pt idx="17">
                    <c:v>Izglītība</c:v>
                  </c:pt>
                  <c:pt idx="21">
                    <c:v>Sarun-valoda ģimenē</c:v>
                  </c:pt>
                  <c:pt idx="24">
                    <c:v>Vecums</c:v>
                  </c:pt>
                  <c:pt idx="30">
                    <c:v>Dzi-mums</c:v>
                  </c:pt>
                  <c:pt idx="33">
                    <c:v>Kopā</c:v>
                  </c:pt>
                </c:lvl>
              </c:multiLvlStrCache>
            </c:multiLvlStrRef>
          </c:cat>
          <c:val>
            <c:numRef>
              <c:f>Sheet1!$F$3:$F$36</c:f>
              <c:numCache>
                <c:formatCode>0%</c:formatCode>
                <c:ptCount val="34"/>
                <c:pt idx="0">
                  <c:v>3.7531563682415447E-2</c:v>
                </c:pt>
                <c:pt idx="1">
                  <c:v>8.8470343939095909E-3</c:v>
                </c:pt>
                <c:pt idx="2">
                  <c:v>4.9658387048429845E-3</c:v>
                </c:pt>
                <c:pt idx="4">
                  <c:v>1.9560680114627926E-2</c:v>
                </c:pt>
                <c:pt idx="5">
                  <c:v>5.35110211559692E-3</c:v>
                </c:pt>
                <c:pt idx="7">
                  <c:v>1.5731433725530517E-2</c:v>
                </c:pt>
                <c:pt idx="8">
                  <c:v>1.5239201931416688E-2</c:v>
                </c:pt>
                <c:pt idx="9">
                  <c:v>1.2507748047283974E-2</c:v>
                </c:pt>
                <c:pt idx="11">
                  <c:v>2.453620864537959E-2</c:v>
                </c:pt>
                <c:pt idx="12">
                  <c:v>1.0039963325556098E-2</c:v>
                </c:pt>
                <c:pt idx="13">
                  <c:v>6.613129859133096E-3</c:v>
                </c:pt>
                <c:pt idx="14">
                  <c:v>0</c:v>
                </c:pt>
                <c:pt idx="15">
                  <c:v>6.2090907904744468E-3</c:v>
                </c:pt>
                <c:pt idx="17">
                  <c:v>1.8268901241845333E-2</c:v>
                </c:pt>
                <c:pt idx="18">
                  <c:v>1.7006406762693656E-2</c:v>
                </c:pt>
                <c:pt idx="19">
                  <c:v>1.2698917431231575E-2</c:v>
                </c:pt>
                <c:pt idx="21">
                  <c:v>1.2091946706520045E-2</c:v>
                </c:pt>
                <c:pt idx="22">
                  <c:v>1.5069308832405946E-2</c:v>
                </c:pt>
                <c:pt idx="24">
                  <c:v>2.6822534611305411E-2</c:v>
                </c:pt>
                <c:pt idx="25">
                  <c:v>2.7231262835187512E-2</c:v>
                </c:pt>
                <c:pt idx="26">
                  <c:v>5.9555262977154296E-3</c:v>
                </c:pt>
                <c:pt idx="27">
                  <c:v>3.9292414892269567E-3</c:v>
                </c:pt>
                <c:pt idx="28">
                  <c:v>0</c:v>
                </c:pt>
                <c:pt idx="30">
                  <c:v>1.4815643457418011E-2</c:v>
                </c:pt>
                <c:pt idx="31">
                  <c:v>1.4205344320924483E-2</c:v>
                </c:pt>
                <c:pt idx="33">
                  <c:v>1.4494838610201627E-2</c:v>
                </c:pt>
              </c:numCache>
            </c:numRef>
          </c:val>
          <c:extLst>
            <c:ext xmlns:c16="http://schemas.microsoft.com/office/drawing/2014/chart" uri="{C3380CC4-5D6E-409C-BE32-E72D297353CC}">
              <c16:uniqueId val="{00000003-2961-43C6-A0B4-DE3A2A1028A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212670345863928"/>
          <c:y val="2.3597491191768767E-3"/>
          <c:w val="0.77873296541360715"/>
          <c:h val="4.4170657723820034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40DD-4D20-8A5E-51C8EA32AD2C}"/>
              </c:ext>
            </c:extLst>
          </c:dPt>
          <c:dPt>
            <c:idx val="1"/>
            <c:bubble3D val="0"/>
            <c:extLst>
              <c:ext xmlns:c16="http://schemas.microsoft.com/office/drawing/2014/chart" uri="{C3380CC4-5D6E-409C-BE32-E72D297353CC}">
                <c16:uniqueId val="{00000002-40DD-4D20-8A5E-51C8EA32AD2C}"/>
              </c:ext>
            </c:extLst>
          </c:dPt>
          <c:dPt>
            <c:idx val="2"/>
            <c:bubble3D val="0"/>
            <c:spPr>
              <a:solidFill>
                <a:schemeClr val="accent2"/>
              </a:solidFill>
            </c:spPr>
            <c:extLst>
              <c:ext xmlns:c16="http://schemas.microsoft.com/office/drawing/2014/chart" uri="{C3380CC4-5D6E-409C-BE32-E72D297353CC}">
                <c16:uniqueId val="{00000004-40DD-4D20-8A5E-51C8EA32AD2C}"/>
              </c:ext>
            </c:extLst>
          </c:dPt>
          <c:dPt>
            <c:idx val="3"/>
            <c:bubble3D val="0"/>
            <c:spPr>
              <a:solidFill>
                <a:schemeClr val="accent2">
                  <a:lumMod val="75000"/>
                </a:schemeClr>
              </a:solidFill>
            </c:spPr>
            <c:extLst>
              <c:ext xmlns:c16="http://schemas.microsoft.com/office/drawing/2014/chart" uri="{C3380CC4-5D6E-409C-BE32-E72D297353CC}">
                <c16:uniqueId val="{00000006-40DD-4D20-8A5E-51C8EA32AD2C}"/>
              </c:ext>
            </c:extLst>
          </c:dPt>
          <c:dPt>
            <c:idx val="4"/>
            <c:bubble3D val="0"/>
            <c:spPr>
              <a:solidFill>
                <a:schemeClr val="bg1">
                  <a:lumMod val="65000"/>
                </a:schemeClr>
              </a:solidFill>
            </c:spPr>
            <c:extLst>
              <c:ext xmlns:c16="http://schemas.microsoft.com/office/drawing/2014/chart" uri="{C3380CC4-5D6E-409C-BE32-E72D297353CC}">
                <c16:uniqueId val="{00000008-40DD-4D20-8A5E-51C8EA32AD2C}"/>
              </c:ext>
            </c:extLst>
          </c:dPt>
          <c:dPt>
            <c:idx val="6"/>
            <c:bubble3D val="0"/>
            <c:extLst>
              <c:ext xmlns:c16="http://schemas.microsoft.com/office/drawing/2014/chart" uri="{C3380CC4-5D6E-409C-BE32-E72D297353CC}">
                <c16:uniqueId val="{00000009-40DD-4D20-8A5E-51C8EA32AD2C}"/>
              </c:ext>
            </c:extLst>
          </c:dPt>
          <c:dLbls>
            <c:dLbl>
              <c:idx val="0"/>
              <c:layout>
                <c:manualLayout>
                  <c:x val="-4.11426989439614E-2"/>
                  <c:y val="-0.206790958597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DD-4D20-8A5E-51C8EA32AD2C}"/>
                </c:ext>
              </c:extLst>
            </c:dLbl>
            <c:dLbl>
              <c:idx val="1"/>
              <c:layout>
                <c:manualLayout>
                  <c:x val="0.19707096453354092"/>
                  <c:y val="9.2619815439938136E-2"/>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40DD-4D20-8A5E-51C8EA32AD2C}"/>
                </c:ext>
              </c:extLst>
            </c:dLbl>
            <c:dLbl>
              <c:idx val="2"/>
              <c:layout>
                <c:manualLayout>
                  <c:x val="-0.137455635239569"/>
                  <c:y val="0.176516425135773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DD-4D20-8A5E-51C8EA32AD2C}"/>
                </c:ext>
              </c:extLst>
            </c:dLbl>
            <c:dLbl>
              <c:idx val="3"/>
              <c:layout>
                <c:manualLayout>
                  <c:x val="-0.16639366371105721"/>
                  <c:y val="9.38917154977517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DD-4D20-8A5E-51C8EA32AD2C}"/>
                </c:ext>
              </c:extLst>
            </c:dLbl>
            <c:dLbl>
              <c:idx val="4"/>
              <c:layout>
                <c:manualLayout>
                  <c:x val="-0.25320774912552185"/>
                  <c:y val="7.511337239820073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DD-4D20-8A5E-51C8EA32AD2C}"/>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DD-4D20-8A5E-51C8EA32AD2C}"/>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Ļoti svarīgi</c:v>
                </c:pt>
                <c:pt idx="1">
                  <c:v>Drīzāk svarīgi</c:v>
                </c:pt>
                <c:pt idx="2">
                  <c:v>Drīzāk nav svarīgi</c:v>
                </c:pt>
                <c:pt idx="3">
                  <c:v>Nemaz nav svarīgi</c:v>
                </c:pt>
                <c:pt idx="4">
                  <c:v>Grūti pateikt</c:v>
                </c:pt>
              </c:strCache>
            </c:strRef>
          </c:cat>
          <c:val>
            <c:numRef>
              <c:f>Sheet1!$B$2:$B$6</c:f>
              <c:numCache>
                <c:formatCode>0%</c:formatCode>
                <c:ptCount val="5"/>
                <c:pt idx="0">
                  <c:v>0.51458943994635475</c:v>
                </c:pt>
                <c:pt idx="1">
                  <c:v>0.29642386446630548</c:v>
                </c:pt>
                <c:pt idx="2">
                  <c:v>9.9953853037195659E-2</c:v>
                </c:pt>
                <c:pt idx="3">
                  <c:v>5.0713655893639124E-2</c:v>
                </c:pt>
                <c:pt idx="4">
                  <c:v>3.8319186656504974E-2</c:v>
                </c:pt>
              </c:numCache>
            </c:numRef>
          </c:val>
          <c:extLst>
            <c:ext xmlns:c16="http://schemas.microsoft.com/office/drawing/2014/chart" uri="{C3380CC4-5D6E-409C-BE32-E72D297353CC}">
              <c16:uniqueId val="{0000000A-40DD-4D20-8A5E-51C8EA32AD2C}"/>
            </c:ext>
          </c:extLst>
        </c:ser>
        <c:dLbls>
          <c:showLegendKey val="0"/>
          <c:showVal val="0"/>
          <c:showCatName val="0"/>
          <c:showSerName val="0"/>
          <c:showPercent val="0"/>
          <c:showBubbleSize val="0"/>
          <c:showLeaderLines val="1"/>
        </c:dLbls>
        <c:firstSliceAng val="260"/>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343532405233"/>
          <c:y val="4.6001232772310595E-3"/>
          <c:w val="0.88376083232268965"/>
          <c:h val="0.83018835132090119"/>
        </c:manualLayout>
      </c:layout>
      <c:barChart>
        <c:barDir val="bar"/>
        <c:grouping val="percentStacked"/>
        <c:varyColors val="0"/>
        <c:ser>
          <c:idx val="0"/>
          <c:order val="0"/>
          <c:tx>
            <c:strRef>
              <c:f>Sheet1!$B$2</c:f>
              <c:strCache>
                <c:ptCount val="1"/>
                <c:pt idx="0">
                  <c:v>Ļoti + drīzāk rūpīgi</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0.61</c:v>
                </c:pt>
                <c:pt idx="1">
                  <c:v>0.71737989072628161</c:v>
                </c:pt>
              </c:numCache>
            </c:numRef>
          </c:val>
          <c:extLst>
            <c:ext xmlns:c16="http://schemas.microsoft.com/office/drawing/2014/chart" uri="{C3380CC4-5D6E-409C-BE32-E72D297353CC}">
              <c16:uniqueId val="{00000000-C494-45C2-88A9-6267264FDCC6}"/>
            </c:ext>
          </c:extLst>
        </c:ser>
        <c:ser>
          <c:idx val="1"/>
          <c:order val="1"/>
          <c:tx>
            <c:strRef>
              <c:f>Sheet1!$C$2</c:f>
              <c:strCache>
                <c:ptCount val="1"/>
                <c:pt idx="0">
                  <c:v>Ļoti + drīzāk pavirši</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0.22</c:v>
                </c:pt>
                <c:pt idx="1">
                  <c:v>0.20038913282583656</c:v>
                </c:pt>
              </c:numCache>
            </c:numRef>
          </c:val>
          <c:extLst>
            <c:ext xmlns:c16="http://schemas.microsoft.com/office/drawing/2014/chart" uri="{C3380CC4-5D6E-409C-BE32-E72D297353CC}">
              <c16:uniqueId val="{00000001-C494-45C2-88A9-6267264FDCC6}"/>
            </c:ext>
          </c:extLst>
        </c:ser>
        <c:ser>
          <c:idx val="2"/>
          <c:order val="2"/>
          <c:tx>
            <c:strRef>
              <c:f>Sheet1!$D$2</c:f>
              <c:strCache>
                <c:ptCount val="1"/>
                <c:pt idx="0">
                  <c:v>Nemaz nelasīja</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0.06</c:v>
                </c:pt>
                <c:pt idx="1">
                  <c:v>6.9689971668798881E-2</c:v>
                </c:pt>
              </c:numCache>
            </c:numRef>
          </c:val>
          <c:extLst>
            <c:ext xmlns:c16="http://schemas.microsoft.com/office/drawing/2014/chart" uri="{C3380CC4-5D6E-409C-BE32-E72D297353CC}">
              <c16:uniqueId val="{00000002-C494-45C2-88A9-6267264FDCC6}"/>
            </c:ext>
          </c:extLst>
        </c:ser>
        <c:ser>
          <c:idx val="3"/>
          <c:order val="3"/>
          <c:tx>
            <c:strRef>
              <c:f>Sheet1!$E$2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0%</c:formatCode>
                <c:ptCount val="2"/>
                <c:pt idx="0">
                  <c:v>0.11</c:v>
                </c:pt>
                <c:pt idx="1">
                  <c:v>1.2541004779082892E-2</c:v>
                </c:pt>
              </c:numCache>
            </c:numRef>
          </c:val>
          <c:extLst>
            <c:ext xmlns:c16="http://schemas.microsoft.com/office/drawing/2014/chart" uri="{C3380CC4-5D6E-409C-BE32-E72D297353CC}">
              <c16:uniqueId val="{00000003-C494-45C2-88A9-6267264FDCC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2.3442665560120573E-2"/>
          <c:y val="0.87869376235429153"/>
          <c:w val="0.97655733443987947"/>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3259942961324"/>
          <c:y val="0.19448123718230226"/>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0A55-4E2E-9584-023F12F01F2F}"/>
              </c:ext>
            </c:extLst>
          </c:dPt>
          <c:dPt>
            <c:idx val="1"/>
            <c:bubble3D val="0"/>
            <c:extLst>
              <c:ext xmlns:c16="http://schemas.microsoft.com/office/drawing/2014/chart" uri="{C3380CC4-5D6E-409C-BE32-E72D297353CC}">
                <c16:uniqueId val="{00000002-0A55-4E2E-9584-023F12F01F2F}"/>
              </c:ext>
            </c:extLst>
          </c:dPt>
          <c:dPt>
            <c:idx val="2"/>
            <c:bubble3D val="0"/>
            <c:spPr>
              <a:solidFill>
                <a:schemeClr val="accent5"/>
              </a:solidFill>
            </c:spPr>
            <c:extLst>
              <c:ext xmlns:c16="http://schemas.microsoft.com/office/drawing/2014/chart" uri="{C3380CC4-5D6E-409C-BE32-E72D297353CC}">
                <c16:uniqueId val="{00000004-0A55-4E2E-9584-023F12F01F2F}"/>
              </c:ext>
            </c:extLst>
          </c:dPt>
          <c:dPt>
            <c:idx val="3"/>
            <c:bubble3D val="0"/>
            <c:spPr>
              <a:solidFill>
                <a:schemeClr val="accent1"/>
              </a:solidFill>
            </c:spPr>
            <c:extLst>
              <c:ext xmlns:c16="http://schemas.microsoft.com/office/drawing/2014/chart" uri="{C3380CC4-5D6E-409C-BE32-E72D297353CC}">
                <c16:uniqueId val="{00000006-0A55-4E2E-9584-023F12F01F2F}"/>
              </c:ext>
            </c:extLst>
          </c:dPt>
          <c:dPt>
            <c:idx val="4"/>
            <c:bubble3D val="0"/>
            <c:spPr>
              <a:solidFill>
                <a:schemeClr val="accent2">
                  <a:lumMod val="75000"/>
                </a:schemeClr>
              </a:solidFill>
            </c:spPr>
            <c:extLst>
              <c:ext xmlns:c16="http://schemas.microsoft.com/office/drawing/2014/chart" uri="{C3380CC4-5D6E-409C-BE32-E72D297353CC}">
                <c16:uniqueId val="{00000008-0A55-4E2E-9584-023F12F01F2F}"/>
              </c:ext>
            </c:extLst>
          </c:dPt>
          <c:dPt>
            <c:idx val="5"/>
            <c:bubble3D val="0"/>
            <c:spPr>
              <a:solidFill>
                <a:schemeClr val="bg1">
                  <a:lumMod val="65000"/>
                </a:schemeClr>
              </a:solidFill>
            </c:spPr>
            <c:extLst>
              <c:ext xmlns:c16="http://schemas.microsoft.com/office/drawing/2014/chart" uri="{C3380CC4-5D6E-409C-BE32-E72D297353CC}">
                <c16:uniqueId val="{0000000A-0A55-4E2E-9584-023F12F01F2F}"/>
              </c:ext>
            </c:extLst>
          </c:dPt>
          <c:dPt>
            <c:idx val="6"/>
            <c:bubble3D val="0"/>
            <c:extLst>
              <c:ext xmlns:c16="http://schemas.microsoft.com/office/drawing/2014/chart" uri="{C3380CC4-5D6E-409C-BE32-E72D297353CC}">
                <c16:uniqueId val="{0000000B-0A55-4E2E-9584-023F12F01F2F}"/>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55-4E2E-9584-023F12F01F2F}"/>
                </c:ext>
              </c:extLst>
            </c:dLbl>
            <c:dLbl>
              <c:idx val="1"/>
              <c:layout>
                <c:manualLayout>
                  <c:x val="0.16192478903863924"/>
                  <c:y val="-0.15900998209403661"/>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434675676191437"/>
                      <c:h val="0.13884706887807532"/>
                    </c:manualLayout>
                  </c15:layout>
                </c:ext>
                <c:ext xmlns:c16="http://schemas.microsoft.com/office/drawing/2014/chart" uri="{C3380CC4-5D6E-409C-BE32-E72D297353CC}">
                  <c16:uniqueId val="{00000002-0A55-4E2E-9584-023F12F01F2F}"/>
                </c:ext>
              </c:extLst>
            </c:dLbl>
            <c:dLbl>
              <c:idx val="2"/>
              <c:layout>
                <c:manualLayout>
                  <c:x val="0.18990609666725611"/>
                  <c:y val="0.16337143710511881"/>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169347849058562"/>
                      <c:h val="0.13509140025816524"/>
                    </c:manualLayout>
                  </c15:layout>
                </c:ext>
                <c:ext xmlns:c16="http://schemas.microsoft.com/office/drawing/2014/chart" uri="{C3380CC4-5D6E-409C-BE32-E72D297353CC}">
                  <c16:uniqueId val="{00000004-0A55-4E2E-9584-023F12F01F2F}"/>
                </c:ext>
              </c:extLst>
            </c:dLbl>
            <c:dLbl>
              <c:idx val="3"/>
              <c:layout>
                <c:manualLayout>
                  <c:x val="-5.064154982510443E-2"/>
                  <c:y val="0.1840277623755933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55-4E2E-9584-023F12F01F2F}"/>
                </c:ext>
              </c:extLst>
            </c:dLbl>
            <c:dLbl>
              <c:idx val="4"/>
              <c:layout>
                <c:manualLayout>
                  <c:x val="-0.14107288879850505"/>
                  <c:y val="0.105158721357481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55-4E2E-9584-023F12F01F2F}"/>
                </c:ext>
              </c:extLst>
            </c:dLbl>
            <c:dLbl>
              <c:idx val="5"/>
              <c:layout>
                <c:manualLayout>
                  <c:x val="-0.21703521353616156"/>
                  <c:y val="-6.00906979185612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55-4E2E-9584-023F12F01F2F}"/>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55-4E2E-9584-023F12F01F2F}"/>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Ļoti rūpīgi</c:v>
                </c:pt>
                <c:pt idx="1">
                  <c:v>Drīzāk rūpīgi</c:v>
                </c:pt>
                <c:pt idx="2">
                  <c:v>Drīzāk pavirši</c:v>
                </c:pt>
                <c:pt idx="3">
                  <c:v>Ļoti pavirši</c:v>
                </c:pt>
                <c:pt idx="4">
                  <c:v>Nemaz nelasīja</c:v>
                </c:pt>
                <c:pt idx="5">
                  <c:v>Grūti pateikt</c:v>
                </c:pt>
              </c:strCache>
            </c:strRef>
          </c:cat>
          <c:val>
            <c:numRef>
              <c:f>Sheet1!$B$2:$B$7</c:f>
              <c:numCache>
                <c:formatCode>0%</c:formatCode>
                <c:ptCount val="6"/>
                <c:pt idx="0">
                  <c:v>0.28399901028020713</c:v>
                </c:pt>
                <c:pt idx="1">
                  <c:v>0.43338088044607453</c:v>
                </c:pt>
                <c:pt idx="2">
                  <c:v>0.15848615825187884</c:v>
                </c:pt>
                <c:pt idx="3">
                  <c:v>4.1902974573957724E-2</c:v>
                </c:pt>
                <c:pt idx="4">
                  <c:v>6.9689971668798881E-2</c:v>
                </c:pt>
                <c:pt idx="5">
                  <c:v>1.2541004779082892E-2</c:v>
                </c:pt>
              </c:numCache>
            </c:numRef>
          </c:val>
          <c:extLst>
            <c:ext xmlns:c16="http://schemas.microsoft.com/office/drawing/2014/chart" uri="{C3380CC4-5D6E-409C-BE32-E72D297353CC}">
              <c16:uniqueId val="{0000000C-0A55-4E2E-9584-023F12F01F2F}"/>
            </c:ext>
          </c:extLst>
        </c:ser>
        <c:dLbls>
          <c:showLegendKey val="0"/>
          <c:showVal val="0"/>
          <c:showCatName val="0"/>
          <c:showSerName val="0"/>
          <c:showPercent val="0"/>
          <c:showBubbleSize val="0"/>
          <c:showLeaderLines val="1"/>
        </c:dLbls>
        <c:firstSliceAng val="23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E03A-4978-B6F6-81D3F043F17A}"/>
              </c:ext>
            </c:extLst>
          </c:dPt>
          <c:dPt>
            <c:idx val="1"/>
            <c:bubble3D val="0"/>
            <c:extLst>
              <c:ext xmlns:c16="http://schemas.microsoft.com/office/drawing/2014/chart" uri="{C3380CC4-5D6E-409C-BE32-E72D297353CC}">
                <c16:uniqueId val="{00000003-E03A-4978-B6F6-81D3F043F17A}"/>
              </c:ext>
            </c:extLst>
          </c:dPt>
          <c:dPt>
            <c:idx val="2"/>
            <c:bubble3D val="0"/>
            <c:spPr>
              <a:solidFill>
                <a:schemeClr val="accent2"/>
              </a:solidFill>
            </c:spPr>
            <c:extLst>
              <c:ext xmlns:c16="http://schemas.microsoft.com/office/drawing/2014/chart" uri="{C3380CC4-5D6E-409C-BE32-E72D297353CC}">
                <c16:uniqueId val="{00000004-E03A-4978-B6F6-81D3F043F17A}"/>
              </c:ext>
            </c:extLst>
          </c:dPt>
          <c:dPt>
            <c:idx val="3"/>
            <c:bubble3D val="0"/>
            <c:spPr>
              <a:solidFill>
                <a:schemeClr val="accent2">
                  <a:lumMod val="75000"/>
                </a:schemeClr>
              </a:solidFill>
            </c:spPr>
            <c:extLst>
              <c:ext xmlns:c16="http://schemas.microsoft.com/office/drawing/2014/chart" uri="{C3380CC4-5D6E-409C-BE32-E72D297353CC}">
                <c16:uniqueId val="{00000006-E03A-4978-B6F6-81D3F043F17A}"/>
              </c:ext>
            </c:extLst>
          </c:dPt>
          <c:dPt>
            <c:idx val="4"/>
            <c:bubble3D val="0"/>
            <c:spPr>
              <a:solidFill>
                <a:schemeClr val="bg1">
                  <a:lumMod val="65000"/>
                </a:schemeClr>
              </a:solidFill>
            </c:spPr>
            <c:extLst>
              <c:ext xmlns:c16="http://schemas.microsoft.com/office/drawing/2014/chart" uri="{C3380CC4-5D6E-409C-BE32-E72D297353CC}">
                <c16:uniqueId val="{00000008-E03A-4978-B6F6-81D3F043F17A}"/>
              </c:ext>
            </c:extLst>
          </c:dPt>
          <c:dPt>
            <c:idx val="6"/>
            <c:bubble3D val="0"/>
            <c:extLst>
              <c:ext xmlns:c16="http://schemas.microsoft.com/office/drawing/2014/chart" uri="{C3380CC4-5D6E-409C-BE32-E72D297353CC}">
                <c16:uniqueId val="{00000009-E03A-4978-B6F6-81D3F043F17A}"/>
              </c:ext>
            </c:extLst>
          </c:dPt>
          <c:dLbls>
            <c:dLbl>
              <c:idx val="0"/>
              <c:layout>
                <c:manualLayout>
                  <c:x val="-0.20944272365129768"/>
                  <c:y val="2.21037086996842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3A-4978-B6F6-81D3F043F17A}"/>
                </c:ext>
              </c:extLst>
            </c:dLbl>
            <c:dLbl>
              <c:idx val="1"/>
              <c:layout>
                <c:manualLayout>
                  <c:x val="-0.18272545531642739"/>
                  <c:y val="-0.12628208091856744"/>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E03A-4978-B6F6-81D3F043F17A}"/>
                </c:ext>
              </c:extLst>
            </c:dLbl>
            <c:dLbl>
              <c:idx val="2"/>
              <c:layout>
                <c:manualLayout>
                  <c:x val="0.16351548861145176"/>
                  <c:y val="-0.137752479582706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3A-4978-B6F6-81D3F043F17A}"/>
                </c:ext>
              </c:extLst>
            </c:dLbl>
            <c:dLbl>
              <c:idx val="3"/>
              <c:layout>
                <c:manualLayout>
                  <c:x val="0.18996589362045938"/>
                  <c:y val="2.514964522998180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3A-4978-B6F6-81D3F043F17A}"/>
                </c:ext>
              </c:extLst>
            </c:dLbl>
            <c:dLbl>
              <c:idx val="4"/>
              <c:layout>
                <c:manualLayout>
                  <c:x val="-1.0538778357486312E-2"/>
                  <c:y val="0.1777907713562303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3A-4978-B6F6-81D3F043F17A}"/>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3A-4978-B6F6-81D3F043F17A}"/>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Pietiekami</c:v>
                </c:pt>
                <c:pt idx="1">
                  <c:v>Drīzāk pietiekami</c:v>
                </c:pt>
                <c:pt idx="2">
                  <c:v>Drīzāk nepietiekami</c:v>
                </c:pt>
                <c:pt idx="3">
                  <c:v>Nepietiekami</c:v>
                </c:pt>
                <c:pt idx="4">
                  <c:v>Grūti pateikt</c:v>
                </c:pt>
              </c:strCache>
            </c:strRef>
          </c:cat>
          <c:val>
            <c:numRef>
              <c:f>Sheet1!$B$2:$B$6</c:f>
              <c:numCache>
                <c:formatCode>0%</c:formatCode>
                <c:ptCount val="5"/>
                <c:pt idx="0">
                  <c:v>6.5741855881814262E-2</c:v>
                </c:pt>
                <c:pt idx="1">
                  <c:v>0.26074249408513384</c:v>
                </c:pt>
                <c:pt idx="2">
                  <c:v>0.20143293018838604</c:v>
                </c:pt>
                <c:pt idx="3">
                  <c:v>9.6182636200517813E-2</c:v>
                </c:pt>
                <c:pt idx="4">
                  <c:v>0.37490008364414801</c:v>
                </c:pt>
              </c:numCache>
            </c:numRef>
          </c:val>
          <c:extLst>
            <c:ext xmlns:c16="http://schemas.microsoft.com/office/drawing/2014/chart" uri="{C3380CC4-5D6E-409C-BE32-E72D297353CC}">
              <c16:uniqueId val="{0000000A-E03A-4978-B6F6-81D3F043F17A}"/>
            </c:ext>
          </c:extLst>
        </c:ser>
        <c:dLbls>
          <c:showLegendKey val="0"/>
          <c:showVal val="0"/>
          <c:showCatName val="0"/>
          <c:showSerName val="0"/>
          <c:showPercent val="0"/>
          <c:showBubbleSize val="0"/>
          <c:showLeaderLines val="1"/>
        </c:dLbls>
        <c:firstSliceAng val="246"/>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Pietiekami + drīzāk pietiekami</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0.23979724026623347</c:v>
                </c:pt>
                <c:pt idx="1">
                  <c:v>0.31907050474630344</c:v>
                </c:pt>
                <c:pt idx="2">
                  <c:v>0.35374582936523941</c:v>
                </c:pt>
                <c:pt idx="4">
                  <c:v>0.25546319297009168</c:v>
                </c:pt>
                <c:pt idx="5">
                  <c:v>0.32730162650805711</c:v>
                </c:pt>
                <c:pt idx="6">
                  <c:v>0.38709181473848531</c:v>
                </c:pt>
                <c:pt idx="8">
                  <c:v>0.3089332158204996</c:v>
                </c:pt>
                <c:pt idx="9">
                  <c:v>0.35816377493047363</c:v>
                </c:pt>
                <c:pt idx="11">
                  <c:v>0.33893040057416246</c:v>
                </c:pt>
                <c:pt idx="12">
                  <c:v>0.33189946664259784</c:v>
                </c:pt>
                <c:pt idx="13">
                  <c:v>0.30907937128926455</c:v>
                </c:pt>
                <c:pt idx="15">
                  <c:v>0.34559217475028864</c:v>
                </c:pt>
                <c:pt idx="16">
                  <c:v>0.32017841723842755</c:v>
                </c:pt>
                <c:pt idx="17">
                  <c:v>0.36046853502171999</c:v>
                </c:pt>
                <c:pt idx="18">
                  <c:v>0.34082890170105201</c:v>
                </c:pt>
                <c:pt idx="19">
                  <c:v>0.38333100503032796</c:v>
                </c:pt>
                <c:pt idx="21">
                  <c:v>0.31946970454139456</c:v>
                </c:pt>
                <c:pt idx="22">
                  <c:v>0.32672212481694257</c:v>
                </c:pt>
                <c:pt idx="23">
                  <c:v>0.32686140564435467</c:v>
                </c:pt>
                <c:pt idx="25">
                  <c:v>0.27895186601773275</c:v>
                </c:pt>
                <c:pt idx="26">
                  <c:v>0.33784815562728299</c:v>
                </c:pt>
                <c:pt idx="28">
                  <c:v>0.22754627366055186</c:v>
                </c:pt>
                <c:pt idx="29">
                  <c:v>0.26548714100346238</c:v>
                </c:pt>
                <c:pt idx="30">
                  <c:v>0.34936950836275105</c:v>
                </c:pt>
                <c:pt idx="31">
                  <c:v>0.38289821251263267</c:v>
                </c:pt>
                <c:pt idx="32">
                  <c:v>0.50113299729112026</c:v>
                </c:pt>
                <c:pt idx="34">
                  <c:v>0.38411584238603053</c:v>
                </c:pt>
                <c:pt idx="35">
                  <c:v>0.27447769207942369</c:v>
                </c:pt>
                <c:pt idx="37">
                  <c:v>0.32648434996694808</c:v>
                </c:pt>
              </c:numCache>
            </c:numRef>
          </c:val>
          <c:extLst>
            <c:ext xmlns:c16="http://schemas.microsoft.com/office/drawing/2014/chart" uri="{C3380CC4-5D6E-409C-BE32-E72D297353CC}">
              <c16:uniqueId val="{00000000-E9B6-4AFD-8343-E50C271B4CE3}"/>
            </c:ext>
          </c:extLst>
        </c:ser>
        <c:ser>
          <c:idx val="1"/>
          <c:order val="1"/>
          <c:tx>
            <c:strRef>
              <c:f>Sheet1!$D$2</c:f>
              <c:strCache>
                <c:ptCount val="1"/>
                <c:pt idx="0">
                  <c:v>Nepietiekami + drīzāk nepietiekami</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0.35140800652337828</c:v>
                </c:pt>
                <c:pt idx="1">
                  <c:v>0.29899840366486541</c:v>
                </c:pt>
                <c:pt idx="2">
                  <c:v>0.28309964470657806</c:v>
                </c:pt>
                <c:pt idx="4">
                  <c:v>0.36305391711246782</c:v>
                </c:pt>
                <c:pt idx="5">
                  <c:v>0.2841883374601305</c:v>
                </c:pt>
                <c:pt idx="6">
                  <c:v>0.26590065553235803</c:v>
                </c:pt>
                <c:pt idx="8">
                  <c:v>0.30422168091027868</c:v>
                </c:pt>
                <c:pt idx="9">
                  <c:v>0.28569166976011046</c:v>
                </c:pt>
                <c:pt idx="11">
                  <c:v>0.28845473967271873</c:v>
                </c:pt>
                <c:pt idx="12">
                  <c:v>0.31341583495710856</c:v>
                </c:pt>
                <c:pt idx="13">
                  <c:v>0.28570600008056973</c:v>
                </c:pt>
                <c:pt idx="15">
                  <c:v>0.37471815479776266</c:v>
                </c:pt>
                <c:pt idx="16">
                  <c:v>0.2723521883849403</c:v>
                </c:pt>
                <c:pt idx="17">
                  <c:v>0.3738690487229186</c:v>
                </c:pt>
                <c:pt idx="18">
                  <c:v>0.25141286813469199</c:v>
                </c:pt>
                <c:pt idx="19">
                  <c:v>0.22407377958247443</c:v>
                </c:pt>
                <c:pt idx="21">
                  <c:v>0.35317288701109034</c:v>
                </c:pt>
                <c:pt idx="22">
                  <c:v>0.33605011075582825</c:v>
                </c:pt>
                <c:pt idx="23">
                  <c:v>0.27029562768742171</c:v>
                </c:pt>
                <c:pt idx="25">
                  <c:v>0.32476397147275221</c:v>
                </c:pt>
                <c:pt idx="26">
                  <c:v>0.2911250745456726</c:v>
                </c:pt>
                <c:pt idx="28">
                  <c:v>0.40809103657238993</c:v>
                </c:pt>
                <c:pt idx="29">
                  <c:v>0.32286470011481067</c:v>
                </c:pt>
                <c:pt idx="30">
                  <c:v>0.25253100086764713</c:v>
                </c:pt>
                <c:pt idx="31">
                  <c:v>0.25997391361627564</c:v>
                </c:pt>
                <c:pt idx="32">
                  <c:v>0.18731078495608044</c:v>
                </c:pt>
                <c:pt idx="34">
                  <c:v>0.30381889314663768</c:v>
                </c:pt>
                <c:pt idx="35">
                  <c:v>0.29201768441652637</c:v>
                </c:pt>
                <c:pt idx="37">
                  <c:v>0.29761556638890385</c:v>
                </c:pt>
              </c:numCache>
            </c:numRef>
          </c:val>
          <c:extLst>
            <c:ext xmlns:c16="http://schemas.microsoft.com/office/drawing/2014/chart" uri="{C3380CC4-5D6E-409C-BE32-E72D297353CC}">
              <c16:uniqueId val="{00000001-E9B6-4AFD-8343-E50C271B4CE3}"/>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0.40879475321038888</c:v>
                </c:pt>
                <c:pt idx="1">
                  <c:v>0.38193109158883048</c:v>
                </c:pt>
                <c:pt idx="2">
                  <c:v>0.36315452592818276</c:v>
                </c:pt>
                <c:pt idx="4">
                  <c:v>0.38148288991744023</c:v>
                </c:pt>
                <c:pt idx="5">
                  <c:v>0.38851003603181161</c:v>
                </c:pt>
                <c:pt idx="6">
                  <c:v>0.34700752972915727</c:v>
                </c:pt>
                <c:pt idx="8">
                  <c:v>0.38684510326922295</c:v>
                </c:pt>
                <c:pt idx="9">
                  <c:v>0.35614455530941413</c:v>
                </c:pt>
                <c:pt idx="11">
                  <c:v>0.37261485975312053</c:v>
                </c:pt>
                <c:pt idx="12">
                  <c:v>0.35468469840029454</c:v>
                </c:pt>
                <c:pt idx="13">
                  <c:v>0.40521462863016278</c:v>
                </c:pt>
                <c:pt idx="15">
                  <c:v>0.27968967045194826</c:v>
                </c:pt>
                <c:pt idx="16">
                  <c:v>0.4074693943766321</c:v>
                </c:pt>
                <c:pt idx="17">
                  <c:v>0.26566241625536202</c:v>
                </c:pt>
                <c:pt idx="18">
                  <c:v>0.40775823016425611</c:v>
                </c:pt>
                <c:pt idx="19">
                  <c:v>0.39259521538719772</c:v>
                </c:pt>
                <c:pt idx="21">
                  <c:v>0.32735740844751526</c:v>
                </c:pt>
                <c:pt idx="22">
                  <c:v>0.33722776442722774</c:v>
                </c:pt>
                <c:pt idx="23">
                  <c:v>0.4028429666682235</c:v>
                </c:pt>
                <c:pt idx="25">
                  <c:v>0.3962841625095137</c:v>
                </c:pt>
                <c:pt idx="26">
                  <c:v>0.37102676982704402</c:v>
                </c:pt>
                <c:pt idx="28">
                  <c:v>0.36436268976705799</c:v>
                </c:pt>
                <c:pt idx="29">
                  <c:v>0.41164815888172479</c:v>
                </c:pt>
                <c:pt idx="30">
                  <c:v>0.39809949076960149</c:v>
                </c:pt>
                <c:pt idx="31">
                  <c:v>0.35712787387109229</c:v>
                </c:pt>
                <c:pt idx="32">
                  <c:v>0.31155621775279946</c:v>
                </c:pt>
                <c:pt idx="34">
                  <c:v>0.31206526446733107</c:v>
                </c:pt>
                <c:pt idx="35">
                  <c:v>0.43350462350404884</c:v>
                </c:pt>
                <c:pt idx="37">
                  <c:v>0.37490008364414801</c:v>
                </c:pt>
              </c:numCache>
            </c:numRef>
          </c:val>
          <c:extLst>
            <c:ext xmlns:c16="http://schemas.microsoft.com/office/drawing/2014/chart" uri="{C3380CC4-5D6E-409C-BE32-E72D297353CC}">
              <c16:uniqueId val="{00000002-E9B6-4AFD-8343-E50C271B4CE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099491484100172"/>
          <c:y val="0"/>
          <c:w val="0.62125770610567388"/>
          <c:h val="0.88445189145464898"/>
        </c:manualLayout>
      </c:layout>
      <c:barChart>
        <c:barDir val="bar"/>
        <c:grouping val="percentStacked"/>
        <c:varyColors val="0"/>
        <c:ser>
          <c:idx val="0"/>
          <c:order val="0"/>
          <c:tx>
            <c:strRef>
              <c:f>Sheet1!$B$1</c:f>
              <c:strCache>
                <c:ptCount val="1"/>
                <c:pt idx="0">
                  <c:v>Uzticas</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Sheet1!$B$2:$B$3</c:f>
              <c:numCache>
                <c:formatCode>0%</c:formatCode>
                <c:ptCount val="2"/>
                <c:pt idx="0">
                  <c:v>9.8299874980305901E-2</c:v>
                </c:pt>
                <c:pt idx="1">
                  <c:v>0.10444527564745541</c:v>
                </c:pt>
              </c:numCache>
            </c:numRef>
          </c:val>
          <c:extLst>
            <c:ext xmlns:c16="http://schemas.microsoft.com/office/drawing/2014/chart" uri="{C3380CC4-5D6E-409C-BE32-E72D297353CC}">
              <c16:uniqueId val="{00000000-D012-4865-8A39-3315DDA70A97}"/>
            </c:ext>
          </c:extLst>
        </c:ser>
        <c:ser>
          <c:idx val="1"/>
          <c:order val="1"/>
          <c:tx>
            <c:strRef>
              <c:f>Sheet1!$C$1</c:f>
              <c:strCache>
                <c:ptCount val="1"/>
                <c:pt idx="0">
                  <c:v>Drīzāk uzticas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Sheet1!$C$2:$C$3</c:f>
              <c:numCache>
                <c:formatCode>0%</c:formatCode>
                <c:ptCount val="2"/>
                <c:pt idx="0">
                  <c:v>0.41896272987958832</c:v>
                </c:pt>
                <c:pt idx="1">
                  <c:v>0.43703986370032072</c:v>
                </c:pt>
              </c:numCache>
            </c:numRef>
          </c:val>
          <c:extLst>
            <c:ext xmlns:c16="http://schemas.microsoft.com/office/drawing/2014/chart" uri="{C3380CC4-5D6E-409C-BE32-E72D297353CC}">
              <c16:uniqueId val="{00000001-D012-4865-8A39-3315DDA70A97}"/>
            </c:ext>
          </c:extLst>
        </c:ser>
        <c:ser>
          <c:idx val="2"/>
          <c:order val="2"/>
          <c:tx>
            <c:strRef>
              <c:f>Sheet1!$D$1</c:f>
              <c:strCache>
                <c:ptCount val="1"/>
                <c:pt idx="0">
                  <c:v>Drīzāk neuzticas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Sheet1!$D$2:$D$3</c:f>
              <c:numCache>
                <c:formatCode>0%</c:formatCode>
                <c:ptCount val="2"/>
                <c:pt idx="0">
                  <c:v>0.13782351318046254</c:v>
                </c:pt>
                <c:pt idx="1">
                  <c:v>0.12938518326896536</c:v>
                </c:pt>
              </c:numCache>
            </c:numRef>
          </c:val>
          <c:extLst>
            <c:ext xmlns:c16="http://schemas.microsoft.com/office/drawing/2014/chart" uri="{C3380CC4-5D6E-409C-BE32-E72D297353CC}">
              <c16:uniqueId val="{00000002-D012-4865-8A39-3315DDA70A97}"/>
            </c:ext>
          </c:extLst>
        </c:ser>
        <c:ser>
          <c:idx val="3"/>
          <c:order val="3"/>
          <c:tx>
            <c:strRef>
              <c:f>Sheet1!$E$1</c:f>
              <c:strCache>
                <c:ptCount val="1"/>
                <c:pt idx="0">
                  <c:v>Neuzticas</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Sheet1!$E$2:$E$3</c:f>
              <c:numCache>
                <c:formatCode>0%</c:formatCode>
                <c:ptCount val="2"/>
                <c:pt idx="0">
                  <c:v>7.5345284032199311E-2</c:v>
                </c:pt>
                <c:pt idx="1">
                  <c:v>8.8259606123412937E-2</c:v>
                </c:pt>
              </c:numCache>
            </c:numRef>
          </c:val>
          <c:extLst>
            <c:ext xmlns:c16="http://schemas.microsoft.com/office/drawing/2014/chart" uri="{C3380CC4-5D6E-409C-BE32-E72D297353CC}">
              <c16:uniqueId val="{00000003-D012-4865-8A39-3315DDA70A97}"/>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Sheet1!$F$2:$F$3</c:f>
              <c:numCache>
                <c:formatCode>0%</c:formatCode>
                <c:ptCount val="2"/>
                <c:pt idx="0">
                  <c:v>0.26956859792744364</c:v>
                </c:pt>
                <c:pt idx="1">
                  <c:v>0.24087007125984561</c:v>
                </c:pt>
              </c:numCache>
            </c:numRef>
          </c:val>
          <c:extLst>
            <c:ext xmlns:c16="http://schemas.microsoft.com/office/drawing/2014/chart" uri="{C3380CC4-5D6E-409C-BE32-E72D297353CC}">
              <c16:uniqueId val="{00000004-D012-4865-8A39-3315DDA70A97}"/>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8799414858416635"/>
          <c:y val="0.90279517716499336"/>
          <c:w val="0.80511267458465396"/>
          <c:h val="8.2645891951181036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78609578372747779"/>
        </c:manualLayout>
      </c:layout>
      <c:barChart>
        <c:barDir val="bar"/>
        <c:grouping val="percentStacked"/>
        <c:varyColors val="0"/>
        <c:ser>
          <c:idx val="0"/>
          <c:order val="0"/>
          <c:tx>
            <c:strRef>
              <c:f>Sheet1!$B$1</c:f>
              <c:strCache>
                <c:ptCount val="1"/>
                <c:pt idx="0">
                  <c:v>Uzticas + drīzāk uzticas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Sheet1!$B$2:$B$3</c:f>
              <c:numCache>
                <c:formatCode>0%</c:formatCode>
                <c:ptCount val="2"/>
                <c:pt idx="0">
                  <c:v>0.51726260485989417</c:v>
                </c:pt>
                <c:pt idx="1">
                  <c:v>0.54148513934777609</c:v>
                </c:pt>
              </c:numCache>
            </c:numRef>
          </c:val>
          <c:extLst>
            <c:ext xmlns:c16="http://schemas.microsoft.com/office/drawing/2014/chart" uri="{C3380CC4-5D6E-409C-BE32-E72D297353CC}">
              <c16:uniqueId val="{00000000-C883-4078-AEC7-A5210B348540}"/>
            </c:ext>
          </c:extLst>
        </c:ser>
        <c:ser>
          <c:idx val="1"/>
          <c:order val="1"/>
          <c:tx>
            <c:strRef>
              <c:f>Sheet1!$C$1</c:f>
              <c:strCache>
                <c:ptCount val="1"/>
                <c:pt idx="0">
                  <c:v>Neuzticas + drīzāk neuzticas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Sheet1!$C$2:$C$3</c:f>
              <c:numCache>
                <c:formatCode>0%</c:formatCode>
                <c:ptCount val="2"/>
                <c:pt idx="0">
                  <c:v>0.21316879721266185</c:v>
                </c:pt>
                <c:pt idx="1">
                  <c:v>0.21764478939237833</c:v>
                </c:pt>
              </c:numCache>
            </c:numRef>
          </c:val>
          <c:extLst>
            <c:ext xmlns:c16="http://schemas.microsoft.com/office/drawing/2014/chart" uri="{C3380CC4-5D6E-409C-BE32-E72D297353CC}">
              <c16:uniqueId val="{00000001-C883-4078-AEC7-A5210B348540}"/>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Sheet1!$D$2:$D$3</c:f>
              <c:numCache>
                <c:formatCode>0%</c:formatCode>
                <c:ptCount val="2"/>
                <c:pt idx="0">
                  <c:v>0.26956859792744364</c:v>
                </c:pt>
                <c:pt idx="1">
                  <c:v>0.24087007125984561</c:v>
                </c:pt>
              </c:numCache>
            </c:numRef>
          </c:val>
          <c:extLst>
            <c:ext xmlns:c16="http://schemas.microsoft.com/office/drawing/2014/chart" uri="{C3380CC4-5D6E-409C-BE32-E72D297353CC}">
              <c16:uniqueId val="{00000002-C883-4078-AEC7-A5210B348540}"/>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0697722839412145"/>
          <c:w val="1"/>
          <c:h val="0.193022771605878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28854497523147"/>
          <c:y val="9.1822982137729561E-2"/>
          <c:w val="0.73053648280577543"/>
          <c:h val="0.90817701786227045"/>
        </c:manualLayout>
      </c:layout>
      <c:barChart>
        <c:barDir val="bar"/>
        <c:grouping val="clustered"/>
        <c:varyColors val="0"/>
        <c:ser>
          <c:idx val="0"/>
          <c:order val="0"/>
          <c:tx>
            <c:strRef>
              <c:f>Sheet1!$B$1</c:f>
              <c:strCache>
                <c:ptCount val="1"/>
                <c:pt idx="0">
                  <c:v>2019</c:v>
                </c:pt>
              </c:strCache>
            </c:strRef>
          </c:tx>
          <c:spPr>
            <a:solidFill>
              <a:srgbClr val="70AD47">
                <a:lumMod val="60000"/>
                <a:lumOff val="40000"/>
              </a:srgbClr>
            </a:solidFill>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Latvijas antidopinga sistēma</c:v>
                </c:pt>
                <c:pt idx="1">
                  <c:v>Starptautiskā antidopinga sistēma</c:v>
                </c:pt>
              </c:strCache>
            </c:strRef>
          </c:cat>
          <c:val>
            <c:numRef>
              <c:f>Sheet1!$B$2:$B$3</c:f>
              <c:numCache>
                <c:formatCode>0%</c:formatCode>
                <c:ptCount val="2"/>
                <c:pt idx="0">
                  <c:v>0.28999999999999998</c:v>
                </c:pt>
                <c:pt idx="1">
                  <c:v>0.4</c:v>
                </c:pt>
              </c:numCache>
            </c:numRef>
          </c:val>
          <c:extLst>
            <c:ext xmlns:c16="http://schemas.microsoft.com/office/drawing/2014/chart" uri="{C3380CC4-5D6E-409C-BE32-E72D297353CC}">
              <c16:uniqueId val="{00000000-DB29-4AC3-A823-D59AFC8737E7}"/>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Latvijas antidopinga sistēma</c:v>
                </c:pt>
                <c:pt idx="1">
                  <c:v>Starptautiskā antidopinga sistēma</c:v>
                </c:pt>
              </c:strCache>
            </c:strRef>
          </c:cat>
          <c:val>
            <c:numRef>
              <c:f>Sheet1!$C$2:$C$3</c:f>
              <c:numCache>
                <c:formatCode>0%</c:formatCode>
                <c:ptCount val="2"/>
                <c:pt idx="0">
                  <c:v>-0.21</c:v>
                </c:pt>
                <c:pt idx="1">
                  <c:v>-0.18</c:v>
                </c:pt>
              </c:numCache>
            </c:numRef>
          </c:val>
          <c:extLst>
            <c:ext xmlns:c16="http://schemas.microsoft.com/office/drawing/2014/chart" uri="{C3380CC4-5D6E-409C-BE32-E72D297353CC}">
              <c16:uniqueId val="{00000001-DB29-4AC3-A823-D59AFC8737E7}"/>
            </c:ext>
          </c:extLst>
        </c:ser>
        <c:ser>
          <c:idx val="2"/>
          <c:order val="2"/>
          <c:tx>
            <c:strRef>
              <c:f>Sheet1!$D$1</c:f>
              <c:strCache>
                <c:ptCount val="1"/>
                <c:pt idx="0">
                  <c:v>2024</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Latvijas antidopinga sistēma</c:v>
                </c:pt>
                <c:pt idx="1">
                  <c:v>Starptautiskā antidopinga sistēma</c:v>
                </c:pt>
              </c:strCache>
            </c:strRef>
          </c:cat>
          <c:val>
            <c:numRef>
              <c:f>Sheet1!$D$2:$D$3</c:f>
              <c:numCache>
                <c:formatCode>0%</c:formatCode>
                <c:ptCount val="2"/>
                <c:pt idx="0">
                  <c:v>0.51726260485989417</c:v>
                </c:pt>
                <c:pt idx="1">
                  <c:v>0.54148513934777609</c:v>
                </c:pt>
              </c:numCache>
            </c:numRef>
          </c:val>
          <c:extLst>
            <c:ext xmlns:c16="http://schemas.microsoft.com/office/drawing/2014/chart" uri="{C3380CC4-5D6E-409C-BE32-E72D297353CC}">
              <c16:uniqueId val="{00000002-DB29-4AC3-A823-D59AFC8737E7}"/>
            </c:ext>
          </c:extLst>
        </c:ser>
        <c:ser>
          <c:idx val="3"/>
          <c:order val="3"/>
          <c:tx>
            <c:strRef>
              <c:f>Sheet1!$E$1</c:f>
              <c:strCache>
                <c:ptCount val="1"/>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Latvijas antidopinga sistēma</c:v>
                </c:pt>
                <c:pt idx="1">
                  <c:v>Starptautiskā antidopinga sistēma</c:v>
                </c:pt>
              </c:strCache>
            </c:strRef>
          </c:cat>
          <c:val>
            <c:numRef>
              <c:f>Sheet1!$E$2:$E$3</c:f>
              <c:numCache>
                <c:formatCode>0%</c:formatCode>
                <c:ptCount val="2"/>
                <c:pt idx="0">
                  <c:v>-0.21316879721266199</c:v>
                </c:pt>
                <c:pt idx="1">
                  <c:v>-0.217644789392378</c:v>
                </c:pt>
              </c:numCache>
            </c:numRef>
          </c:val>
          <c:extLst>
            <c:ext xmlns:c16="http://schemas.microsoft.com/office/drawing/2014/chart" uri="{C3380CC4-5D6E-409C-BE32-E72D297353CC}">
              <c16:uniqueId val="{00000003-DB29-4AC3-A823-D59AFC8737E7}"/>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100" b="1" i="0" u="none" strike="noStrike" baseline="0">
                <a:solidFill>
                  <a:srgbClr val="000000"/>
                </a:solidFill>
                <a:latin typeface="+mn-lt"/>
                <a:ea typeface="Arial"/>
                <a:cs typeface="Arial"/>
              </a:defRPr>
            </a:pPr>
            <a:endParaRPr lang="en-US"/>
          </a:p>
        </c:txPr>
        <c:crossAx val="366831784"/>
        <c:crosses val="autoZero"/>
        <c:auto val="1"/>
        <c:lblAlgn val="ctr"/>
        <c:lblOffset val="100"/>
        <c:tickLblSkip val="1"/>
        <c:tickMarkSkip val="1"/>
        <c:noMultiLvlLbl val="0"/>
      </c:catAx>
      <c:valAx>
        <c:axId val="366831784"/>
        <c:scaling>
          <c:orientation val="minMax"/>
          <c:max val="0.75000000000000011"/>
          <c:min val="-0.5"/>
        </c:scaling>
        <c:delete val="1"/>
        <c:axPos val="b"/>
        <c:majorGridlines>
          <c:spPr>
            <a:ln w="3175">
              <a:solidFill>
                <a:srgbClr val="C0C0C0"/>
              </a:solidFill>
              <a:prstDash val="solid"/>
            </a:ln>
          </c:spPr>
        </c:majorGridlines>
        <c:numFmt formatCode="0%" sourceLinked="0"/>
        <c:majorTickMark val="out"/>
        <c:minorTickMark val="none"/>
        <c:tickLblPos val="nextTo"/>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9.8258007579470452E-2"/>
          <c:y val="3.7238130547381232E-2"/>
          <c:w val="0.1374033620307662"/>
          <c:h val="0.1466324132766402"/>
        </c:manualLayout>
      </c:layout>
      <c:overlay val="0"/>
      <c:spPr>
        <a:noFill/>
        <a:ln w="3175">
          <a:solidFill>
            <a:srgbClr val="FFFFFF"/>
          </a:solidFill>
          <a:prstDash val="solid"/>
        </a:ln>
      </c:spPr>
      <c:txPr>
        <a:bodyPr/>
        <a:lstStyle/>
        <a:p>
          <a:pPr>
            <a:defRPr lang="en-US" sz="1100" b="1" i="0" u="none" strike="noStrike" baseline="0">
              <a:solidFill>
                <a:srgbClr val="000000"/>
              </a:solidFill>
              <a:latin typeface="+mn-lt"/>
              <a:ea typeface="Arial"/>
              <a:cs typeface="Aria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Uzticas + drīzāk uzticas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0.37104347151002304</c:v>
                </c:pt>
                <c:pt idx="1">
                  <c:v>0.50837654681195199</c:v>
                </c:pt>
                <c:pt idx="2">
                  <c:v>0.55092369064121471</c:v>
                </c:pt>
                <c:pt idx="4">
                  <c:v>0.42943067454516431</c:v>
                </c:pt>
                <c:pt idx="5">
                  <c:v>0.5264487187266802</c:v>
                </c:pt>
                <c:pt idx="6">
                  <c:v>0.57257875277658821</c:v>
                </c:pt>
                <c:pt idx="8">
                  <c:v>0.49634216731745767</c:v>
                </c:pt>
                <c:pt idx="9">
                  <c:v>0.5550235510072894</c:v>
                </c:pt>
                <c:pt idx="11">
                  <c:v>0.53291362148879462</c:v>
                </c:pt>
                <c:pt idx="12">
                  <c:v>0.49162456702411389</c:v>
                </c:pt>
                <c:pt idx="13">
                  <c:v>0.53591524988375927</c:v>
                </c:pt>
                <c:pt idx="15">
                  <c:v>0.50068985616371975</c:v>
                </c:pt>
                <c:pt idx="16">
                  <c:v>0.5385430570460068</c:v>
                </c:pt>
                <c:pt idx="17">
                  <c:v>0.56766134159857595</c:v>
                </c:pt>
                <c:pt idx="18">
                  <c:v>0.60894523955088797</c:v>
                </c:pt>
                <c:pt idx="19">
                  <c:v>0.61117464817775413</c:v>
                </c:pt>
                <c:pt idx="21">
                  <c:v>0.45491027726905714</c:v>
                </c:pt>
                <c:pt idx="22">
                  <c:v>0.46006447420148378</c:v>
                </c:pt>
                <c:pt idx="23">
                  <c:v>0.55641147621384501</c:v>
                </c:pt>
                <c:pt idx="25">
                  <c:v>0.42934091878536657</c:v>
                </c:pt>
                <c:pt idx="26">
                  <c:v>0.53828243952595922</c:v>
                </c:pt>
                <c:pt idx="28">
                  <c:v>0.46333221346703257</c:v>
                </c:pt>
                <c:pt idx="29">
                  <c:v>0.43697538599265456</c:v>
                </c:pt>
                <c:pt idx="30">
                  <c:v>0.49380354954252609</c:v>
                </c:pt>
                <c:pt idx="31">
                  <c:v>0.59489579760049704</c:v>
                </c:pt>
                <c:pt idx="32">
                  <c:v>0.70510787157375576</c:v>
                </c:pt>
                <c:pt idx="34">
                  <c:v>0.55127017658204602</c:v>
                </c:pt>
                <c:pt idx="35">
                  <c:v>0.48657417265205827</c:v>
                </c:pt>
                <c:pt idx="37">
                  <c:v>0.51726260485989417</c:v>
                </c:pt>
              </c:numCache>
            </c:numRef>
          </c:val>
          <c:extLst>
            <c:ext xmlns:c16="http://schemas.microsoft.com/office/drawing/2014/chart" uri="{C3380CC4-5D6E-409C-BE32-E72D297353CC}">
              <c16:uniqueId val="{00000000-5F1B-4A82-B44A-71B26AC2684B}"/>
            </c:ext>
          </c:extLst>
        </c:ser>
        <c:ser>
          <c:idx val="1"/>
          <c:order val="1"/>
          <c:tx>
            <c:strRef>
              <c:f>Sheet1!$D$2</c:f>
              <c:strCache>
                <c:ptCount val="1"/>
                <c:pt idx="0">
                  <c:v>Neuzticas + drīzāk neuzticas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0.33172203330087841</c:v>
                </c:pt>
                <c:pt idx="1">
                  <c:v>0.20374625930002985</c:v>
                </c:pt>
                <c:pt idx="2">
                  <c:v>0.19537078751490114</c:v>
                </c:pt>
                <c:pt idx="4">
                  <c:v>0.2665309939418522</c:v>
                </c:pt>
                <c:pt idx="5">
                  <c:v>0.20088197227734267</c:v>
                </c:pt>
                <c:pt idx="6">
                  <c:v>0.19025361126797585</c:v>
                </c:pt>
                <c:pt idx="8">
                  <c:v>0.22022293179405572</c:v>
                </c:pt>
                <c:pt idx="9">
                  <c:v>0.20043623387577383</c:v>
                </c:pt>
                <c:pt idx="11">
                  <c:v>0.19980421265299986</c:v>
                </c:pt>
                <c:pt idx="12">
                  <c:v>0.2457189146201133</c:v>
                </c:pt>
                <c:pt idx="13">
                  <c:v>0.18392576077950148</c:v>
                </c:pt>
                <c:pt idx="15">
                  <c:v>0.29535875163283587</c:v>
                </c:pt>
                <c:pt idx="16">
                  <c:v>0.18918132490636227</c:v>
                </c:pt>
                <c:pt idx="17">
                  <c:v>0.23474927934630899</c:v>
                </c:pt>
                <c:pt idx="18">
                  <c:v>0.1818262588318684</c:v>
                </c:pt>
                <c:pt idx="19">
                  <c:v>0.15626697519576577</c:v>
                </c:pt>
                <c:pt idx="21">
                  <c:v>0.27054040495250992</c:v>
                </c:pt>
                <c:pt idx="22">
                  <c:v>0.25593982770599211</c:v>
                </c:pt>
                <c:pt idx="23">
                  <c:v>0.18309695401182929</c:v>
                </c:pt>
                <c:pt idx="25">
                  <c:v>0.28951414600590919</c:v>
                </c:pt>
                <c:pt idx="26">
                  <c:v>0.19491656979522071</c:v>
                </c:pt>
                <c:pt idx="28">
                  <c:v>0.24993853581507616</c:v>
                </c:pt>
                <c:pt idx="29">
                  <c:v>0.25986713958342977</c:v>
                </c:pt>
                <c:pt idx="30">
                  <c:v>0.21995392683166123</c:v>
                </c:pt>
                <c:pt idx="31">
                  <c:v>0.15839027123732571</c:v>
                </c:pt>
                <c:pt idx="32">
                  <c:v>0.12298431718648221</c:v>
                </c:pt>
                <c:pt idx="34">
                  <c:v>0.24270871937993505</c:v>
                </c:pt>
                <c:pt idx="35">
                  <c:v>0.18651197189559249</c:v>
                </c:pt>
                <c:pt idx="37">
                  <c:v>0.21316879721266185</c:v>
                </c:pt>
              </c:numCache>
            </c:numRef>
          </c:val>
          <c:extLst>
            <c:ext xmlns:c16="http://schemas.microsoft.com/office/drawing/2014/chart" uri="{C3380CC4-5D6E-409C-BE32-E72D297353CC}">
              <c16:uniqueId val="{00000001-5F1B-4A82-B44A-71B26AC2684B}"/>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0.29723449518909933</c:v>
                </c:pt>
                <c:pt idx="1">
                  <c:v>0.28787719388801769</c:v>
                </c:pt>
                <c:pt idx="2">
                  <c:v>0.2537055218438839</c:v>
                </c:pt>
                <c:pt idx="4">
                  <c:v>0.30403833151298321</c:v>
                </c:pt>
                <c:pt idx="5">
                  <c:v>0.27266930899597602</c:v>
                </c:pt>
                <c:pt idx="6">
                  <c:v>0.23716763595543655</c:v>
                </c:pt>
                <c:pt idx="8">
                  <c:v>0.28343490088848772</c:v>
                </c:pt>
                <c:pt idx="9">
                  <c:v>0.24454021511693508</c:v>
                </c:pt>
                <c:pt idx="11">
                  <c:v>0.2672821658582073</c:v>
                </c:pt>
                <c:pt idx="12">
                  <c:v>0.26265651835577397</c:v>
                </c:pt>
                <c:pt idx="13">
                  <c:v>0.28015898933673611</c:v>
                </c:pt>
                <c:pt idx="15">
                  <c:v>0.20395139220344408</c:v>
                </c:pt>
                <c:pt idx="16">
                  <c:v>0.27227561804763095</c:v>
                </c:pt>
                <c:pt idx="17">
                  <c:v>0.19758937905511564</c:v>
                </c:pt>
                <c:pt idx="18">
                  <c:v>0.20922850161724349</c:v>
                </c:pt>
                <c:pt idx="19">
                  <c:v>0.23255837662648005</c:v>
                </c:pt>
                <c:pt idx="21">
                  <c:v>0.27454931777843294</c:v>
                </c:pt>
                <c:pt idx="22">
                  <c:v>0.28399569809252312</c:v>
                </c:pt>
                <c:pt idx="23">
                  <c:v>0.26049156977432525</c:v>
                </c:pt>
                <c:pt idx="25">
                  <c:v>0.28114493520872275</c:v>
                </c:pt>
                <c:pt idx="26">
                  <c:v>0.26680099067881957</c:v>
                </c:pt>
                <c:pt idx="28">
                  <c:v>0.28672925071789135</c:v>
                </c:pt>
                <c:pt idx="29">
                  <c:v>0.30315747442391344</c:v>
                </c:pt>
                <c:pt idx="30">
                  <c:v>0.28624252362581243</c:v>
                </c:pt>
                <c:pt idx="31">
                  <c:v>0.24671393116217788</c:v>
                </c:pt>
                <c:pt idx="32">
                  <c:v>0.17190781123976243</c:v>
                </c:pt>
                <c:pt idx="34">
                  <c:v>0.20602110403801877</c:v>
                </c:pt>
                <c:pt idx="35">
                  <c:v>0.32691385545234797</c:v>
                </c:pt>
                <c:pt idx="37">
                  <c:v>0.26956859792744364</c:v>
                </c:pt>
              </c:numCache>
            </c:numRef>
          </c:val>
          <c:extLst>
            <c:ext xmlns:c16="http://schemas.microsoft.com/office/drawing/2014/chart" uri="{C3380CC4-5D6E-409C-BE32-E72D297353CC}">
              <c16:uniqueId val="{00000002-5F1B-4A82-B44A-71B26AC2684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chemeClr val="accent6">
                  <a:lumMod val="75000"/>
                </a:schemeClr>
              </a:solidFill>
            </c:spPr>
            <c:extLst>
              <c:ext xmlns:c16="http://schemas.microsoft.com/office/drawing/2014/chart" uri="{C3380CC4-5D6E-409C-BE32-E72D297353CC}">
                <c16:uniqueId val="{00000001-56D7-479D-8EB9-16BB5A82D2C0}"/>
              </c:ext>
            </c:extLst>
          </c:dPt>
          <c:dPt>
            <c:idx val="1"/>
            <c:bubble3D val="0"/>
            <c:extLst>
              <c:ext xmlns:c16="http://schemas.microsoft.com/office/drawing/2014/chart" uri="{C3380CC4-5D6E-409C-BE32-E72D297353CC}">
                <c16:uniqueId val="{00000002-56D7-479D-8EB9-16BB5A82D2C0}"/>
              </c:ext>
            </c:extLst>
          </c:dPt>
          <c:dPt>
            <c:idx val="2"/>
            <c:bubble3D val="0"/>
            <c:spPr>
              <a:solidFill>
                <a:schemeClr val="accent2"/>
              </a:solidFill>
            </c:spPr>
            <c:extLst>
              <c:ext xmlns:c16="http://schemas.microsoft.com/office/drawing/2014/chart" uri="{C3380CC4-5D6E-409C-BE32-E72D297353CC}">
                <c16:uniqueId val="{00000004-56D7-479D-8EB9-16BB5A82D2C0}"/>
              </c:ext>
            </c:extLst>
          </c:dPt>
          <c:dPt>
            <c:idx val="3"/>
            <c:bubble3D val="0"/>
            <c:spPr>
              <a:solidFill>
                <a:schemeClr val="accent2">
                  <a:lumMod val="75000"/>
                </a:schemeClr>
              </a:solidFill>
            </c:spPr>
            <c:extLst>
              <c:ext xmlns:c16="http://schemas.microsoft.com/office/drawing/2014/chart" uri="{C3380CC4-5D6E-409C-BE32-E72D297353CC}">
                <c16:uniqueId val="{00000006-56D7-479D-8EB9-16BB5A82D2C0}"/>
              </c:ext>
            </c:extLst>
          </c:dPt>
          <c:dPt>
            <c:idx val="4"/>
            <c:bubble3D val="0"/>
            <c:spPr>
              <a:solidFill>
                <a:schemeClr val="bg1">
                  <a:lumMod val="65000"/>
                </a:schemeClr>
              </a:solidFill>
            </c:spPr>
            <c:extLst>
              <c:ext xmlns:c16="http://schemas.microsoft.com/office/drawing/2014/chart" uri="{C3380CC4-5D6E-409C-BE32-E72D297353CC}">
                <c16:uniqueId val="{00000008-56D7-479D-8EB9-16BB5A82D2C0}"/>
              </c:ext>
            </c:extLst>
          </c:dPt>
          <c:dPt>
            <c:idx val="6"/>
            <c:bubble3D val="0"/>
            <c:extLst>
              <c:ext xmlns:c16="http://schemas.microsoft.com/office/drawing/2014/chart" uri="{C3380CC4-5D6E-409C-BE32-E72D297353CC}">
                <c16:uniqueId val="{00000009-56D7-479D-8EB9-16BB5A82D2C0}"/>
              </c:ext>
            </c:extLst>
          </c:dPt>
          <c:dLbls>
            <c:dLbl>
              <c:idx val="0"/>
              <c:layout>
                <c:manualLayout>
                  <c:x val="-7.963745568992325E-3"/>
                  <c:y val="-0.1885826332665221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D7-479D-8EB9-16BB5A82D2C0}"/>
                </c:ext>
              </c:extLst>
            </c:dLbl>
            <c:dLbl>
              <c:idx val="1"/>
              <c:layout>
                <c:manualLayout>
                  <c:x val="0.2000846030399529"/>
                  <c:y val="0.12930462900765019"/>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56D7-479D-8EB9-16BB5A82D2C0}"/>
                </c:ext>
              </c:extLst>
            </c:dLbl>
            <c:dLbl>
              <c:idx val="2"/>
              <c:layout>
                <c:manualLayout>
                  <c:x val="-0.13870297851200636"/>
                  <c:y val="0.1420113515527477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D7-479D-8EB9-16BB5A82D2C0}"/>
                </c:ext>
              </c:extLst>
            </c:dLbl>
            <c:dLbl>
              <c:idx val="3"/>
              <c:layout>
                <c:manualLayout>
                  <c:x val="-0.19860070696684393"/>
                  <c:y val="5.62345153561434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D7-479D-8EB9-16BB5A82D2C0}"/>
                </c:ext>
              </c:extLst>
            </c:dLbl>
            <c:dLbl>
              <c:idx val="4"/>
              <c:layout>
                <c:manualLayout>
                  <c:x val="-0.19474812974702269"/>
                  <c:y val="-1.21723238592016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D7-479D-8EB9-16BB5A82D2C0}"/>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D7-479D-8EB9-16BB5A82D2C0}"/>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Pilnībā piekrīt</c:v>
                </c:pt>
                <c:pt idx="1">
                  <c:v>Drīzāk piekrīt</c:v>
                </c:pt>
                <c:pt idx="2">
                  <c:v>Drīzāk nepiekrīt</c:v>
                </c:pt>
                <c:pt idx="3">
                  <c:v>Pilnībā nepiekrīt</c:v>
                </c:pt>
                <c:pt idx="4">
                  <c:v>Grūti pateikt</c:v>
                </c:pt>
              </c:strCache>
            </c:strRef>
          </c:cat>
          <c:val>
            <c:numRef>
              <c:f>Sheet1!$B$2:$B$6</c:f>
              <c:numCache>
                <c:formatCode>0%</c:formatCode>
                <c:ptCount val="5"/>
                <c:pt idx="0">
                  <c:v>0.41249916666239028</c:v>
                </c:pt>
                <c:pt idx="1">
                  <c:v>0.31910692384572215</c:v>
                </c:pt>
                <c:pt idx="2">
                  <c:v>0.16799796122703192</c:v>
                </c:pt>
                <c:pt idx="3">
                  <c:v>6.100729767005024E-2</c:v>
                </c:pt>
                <c:pt idx="4">
                  <c:v>3.9388650594805667E-2</c:v>
                </c:pt>
              </c:numCache>
            </c:numRef>
          </c:val>
          <c:extLst>
            <c:ext xmlns:c16="http://schemas.microsoft.com/office/drawing/2014/chart" uri="{C3380CC4-5D6E-409C-BE32-E72D297353CC}">
              <c16:uniqueId val="{0000000A-56D7-479D-8EB9-16BB5A82D2C0}"/>
            </c:ext>
          </c:extLst>
        </c:ser>
        <c:dLbls>
          <c:showLegendKey val="0"/>
          <c:showVal val="0"/>
          <c:showCatName val="0"/>
          <c:showSerName val="0"/>
          <c:showPercent val="0"/>
          <c:showBubbleSize val="0"/>
          <c:showLeaderLines val="1"/>
        </c:dLbls>
        <c:firstSliceAng val="277"/>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98130364946134E-2"/>
          <c:y val="4.6001232772310595E-3"/>
          <c:w val="0.93340186963505389"/>
          <c:h val="0.67016207277263462"/>
        </c:manualLayout>
      </c:layout>
      <c:barChart>
        <c:barDir val="bar"/>
        <c:grouping val="percentStacked"/>
        <c:varyColors val="0"/>
        <c:ser>
          <c:idx val="0"/>
          <c:order val="0"/>
          <c:tx>
            <c:strRef>
              <c:f>Sheet1!$B$2</c:f>
              <c:strCache>
                <c:ptCount val="1"/>
                <c:pt idx="0">
                  <c:v>3 reizes nedēļā vai biežāk</c:v>
                </c:pt>
              </c:strCache>
            </c:strRef>
          </c:tx>
          <c:spPr>
            <a:solidFill>
              <a:srgbClr val="4472C4"/>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Sheet1!$B$3:$B$4</c:f>
              <c:numCache>
                <c:formatCode>0%</c:formatCode>
                <c:ptCount val="2"/>
                <c:pt idx="0">
                  <c:v>0.16</c:v>
                </c:pt>
                <c:pt idx="1">
                  <c:v>0.31717426290703099</c:v>
                </c:pt>
              </c:numCache>
            </c:numRef>
          </c:val>
          <c:extLst>
            <c:ext xmlns:c16="http://schemas.microsoft.com/office/drawing/2014/chart" uri="{C3380CC4-5D6E-409C-BE32-E72D297353CC}">
              <c16:uniqueId val="{00000000-1343-491F-A09C-C2D881E3302C}"/>
            </c:ext>
          </c:extLst>
        </c:ser>
        <c:ser>
          <c:idx val="1"/>
          <c:order val="1"/>
          <c:tx>
            <c:strRef>
              <c:f>Sheet1!$C$2</c:f>
              <c:strCache>
                <c:ptCount val="1"/>
                <c:pt idx="0">
                  <c:v>1 – 2 reizes nedēļā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Sheet1!$C$3:$C$4</c:f>
              <c:numCache>
                <c:formatCode>0%</c:formatCode>
                <c:ptCount val="2"/>
                <c:pt idx="0">
                  <c:v>0.25</c:v>
                </c:pt>
                <c:pt idx="1">
                  <c:v>0.3272481995417526</c:v>
                </c:pt>
              </c:numCache>
            </c:numRef>
          </c:val>
          <c:extLst>
            <c:ext xmlns:c16="http://schemas.microsoft.com/office/drawing/2014/chart" uri="{C3380CC4-5D6E-409C-BE32-E72D297353CC}">
              <c16:uniqueId val="{00000001-1343-491F-A09C-C2D881E3302C}"/>
            </c:ext>
          </c:extLst>
        </c:ser>
        <c:ser>
          <c:idx val="2"/>
          <c:order val="2"/>
          <c:tx>
            <c:strRef>
              <c:f>Sheet1!$D$2</c:f>
              <c:strCache>
                <c:ptCount val="1"/>
                <c:pt idx="0">
                  <c:v>Vienu vai dažas reizes mēnesī, bet ne katru nedēļu</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Sheet1!$D$3:$D$4</c:f>
              <c:numCache>
                <c:formatCode>0%</c:formatCode>
                <c:ptCount val="2"/>
                <c:pt idx="0">
                  <c:v>0.22</c:v>
                </c:pt>
                <c:pt idx="1">
                  <c:v>0.14384549626688811</c:v>
                </c:pt>
              </c:numCache>
            </c:numRef>
          </c:val>
          <c:extLst>
            <c:ext xmlns:c16="http://schemas.microsoft.com/office/drawing/2014/chart" uri="{C3380CC4-5D6E-409C-BE32-E72D297353CC}">
              <c16:uniqueId val="{00000002-1343-491F-A09C-C2D881E3302C}"/>
            </c:ext>
          </c:extLst>
        </c:ser>
        <c:ser>
          <c:idx val="3"/>
          <c:order val="3"/>
          <c:tx>
            <c:strRef>
              <c:f>Sheet1!$E$2</c:f>
              <c:strCache>
                <c:ptCount val="1"/>
                <c:pt idx="0">
                  <c:v>Retāk kā reizi mēnesī</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Sheet1!$E$3:$E$4</c:f>
              <c:numCache>
                <c:formatCode>0%</c:formatCode>
                <c:ptCount val="2"/>
                <c:pt idx="0">
                  <c:v>0.15</c:v>
                </c:pt>
                <c:pt idx="1">
                  <c:v>7.7677071084417848E-2</c:v>
                </c:pt>
              </c:numCache>
            </c:numRef>
          </c:val>
          <c:extLst>
            <c:ext xmlns:c16="http://schemas.microsoft.com/office/drawing/2014/chart" uri="{C3380CC4-5D6E-409C-BE32-E72D297353CC}">
              <c16:uniqueId val="{00000003-1343-491F-A09C-C2D881E3302C}"/>
            </c:ext>
          </c:extLst>
        </c:ser>
        <c:ser>
          <c:idx val="4"/>
          <c:order val="4"/>
          <c:tx>
            <c:strRef>
              <c:f>Sheet1!$F$2</c:f>
              <c:strCache>
                <c:ptCount val="1"/>
                <c:pt idx="0">
                  <c:v>Nemaz</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Sheet1!$F$3:$F$4</c:f>
              <c:numCache>
                <c:formatCode>0%</c:formatCode>
                <c:ptCount val="2"/>
                <c:pt idx="0">
                  <c:v>0.18</c:v>
                </c:pt>
                <c:pt idx="1">
                  <c:v>0.10953913235085291</c:v>
                </c:pt>
              </c:numCache>
            </c:numRef>
          </c:val>
          <c:extLst>
            <c:ext xmlns:c16="http://schemas.microsoft.com/office/drawing/2014/chart" uri="{C3380CC4-5D6E-409C-BE32-E72D297353CC}">
              <c16:uniqueId val="{00000004-1343-491F-A09C-C2D881E3302C}"/>
            </c:ext>
          </c:extLst>
        </c:ser>
        <c:ser>
          <c:idx val="5"/>
          <c:order val="5"/>
          <c:tx>
            <c:strRef>
              <c:f>Sheet1!$G$2</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Sheet1!$A$3:$A$4</c:f>
              <c:numCache>
                <c:formatCode>General</c:formatCode>
                <c:ptCount val="2"/>
                <c:pt idx="0">
                  <c:v>2019</c:v>
                </c:pt>
                <c:pt idx="1">
                  <c:v>2024</c:v>
                </c:pt>
              </c:numCache>
            </c:numRef>
          </c:cat>
          <c:val>
            <c:numRef>
              <c:f>Sheet1!$G$3:$G$4</c:f>
              <c:numCache>
                <c:formatCode>0%</c:formatCode>
                <c:ptCount val="2"/>
                <c:pt idx="0">
                  <c:v>0.04</c:v>
                </c:pt>
                <c:pt idx="1">
                  <c:v>2.4515837849057275E-2</c:v>
                </c:pt>
              </c:numCache>
            </c:numRef>
          </c:val>
          <c:extLst>
            <c:ext xmlns:c16="http://schemas.microsoft.com/office/drawing/2014/chart" uri="{C3380CC4-5D6E-409C-BE32-E72D297353CC}">
              <c16:uniqueId val="{00000005-1343-491F-A09C-C2D881E3302C}"/>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2.2524752235787236E-2"/>
          <c:y val="0.73836595828967111"/>
          <c:w val="0.9774752477642128"/>
          <c:h val="0.2616340417103288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Sheet1!$C$2</c:f>
              <c:strCache>
                <c:ptCount val="1"/>
                <c:pt idx="0">
                  <c:v>Pilnībā + drīzāk piekrīt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0.77845870404868645</c:v>
                </c:pt>
                <c:pt idx="1">
                  <c:v>0.7474810990658054</c:v>
                </c:pt>
                <c:pt idx="2">
                  <c:v>0.72039797637207703</c:v>
                </c:pt>
                <c:pt idx="4">
                  <c:v>0.67331379431934779</c:v>
                </c:pt>
                <c:pt idx="5">
                  <c:v>0.75024936726612734</c:v>
                </c:pt>
                <c:pt idx="6">
                  <c:v>0.74269573608987149</c:v>
                </c:pt>
                <c:pt idx="8">
                  <c:v>0.71582088577621472</c:v>
                </c:pt>
                <c:pt idx="9">
                  <c:v>0.76009805032480671</c:v>
                </c:pt>
                <c:pt idx="11">
                  <c:v>0.74001996293393379</c:v>
                </c:pt>
                <c:pt idx="12">
                  <c:v>0.75074893293868927</c:v>
                </c:pt>
                <c:pt idx="13">
                  <c:v>0.70049676522255011</c:v>
                </c:pt>
                <c:pt idx="15">
                  <c:v>0.79187201926977746</c:v>
                </c:pt>
                <c:pt idx="16">
                  <c:v>0.77232000654278155</c:v>
                </c:pt>
                <c:pt idx="17">
                  <c:v>0.72067669947344537</c:v>
                </c:pt>
                <c:pt idx="18">
                  <c:v>0.72938528916101542</c:v>
                </c:pt>
                <c:pt idx="19">
                  <c:v>0.67883190959265738</c:v>
                </c:pt>
                <c:pt idx="21">
                  <c:v>0.74322220488519075</c:v>
                </c:pt>
                <c:pt idx="22">
                  <c:v>0.75252101223636658</c:v>
                </c:pt>
                <c:pt idx="23">
                  <c:v>0.71812095114450158</c:v>
                </c:pt>
                <c:pt idx="25">
                  <c:v>0.84276734421778143</c:v>
                </c:pt>
                <c:pt idx="26">
                  <c:v>0.70503026742540642</c:v>
                </c:pt>
                <c:pt idx="28">
                  <c:v>0.66304687881285729</c:v>
                </c:pt>
                <c:pt idx="29">
                  <c:v>0.70765971360469715</c:v>
                </c:pt>
                <c:pt idx="30">
                  <c:v>0.69618447490416457</c:v>
                </c:pt>
                <c:pt idx="31">
                  <c:v>0.80119963854497367</c:v>
                </c:pt>
                <c:pt idx="32">
                  <c:v>0.8740829280817991</c:v>
                </c:pt>
                <c:pt idx="34">
                  <c:v>0.73055879465785734</c:v>
                </c:pt>
                <c:pt idx="35">
                  <c:v>0.73255117026754424</c:v>
                </c:pt>
                <c:pt idx="37">
                  <c:v>0.73160609050811243</c:v>
                </c:pt>
              </c:numCache>
            </c:numRef>
          </c:val>
          <c:extLst>
            <c:ext xmlns:c16="http://schemas.microsoft.com/office/drawing/2014/chart" uri="{C3380CC4-5D6E-409C-BE32-E72D297353CC}">
              <c16:uniqueId val="{00000000-0CF0-49CD-B4E5-A18324A3A1B3}"/>
            </c:ext>
          </c:extLst>
        </c:ser>
        <c:ser>
          <c:idx val="1"/>
          <c:order val="1"/>
          <c:tx>
            <c:strRef>
              <c:f>Sheet1!$D$2</c:f>
              <c:strCache>
                <c:ptCount val="1"/>
                <c:pt idx="0">
                  <c:v>Pilnībā + drīzāk nepiekrīt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Sheet1!$D$3:$D$40</c:f>
              <c:numCache>
                <c:formatCode>0%</c:formatCode>
                <c:ptCount val="38"/>
                <c:pt idx="0">
                  <c:v>0.14842059848972247</c:v>
                </c:pt>
                <c:pt idx="1">
                  <c:v>0.20468195194496114</c:v>
                </c:pt>
                <c:pt idx="2">
                  <c:v>0.25139805534610438</c:v>
                </c:pt>
                <c:pt idx="4">
                  <c:v>0.24486905318477015</c:v>
                </c:pt>
                <c:pt idx="5">
                  <c:v>0.22046507747049568</c:v>
                </c:pt>
                <c:pt idx="6">
                  <c:v>0.23478428968996198</c:v>
                </c:pt>
                <c:pt idx="8">
                  <c:v>0.23947449414493022</c:v>
                </c:pt>
                <c:pt idx="9">
                  <c:v>0.21010851127426192</c:v>
                </c:pt>
                <c:pt idx="11">
                  <c:v>0.20815407586951909</c:v>
                </c:pt>
                <c:pt idx="12">
                  <c:v>0.22497570294426222</c:v>
                </c:pt>
                <c:pt idx="13">
                  <c:v>0.25186420025657286</c:v>
                </c:pt>
                <c:pt idx="15">
                  <c:v>0.17645970090900626</c:v>
                </c:pt>
                <c:pt idx="16">
                  <c:v>0.18980351925393557</c:v>
                </c:pt>
                <c:pt idx="17">
                  <c:v>0.24858568879472454</c:v>
                </c:pt>
                <c:pt idx="18">
                  <c:v>0.24886764511766479</c:v>
                </c:pt>
                <c:pt idx="19">
                  <c:v>0.25932042511796377</c:v>
                </c:pt>
                <c:pt idx="21">
                  <c:v>0.21059244376014596</c:v>
                </c:pt>
                <c:pt idx="22">
                  <c:v>0.20937050215303363</c:v>
                </c:pt>
                <c:pt idx="23">
                  <c:v>0.24222215070150951</c:v>
                </c:pt>
                <c:pt idx="25">
                  <c:v>0.12990573375653625</c:v>
                </c:pt>
                <c:pt idx="26">
                  <c:v>0.25269743004327816</c:v>
                </c:pt>
                <c:pt idx="28">
                  <c:v>0.29142666604346096</c:v>
                </c:pt>
                <c:pt idx="29">
                  <c:v>0.25624707352970499</c:v>
                </c:pt>
                <c:pt idx="30">
                  <c:v>0.25080546270787224</c:v>
                </c:pt>
                <c:pt idx="31">
                  <c:v>0.16054781974616891</c:v>
                </c:pt>
                <c:pt idx="32">
                  <c:v>0.118293140317777</c:v>
                </c:pt>
                <c:pt idx="34">
                  <c:v>0.23555759033990475</c:v>
                </c:pt>
                <c:pt idx="35">
                  <c:v>0.22309243510215743</c:v>
                </c:pt>
                <c:pt idx="37">
                  <c:v>0.22900525889708218</c:v>
                </c:pt>
              </c:numCache>
            </c:numRef>
          </c:val>
          <c:extLst>
            <c:ext xmlns:c16="http://schemas.microsoft.com/office/drawing/2014/chart" uri="{C3380CC4-5D6E-409C-BE32-E72D297353CC}">
              <c16:uniqueId val="{00000001-0CF0-49CD-B4E5-A18324A3A1B3}"/>
            </c:ext>
          </c:extLst>
        </c:ser>
        <c:ser>
          <c:idx val="2"/>
          <c:order val="2"/>
          <c:tx>
            <c:strRef>
              <c:f>Sheet1!$E$2</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Sheet1!$E$3:$E$40</c:f>
              <c:numCache>
                <c:formatCode>0%</c:formatCode>
                <c:ptCount val="38"/>
                <c:pt idx="0">
                  <c:v>7.3120697461591638E-2</c:v>
                </c:pt>
                <c:pt idx="1">
                  <c:v>4.7836948989232658E-2</c:v>
                </c:pt>
                <c:pt idx="2">
                  <c:v>2.8203968281818603E-2</c:v>
                </c:pt>
                <c:pt idx="4">
                  <c:v>8.1817152495881909E-2</c:v>
                </c:pt>
                <c:pt idx="5">
                  <c:v>2.9285555263375986E-2</c:v>
                </c:pt>
                <c:pt idx="6">
                  <c:v>2.251997422016749E-2</c:v>
                </c:pt>
                <c:pt idx="8">
                  <c:v>4.4704620078855874E-2</c:v>
                </c:pt>
                <c:pt idx="9">
                  <c:v>2.9793438400929576E-2</c:v>
                </c:pt>
                <c:pt idx="11">
                  <c:v>5.1825961196548719E-2</c:v>
                </c:pt>
                <c:pt idx="12">
                  <c:v>2.4275364117049437E-2</c:v>
                </c:pt>
                <c:pt idx="13">
                  <c:v>4.7639034520873799E-2</c:v>
                </c:pt>
                <c:pt idx="15">
                  <c:v>3.1668279821216005E-2</c:v>
                </c:pt>
                <c:pt idx="16">
                  <c:v>3.7876474203283071E-2</c:v>
                </c:pt>
                <c:pt idx="17">
                  <c:v>3.0737611731830917E-2</c:v>
                </c:pt>
                <c:pt idx="18">
                  <c:v>2.1747065721319996E-2</c:v>
                </c:pt>
                <c:pt idx="19">
                  <c:v>6.1847665289379156E-2</c:v>
                </c:pt>
                <c:pt idx="21">
                  <c:v>4.6185351354663326E-2</c:v>
                </c:pt>
                <c:pt idx="22">
                  <c:v>3.810848561059841E-2</c:v>
                </c:pt>
                <c:pt idx="23">
                  <c:v>3.9656898153988353E-2</c:v>
                </c:pt>
                <c:pt idx="25">
                  <c:v>2.7326922025680947E-2</c:v>
                </c:pt>
                <c:pt idx="26">
                  <c:v>4.2272302531314726E-2</c:v>
                </c:pt>
                <c:pt idx="28">
                  <c:v>4.5526455143681518E-2</c:v>
                </c:pt>
                <c:pt idx="29">
                  <c:v>3.6093212865595678E-2</c:v>
                </c:pt>
                <c:pt idx="30">
                  <c:v>5.3010062387962693E-2</c:v>
                </c:pt>
                <c:pt idx="31">
                  <c:v>3.8252541708857966E-2</c:v>
                </c:pt>
                <c:pt idx="32">
                  <c:v>7.6239316004240356E-3</c:v>
                </c:pt>
                <c:pt idx="34">
                  <c:v>3.3883615002237209E-2</c:v>
                </c:pt>
                <c:pt idx="35">
                  <c:v>4.4356394630296843E-2</c:v>
                </c:pt>
                <c:pt idx="37">
                  <c:v>3.9388650594805667E-2</c:v>
                </c:pt>
              </c:numCache>
            </c:numRef>
          </c:val>
          <c:extLst>
            <c:ext xmlns:c16="http://schemas.microsoft.com/office/drawing/2014/chart" uri="{C3380CC4-5D6E-409C-BE32-E72D297353CC}">
              <c16:uniqueId val="{00000002-0CF0-49CD-B4E5-A18324A3A1B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900"/>
            </a:pPr>
            <a:endParaRPr lang="en-US"/>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629890559029258"/>
          <c:y val="2.3597491191768767E-3"/>
          <c:w val="0.78370109440970748"/>
          <c:h val="4.0910676692836698E-2"/>
        </c:manualLayout>
      </c:layout>
      <c:overlay val="0"/>
      <c:txPr>
        <a:bodyPr/>
        <a:lstStyle/>
        <a:p>
          <a:pPr>
            <a:defRPr lang="en-US"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1024345440215"/>
          <c:y val="5.9174861216264321E-2"/>
          <c:w val="0.81979588961882432"/>
          <c:h val="0.93002513315911817"/>
        </c:manualLayout>
      </c:layout>
      <c:barChart>
        <c:barDir val="bar"/>
        <c:grouping val="stacked"/>
        <c:varyColors val="0"/>
        <c:ser>
          <c:idx val="0"/>
          <c:order val="0"/>
          <c:tx>
            <c:strRef>
              <c:f>Sheet1!$B$1</c:f>
              <c:strCache>
                <c:ptCount val="1"/>
                <c:pt idx="0">
                  <c:v>Būtu jāizkopj jaunajos sportistos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Sheet1!$B$2:$B$14</c:f>
              <c:numCache>
                <c:formatCode>0%</c:formatCode>
                <c:ptCount val="13"/>
                <c:pt idx="0">
                  <c:v>2.1986036562572208E-2</c:v>
                </c:pt>
                <c:pt idx="1">
                  <c:v>2.1651711836397501E-3</c:v>
                </c:pt>
                <c:pt idx="2">
                  <c:v>0.53173841361916119</c:v>
                </c:pt>
                <c:pt idx="3">
                  <c:v>0.53750011360930838</c:v>
                </c:pt>
                <c:pt idx="4">
                  <c:v>0.56161679148886712</c:v>
                </c:pt>
                <c:pt idx="5">
                  <c:v>0.60232982281491498</c:v>
                </c:pt>
                <c:pt idx="6">
                  <c:v>0.64723245863573553</c:v>
                </c:pt>
                <c:pt idx="7">
                  <c:v>0.66214405130263476</c:v>
                </c:pt>
                <c:pt idx="8">
                  <c:v>0.7389331292117618</c:v>
                </c:pt>
                <c:pt idx="9">
                  <c:v>0.77312898296558386</c:v>
                </c:pt>
                <c:pt idx="10">
                  <c:v>0.77441539737060139</c:v>
                </c:pt>
                <c:pt idx="11">
                  <c:v>0.84406253771716211</c:v>
                </c:pt>
                <c:pt idx="12">
                  <c:v>0.85582036085412316</c:v>
                </c:pt>
              </c:numCache>
            </c:numRef>
          </c:val>
          <c:extLst>
            <c:ext xmlns:c16="http://schemas.microsoft.com/office/drawing/2014/chart" uri="{C3380CC4-5D6E-409C-BE32-E72D297353CC}">
              <c16:uniqueId val="{00000000-89EC-4A2D-9014-78615593DC15}"/>
            </c:ext>
          </c:extLst>
        </c:ser>
        <c:ser>
          <c:idx val="1"/>
          <c:order val="1"/>
          <c:tx>
            <c:strRef>
              <c:f>Sheet1!$C$1</c:f>
              <c:strCache>
                <c:ptCount val="1"/>
              </c:strCache>
            </c:strRef>
          </c:tx>
          <c:spPr>
            <a:noFill/>
          </c:spPr>
          <c:invertIfNegative val="0"/>
          <c:dLbls>
            <c:delete val="1"/>
          </c:dLbls>
          <c:cat>
            <c:strRef>
              <c:f>Sheet1!$A$2:$A$14</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Sheet1!$C$2:$C$14</c:f>
              <c:numCache>
                <c:formatCode>0%</c:formatCode>
                <c:ptCount val="13"/>
                <c:pt idx="0">
                  <c:v>0.97801396343742775</c:v>
                </c:pt>
                <c:pt idx="1">
                  <c:v>0.99783482881636021</c:v>
                </c:pt>
                <c:pt idx="2">
                  <c:v>0.46826158638083881</c:v>
                </c:pt>
                <c:pt idx="3">
                  <c:v>0.46249988639069162</c:v>
                </c:pt>
                <c:pt idx="4">
                  <c:v>0.43838320851113288</c:v>
                </c:pt>
                <c:pt idx="5">
                  <c:v>0.39767017718508502</c:v>
                </c:pt>
                <c:pt idx="6">
                  <c:v>0.35276754136426447</c:v>
                </c:pt>
                <c:pt idx="7">
                  <c:v>0.33785594869736524</c:v>
                </c:pt>
                <c:pt idx="8">
                  <c:v>0.2610668707882382</c:v>
                </c:pt>
                <c:pt idx="9">
                  <c:v>0.22687101703441614</c:v>
                </c:pt>
                <c:pt idx="10">
                  <c:v>0.22558460262939861</c:v>
                </c:pt>
                <c:pt idx="11">
                  <c:v>0.15593746228283789</c:v>
                </c:pt>
                <c:pt idx="12">
                  <c:v>0.14417963914587684</c:v>
                </c:pt>
              </c:numCache>
            </c:numRef>
          </c:val>
          <c:extLst>
            <c:ext xmlns:c16="http://schemas.microsoft.com/office/drawing/2014/chart" uri="{C3380CC4-5D6E-409C-BE32-E72D297353CC}">
              <c16:uniqueId val="{00000001-89EC-4A2D-9014-78615593DC15}"/>
            </c:ext>
          </c:extLst>
        </c:ser>
        <c:ser>
          <c:idx val="2"/>
          <c:order val="2"/>
          <c:tx>
            <c:strRef>
              <c:f>Sheet1!$D$1</c:f>
              <c:strCache>
                <c:ptCount val="1"/>
                <c:pt idx="0">
                  <c:v>Sports attīsta bērnos un jauniešos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Sheet1!$D$2:$D$14</c:f>
              <c:numCache>
                <c:formatCode>0%</c:formatCode>
                <c:ptCount val="13"/>
                <c:pt idx="0">
                  <c:v>0.12187021492344563</c:v>
                </c:pt>
                <c:pt idx="1">
                  <c:v>1.9314089556885947E-2</c:v>
                </c:pt>
                <c:pt idx="2">
                  <c:v>0.36085289432717604</c:v>
                </c:pt>
                <c:pt idx="3">
                  <c:v>0.5239209381720823</c:v>
                </c:pt>
                <c:pt idx="4">
                  <c:v>0.35597580568432785</c:v>
                </c:pt>
                <c:pt idx="5">
                  <c:v>0.47870417133258608</c:v>
                </c:pt>
                <c:pt idx="6">
                  <c:v>0.53094592671840102</c:v>
                </c:pt>
                <c:pt idx="7">
                  <c:v>0.51108055669197838</c:v>
                </c:pt>
                <c:pt idx="8">
                  <c:v>0.65915165412263377</c:v>
                </c:pt>
                <c:pt idx="9">
                  <c:v>0.5346428151872058</c:v>
                </c:pt>
                <c:pt idx="10">
                  <c:v>0.48167301435354487</c:v>
                </c:pt>
                <c:pt idx="11">
                  <c:v>0.46725839156269139</c:v>
                </c:pt>
                <c:pt idx="12">
                  <c:v>0.680897252964074</c:v>
                </c:pt>
              </c:numCache>
            </c:numRef>
          </c:val>
          <c:extLst>
            <c:ext xmlns:c16="http://schemas.microsoft.com/office/drawing/2014/chart" uri="{C3380CC4-5D6E-409C-BE32-E72D297353CC}">
              <c16:uniqueId val="{00000002-89EC-4A2D-9014-78615593DC15}"/>
            </c:ext>
          </c:extLst>
        </c:ser>
        <c:ser>
          <c:idx val="3"/>
          <c:order val="3"/>
          <c:tx>
            <c:strRef>
              <c:f>Sheet1!$E$1</c:f>
              <c:strCache>
                <c:ptCount val="1"/>
              </c:strCache>
            </c:strRef>
          </c:tx>
          <c:spPr>
            <a:noFill/>
          </c:spPr>
          <c:invertIfNegative val="0"/>
          <c:dLbls>
            <c:delete val="1"/>
          </c:dLbls>
          <c:cat>
            <c:strRef>
              <c:f>Sheet1!$A$2:$A$14</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Sheet1!$E$2:$E$14</c:f>
              <c:numCache>
                <c:formatCode>0%</c:formatCode>
                <c:ptCount val="13"/>
                <c:pt idx="0">
                  <c:v>0.87812978507655437</c:v>
                </c:pt>
                <c:pt idx="1">
                  <c:v>0.98068591044311404</c:v>
                </c:pt>
                <c:pt idx="2">
                  <c:v>0.63914710567282396</c:v>
                </c:pt>
                <c:pt idx="3">
                  <c:v>0.4760790618279177</c:v>
                </c:pt>
                <c:pt idx="4">
                  <c:v>0.64402419431567215</c:v>
                </c:pt>
                <c:pt idx="5">
                  <c:v>0.52129582866741386</c:v>
                </c:pt>
                <c:pt idx="6">
                  <c:v>0.46905407328159898</c:v>
                </c:pt>
                <c:pt idx="7">
                  <c:v>0.48891944330802162</c:v>
                </c:pt>
                <c:pt idx="8">
                  <c:v>0.34084834587736623</c:v>
                </c:pt>
                <c:pt idx="9">
                  <c:v>0.4653571848127942</c:v>
                </c:pt>
                <c:pt idx="10">
                  <c:v>0.51832698564645519</c:v>
                </c:pt>
                <c:pt idx="11">
                  <c:v>0.53274160843730867</c:v>
                </c:pt>
                <c:pt idx="12">
                  <c:v>0.319102747035926</c:v>
                </c:pt>
              </c:numCache>
            </c:numRef>
          </c:val>
          <c:extLst>
            <c:ext xmlns:c16="http://schemas.microsoft.com/office/drawing/2014/chart" uri="{C3380CC4-5D6E-409C-BE32-E72D297353CC}">
              <c16:uniqueId val="{00000003-89EC-4A2D-9014-78615593DC15}"/>
            </c:ext>
          </c:extLst>
        </c:ser>
        <c:ser>
          <c:idx val="4"/>
          <c:order val="4"/>
          <c:tx>
            <c:strRef>
              <c:f>Sheet1!$F$1</c:f>
              <c:strCache>
                <c:ptCount val="1"/>
                <c:pt idx="0">
                  <c:v>Piekopj profesionālais sports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Sheet1!$F$2:$F$14</c:f>
              <c:numCache>
                <c:formatCode>0%</c:formatCode>
                <c:ptCount val="13"/>
                <c:pt idx="0">
                  <c:v>0.17240897131787056</c:v>
                </c:pt>
                <c:pt idx="1">
                  <c:v>1.8773163342759639E-2</c:v>
                </c:pt>
                <c:pt idx="2">
                  <c:v>0.2481920465547108</c:v>
                </c:pt>
                <c:pt idx="3">
                  <c:v>0.56100854723367088</c:v>
                </c:pt>
                <c:pt idx="4">
                  <c:v>0.20769591412575969</c:v>
                </c:pt>
                <c:pt idx="5">
                  <c:v>0.39082771593457871</c:v>
                </c:pt>
                <c:pt idx="6">
                  <c:v>0.27176628532055919</c:v>
                </c:pt>
                <c:pt idx="7">
                  <c:v>0.61739997008624892</c:v>
                </c:pt>
                <c:pt idx="8">
                  <c:v>0.47838912239324505</c:v>
                </c:pt>
                <c:pt idx="9">
                  <c:v>0.39612459726879917</c:v>
                </c:pt>
                <c:pt idx="10">
                  <c:v>0.3299845927366033</c:v>
                </c:pt>
                <c:pt idx="11">
                  <c:v>0.27801410189775161</c:v>
                </c:pt>
                <c:pt idx="12">
                  <c:v>0.54983940042040413</c:v>
                </c:pt>
              </c:numCache>
            </c:numRef>
          </c:val>
          <c:extLst>
            <c:ext xmlns:c16="http://schemas.microsoft.com/office/drawing/2014/chart" uri="{C3380CC4-5D6E-409C-BE32-E72D297353CC}">
              <c16:uniqueId val="{00000004-89EC-4A2D-9014-78615593DC15}"/>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50" b="1"/>
            </a:pPr>
            <a:endParaRPr lang="en-US"/>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1"/>
      </c:valAx>
      <c:spPr>
        <a:noFill/>
        <a:ln w="25522">
          <a:noFill/>
        </a:ln>
      </c:spPr>
    </c:plotArea>
    <c:legend>
      <c:legendPos val="r"/>
      <c:legendEntry>
        <c:idx val="1"/>
        <c:delete val="1"/>
      </c:legendEntry>
      <c:legendEntry>
        <c:idx val="3"/>
        <c:delete val="1"/>
      </c:legendEntry>
      <c:layout>
        <c:manualLayout>
          <c:xMode val="edge"/>
          <c:yMode val="edge"/>
          <c:x val="0.1675120029449923"/>
          <c:y val="0"/>
          <c:w val="0.81059401166367273"/>
          <c:h val="4.7352433350133172E-2"/>
        </c:manualLayout>
      </c:layout>
      <c:overlay val="0"/>
      <c:spPr>
        <a:noFill/>
        <a:ln w="25522">
          <a:noFill/>
        </a:ln>
      </c:spPr>
      <c:txPr>
        <a:bodyPr/>
        <a:lstStyle/>
        <a:p>
          <a:pPr>
            <a:defRPr sz="1050" b="1"/>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6805735752204"/>
          <c:y val="1.5426049211659701E-2"/>
          <c:w val="0.70790108373307947"/>
          <c:h val="0.97043476475593848"/>
        </c:manualLayout>
      </c:layout>
      <c:barChart>
        <c:barDir val="bar"/>
        <c:grouping val="clustered"/>
        <c:varyColors val="0"/>
        <c:ser>
          <c:idx val="0"/>
          <c:order val="0"/>
          <c:tx>
            <c:strRef>
              <c:f>Sheet1!$B$2</c:f>
              <c:strCache>
                <c:ptCount val="1"/>
                <c:pt idx="0">
                  <c:v>2019</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0-82A8-4935-AC2D-8348CCE9C5F7}"/>
              </c:ext>
            </c:extLst>
          </c:dPt>
          <c:dPt>
            <c:idx val="1"/>
            <c:invertIfNegative val="0"/>
            <c:bubble3D val="0"/>
            <c:extLst>
              <c:ext xmlns:c16="http://schemas.microsoft.com/office/drawing/2014/chart" uri="{C3380CC4-5D6E-409C-BE32-E72D297353CC}">
                <c16:uniqueId val="{00000001-82A8-4935-AC2D-8348CCE9C5F7}"/>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Sheet1!$A$3:$A$15</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Sheet1!$B$3:$B$15</c:f>
              <c:numCache>
                <c:formatCode>0%</c:formatCode>
                <c:ptCount val="13"/>
                <c:pt idx="0">
                  <c:v>0.03</c:v>
                </c:pt>
                <c:pt idx="1">
                  <c:v>4.0000000000000001E-3</c:v>
                </c:pt>
                <c:pt idx="2">
                  <c:v>0.34</c:v>
                </c:pt>
                <c:pt idx="3">
                  <c:v>0.37</c:v>
                </c:pt>
                <c:pt idx="4">
                  <c:v>0.35</c:v>
                </c:pt>
                <c:pt idx="5">
                  <c:v>0.38</c:v>
                </c:pt>
                <c:pt idx="6">
                  <c:v>0.5</c:v>
                </c:pt>
                <c:pt idx="7">
                  <c:v>0.62</c:v>
                </c:pt>
                <c:pt idx="8">
                  <c:v>0.64</c:v>
                </c:pt>
                <c:pt idx="9">
                  <c:v>0.68</c:v>
                </c:pt>
                <c:pt idx="10">
                  <c:v>0.65</c:v>
                </c:pt>
                <c:pt idx="11">
                  <c:v>0.83</c:v>
                </c:pt>
                <c:pt idx="12">
                  <c:v>0.8</c:v>
                </c:pt>
              </c:numCache>
            </c:numRef>
          </c:val>
          <c:extLst>
            <c:ext xmlns:c16="http://schemas.microsoft.com/office/drawing/2014/chart" uri="{C3380CC4-5D6E-409C-BE32-E72D297353CC}">
              <c16:uniqueId val="{00000002-82A8-4935-AC2D-8348CCE9C5F7}"/>
            </c:ext>
          </c:extLst>
        </c:ser>
        <c:ser>
          <c:idx val="1"/>
          <c:order val="1"/>
          <c:tx>
            <c:strRef>
              <c:f>Sheet1!$C$2</c:f>
              <c:strCache>
                <c:ptCount val="1"/>
                <c:pt idx="0">
                  <c:v>2024</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Sheet1!$A$3:$A$15</c:f>
              <c:strCache>
                <c:ptCount val="13"/>
                <c:pt idx="0">
                  <c:v>Grūti pateikt</c:v>
                </c:pt>
                <c:pt idx="1">
                  <c:v>Neviena</c:v>
                </c:pt>
                <c:pt idx="2">
                  <c:v>Lojalitāte</c:v>
                </c:pt>
                <c:pt idx="3">
                  <c:v>Konkurētspēja</c:v>
                </c:pt>
                <c:pt idx="4">
                  <c:v>Iejūtība, tolerance</c:v>
                </c:pt>
                <c:pt idx="5">
                  <c:v>Drosme</c:v>
                </c:pt>
                <c:pt idx="6">
                  <c:v>Draudzība un solidaritāte</c:v>
                </c:pt>
                <c:pt idx="7">
                  <c:v>Spēja smagi strādāt</c:v>
                </c:pt>
                <c:pt idx="8">
                  <c:v>Komandas gars</c:v>
                </c:pt>
                <c:pt idx="9">
                  <c:v>Atbildība</c:v>
                </c:pt>
                <c:pt idx="10">
                  <c:v>Cieņa</c:v>
                </c:pt>
                <c:pt idx="11">
                  <c:v>Godīgums</c:v>
                </c:pt>
                <c:pt idx="12">
                  <c:v>Pašdisciplīna</c:v>
                </c:pt>
              </c:strCache>
            </c:strRef>
          </c:cat>
          <c:val>
            <c:numRef>
              <c:f>Sheet1!$C$3:$C$15</c:f>
              <c:numCache>
                <c:formatCode>0%</c:formatCode>
                <c:ptCount val="13"/>
                <c:pt idx="0">
                  <c:v>2.1986036562572208E-2</c:v>
                </c:pt>
                <c:pt idx="1">
                  <c:v>2.1651711836397501E-3</c:v>
                </c:pt>
                <c:pt idx="2">
                  <c:v>0.53173841361916119</c:v>
                </c:pt>
                <c:pt idx="3">
                  <c:v>0.53750011360930838</c:v>
                </c:pt>
                <c:pt idx="4">
                  <c:v>0.56161679148886712</c:v>
                </c:pt>
                <c:pt idx="5">
                  <c:v>0.60232982281491498</c:v>
                </c:pt>
                <c:pt idx="6">
                  <c:v>0.64723245863573553</c:v>
                </c:pt>
                <c:pt idx="7">
                  <c:v>0.66214405130263476</c:v>
                </c:pt>
                <c:pt idx="8">
                  <c:v>0.7389331292117618</c:v>
                </c:pt>
                <c:pt idx="9">
                  <c:v>0.77312898296558386</c:v>
                </c:pt>
                <c:pt idx="10">
                  <c:v>0.77441539737060139</c:v>
                </c:pt>
                <c:pt idx="11">
                  <c:v>0.84406253771716211</c:v>
                </c:pt>
                <c:pt idx="12">
                  <c:v>0.85582036085412316</c:v>
                </c:pt>
              </c:numCache>
            </c:numRef>
          </c:val>
          <c:extLst>
            <c:ext xmlns:c16="http://schemas.microsoft.com/office/drawing/2014/chart" uri="{C3380CC4-5D6E-409C-BE32-E72D297353CC}">
              <c16:uniqueId val="{00000003-82A8-4935-AC2D-8348CCE9C5F7}"/>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87621299992789226"/>
          <c:y val="0.44361615664519216"/>
          <c:w val="8.7557291035797777E-2"/>
          <c:h val="0.1114194818995265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6805735752204"/>
          <c:y val="1.5426049211659701E-2"/>
          <c:w val="0.70790108373307947"/>
          <c:h val="0.97043476475593848"/>
        </c:manualLayout>
      </c:layout>
      <c:barChart>
        <c:barDir val="bar"/>
        <c:grouping val="clustered"/>
        <c:varyColors val="0"/>
        <c:ser>
          <c:idx val="0"/>
          <c:order val="0"/>
          <c:tx>
            <c:strRef>
              <c:f>Sheet1!$B$2</c:f>
              <c:strCache>
                <c:ptCount val="1"/>
                <c:pt idx="0">
                  <c:v>2019</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0-8A59-485C-A48F-DEBC6614E59B}"/>
              </c:ext>
            </c:extLst>
          </c:dPt>
          <c:dPt>
            <c:idx val="1"/>
            <c:invertIfNegative val="0"/>
            <c:bubble3D val="0"/>
            <c:extLst>
              <c:ext xmlns:c16="http://schemas.microsoft.com/office/drawing/2014/chart" uri="{C3380CC4-5D6E-409C-BE32-E72D297353CC}">
                <c16:uniqueId val="{00000001-8A59-485C-A48F-DEBC6614E59B}"/>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Sheet1!$A$3:$A$15</c:f>
              <c:strCache>
                <c:ptCount val="13"/>
                <c:pt idx="0">
                  <c:v>Grūti pateikt</c:v>
                </c:pt>
                <c:pt idx="1">
                  <c:v>Neviena</c:v>
                </c:pt>
                <c:pt idx="2">
                  <c:v>Iejūtība, tolerance</c:v>
                </c:pt>
                <c:pt idx="3">
                  <c:v>Lojalitāte</c:v>
                </c:pt>
                <c:pt idx="4">
                  <c:v>Godīgums</c:v>
                </c:pt>
                <c:pt idx="5">
                  <c:v>Drosme</c:v>
                </c:pt>
                <c:pt idx="6">
                  <c:v>Cieņa</c:v>
                </c:pt>
                <c:pt idx="7">
                  <c:v>Spēja smagi strādāt</c:v>
                </c:pt>
                <c:pt idx="8">
                  <c:v>Konkurētspēja</c:v>
                </c:pt>
                <c:pt idx="9">
                  <c:v>Draudzība un solidaritāte</c:v>
                </c:pt>
                <c:pt idx="10">
                  <c:v>Atbildība</c:v>
                </c:pt>
                <c:pt idx="11">
                  <c:v>Komandas gars</c:v>
                </c:pt>
                <c:pt idx="12">
                  <c:v>Pašdisciplīna</c:v>
                </c:pt>
              </c:strCache>
            </c:strRef>
          </c:cat>
          <c:val>
            <c:numRef>
              <c:f>Sheet1!$B$3:$B$15</c:f>
              <c:numCache>
                <c:formatCode>0%</c:formatCode>
                <c:ptCount val="13"/>
                <c:pt idx="0">
                  <c:v>0.18</c:v>
                </c:pt>
                <c:pt idx="1">
                  <c:v>0.04</c:v>
                </c:pt>
                <c:pt idx="2">
                  <c:v>0.16</c:v>
                </c:pt>
                <c:pt idx="3">
                  <c:v>0.15</c:v>
                </c:pt>
                <c:pt idx="4">
                  <c:v>0.28999999999999998</c:v>
                </c:pt>
                <c:pt idx="5">
                  <c:v>0.28999999999999998</c:v>
                </c:pt>
                <c:pt idx="6">
                  <c:v>0.27</c:v>
                </c:pt>
                <c:pt idx="7">
                  <c:v>0.39</c:v>
                </c:pt>
                <c:pt idx="8">
                  <c:v>0.37</c:v>
                </c:pt>
                <c:pt idx="9">
                  <c:v>0.38</c:v>
                </c:pt>
                <c:pt idx="10">
                  <c:v>0.38</c:v>
                </c:pt>
                <c:pt idx="11">
                  <c:v>0.53</c:v>
                </c:pt>
                <c:pt idx="12">
                  <c:v>0.56000000000000005</c:v>
                </c:pt>
              </c:numCache>
            </c:numRef>
          </c:val>
          <c:extLst>
            <c:ext xmlns:c16="http://schemas.microsoft.com/office/drawing/2014/chart" uri="{C3380CC4-5D6E-409C-BE32-E72D297353CC}">
              <c16:uniqueId val="{00000002-8A59-485C-A48F-DEBC6614E59B}"/>
            </c:ext>
          </c:extLst>
        </c:ser>
        <c:ser>
          <c:idx val="1"/>
          <c:order val="1"/>
          <c:tx>
            <c:strRef>
              <c:f>Sheet1!$C$2</c:f>
              <c:strCache>
                <c:ptCount val="1"/>
                <c:pt idx="0">
                  <c:v>2024</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Sheet1!$A$3:$A$15</c:f>
              <c:strCache>
                <c:ptCount val="13"/>
                <c:pt idx="0">
                  <c:v>Grūti pateikt</c:v>
                </c:pt>
                <c:pt idx="1">
                  <c:v>Neviena</c:v>
                </c:pt>
                <c:pt idx="2">
                  <c:v>Iejūtība, tolerance</c:v>
                </c:pt>
                <c:pt idx="3">
                  <c:v>Lojalitāte</c:v>
                </c:pt>
                <c:pt idx="4">
                  <c:v>Godīgums</c:v>
                </c:pt>
                <c:pt idx="5">
                  <c:v>Drosme</c:v>
                </c:pt>
                <c:pt idx="6">
                  <c:v>Cieņa</c:v>
                </c:pt>
                <c:pt idx="7">
                  <c:v>Spēja smagi strādāt</c:v>
                </c:pt>
                <c:pt idx="8">
                  <c:v>Konkurētspēja</c:v>
                </c:pt>
                <c:pt idx="9">
                  <c:v>Draudzība un solidaritāte</c:v>
                </c:pt>
                <c:pt idx="10">
                  <c:v>Atbildība</c:v>
                </c:pt>
                <c:pt idx="11">
                  <c:v>Komandas gars</c:v>
                </c:pt>
                <c:pt idx="12">
                  <c:v>Pašdisciplīna</c:v>
                </c:pt>
              </c:strCache>
            </c:strRef>
          </c:cat>
          <c:val>
            <c:numRef>
              <c:f>Sheet1!$C$3:$C$15</c:f>
              <c:numCache>
                <c:formatCode>0%</c:formatCode>
                <c:ptCount val="13"/>
                <c:pt idx="0">
                  <c:v>0.12187021492344563</c:v>
                </c:pt>
                <c:pt idx="1">
                  <c:v>1.9314089556885947E-2</c:v>
                </c:pt>
                <c:pt idx="2">
                  <c:v>0.35597580568432785</c:v>
                </c:pt>
                <c:pt idx="3">
                  <c:v>0.36085289432717604</c:v>
                </c:pt>
                <c:pt idx="4">
                  <c:v>0.46725839156269139</c:v>
                </c:pt>
                <c:pt idx="5">
                  <c:v>0.47870417133258608</c:v>
                </c:pt>
                <c:pt idx="6">
                  <c:v>0.48167301435354487</c:v>
                </c:pt>
                <c:pt idx="7">
                  <c:v>0.51108055669197838</c:v>
                </c:pt>
                <c:pt idx="8">
                  <c:v>0.5239209381720823</c:v>
                </c:pt>
                <c:pt idx="9">
                  <c:v>0.53094592671840102</c:v>
                </c:pt>
                <c:pt idx="10">
                  <c:v>0.5346428151872058</c:v>
                </c:pt>
                <c:pt idx="11">
                  <c:v>0.65915165412263377</c:v>
                </c:pt>
                <c:pt idx="12">
                  <c:v>0.680897252964074</c:v>
                </c:pt>
              </c:numCache>
            </c:numRef>
          </c:val>
          <c:extLst>
            <c:ext xmlns:c16="http://schemas.microsoft.com/office/drawing/2014/chart" uri="{C3380CC4-5D6E-409C-BE32-E72D297353CC}">
              <c16:uniqueId val="{00000003-8A59-485C-A48F-DEBC6614E59B}"/>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87621299992789226"/>
          <c:y val="0.44361615664519216"/>
          <c:w val="8.7557291035797777E-2"/>
          <c:h val="0.1114194818995265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6805735752204"/>
          <c:y val="1.5426049211659701E-2"/>
          <c:w val="0.70790108373307947"/>
          <c:h val="0.97043476475593848"/>
        </c:manualLayout>
      </c:layout>
      <c:barChart>
        <c:barDir val="bar"/>
        <c:grouping val="clustered"/>
        <c:varyColors val="0"/>
        <c:ser>
          <c:idx val="0"/>
          <c:order val="0"/>
          <c:tx>
            <c:strRef>
              <c:f>Sheet1!$B$2</c:f>
              <c:strCache>
                <c:ptCount val="1"/>
                <c:pt idx="0">
                  <c:v>2019</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0-A507-46CE-BA32-300D55DFF253}"/>
              </c:ext>
            </c:extLst>
          </c:dPt>
          <c:dPt>
            <c:idx val="1"/>
            <c:invertIfNegative val="0"/>
            <c:bubble3D val="0"/>
            <c:extLst>
              <c:ext xmlns:c16="http://schemas.microsoft.com/office/drawing/2014/chart" uri="{C3380CC4-5D6E-409C-BE32-E72D297353CC}">
                <c16:uniqueId val="{00000001-A507-46CE-BA32-300D55DFF253}"/>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Sheet1!$A$3:$A$15</c:f>
              <c:strCache>
                <c:ptCount val="13"/>
                <c:pt idx="0">
                  <c:v>Grūti pateikt</c:v>
                </c:pt>
                <c:pt idx="1">
                  <c:v>Neviena</c:v>
                </c:pt>
                <c:pt idx="2">
                  <c:v>Iejūtība, tolerance</c:v>
                </c:pt>
                <c:pt idx="3">
                  <c:v>Lojalitāte</c:v>
                </c:pt>
                <c:pt idx="4">
                  <c:v>Draudzība un solidaritāte</c:v>
                </c:pt>
                <c:pt idx="5">
                  <c:v>Godīgums</c:v>
                </c:pt>
                <c:pt idx="6">
                  <c:v>Cieņa</c:v>
                </c:pt>
                <c:pt idx="7">
                  <c:v>Drosme</c:v>
                </c:pt>
                <c:pt idx="8">
                  <c:v>Atbildība</c:v>
                </c:pt>
                <c:pt idx="9">
                  <c:v>Komandas gars</c:v>
                </c:pt>
                <c:pt idx="10">
                  <c:v>Pašdisciplīna</c:v>
                </c:pt>
                <c:pt idx="11">
                  <c:v>Konkurētspēja</c:v>
                </c:pt>
                <c:pt idx="12">
                  <c:v>Spēja smagi strādāt</c:v>
                </c:pt>
              </c:strCache>
            </c:strRef>
          </c:cat>
          <c:val>
            <c:numRef>
              <c:f>Sheet1!$B$3:$B$15</c:f>
              <c:numCache>
                <c:formatCode>0%</c:formatCode>
                <c:ptCount val="13"/>
                <c:pt idx="0">
                  <c:v>0.22</c:v>
                </c:pt>
                <c:pt idx="1">
                  <c:v>7.0000000000000007E-2</c:v>
                </c:pt>
                <c:pt idx="2">
                  <c:v>0.08</c:v>
                </c:pt>
                <c:pt idx="3">
                  <c:v>0.11</c:v>
                </c:pt>
                <c:pt idx="4">
                  <c:v>0.14000000000000001</c:v>
                </c:pt>
                <c:pt idx="5">
                  <c:v>0.14000000000000001</c:v>
                </c:pt>
                <c:pt idx="6">
                  <c:v>0.18</c:v>
                </c:pt>
                <c:pt idx="7">
                  <c:v>0.24</c:v>
                </c:pt>
                <c:pt idx="8">
                  <c:v>0.24</c:v>
                </c:pt>
                <c:pt idx="9">
                  <c:v>0.31</c:v>
                </c:pt>
                <c:pt idx="10">
                  <c:v>0.38</c:v>
                </c:pt>
                <c:pt idx="11">
                  <c:v>0.47</c:v>
                </c:pt>
                <c:pt idx="12">
                  <c:v>0.47</c:v>
                </c:pt>
              </c:numCache>
            </c:numRef>
          </c:val>
          <c:extLst>
            <c:ext xmlns:c16="http://schemas.microsoft.com/office/drawing/2014/chart" uri="{C3380CC4-5D6E-409C-BE32-E72D297353CC}">
              <c16:uniqueId val="{00000002-A507-46CE-BA32-300D55DFF253}"/>
            </c:ext>
          </c:extLst>
        </c:ser>
        <c:ser>
          <c:idx val="1"/>
          <c:order val="1"/>
          <c:tx>
            <c:strRef>
              <c:f>Sheet1!$C$2</c:f>
              <c:strCache>
                <c:ptCount val="1"/>
                <c:pt idx="0">
                  <c:v>2024</c:v>
                </c:pt>
              </c:strCache>
            </c:strRef>
          </c:tx>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Sheet1!$A$3:$A$15</c:f>
              <c:strCache>
                <c:ptCount val="13"/>
                <c:pt idx="0">
                  <c:v>Grūti pateikt</c:v>
                </c:pt>
                <c:pt idx="1">
                  <c:v>Neviena</c:v>
                </c:pt>
                <c:pt idx="2">
                  <c:v>Iejūtība, tolerance</c:v>
                </c:pt>
                <c:pt idx="3">
                  <c:v>Lojalitāte</c:v>
                </c:pt>
                <c:pt idx="4">
                  <c:v>Draudzība un solidaritāte</c:v>
                </c:pt>
                <c:pt idx="5">
                  <c:v>Godīgums</c:v>
                </c:pt>
                <c:pt idx="6">
                  <c:v>Cieņa</c:v>
                </c:pt>
                <c:pt idx="7">
                  <c:v>Drosme</c:v>
                </c:pt>
                <c:pt idx="8">
                  <c:v>Atbildība</c:v>
                </c:pt>
                <c:pt idx="9">
                  <c:v>Komandas gars</c:v>
                </c:pt>
                <c:pt idx="10">
                  <c:v>Pašdisciplīna</c:v>
                </c:pt>
                <c:pt idx="11">
                  <c:v>Konkurētspēja</c:v>
                </c:pt>
                <c:pt idx="12">
                  <c:v>Spēja smagi strādāt</c:v>
                </c:pt>
              </c:strCache>
            </c:strRef>
          </c:cat>
          <c:val>
            <c:numRef>
              <c:f>Sheet1!$C$3:$C$15</c:f>
              <c:numCache>
                <c:formatCode>0%</c:formatCode>
                <c:ptCount val="13"/>
                <c:pt idx="0">
                  <c:v>0.17240897131787056</c:v>
                </c:pt>
                <c:pt idx="1">
                  <c:v>1.8773163342759639E-2</c:v>
                </c:pt>
                <c:pt idx="2">
                  <c:v>0.20769591412575969</c:v>
                </c:pt>
                <c:pt idx="3">
                  <c:v>0.2481920465547108</c:v>
                </c:pt>
                <c:pt idx="4">
                  <c:v>0.27176628532055919</c:v>
                </c:pt>
                <c:pt idx="5">
                  <c:v>0.27801410189775161</c:v>
                </c:pt>
                <c:pt idx="6">
                  <c:v>0.3299845927366033</c:v>
                </c:pt>
                <c:pt idx="7">
                  <c:v>0.39082771593457871</c:v>
                </c:pt>
                <c:pt idx="8">
                  <c:v>0.39612459726879917</c:v>
                </c:pt>
                <c:pt idx="9">
                  <c:v>0.47838912239324505</c:v>
                </c:pt>
                <c:pt idx="10">
                  <c:v>0.54983940042040413</c:v>
                </c:pt>
                <c:pt idx="11">
                  <c:v>0.56100854723367088</c:v>
                </c:pt>
                <c:pt idx="12">
                  <c:v>0.61739997008624892</c:v>
                </c:pt>
              </c:numCache>
            </c:numRef>
          </c:val>
          <c:extLst>
            <c:ext xmlns:c16="http://schemas.microsoft.com/office/drawing/2014/chart" uri="{C3380CC4-5D6E-409C-BE32-E72D297353CC}">
              <c16:uniqueId val="{00000003-A507-46CE-BA32-300D55DFF253}"/>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87621299992789226"/>
          <c:y val="0.44361615664519216"/>
          <c:w val="8.7557291035797777E-2"/>
          <c:h val="0.1114194818995265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rgbClr val="990033"/>
              </a:solidFill>
            </c:spPr>
            <c:extLst>
              <c:ext xmlns:c16="http://schemas.microsoft.com/office/drawing/2014/chart" uri="{C3380CC4-5D6E-409C-BE32-E72D297353CC}">
                <c16:uniqueId val="{00000001-88DF-43AA-91A7-5418CE71B091}"/>
              </c:ext>
            </c:extLst>
          </c:dPt>
          <c:dPt>
            <c:idx val="1"/>
            <c:bubble3D val="0"/>
            <c:extLst>
              <c:ext xmlns:c16="http://schemas.microsoft.com/office/drawing/2014/chart" uri="{C3380CC4-5D6E-409C-BE32-E72D297353CC}">
                <c16:uniqueId val="{00000003-88DF-43AA-91A7-5418CE71B091}"/>
              </c:ext>
            </c:extLst>
          </c:dPt>
          <c:dPt>
            <c:idx val="2"/>
            <c:bubble3D val="0"/>
            <c:spPr>
              <a:solidFill>
                <a:schemeClr val="bg1">
                  <a:lumMod val="65000"/>
                </a:schemeClr>
              </a:solidFill>
            </c:spPr>
            <c:extLst>
              <c:ext xmlns:c16="http://schemas.microsoft.com/office/drawing/2014/chart" uri="{C3380CC4-5D6E-409C-BE32-E72D297353CC}">
                <c16:uniqueId val="{00000005-88DF-43AA-91A7-5418CE71B091}"/>
              </c:ext>
            </c:extLst>
          </c:dPt>
          <c:dPt>
            <c:idx val="6"/>
            <c:bubble3D val="0"/>
            <c:extLst>
              <c:ext xmlns:c16="http://schemas.microsoft.com/office/drawing/2014/chart" uri="{C3380CC4-5D6E-409C-BE32-E72D297353CC}">
                <c16:uniqueId val="{00000006-88DF-43AA-91A7-5418CE71B091}"/>
              </c:ext>
            </c:extLst>
          </c:dPt>
          <c:dLbls>
            <c:dLbl>
              <c:idx val="0"/>
              <c:layout>
                <c:manualLayout>
                  <c:x val="-0.14036421688022155"/>
                  <c:y val="-0.136774516389586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DF-43AA-91A7-5418CE71B091}"/>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3-88DF-43AA-91A7-5418CE71B091}"/>
                </c:ext>
              </c:extLst>
            </c:dLbl>
            <c:dLbl>
              <c:idx val="2"/>
              <c:layout>
                <c:manualLayout>
                  <c:x val="-0.19626840082123653"/>
                  <c:y val="3.856373214251656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DF-43AA-91A7-5418CE71B091}"/>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DF-43AA-91A7-5418CE71B091}"/>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0.20892031966165181</c:v>
                </c:pt>
                <c:pt idx="1">
                  <c:v>0.63409312518803818</c:v>
                </c:pt>
                <c:pt idx="2">
                  <c:v>0.15698655515031001</c:v>
                </c:pt>
              </c:numCache>
            </c:numRef>
          </c:val>
          <c:extLst>
            <c:ext xmlns:c16="http://schemas.microsoft.com/office/drawing/2014/chart" uri="{C3380CC4-5D6E-409C-BE32-E72D297353CC}">
              <c16:uniqueId val="{00000007-88DF-43AA-91A7-5418CE71B091}"/>
            </c:ext>
          </c:extLst>
        </c:ser>
        <c:dLbls>
          <c:showLegendKey val="0"/>
          <c:showVal val="0"/>
          <c:showCatName val="0"/>
          <c:showSerName val="0"/>
          <c:showPercent val="0"/>
          <c:showBubbleSize val="0"/>
          <c:showLeaderLines val="1"/>
        </c:dLbls>
        <c:firstSliceAng val="29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spPr>
              <a:solidFill>
                <a:srgbClr val="990033"/>
              </a:solidFill>
            </c:spPr>
            <c:extLst>
              <c:ext xmlns:c16="http://schemas.microsoft.com/office/drawing/2014/chart" uri="{C3380CC4-5D6E-409C-BE32-E72D297353CC}">
                <c16:uniqueId val="{00000001-0FFC-40B3-8602-EC07737B5CF3}"/>
              </c:ext>
            </c:extLst>
          </c:dPt>
          <c:dPt>
            <c:idx val="1"/>
            <c:bubble3D val="0"/>
            <c:spPr>
              <a:solidFill>
                <a:schemeClr val="accent5"/>
              </a:solidFill>
            </c:spPr>
            <c:extLst>
              <c:ext xmlns:c16="http://schemas.microsoft.com/office/drawing/2014/chart" uri="{C3380CC4-5D6E-409C-BE32-E72D297353CC}">
                <c16:uniqueId val="{00000002-0FFC-40B3-8602-EC07737B5CF3}"/>
              </c:ext>
            </c:extLst>
          </c:dPt>
          <c:dPt>
            <c:idx val="2"/>
            <c:bubble3D val="0"/>
            <c:spPr>
              <a:solidFill>
                <a:schemeClr val="bg1">
                  <a:lumMod val="65000"/>
                </a:schemeClr>
              </a:solidFill>
            </c:spPr>
            <c:extLst>
              <c:ext xmlns:c16="http://schemas.microsoft.com/office/drawing/2014/chart" uri="{C3380CC4-5D6E-409C-BE32-E72D297353CC}">
                <c16:uniqueId val="{00000004-0FFC-40B3-8602-EC07737B5CF3}"/>
              </c:ext>
            </c:extLst>
          </c:dPt>
          <c:dPt>
            <c:idx val="6"/>
            <c:bubble3D val="0"/>
            <c:extLst>
              <c:ext xmlns:c16="http://schemas.microsoft.com/office/drawing/2014/chart" uri="{C3380CC4-5D6E-409C-BE32-E72D297353CC}">
                <c16:uniqueId val="{00000005-0FFC-40B3-8602-EC07737B5CF3}"/>
              </c:ext>
            </c:extLst>
          </c:dPt>
          <c:dLbls>
            <c:dLbl>
              <c:idx val="0"/>
              <c:layout>
                <c:manualLayout>
                  <c:x val="-0.14036421688022155"/>
                  <c:y val="-0.136774516389586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FC-40B3-8602-EC07737B5CF3}"/>
                </c:ext>
              </c:extLst>
            </c:dLbl>
            <c:dLbl>
              <c:idx val="1"/>
              <c:layout>
                <c:manualLayout>
                  <c:x val="0.21159768750179891"/>
                  <c:y val="0.118943005632263"/>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0FFC-40B3-8602-EC07737B5CF3}"/>
                </c:ext>
              </c:extLst>
            </c:dLbl>
            <c:dLbl>
              <c:idx val="2"/>
              <c:layout>
                <c:manualLayout>
                  <c:x val="-0.16748568966662142"/>
                  <c:y val="0.131649728177360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FC-40B3-8602-EC07737B5CF3}"/>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FC-40B3-8602-EC07737B5CF3}"/>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0.42695651065703488</c:v>
                </c:pt>
                <c:pt idx="1">
                  <c:v>0.43173762223956352</c:v>
                </c:pt>
                <c:pt idx="2">
                  <c:v>0.14130586710340173</c:v>
                </c:pt>
              </c:numCache>
            </c:numRef>
          </c:val>
          <c:extLst>
            <c:ext xmlns:c16="http://schemas.microsoft.com/office/drawing/2014/chart" uri="{C3380CC4-5D6E-409C-BE32-E72D297353CC}">
              <c16:uniqueId val="{00000006-0FFC-40B3-8602-EC07737B5CF3}"/>
            </c:ext>
          </c:extLst>
        </c:ser>
        <c:dLbls>
          <c:showLegendKey val="0"/>
          <c:showVal val="0"/>
          <c:showCatName val="0"/>
          <c:showSerName val="0"/>
          <c:showPercent val="0"/>
          <c:showBubbleSize val="0"/>
          <c:showLeaderLines val="1"/>
        </c:dLbls>
        <c:firstSliceAng val="24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72064554231671007"/>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3368-486E-8D69-ECA0B292F170}"/>
              </c:ext>
            </c:extLst>
          </c:dPt>
          <c:dPt>
            <c:idx val="1"/>
            <c:invertIfNegative val="0"/>
            <c:bubble3D val="0"/>
            <c:spPr>
              <a:solidFill>
                <a:srgbClr val="ED7D31">
                  <a:lumMod val="50000"/>
                </a:srgbClr>
              </a:solidFill>
            </c:spPr>
            <c:extLst>
              <c:ext xmlns:c16="http://schemas.microsoft.com/office/drawing/2014/chart" uri="{C3380CC4-5D6E-409C-BE32-E72D297353CC}">
                <c16:uniqueId val="{00000003-3368-486E-8D69-ECA0B292F170}"/>
              </c:ext>
            </c:extLst>
          </c:dPt>
          <c:dPt>
            <c:idx val="2"/>
            <c:invertIfNegative val="0"/>
            <c:bubble3D val="0"/>
            <c:spPr>
              <a:solidFill>
                <a:srgbClr val="ED7D31">
                  <a:lumMod val="50000"/>
                </a:srgbClr>
              </a:solidFill>
            </c:spPr>
            <c:extLst>
              <c:ext xmlns:c16="http://schemas.microsoft.com/office/drawing/2014/chart" uri="{C3380CC4-5D6E-409C-BE32-E72D297353CC}">
                <c16:uniqueId val="{00000005-3368-486E-8D69-ECA0B292F170}"/>
              </c:ext>
            </c:extLst>
          </c:dPt>
          <c:dPt>
            <c:idx val="4"/>
            <c:invertIfNegative val="0"/>
            <c:bubble3D val="0"/>
            <c:spPr>
              <a:solidFill>
                <a:srgbClr val="70AD47">
                  <a:lumMod val="50000"/>
                </a:srgbClr>
              </a:solidFill>
            </c:spPr>
            <c:extLst>
              <c:ext xmlns:c16="http://schemas.microsoft.com/office/drawing/2014/chart" uri="{C3380CC4-5D6E-409C-BE32-E72D297353CC}">
                <c16:uniqueId val="{00000007-3368-486E-8D69-ECA0B292F170}"/>
              </c:ext>
            </c:extLst>
          </c:dPt>
          <c:dPt>
            <c:idx val="5"/>
            <c:invertIfNegative val="0"/>
            <c:bubble3D val="0"/>
            <c:spPr>
              <a:solidFill>
                <a:srgbClr val="70AD47">
                  <a:lumMod val="50000"/>
                </a:srgbClr>
              </a:solidFill>
            </c:spPr>
            <c:extLst>
              <c:ext xmlns:c16="http://schemas.microsoft.com/office/drawing/2014/chart" uri="{C3380CC4-5D6E-409C-BE32-E72D297353CC}">
                <c16:uniqueId val="{00000009-3368-486E-8D69-ECA0B292F170}"/>
              </c:ext>
            </c:extLst>
          </c:dPt>
          <c:dPt>
            <c:idx val="6"/>
            <c:invertIfNegative val="0"/>
            <c:bubble3D val="0"/>
            <c:spPr>
              <a:solidFill>
                <a:srgbClr val="70AD47">
                  <a:lumMod val="50000"/>
                </a:srgbClr>
              </a:solidFill>
            </c:spPr>
            <c:extLst>
              <c:ext xmlns:c16="http://schemas.microsoft.com/office/drawing/2014/chart" uri="{C3380CC4-5D6E-409C-BE32-E72D297353CC}">
                <c16:uniqueId val="{0000000B-3368-486E-8D69-ECA0B292F170}"/>
              </c:ext>
            </c:extLst>
          </c:dPt>
          <c:dPt>
            <c:idx val="8"/>
            <c:invertIfNegative val="0"/>
            <c:bubble3D val="0"/>
            <c:spPr>
              <a:solidFill>
                <a:srgbClr val="7030A0"/>
              </a:solidFill>
            </c:spPr>
            <c:extLst>
              <c:ext xmlns:c16="http://schemas.microsoft.com/office/drawing/2014/chart" uri="{C3380CC4-5D6E-409C-BE32-E72D297353CC}">
                <c16:uniqueId val="{0000000D-3368-486E-8D69-ECA0B292F170}"/>
              </c:ext>
            </c:extLst>
          </c:dPt>
          <c:dPt>
            <c:idx val="9"/>
            <c:invertIfNegative val="0"/>
            <c:bubble3D val="0"/>
            <c:spPr>
              <a:solidFill>
                <a:srgbClr val="7030A0"/>
              </a:solidFill>
            </c:spPr>
            <c:extLst>
              <c:ext xmlns:c16="http://schemas.microsoft.com/office/drawing/2014/chart" uri="{C3380CC4-5D6E-409C-BE32-E72D297353CC}">
                <c16:uniqueId val="{0000000F-3368-486E-8D69-ECA0B292F170}"/>
              </c:ext>
            </c:extLst>
          </c:dPt>
          <c:dPt>
            <c:idx val="11"/>
            <c:invertIfNegative val="0"/>
            <c:bubble3D val="0"/>
            <c:spPr>
              <a:solidFill>
                <a:srgbClr val="ED7D31"/>
              </a:solidFill>
            </c:spPr>
            <c:extLst>
              <c:ext xmlns:c16="http://schemas.microsoft.com/office/drawing/2014/chart" uri="{C3380CC4-5D6E-409C-BE32-E72D297353CC}">
                <c16:uniqueId val="{00000011-3368-486E-8D69-ECA0B292F170}"/>
              </c:ext>
            </c:extLst>
          </c:dPt>
          <c:dPt>
            <c:idx val="12"/>
            <c:invertIfNegative val="0"/>
            <c:bubble3D val="0"/>
            <c:spPr>
              <a:solidFill>
                <a:srgbClr val="ED7D31"/>
              </a:solidFill>
            </c:spPr>
            <c:extLst>
              <c:ext xmlns:c16="http://schemas.microsoft.com/office/drawing/2014/chart" uri="{C3380CC4-5D6E-409C-BE32-E72D297353CC}">
                <c16:uniqueId val="{00000013-3368-486E-8D69-ECA0B292F170}"/>
              </c:ext>
            </c:extLst>
          </c:dPt>
          <c:dPt>
            <c:idx val="13"/>
            <c:invertIfNegative val="0"/>
            <c:bubble3D val="0"/>
            <c:spPr>
              <a:solidFill>
                <a:srgbClr val="ED7D31"/>
              </a:solidFill>
            </c:spPr>
            <c:extLst>
              <c:ext xmlns:c16="http://schemas.microsoft.com/office/drawing/2014/chart" uri="{C3380CC4-5D6E-409C-BE32-E72D297353CC}">
                <c16:uniqueId val="{00000015-3368-486E-8D69-ECA0B292F170}"/>
              </c:ext>
            </c:extLst>
          </c:dPt>
          <c:dPt>
            <c:idx val="15"/>
            <c:invertIfNegative val="0"/>
            <c:bubble3D val="0"/>
            <c:spPr>
              <a:solidFill>
                <a:srgbClr val="5B9BD5"/>
              </a:solidFill>
            </c:spPr>
            <c:extLst>
              <c:ext xmlns:c16="http://schemas.microsoft.com/office/drawing/2014/chart" uri="{C3380CC4-5D6E-409C-BE32-E72D297353CC}">
                <c16:uniqueId val="{00000017-3368-486E-8D69-ECA0B292F170}"/>
              </c:ext>
            </c:extLst>
          </c:dPt>
          <c:dPt>
            <c:idx val="16"/>
            <c:invertIfNegative val="0"/>
            <c:bubble3D val="0"/>
            <c:spPr>
              <a:solidFill>
                <a:srgbClr val="5B9BD5"/>
              </a:solidFill>
            </c:spPr>
            <c:extLst>
              <c:ext xmlns:c16="http://schemas.microsoft.com/office/drawing/2014/chart" uri="{C3380CC4-5D6E-409C-BE32-E72D297353CC}">
                <c16:uniqueId val="{00000019-3368-486E-8D69-ECA0B292F170}"/>
              </c:ext>
            </c:extLst>
          </c:dPt>
          <c:dPt>
            <c:idx val="17"/>
            <c:invertIfNegative val="0"/>
            <c:bubble3D val="0"/>
            <c:spPr>
              <a:solidFill>
                <a:srgbClr val="5B9BD5"/>
              </a:solidFill>
            </c:spPr>
            <c:extLst>
              <c:ext xmlns:c16="http://schemas.microsoft.com/office/drawing/2014/chart" uri="{C3380CC4-5D6E-409C-BE32-E72D297353CC}">
                <c16:uniqueId val="{0000001B-3368-486E-8D69-ECA0B292F170}"/>
              </c:ext>
            </c:extLst>
          </c:dPt>
          <c:dPt>
            <c:idx val="18"/>
            <c:invertIfNegative val="0"/>
            <c:bubble3D val="0"/>
            <c:spPr>
              <a:solidFill>
                <a:srgbClr val="5B9BD5"/>
              </a:solidFill>
            </c:spPr>
            <c:extLst>
              <c:ext xmlns:c16="http://schemas.microsoft.com/office/drawing/2014/chart" uri="{C3380CC4-5D6E-409C-BE32-E72D297353CC}">
                <c16:uniqueId val="{0000001D-3368-486E-8D69-ECA0B292F170}"/>
              </c:ext>
            </c:extLst>
          </c:dPt>
          <c:dPt>
            <c:idx val="19"/>
            <c:invertIfNegative val="0"/>
            <c:bubble3D val="0"/>
            <c:spPr>
              <a:solidFill>
                <a:srgbClr val="5B9BD5"/>
              </a:solidFill>
            </c:spPr>
            <c:extLst>
              <c:ext xmlns:c16="http://schemas.microsoft.com/office/drawing/2014/chart" uri="{C3380CC4-5D6E-409C-BE32-E72D297353CC}">
                <c16:uniqueId val="{0000001F-3368-486E-8D69-ECA0B292F170}"/>
              </c:ext>
            </c:extLst>
          </c:dPt>
          <c:dPt>
            <c:idx val="21"/>
            <c:invertIfNegative val="0"/>
            <c:bubble3D val="0"/>
            <c:spPr>
              <a:solidFill>
                <a:srgbClr val="70AD47"/>
              </a:solidFill>
            </c:spPr>
            <c:extLst>
              <c:ext xmlns:c16="http://schemas.microsoft.com/office/drawing/2014/chart" uri="{C3380CC4-5D6E-409C-BE32-E72D297353CC}">
                <c16:uniqueId val="{00000021-3368-486E-8D69-ECA0B292F170}"/>
              </c:ext>
            </c:extLst>
          </c:dPt>
          <c:dPt>
            <c:idx val="22"/>
            <c:invertIfNegative val="0"/>
            <c:bubble3D val="0"/>
            <c:spPr>
              <a:solidFill>
                <a:srgbClr val="70AD47"/>
              </a:solidFill>
            </c:spPr>
            <c:extLst>
              <c:ext xmlns:c16="http://schemas.microsoft.com/office/drawing/2014/chart" uri="{C3380CC4-5D6E-409C-BE32-E72D297353CC}">
                <c16:uniqueId val="{00000023-3368-486E-8D69-ECA0B292F170}"/>
              </c:ext>
            </c:extLst>
          </c:dPt>
          <c:dPt>
            <c:idx val="23"/>
            <c:invertIfNegative val="0"/>
            <c:bubble3D val="0"/>
            <c:spPr>
              <a:solidFill>
                <a:srgbClr val="70AD47"/>
              </a:solidFill>
            </c:spPr>
            <c:extLst>
              <c:ext xmlns:c16="http://schemas.microsoft.com/office/drawing/2014/chart" uri="{C3380CC4-5D6E-409C-BE32-E72D297353CC}">
                <c16:uniqueId val="{00000025-3368-486E-8D69-ECA0B292F170}"/>
              </c:ext>
            </c:extLst>
          </c:dPt>
          <c:dPt>
            <c:idx val="25"/>
            <c:invertIfNegative val="0"/>
            <c:bubble3D val="0"/>
            <c:spPr>
              <a:solidFill>
                <a:srgbClr val="FFC000">
                  <a:lumMod val="75000"/>
                </a:srgbClr>
              </a:solidFill>
            </c:spPr>
            <c:extLst>
              <c:ext xmlns:c16="http://schemas.microsoft.com/office/drawing/2014/chart" uri="{C3380CC4-5D6E-409C-BE32-E72D297353CC}">
                <c16:uniqueId val="{00000027-3368-486E-8D69-ECA0B292F170}"/>
              </c:ext>
            </c:extLst>
          </c:dPt>
          <c:dPt>
            <c:idx val="26"/>
            <c:invertIfNegative val="0"/>
            <c:bubble3D val="0"/>
            <c:spPr>
              <a:solidFill>
                <a:srgbClr val="FFC000">
                  <a:lumMod val="75000"/>
                </a:srgbClr>
              </a:solidFill>
            </c:spPr>
            <c:extLst>
              <c:ext xmlns:c16="http://schemas.microsoft.com/office/drawing/2014/chart" uri="{C3380CC4-5D6E-409C-BE32-E72D297353CC}">
                <c16:uniqueId val="{00000029-3368-486E-8D69-ECA0B292F170}"/>
              </c:ext>
            </c:extLst>
          </c:dPt>
          <c:dPt>
            <c:idx val="34"/>
            <c:invertIfNegative val="0"/>
            <c:bubble3D val="0"/>
            <c:spPr>
              <a:solidFill>
                <a:srgbClr val="70AD47">
                  <a:lumMod val="75000"/>
                </a:srgbClr>
              </a:solidFill>
            </c:spPr>
            <c:extLst>
              <c:ext xmlns:c16="http://schemas.microsoft.com/office/drawing/2014/chart" uri="{C3380CC4-5D6E-409C-BE32-E72D297353CC}">
                <c16:uniqueId val="{0000002B-3368-486E-8D69-ECA0B292F170}"/>
              </c:ext>
            </c:extLst>
          </c:dPt>
          <c:dPt>
            <c:idx val="35"/>
            <c:invertIfNegative val="0"/>
            <c:bubble3D val="0"/>
            <c:spPr>
              <a:solidFill>
                <a:srgbClr val="70AD47">
                  <a:lumMod val="75000"/>
                </a:srgbClr>
              </a:solidFill>
            </c:spPr>
            <c:extLst>
              <c:ext xmlns:c16="http://schemas.microsoft.com/office/drawing/2014/chart" uri="{C3380CC4-5D6E-409C-BE32-E72D297353CC}">
                <c16:uniqueId val="{0000002D-3368-486E-8D69-ECA0B292F170}"/>
              </c:ext>
            </c:extLst>
          </c:dPt>
          <c:dPt>
            <c:idx val="37"/>
            <c:invertIfNegative val="0"/>
            <c:bubble3D val="0"/>
            <c:spPr>
              <a:solidFill>
                <a:srgbClr val="990033"/>
              </a:solidFill>
            </c:spPr>
            <c:extLst>
              <c:ext xmlns:c16="http://schemas.microsoft.com/office/drawing/2014/chart" uri="{C3380CC4-5D6E-409C-BE32-E72D297353CC}">
                <c16:uniqueId val="{0000002F-3368-486E-8D69-ECA0B292F170}"/>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0.24188376873482789</c:v>
                </c:pt>
                <c:pt idx="1">
                  <c:v>0.18687725477794284</c:v>
                </c:pt>
                <c:pt idx="2">
                  <c:v>0.21164875981544143</c:v>
                </c:pt>
                <c:pt idx="4">
                  <c:v>0.19421676603286245</c:v>
                </c:pt>
                <c:pt idx="5">
                  <c:v>0.20422104995630933</c:v>
                </c:pt>
                <c:pt idx="6">
                  <c:v>0.22374890545414405</c:v>
                </c:pt>
                <c:pt idx="8">
                  <c:v>0.18743077792691615</c:v>
                </c:pt>
                <c:pt idx="9">
                  <c:v>0.24770848680832289</c:v>
                </c:pt>
                <c:pt idx="11">
                  <c:v>0.23446687326422425</c:v>
                </c:pt>
                <c:pt idx="12">
                  <c:v>0.19880002580093423</c:v>
                </c:pt>
                <c:pt idx="13">
                  <c:v>0.19972619575315792</c:v>
                </c:pt>
                <c:pt idx="15">
                  <c:v>0.20082767014888464</c:v>
                </c:pt>
                <c:pt idx="16">
                  <c:v>0.20223658264043246</c:v>
                </c:pt>
                <c:pt idx="17">
                  <c:v>0.2640393842085223</c:v>
                </c:pt>
                <c:pt idx="18">
                  <c:v>0.20951715811559984</c:v>
                </c:pt>
                <c:pt idx="19">
                  <c:v>0.24653904717824326</c:v>
                </c:pt>
                <c:pt idx="21">
                  <c:v>0.21280071653143384</c:v>
                </c:pt>
                <c:pt idx="22">
                  <c:v>0.20871057605781371</c:v>
                </c:pt>
                <c:pt idx="23">
                  <c:v>0.20875894142806403</c:v>
                </c:pt>
                <c:pt idx="25">
                  <c:v>0.25626028624233993</c:v>
                </c:pt>
                <c:pt idx="26">
                  <c:v>0.19760253999828581</c:v>
                </c:pt>
                <c:pt idx="28">
                  <c:v>0.17961558655437124</c:v>
                </c:pt>
                <c:pt idx="29">
                  <c:v>0.18333728681471442</c:v>
                </c:pt>
                <c:pt idx="30">
                  <c:v>0.22574496481397571</c:v>
                </c:pt>
                <c:pt idx="31">
                  <c:v>0.20377754806332876</c:v>
                </c:pt>
                <c:pt idx="32">
                  <c:v>0.28947372191189635</c:v>
                </c:pt>
                <c:pt idx="34">
                  <c:v>0.22000023261279533</c:v>
                </c:pt>
                <c:pt idx="35">
                  <c:v>0.19892180638208048</c:v>
                </c:pt>
                <c:pt idx="37">
                  <c:v>0.20892031966165181</c:v>
                </c:pt>
              </c:numCache>
            </c:numRef>
          </c:val>
          <c:extLst>
            <c:ext xmlns:c16="http://schemas.microsoft.com/office/drawing/2014/chart" uri="{C3380CC4-5D6E-409C-BE32-E72D297353CC}">
              <c16:uniqueId val="{00000030-3368-486E-8D69-ECA0B292F17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5"/>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8415371252088"/>
          <c:y val="1.2830567776874599E-2"/>
          <c:w val="0.72064554231671007"/>
          <c:h val="0.98095305148604828"/>
        </c:manualLayout>
      </c:layout>
      <c:barChart>
        <c:barDir val="bar"/>
        <c:grouping val="clustered"/>
        <c:varyColors val="0"/>
        <c:ser>
          <c:idx val="0"/>
          <c:order val="0"/>
          <c:tx>
            <c:strRef>
              <c:f>Sheet1!$C$2</c:f>
              <c:strCache>
                <c:ptCount val="1"/>
                <c:pt idx="0">
                  <c:v>Jā</c:v>
                </c:pt>
              </c:strCache>
            </c:strRef>
          </c:tx>
          <c:invertIfNegative val="0"/>
          <c:dPt>
            <c:idx val="0"/>
            <c:invertIfNegative val="0"/>
            <c:bubble3D val="0"/>
            <c:spPr>
              <a:solidFill>
                <a:srgbClr val="ED7D31">
                  <a:lumMod val="50000"/>
                </a:srgbClr>
              </a:solidFill>
            </c:spPr>
            <c:extLst>
              <c:ext xmlns:c16="http://schemas.microsoft.com/office/drawing/2014/chart" uri="{C3380CC4-5D6E-409C-BE32-E72D297353CC}">
                <c16:uniqueId val="{00000001-4250-488F-85E3-2B7FA8650735}"/>
              </c:ext>
            </c:extLst>
          </c:dPt>
          <c:dPt>
            <c:idx val="1"/>
            <c:invertIfNegative val="0"/>
            <c:bubble3D val="0"/>
            <c:spPr>
              <a:solidFill>
                <a:srgbClr val="ED7D31">
                  <a:lumMod val="50000"/>
                </a:srgbClr>
              </a:solidFill>
            </c:spPr>
            <c:extLst>
              <c:ext xmlns:c16="http://schemas.microsoft.com/office/drawing/2014/chart" uri="{C3380CC4-5D6E-409C-BE32-E72D297353CC}">
                <c16:uniqueId val="{00000003-4250-488F-85E3-2B7FA8650735}"/>
              </c:ext>
            </c:extLst>
          </c:dPt>
          <c:dPt>
            <c:idx val="2"/>
            <c:invertIfNegative val="0"/>
            <c:bubble3D val="0"/>
            <c:spPr>
              <a:solidFill>
                <a:srgbClr val="ED7D31">
                  <a:lumMod val="50000"/>
                </a:srgbClr>
              </a:solidFill>
            </c:spPr>
            <c:extLst>
              <c:ext xmlns:c16="http://schemas.microsoft.com/office/drawing/2014/chart" uri="{C3380CC4-5D6E-409C-BE32-E72D297353CC}">
                <c16:uniqueId val="{00000005-4250-488F-85E3-2B7FA8650735}"/>
              </c:ext>
            </c:extLst>
          </c:dPt>
          <c:dPt>
            <c:idx val="4"/>
            <c:invertIfNegative val="0"/>
            <c:bubble3D val="0"/>
            <c:spPr>
              <a:solidFill>
                <a:srgbClr val="70AD47">
                  <a:lumMod val="50000"/>
                </a:srgbClr>
              </a:solidFill>
            </c:spPr>
            <c:extLst>
              <c:ext xmlns:c16="http://schemas.microsoft.com/office/drawing/2014/chart" uri="{C3380CC4-5D6E-409C-BE32-E72D297353CC}">
                <c16:uniqueId val="{00000007-4250-488F-85E3-2B7FA8650735}"/>
              </c:ext>
            </c:extLst>
          </c:dPt>
          <c:dPt>
            <c:idx val="5"/>
            <c:invertIfNegative val="0"/>
            <c:bubble3D val="0"/>
            <c:spPr>
              <a:solidFill>
                <a:srgbClr val="70AD47">
                  <a:lumMod val="50000"/>
                </a:srgbClr>
              </a:solidFill>
            </c:spPr>
            <c:extLst>
              <c:ext xmlns:c16="http://schemas.microsoft.com/office/drawing/2014/chart" uri="{C3380CC4-5D6E-409C-BE32-E72D297353CC}">
                <c16:uniqueId val="{00000009-4250-488F-85E3-2B7FA8650735}"/>
              </c:ext>
            </c:extLst>
          </c:dPt>
          <c:dPt>
            <c:idx val="6"/>
            <c:invertIfNegative val="0"/>
            <c:bubble3D val="0"/>
            <c:spPr>
              <a:solidFill>
                <a:srgbClr val="70AD47">
                  <a:lumMod val="50000"/>
                </a:srgbClr>
              </a:solidFill>
            </c:spPr>
            <c:extLst>
              <c:ext xmlns:c16="http://schemas.microsoft.com/office/drawing/2014/chart" uri="{C3380CC4-5D6E-409C-BE32-E72D297353CC}">
                <c16:uniqueId val="{0000000B-4250-488F-85E3-2B7FA8650735}"/>
              </c:ext>
            </c:extLst>
          </c:dPt>
          <c:dPt>
            <c:idx val="8"/>
            <c:invertIfNegative val="0"/>
            <c:bubble3D val="0"/>
            <c:spPr>
              <a:solidFill>
                <a:srgbClr val="7030A0"/>
              </a:solidFill>
            </c:spPr>
            <c:extLst>
              <c:ext xmlns:c16="http://schemas.microsoft.com/office/drawing/2014/chart" uri="{C3380CC4-5D6E-409C-BE32-E72D297353CC}">
                <c16:uniqueId val="{0000000D-4250-488F-85E3-2B7FA8650735}"/>
              </c:ext>
            </c:extLst>
          </c:dPt>
          <c:dPt>
            <c:idx val="9"/>
            <c:invertIfNegative val="0"/>
            <c:bubble3D val="0"/>
            <c:spPr>
              <a:solidFill>
                <a:srgbClr val="7030A0"/>
              </a:solidFill>
            </c:spPr>
            <c:extLst>
              <c:ext xmlns:c16="http://schemas.microsoft.com/office/drawing/2014/chart" uri="{C3380CC4-5D6E-409C-BE32-E72D297353CC}">
                <c16:uniqueId val="{0000000F-4250-488F-85E3-2B7FA8650735}"/>
              </c:ext>
            </c:extLst>
          </c:dPt>
          <c:dPt>
            <c:idx val="11"/>
            <c:invertIfNegative val="0"/>
            <c:bubble3D val="0"/>
            <c:spPr>
              <a:solidFill>
                <a:srgbClr val="ED7D31"/>
              </a:solidFill>
            </c:spPr>
            <c:extLst>
              <c:ext xmlns:c16="http://schemas.microsoft.com/office/drawing/2014/chart" uri="{C3380CC4-5D6E-409C-BE32-E72D297353CC}">
                <c16:uniqueId val="{00000011-4250-488F-85E3-2B7FA8650735}"/>
              </c:ext>
            </c:extLst>
          </c:dPt>
          <c:dPt>
            <c:idx val="12"/>
            <c:invertIfNegative val="0"/>
            <c:bubble3D val="0"/>
            <c:spPr>
              <a:solidFill>
                <a:srgbClr val="ED7D31"/>
              </a:solidFill>
            </c:spPr>
            <c:extLst>
              <c:ext xmlns:c16="http://schemas.microsoft.com/office/drawing/2014/chart" uri="{C3380CC4-5D6E-409C-BE32-E72D297353CC}">
                <c16:uniqueId val="{00000013-4250-488F-85E3-2B7FA8650735}"/>
              </c:ext>
            </c:extLst>
          </c:dPt>
          <c:dPt>
            <c:idx val="13"/>
            <c:invertIfNegative val="0"/>
            <c:bubble3D val="0"/>
            <c:spPr>
              <a:solidFill>
                <a:srgbClr val="ED7D31"/>
              </a:solidFill>
            </c:spPr>
            <c:extLst>
              <c:ext xmlns:c16="http://schemas.microsoft.com/office/drawing/2014/chart" uri="{C3380CC4-5D6E-409C-BE32-E72D297353CC}">
                <c16:uniqueId val="{00000015-4250-488F-85E3-2B7FA8650735}"/>
              </c:ext>
            </c:extLst>
          </c:dPt>
          <c:dPt>
            <c:idx val="15"/>
            <c:invertIfNegative val="0"/>
            <c:bubble3D val="0"/>
            <c:spPr>
              <a:solidFill>
                <a:srgbClr val="5B9BD5"/>
              </a:solidFill>
            </c:spPr>
            <c:extLst>
              <c:ext xmlns:c16="http://schemas.microsoft.com/office/drawing/2014/chart" uri="{C3380CC4-5D6E-409C-BE32-E72D297353CC}">
                <c16:uniqueId val="{00000017-4250-488F-85E3-2B7FA8650735}"/>
              </c:ext>
            </c:extLst>
          </c:dPt>
          <c:dPt>
            <c:idx val="16"/>
            <c:invertIfNegative val="0"/>
            <c:bubble3D val="0"/>
            <c:spPr>
              <a:solidFill>
                <a:srgbClr val="5B9BD5"/>
              </a:solidFill>
            </c:spPr>
            <c:extLst>
              <c:ext xmlns:c16="http://schemas.microsoft.com/office/drawing/2014/chart" uri="{C3380CC4-5D6E-409C-BE32-E72D297353CC}">
                <c16:uniqueId val="{00000019-4250-488F-85E3-2B7FA8650735}"/>
              </c:ext>
            </c:extLst>
          </c:dPt>
          <c:dPt>
            <c:idx val="17"/>
            <c:invertIfNegative val="0"/>
            <c:bubble3D val="0"/>
            <c:spPr>
              <a:solidFill>
                <a:srgbClr val="5B9BD5"/>
              </a:solidFill>
            </c:spPr>
            <c:extLst>
              <c:ext xmlns:c16="http://schemas.microsoft.com/office/drawing/2014/chart" uri="{C3380CC4-5D6E-409C-BE32-E72D297353CC}">
                <c16:uniqueId val="{0000001B-4250-488F-85E3-2B7FA8650735}"/>
              </c:ext>
            </c:extLst>
          </c:dPt>
          <c:dPt>
            <c:idx val="18"/>
            <c:invertIfNegative val="0"/>
            <c:bubble3D val="0"/>
            <c:spPr>
              <a:solidFill>
                <a:srgbClr val="5B9BD5"/>
              </a:solidFill>
            </c:spPr>
            <c:extLst>
              <c:ext xmlns:c16="http://schemas.microsoft.com/office/drawing/2014/chart" uri="{C3380CC4-5D6E-409C-BE32-E72D297353CC}">
                <c16:uniqueId val="{0000001D-4250-488F-85E3-2B7FA8650735}"/>
              </c:ext>
            </c:extLst>
          </c:dPt>
          <c:dPt>
            <c:idx val="19"/>
            <c:invertIfNegative val="0"/>
            <c:bubble3D val="0"/>
            <c:spPr>
              <a:solidFill>
                <a:srgbClr val="5B9BD5"/>
              </a:solidFill>
            </c:spPr>
            <c:extLst>
              <c:ext xmlns:c16="http://schemas.microsoft.com/office/drawing/2014/chart" uri="{C3380CC4-5D6E-409C-BE32-E72D297353CC}">
                <c16:uniqueId val="{0000001F-4250-488F-85E3-2B7FA8650735}"/>
              </c:ext>
            </c:extLst>
          </c:dPt>
          <c:dPt>
            <c:idx val="21"/>
            <c:invertIfNegative val="0"/>
            <c:bubble3D val="0"/>
            <c:spPr>
              <a:solidFill>
                <a:srgbClr val="70AD47"/>
              </a:solidFill>
            </c:spPr>
            <c:extLst>
              <c:ext xmlns:c16="http://schemas.microsoft.com/office/drawing/2014/chart" uri="{C3380CC4-5D6E-409C-BE32-E72D297353CC}">
                <c16:uniqueId val="{00000021-4250-488F-85E3-2B7FA8650735}"/>
              </c:ext>
            </c:extLst>
          </c:dPt>
          <c:dPt>
            <c:idx val="22"/>
            <c:invertIfNegative val="0"/>
            <c:bubble3D val="0"/>
            <c:spPr>
              <a:solidFill>
                <a:srgbClr val="70AD47"/>
              </a:solidFill>
            </c:spPr>
            <c:extLst>
              <c:ext xmlns:c16="http://schemas.microsoft.com/office/drawing/2014/chart" uri="{C3380CC4-5D6E-409C-BE32-E72D297353CC}">
                <c16:uniqueId val="{00000023-4250-488F-85E3-2B7FA8650735}"/>
              </c:ext>
            </c:extLst>
          </c:dPt>
          <c:dPt>
            <c:idx val="23"/>
            <c:invertIfNegative val="0"/>
            <c:bubble3D val="0"/>
            <c:spPr>
              <a:solidFill>
                <a:srgbClr val="70AD47"/>
              </a:solidFill>
            </c:spPr>
            <c:extLst>
              <c:ext xmlns:c16="http://schemas.microsoft.com/office/drawing/2014/chart" uri="{C3380CC4-5D6E-409C-BE32-E72D297353CC}">
                <c16:uniqueId val="{00000025-4250-488F-85E3-2B7FA8650735}"/>
              </c:ext>
            </c:extLst>
          </c:dPt>
          <c:dPt>
            <c:idx val="25"/>
            <c:invertIfNegative val="0"/>
            <c:bubble3D val="0"/>
            <c:spPr>
              <a:solidFill>
                <a:srgbClr val="FFC000">
                  <a:lumMod val="75000"/>
                </a:srgbClr>
              </a:solidFill>
            </c:spPr>
            <c:extLst>
              <c:ext xmlns:c16="http://schemas.microsoft.com/office/drawing/2014/chart" uri="{C3380CC4-5D6E-409C-BE32-E72D297353CC}">
                <c16:uniqueId val="{00000027-4250-488F-85E3-2B7FA8650735}"/>
              </c:ext>
            </c:extLst>
          </c:dPt>
          <c:dPt>
            <c:idx val="26"/>
            <c:invertIfNegative val="0"/>
            <c:bubble3D val="0"/>
            <c:spPr>
              <a:solidFill>
                <a:srgbClr val="FFC000">
                  <a:lumMod val="75000"/>
                </a:srgbClr>
              </a:solidFill>
            </c:spPr>
            <c:extLst>
              <c:ext xmlns:c16="http://schemas.microsoft.com/office/drawing/2014/chart" uri="{C3380CC4-5D6E-409C-BE32-E72D297353CC}">
                <c16:uniqueId val="{00000029-4250-488F-85E3-2B7FA8650735}"/>
              </c:ext>
            </c:extLst>
          </c:dPt>
          <c:dPt>
            <c:idx val="34"/>
            <c:invertIfNegative val="0"/>
            <c:bubble3D val="0"/>
            <c:spPr>
              <a:solidFill>
                <a:srgbClr val="70AD47">
                  <a:lumMod val="75000"/>
                </a:srgbClr>
              </a:solidFill>
            </c:spPr>
            <c:extLst>
              <c:ext xmlns:c16="http://schemas.microsoft.com/office/drawing/2014/chart" uri="{C3380CC4-5D6E-409C-BE32-E72D297353CC}">
                <c16:uniqueId val="{0000002B-4250-488F-85E3-2B7FA8650735}"/>
              </c:ext>
            </c:extLst>
          </c:dPt>
          <c:dPt>
            <c:idx val="35"/>
            <c:invertIfNegative val="0"/>
            <c:bubble3D val="0"/>
            <c:spPr>
              <a:solidFill>
                <a:srgbClr val="70AD47">
                  <a:lumMod val="75000"/>
                </a:srgbClr>
              </a:solidFill>
            </c:spPr>
            <c:extLst>
              <c:ext xmlns:c16="http://schemas.microsoft.com/office/drawing/2014/chart" uri="{C3380CC4-5D6E-409C-BE32-E72D297353CC}">
                <c16:uniqueId val="{0000002D-4250-488F-85E3-2B7FA8650735}"/>
              </c:ext>
            </c:extLst>
          </c:dPt>
          <c:dPt>
            <c:idx val="37"/>
            <c:invertIfNegative val="0"/>
            <c:bubble3D val="0"/>
            <c:spPr>
              <a:solidFill>
                <a:srgbClr val="990033"/>
              </a:solidFill>
            </c:spPr>
            <c:extLst>
              <c:ext xmlns:c16="http://schemas.microsoft.com/office/drawing/2014/chart" uri="{C3380CC4-5D6E-409C-BE32-E72D297353CC}">
                <c16:uniqueId val="{0000002F-4250-488F-85E3-2B7FA8650735}"/>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Sheet1!$A$3:$B$40</c:f>
              <c:multiLvlStrCache>
                <c:ptCount val="38"/>
                <c:lvl>
                  <c:pt idx="0">
                    <c:v>Nemaz</c:v>
                  </c:pt>
                  <c:pt idx="1">
                    <c:v>Retāk</c:v>
                  </c:pt>
                  <c:pt idx="2">
                    <c:v>Vismaz reizi nedēļā</c:v>
                  </c:pt>
                  <c:pt idx="4">
                    <c:v>Slikta</c:v>
                  </c:pt>
                  <c:pt idx="5">
                    <c:v>Vidēja</c:v>
                  </c:pt>
                  <c:pt idx="6">
                    <c:v>Laba</c:v>
                  </c:pt>
                  <c:pt idx="8">
                    <c:v>Nav </c:v>
                  </c:pt>
                  <c:pt idx="9">
                    <c:v>Ir</c:v>
                  </c:pt>
                  <c:pt idx="11">
                    <c:v>Lauki</c:v>
                  </c:pt>
                  <c:pt idx="12">
                    <c:v>Cita pilsēta</c:v>
                  </c:pt>
                  <c:pt idx="13">
                    <c:v>Rīga</c:v>
                  </c:pt>
                  <c:pt idx="15">
                    <c:v>Zems</c:v>
                  </c:pt>
                  <c:pt idx="16">
                    <c:v>Vidēji zems</c:v>
                  </c:pt>
                  <c:pt idx="17">
                    <c:v>Vidējs</c:v>
                  </c:pt>
                  <c:pt idx="18">
                    <c:v>Vidēji augsts</c:v>
                  </c:pt>
                  <c:pt idx="19">
                    <c:v>Augsts</c:v>
                  </c:pt>
                  <c:pt idx="21">
                    <c:v>Pamata</c:v>
                  </c:pt>
                  <c:pt idx="22">
                    <c:v>Vidējā</c:v>
                  </c:pt>
                  <c:pt idx="23">
                    <c:v>Augstākā</c:v>
                  </c:pt>
                  <c:pt idx="25">
                    <c:v>Krievu vai cita</c:v>
                  </c:pt>
                  <c:pt idx="26">
                    <c:v>Latviešu</c:v>
                  </c:pt>
                  <c:pt idx="28">
                    <c:v>55-64 gadi</c:v>
                  </c:pt>
                  <c:pt idx="29">
                    <c:v>45-54 gadi</c:v>
                  </c:pt>
                  <c:pt idx="30">
                    <c:v>35-44 gadi</c:v>
                  </c:pt>
                  <c:pt idx="31">
                    <c:v>25-34 gadi</c:v>
                  </c:pt>
                  <c:pt idx="32">
                    <c:v>18-24 gadi</c:v>
                  </c:pt>
                  <c:pt idx="34">
                    <c:v>Vīrieši</c:v>
                  </c:pt>
                  <c:pt idx="35">
                    <c:v>Sievietes</c:v>
                  </c:pt>
                  <c:pt idx="37">
                    <c:v>Kopā</c:v>
                  </c:pt>
                </c:lvl>
                <c:lvl>
                  <c:pt idx="0">
                    <c:v>Fiziskās aktivitātes veic</c:v>
                  </c:pt>
                  <c:pt idx="4">
                    <c:v>Fiziskā forma</c:v>
                  </c:pt>
                  <c:pt idx="8">
                    <c:v>Skolas vecuma bērni ģimenē</c:v>
                  </c:pt>
                  <c:pt idx="11">
                    <c:v>Apdzīvotā vieta</c:v>
                  </c:pt>
                  <c:pt idx="15">
                    <c:v>Ienākumu līmenis uz vienu ģimenes locekli mēnesī</c:v>
                  </c:pt>
                  <c:pt idx="21">
                    <c:v>Izglītība</c:v>
                  </c:pt>
                  <c:pt idx="25">
                    <c:v>Sarun-valoda ģimenē</c:v>
                  </c:pt>
                  <c:pt idx="28">
                    <c:v>Vecums</c:v>
                  </c:pt>
                  <c:pt idx="34">
                    <c:v>Dzi-mums</c:v>
                  </c:pt>
                  <c:pt idx="37">
                    <c:v>Kopā</c:v>
                  </c:pt>
                </c:lvl>
              </c:multiLvlStrCache>
            </c:multiLvlStrRef>
          </c:cat>
          <c:val>
            <c:numRef>
              <c:f>Sheet1!$C$3:$C$40</c:f>
              <c:numCache>
                <c:formatCode>0%</c:formatCode>
                <c:ptCount val="38"/>
                <c:pt idx="0">
                  <c:v>0.34370940943727596</c:v>
                </c:pt>
                <c:pt idx="1">
                  <c:v>0.39503128378046037</c:v>
                </c:pt>
                <c:pt idx="2">
                  <c:v>0.45634758725150371</c:v>
                </c:pt>
                <c:pt idx="4">
                  <c:v>0.35442501268994614</c:v>
                </c:pt>
                <c:pt idx="5">
                  <c:v>0.43136607429429785</c:v>
                </c:pt>
                <c:pt idx="6">
                  <c:v>0.48115712604067828</c:v>
                </c:pt>
                <c:pt idx="8">
                  <c:v>0.3983455642804955</c:v>
                </c:pt>
                <c:pt idx="9">
                  <c:v>0.47859866217317631</c:v>
                </c:pt>
                <c:pt idx="11">
                  <c:v>0.47497013386277037</c:v>
                </c:pt>
                <c:pt idx="12">
                  <c:v>0.42141118026955515</c:v>
                </c:pt>
                <c:pt idx="13">
                  <c:v>0.39284069297387708</c:v>
                </c:pt>
                <c:pt idx="15">
                  <c:v>0.40415479552761868</c:v>
                </c:pt>
                <c:pt idx="16">
                  <c:v>0.49949260233268389</c:v>
                </c:pt>
                <c:pt idx="17">
                  <c:v>0.46307467419250614</c:v>
                </c:pt>
                <c:pt idx="18">
                  <c:v>0.46889487736967178</c:v>
                </c:pt>
                <c:pt idx="19">
                  <c:v>0.43315009450671016</c:v>
                </c:pt>
                <c:pt idx="21">
                  <c:v>0.43925235125058715</c:v>
                </c:pt>
                <c:pt idx="22">
                  <c:v>0.43037901032199194</c:v>
                </c:pt>
                <c:pt idx="23">
                  <c:v>0.42397839207945054</c:v>
                </c:pt>
                <c:pt idx="25">
                  <c:v>0.39043065405981198</c:v>
                </c:pt>
                <c:pt idx="26">
                  <c:v>0.43568891219514039</c:v>
                </c:pt>
                <c:pt idx="28">
                  <c:v>0.40358141383916674</c:v>
                </c:pt>
                <c:pt idx="29">
                  <c:v>0.43872169118915916</c:v>
                </c:pt>
                <c:pt idx="30">
                  <c:v>0.41081924694665317</c:v>
                </c:pt>
                <c:pt idx="31">
                  <c:v>0.4643750326435232</c:v>
                </c:pt>
                <c:pt idx="32">
                  <c:v>0.4227981269790172</c:v>
                </c:pt>
                <c:pt idx="34">
                  <c:v>0.47058142996463603</c:v>
                </c:pt>
                <c:pt idx="35">
                  <c:v>0.38758938413351496</c:v>
                </c:pt>
                <c:pt idx="37">
                  <c:v>0.42695651065703488</c:v>
                </c:pt>
              </c:numCache>
            </c:numRef>
          </c:val>
          <c:extLst>
            <c:ext xmlns:c16="http://schemas.microsoft.com/office/drawing/2014/chart" uri="{C3380CC4-5D6E-409C-BE32-E72D297353CC}">
              <c16:uniqueId val="{00000030-4250-488F-85E3-2B7FA8650735}"/>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b="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8945852467981"/>
          <c:y val="0.20484276712455432"/>
          <c:w val="0.51932681487152632"/>
          <c:h val="0.5391989779849804"/>
        </c:manualLayout>
      </c:layout>
      <c:doughnutChart>
        <c:varyColors val="1"/>
        <c:ser>
          <c:idx val="0"/>
          <c:order val="0"/>
          <c:tx>
            <c:strRef>
              <c:f>Sheet1!$B$1</c:f>
              <c:strCache>
                <c:ptCount val="1"/>
                <c:pt idx="0">
                  <c:v>Sales</c:v>
                </c:pt>
              </c:strCache>
            </c:strRef>
          </c:tx>
          <c:spPr>
            <a:solidFill>
              <a:schemeClr val="accent6"/>
            </a:solidFill>
          </c:spPr>
          <c:dPt>
            <c:idx val="0"/>
            <c:bubble3D val="0"/>
            <c:extLst>
              <c:ext xmlns:c16="http://schemas.microsoft.com/office/drawing/2014/chart" uri="{C3380CC4-5D6E-409C-BE32-E72D297353CC}">
                <c16:uniqueId val="{00000001-4D40-42A2-8E6C-C93AB8776539}"/>
              </c:ext>
            </c:extLst>
          </c:dPt>
          <c:dPt>
            <c:idx val="1"/>
            <c:bubble3D val="0"/>
            <c:spPr>
              <a:solidFill>
                <a:schemeClr val="accent5"/>
              </a:solidFill>
            </c:spPr>
            <c:extLst>
              <c:ext xmlns:c16="http://schemas.microsoft.com/office/drawing/2014/chart" uri="{C3380CC4-5D6E-409C-BE32-E72D297353CC}">
                <c16:uniqueId val="{00000002-4D40-42A2-8E6C-C93AB8776539}"/>
              </c:ext>
            </c:extLst>
          </c:dPt>
          <c:dPt>
            <c:idx val="2"/>
            <c:bubble3D val="0"/>
            <c:spPr>
              <a:solidFill>
                <a:schemeClr val="bg1">
                  <a:lumMod val="65000"/>
                </a:schemeClr>
              </a:solidFill>
            </c:spPr>
            <c:extLst>
              <c:ext xmlns:c16="http://schemas.microsoft.com/office/drawing/2014/chart" uri="{C3380CC4-5D6E-409C-BE32-E72D297353CC}">
                <c16:uniqueId val="{00000004-4D40-42A2-8E6C-C93AB8776539}"/>
              </c:ext>
            </c:extLst>
          </c:dPt>
          <c:dPt>
            <c:idx val="6"/>
            <c:bubble3D val="0"/>
            <c:extLst>
              <c:ext xmlns:c16="http://schemas.microsoft.com/office/drawing/2014/chart" uri="{C3380CC4-5D6E-409C-BE32-E72D297353CC}">
                <c16:uniqueId val="{00000005-4D40-42A2-8E6C-C93AB8776539}"/>
              </c:ext>
            </c:extLst>
          </c:dPt>
          <c:dLbls>
            <c:dLbl>
              <c:idx val="0"/>
              <c:layout>
                <c:manualLayout>
                  <c:x val="0.12155845462677539"/>
                  <c:y val="-0.1298667674726613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40-42A2-8E6C-C93AB8776539}"/>
                </c:ext>
              </c:extLst>
            </c:dLbl>
            <c:dLbl>
              <c:idx val="1"/>
              <c:layout>
                <c:manualLayout>
                  <c:x val="0.19144978969356838"/>
                  <c:y val="0.16729724805073659"/>
                </c:manualLayout>
              </c:layout>
              <c:spPr>
                <a:noFill/>
                <a:ln>
                  <a:noFill/>
                </a:ln>
                <a:effectLst/>
              </c:spPr>
              <c:txPr>
                <a:bodyPr wrap="square" lIns="38100" tIns="19050" rIns="38100" bIns="19050" anchor="ctr">
                  <a:noAutofit/>
                </a:bodyPr>
                <a:lstStyle/>
                <a:p>
                  <a:pPr>
                    <a:defRPr sz="105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95509108500802"/>
                      <c:h val="0.13133573163825518"/>
                    </c:manualLayout>
                  </c15:layout>
                </c:ext>
                <c:ext xmlns:c16="http://schemas.microsoft.com/office/drawing/2014/chart" uri="{C3380CC4-5D6E-409C-BE32-E72D297353CC}">
                  <c16:uniqueId val="{00000002-4D40-42A2-8E6C-C93AB8776539}"/>
                </c:ext>
              </c:extLst>
            </c:dLbl>
            <c:dLbl>
              <c:idx val="2"/>
              <c:layout>
                <c:manualLayout>
                  <c:x val="-0.20202494305215948"/>
                  <c:y val="3.856373214251719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40-42A2-8E6C-C93AB8776539}"/>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40-42A2-8E6C-C93AB8776539}"/>
                </c:ext>
              </c:extLst>
            </c:dLbl>
            <c:spPr>
              <a:noFill/>
              <a:ln>
                <a:noFill/>
              </a:ln>
              <a:effectLst/>
            </c:spPr>
            <c:txPr>
              <a:bodyPr wrap="square" lIns="38100" tIns="19050" rIns="38100" bIns="19050" anchor="ctr">
                <a:spAutoFit/>
              </a:bodyPr>
              <a:lstStyle/>
              <a:p>
                <a:pPr>
                  <a:defRPr sz="105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Jā</c:v>
                </c:pt>
                <c:pt idx="1">
                  <c:v>Nē</c:v>
                </c:pt>
                <c:pt idx="2">
                  <c:v>Grūti pateikt</c:v>
                </c:pt>
              </c:strCache>
            </c:strRef>
          </c:cat>
          <c:val>
            <c:numRef>
              <c:f>Sheet1!$B$2:$B$4</c:f>
              <c:numCache>
                <c:formatCode>0%</c:formatCode>
                <c:ptCount val="3"/>
                <c:pt idx="0">
                  <c:v>0.50706594049698639</c:v>
                </c:pt>
                <c:pt idx="1">
                  <c:v>0.28431045418663115</c:v>
                </c:pt>
                <c:pt idx="2">
                  <c:v>0.20862360531638247</c:v>
                </c:pt>
              </c:numCache>
            </c:numRef>
          </c:val>
          <c:extLst>
            <c:ext xmlns:c16="http://schemas.microsoft.com/office/drawing/2014/chart" uri="{C3380CC4-5D6E-409C-BE32-E72D297353CC}">
              <c16:uniqueId val="{00000006-4D40-42A2-8E6C-C93AB8776539}"/>
            </c:ext>
          </c:extLst>
        </c:ser>
        <c:dLbls>
          <c:showLegendKey val="0"/>
          <c:showVal val="0"/>
          <c:showCatName val="0"/>
          <c:showSerName val="0"/>
          <c:showPercent val="0"/>
          <c:showBubbleSize val="0"/>
          <c:showLeaderLines val="1"/>
        </c:dLbls>
        <c:firstSliceAng val="294"/>
        <c:holeSize val="40"/>
      </c:doughnutChart>
    </c:plotArea>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0.48743</cdr:x>
      <cdr:y>0.02829</cdr:y>
    </cdr:from>
    <cdr:to>
      <cdr:x>0.69611</cdr:x>
      <cdr:y>0.0857</cdr:y>
    </cdr:to>
    <cdr:sp macro="" textlink="">
      <cdr:nvSpPr>
        <cdr:cNvPr id="2049" name="Text Box 1"/>
        <cdr:cNvSpPr txBox="1">
          <a:spLocks xmlns:a="http://schemas.openxmlformats.org/drawingml/2006/main" noChangeArrowheads="1"/>
        </cdr:cNvSpPr>
      </cdr:nvSpPr>
      <cdr:spPr bwMode="auto">
        <a:xfrm xmlns:a="http://schemas.openxmlformats.org/drawingml/2006/main">
          <a:off x="3899451" y="133822"/>
          <a:ext cx="1669454" cy="271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Pilnīgi + drīzāk nepiekrīt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0.74451</cdr:x>
      <cdr:y>0.02699</cdr:y>
    </cdr:from>
    <cdr:to>
      <cdr:x>0.92705</cdr:x>
      <cdr:y>0.08206</cdr:y>
    </cdr:to>
    <cdr:sp macro="" textlink="">
      <cdr:nvSpPr>
        <cdr:cNvPr id="2050" name="Text Box 2"/>
        <cdr:cNvSpPr txBox="1">
          <a:spLocks xmlns:a="http://schemas.openxmlformats.org/drawingml/2006/main" noChangeArrowheads="1"/>
        </cdr:cNvSpPr>
      </cdr:nvSpPr>
      <cdr:spPr bwMode="auto">
        <a:xfrm xmlns:a="http://schemas.openxmlformats.org/drawingml/2006/main">
          <a:off x="5561374" y="114817"/>
          <a:ext cx="1363554" cy="234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Pilnībā + drīzāk piekrīt</a:t>
          </a:r>
        </a:p>
      </cdr:txBody>
    </cdr:sp>
  </cdr:relSizeAnchor>
</c:userShapes>
</file>

<file path=ppt/drawings/drawing2.xml><?xml version="1.0" encoding="utf-8"?>
<c:userShapes xmlns:c="http://schemas.openxmlformats.org/drawingml/2006/chart">
  <cdr:relSizeAnchor xmlns:cdr="http://schemas.openxmlformats.org/drawingml/2006/chartDrawing">
    <cdr:from>
      <cdr:x>0.53201</cdr:x>
      <cdr:y>0.02285</cdr:y>
    </cdr:from>
    <cdr:to>
      <cdr:x>0.74069</cdr:x>
      <cdr:y>0.08026</cdr:y>
    </cdr:to>
    <cdr:sp macro="" textlink="">
      <cdr:nvSpPr>
        <cdr:cNvPr id="2049" name="Text Box 1"/>
        <cdr:cNvSpPr txBox="1">
          <a:spLocks xmlns:a="http://schemas.openxmlformats.org/drawingml/2006/main" noChangeArrowheads="1"/>
        </cdr:cNvSpPr>
      </cdr:nvSpPr>
      <cdr:spPr bwMode="auto">
        <a:xfrm xmlns:a="http://schemas.openxmlformats.org/drawingml/2006/main">
          <a:off x="4256090" y="83620"/>
          <a:ext cx="1669455" cy="2101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Pilnīgi + drīzāk nepiekrīt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0.76101</cdr:x>
      <cdr:y>0.02402</cdr:y>
    </cdr:from>
    <cdr:to>
      <cdr:x>0.94355</cdr:x>
      <cdr:y>0.07909</cdr:y>
    </cdr:to>
    <cdr:sp macro="" textlink="">
      <cdr:nvSpPr>
        <cdr:cNvPr id="2050" name="Text Box 2"/>
        <cdr:cNvSpPr txBox="1">
          <a:spLocks xmlns:a="http://schemas.openxmlformats.org/drawingml/2006/main" noChangeArrowheads="1"/>
        </cdr:cNvSpPr>
      </cdr:nvSpPr>
      <cdr:spPr bwMode="auto">
        <a:xfrm xmlns:a="http://schemas.openxmlformats.org/drawingml/2006/main">
          <a:off x="6088109" y="87903"/>
          <a:ext cx="1460333" cy="2015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Pilnībā + drīzāk piekrīt</a:t>
          </a:r>
        </a:p>
      </cdr:txBody>
    </cdr:sp>
  </cdr:relSizeAnchor>
</c:userShapes>
</file>

<file path=ppt/drawings/drawing3.xml><?xml version="1.0" encoding="utf-8"?>
<c:userShapes xmlns:c="http://schemas.openxmlformats.org/drawingml/2006/chart">
  <cdr:relSizeAnchor xmlns:cdr="http://schemas.openxmlformats.org/drawingml/2006/chartDrawing">
    <cdr:from>
      <cdr:x>0.48743</cdr:x>
      <cdr:y>0.02829</cdr:y>
    </cdr:from>
    <cdr:to>
      <cdr:x>0.69611</cdr:x>
      <cdr:y>0.0857</cdr:y>
    </cdr:to>
    <cdr:sp macro="" textlink="">
      <cdr:nvSpPr>
        <cdr:cNvPr id="2049" name="Text Box 1"/>
        <cdr:cNvSpPr txBox="1">
          <a:spLocks xmlns:a="http://schemas.openxmlformats.org/drawingml/2006/main" noChangeArrowheads="1"/>
        </cdr:cNvSpPr>
      </cdr:nvSpPr>
      <cdr:spPr bwMode="auto">
        <a:xfrm xmlns:a="http://schemas.openxmlformats.org/drawingml/2006/main">
          <a:off x="3899451" y="133822"/>
          <a:ext cx="1669454" cy="271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Pilnīgi + drīzāk nepiekrīt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0.74451</cdr:x>
      <cdr:y>0.02699</cdr:y>
    </cdr:from>
    <cdr:to>
      <cdr:x>0.92705</cdr:x>
      <cdr:y>0.08206</cdr:y>
    </cdr:to>
    <cdr:sp macro="" textlink="">
      <cdr:nvSpPr>
        <cdr:cNvPr id="2050" name="Text Box 2"/>
        <cdr:cNvSpPr txBox="1">
          <a:spLocks xmlns:a="http://schemas.openxmlformats.org/drawingml/2006/main" noChangeArrowheads="1"/>
        </cdr:cNvSpPr>
      </cdr:nvSpPr>
      <cdr:spPr bwMode="auto">
        <a:xfrm xmlns:a="http://schemas.openxmlformats.org/drawingml/2006/main">
          <a:off x="5561374" y="114817"/>
          <a:ext cx="1363554" cy="234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Pilnībā + drīzāk piekrīt</a:t>
          </a:r>
        </a:p>
      </cdr:txBody>
    </cdr:sp>
  </cdr:relSizeAnchor>
</c:userShapes>
</file>

<file path=ppt/drawings/drawing4.xml><?xml version="1.0" encoding="utf-8"?>
<c:userShapes xmlns:c="http://schemas.openxmlformats.org/drawingml/2006/chart">
  <cdr:relSizeAnchor xmlns:cdr="http://schemas.openxmlformats.org/drawingml/2006/chartDrawing">
    <cdr:from>
      <cdr:x>0.48743</cdr:x>
      <cdr:y>0.02829</cdr:y>
    </cdr:from>
    <cdr:to>
      <cdr:x>0.69611</cdr:x>
      <cdr:y>0.0857</cdr:y>
    </cdr:to>
    <cdr:sp macro="" textlink="">
      <cdr:nvSpPr>
        <cdr:cNvPr id="2049" name="Text Box 1"/>
        <cdr:cNvSpPr txBox="1">
          <a:spLocks xmlns:a="http://schemas.openxmlformats.org/drawingml/2006/main" noChangeArrowheads="1"/>
        </cdr:cNvSpPr>
      </cdr:nvSpPr>
      <cdr:spPr bwMode="auto">
        <a:xfrm xmlns:a="http://schemas.openxmlformats.org/drawingml/2006/main">
          <a:off x="3899451" y="133822"/>
          <a:ext cx="1669454" cy="271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Pilnīgi + drīzāk nepiekrīt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0.74451</cdr:x>
      <cdr:y>0.02699</cdr:y>
    </cdr:from>
    <cdr:to>
      <cdr:x>0.92705</cdr:x>
      <cdr:y>0.08206</cdr:y>
    </cdr:to>
    <cdr:sp macro="" textlink="">
      <cdr:nvSpPr>
        <cdr:cNvPr id="2050" name="Text Box 2"/>
        <cdr:cNvSpPr txBox="1">
          <a:spLocks xmlns:a="http://schemas.openxmlformats.org/drawingml/2006/main" noChangeArrowheads="1"/>
        </cdr:cNvSpPr>
      </cdr:nvSpPr>
      <cdr:spPr bwMode="auto">
        <a:xfrm xmlns:a="http://schemas.openxmlformats.org/drawingml/2006/main">
          <a:off x="5561374" y="114817"/>
          <a:ext cx="1363554" cy="234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Pilnībā + drīzāk piekrīt</a:t>
          </a:r>
        </a:p>
      </cdr:txBody>
    </cdr:sp>
  </cdr:relSizeAnchor>
</c:userShapes>
</file>

<file path=ppt/drawings/drawing5.xml><?xml version="1.0" encoding="utf-8"?>
<c:userShapes xmlns:c="http://schemas.openxmlformats.org/drawingml/2006/chart">
  <cdr:relSizeAnchor xmlns:cdr="http://schemas.openxmlformats.org/drawingml/2006/chartDrawing">
    <cdr:from>
      <cdr:x>0.52254</cdr:x>
      <cdr:y>0</cdr:y>
    </cdr:from>
    <cdr:to>
      <cdr:x>0.73122</cdr:x>
      <cdr:y>0.04389</cdr:y>
    </cdr:to>
    <cdr:sp macro="" textlink="">
      <cdr:nvSpPr>
        <cdr:cNvPr id="2049" name="Text Box 1"/>
        <cdr:cNvSpPr txBox="1">
          <a:spLocks xmlns:a="http://schemas.openxmlformats.org/drawingml/2006/main" noChangeArrowheads="1"/>
        </cdr:cNvSpPr>
      </cdr:nvSpPr>
      <cdr:spPr bwMode="auto">
        <a:xfrm xmlns:a="http://schemas.openxmlformats.org/drawingml/2006/main">
          <a:off x="4414965" y="0"/>
          <a:ext cx="1763149" cy="2359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Nav noticis pārkāpums</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0.73585</cdr:x>
      <cdr:y>0</cdr:y>
    </cdr:from>
    <cdr:to>
      <cdr:x>0.91839</cdr:x>
      <cdr:y>0.05507</cdr:y>
    </cdr:to>
    <cdr:sp macro="" textlink="">
      <cdr:nvSpPr>
        <cdr:cNvPr id="2050" name="Text Box 2"/>
        <cdr:cNvSpPr txBox="1">
          <a:spLocks xmlns:a="http://schemas.openxmlformats.org/drawingml/2006/main" noChangeArrowheads="1"/>
        </cdr:cNvSpPr>
      </cdr:nvSpPr>
      <cdr:spPr bwMode="auto">
        <a:xfrm xmlns:a="http://schemas.openxmlformats.org/drawingml/2006/main">
          <a:off x="6217255" y="0"/>
          <a:ext cx="1542290" cy="2959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Ir noticis pārkāpums</a:t>
          </a:r>
        </a:p>
      </cdr:txBody>
    </cdr:sp>
  </cdr:relSizeAnchor>
</c:userShapes>
</file>

<file path=ppt/drawings/drawing6.xml><?xml version="1.0" encoding="utf-8"?>
<c:userShapes xmlns:c="http://schemas.openxmlformats.org/drawingml/2006/chart">
  <cdr:relSizeAnchor xmlns:cdr="http://schemas.openxmlformats.org/drawingml/2006/chartDrawing">
    <cdr:from>
      <cdr:x>0.35122</cdr:x>
      <cdr:y>0</cdr:y>
    </cdr:from>
    <cdr:to>
      <cdr:x>0.5599</cdr:x>
      <cdr:y>0.04389</cdr:y>
    </cdr:to>
    <cdr:sp macro="" textlink="">
      <cdr:nvSpPr>
        <cdr:cNvPr id="2049" name="Text Box 1"/>
        <cdr:cNvSpPr txBox="1">
          <a:spLocks xmlns:a="http://schemas.openxmlformats.org/drawingml/2006/main" noChangeArrowheads="1"/>
        </cdr:cNvSpPr>
      </cdr:nvSpPr>
      <cdr:spPr bwMode="auto">
        <a:xfrm xmlns:a="http://schemas.openxmlformats.org/drawingml/2006/main">
          <a:off x="2530707" y="0"/>
          <a:ext cx="1503638" cy="235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Nevarētu pieskaitīt</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0.6724</cdr:x>
      <cdr:y>0</cdr:y>
    </cdr:from>
    <cdr:to>
      <cdr:x>0.85494</cdr:x>
      <cdr:y>0.05507</cdr:y>
    </cdr:to>
    <cdr:sp macro="" textlink="">
      <cdr:nvSpPr>
        <cdr:cNvPr id="2050" name="Text Box 2"/>
        <cdr:cNvSpPr txBox="1">
          <a:spLocks xmlns:a="http://schemas.openxmlformats.org/drawingml/2006/main" noChangeArrowheads="1"/>
        </cdr:cNvSpPr>
      </cdr:nvSpPr>
      <cdr:spPr bwMode="auto">
        <a:xfrm xmlns:a="http://schemas.openxmlformats.org/drawingml/2006/main">
          <a:off x="4844947" y="0"/>
          <a:ext cx="1315286" cy="2959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Varētu pieskaitīt</a:t>
          </a:r>
        </a:p>
      </cdr:txBody>
    </cdr:sp>
  </cdr:relSizeAnchor>
</c:userShapes>
</file>

<file path=ppt/drawings/drawing7.xml><?xml version="1.0" encoding="utf-8"?>
<c:userShapes xmlns:c="http://schemas.openxmlformats.org/drawingml/2006/chart">
  <cdr:relSizeAnchor xmlns:cdr="http://schemas.openxmlformats.org/drawingml/2006/chartDrawing">
    <cdr:from>
      <cdr:x>0.3447</cdr:x>
      <cdr:y>0.02285</cdr:y>
    </cdr:from>
    <cdr:to>
      <cdr:x>0.60581</cdr:x>
      <cdr:y>0.07833</cdr:y>
    </cdr:to>
    <cdr:sp macro="" textlink="">
      <cdr:nvSpPr>
        <cdr:cNvPr id="2049" name="Text Box 1"/>
        <cdr:cNvSpPr txBox="1">
          <a:spLocks xmlns:a="http://schemas.openxmlformats.org/drawingml/2006/main" noChangeArrowheads="1"/>
        </cdr:cNvSpPr>
      </cdr:nvSpPr>
      <cdr:spPr bwMode="auto">
        <a:xfrm xmlns:a="http://schemas.openxmlformats.org/drawingml/2006/main">
          <a:off x="2477095" y="83635"/>
          <a:ext cx="1876428" cy="2030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Neuzticas + drīzāk neuzticas</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0.63377</cdr:x>
      <cdr:y>0.02104</cdr:y>
    </cdr:from>
    <cdr:to>
      <cdr:x>0.81631</cdr:x>
      <cdr:y>0.07611</cdr:y>
    </cdr:to>
    <cdr:sp macro="" textlink="">
      <cdr:nvSpPr>
        <cdr:cNvPr id="2050" name="Text Box 2"/>
        <cdr:cNvSpPr txBox="1">
          <a:spLocks xmlns:a="http://schemas.openxmlformats.org/drawingml/2006/main" noChangeArrowheads="1"/>
        </cdr:cNvSpPr>
      </cdr:nvSpPr>
      <cdr:spPr bwMode="auto">
        <a:xfrm xmlns:a="http://schemas.openxmlformats.org/drawingml/2006/main">
          <a:off x="4554411" y="77014"/>
          <a:ext cx="1311779" cy="2015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Uzticas + drīzāk uzticas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B7955-4464-4A5D-A118-A7AB13F026A4}" type="datetimeFigureOut">
              <a:rPr lang="en-US" smtClean="0"/>
              <a:t>1/30/2025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DC4D6-F5D1-43C7-80E6-1A3FD3660EAE}" type="slidenum">
              <a:rPr lang="en-US" smtClean="0"/>
              <a:t>‹#›</a:t>
            </a:fld>
            <a:endParaRPr lang="en-US"/>
          </a:p>
        </p:txBody>
      </p:sp>
    </p:spTree>
    <p:extLst>
      <p:ext uri="{BB962C8B-B14F-4D97-AF65-F5344CB8AC3E}">
        <p14:creationId xmlns:p14="http://schemas.microsoft.com/office/powerpoint/2010/main" val="5773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AAA33-3482-4A05-8D93-31F5C962C5E0}" type="slidenum">
              <a:rPr lang="en-US" smtClean="0"/>
              <a:t>2</a:t>
            </a:fld>
            <a:endParaRPr lang="en-US"/>
          </a:p>
        </p:txBody>
      </p:sp>
    </p:spTree>
    <p:extLst>
      <p:ext uri="{BB962C8B-B14F-4D97-AF65-F5344CB8AC3E}">
        <p14:creationId xmlns:p14="http://schemas.microsoft.com/office/powerpoint/2010/main" val="72506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DC4D6-F5D1-43C7-80E6-1A3FD3660EAE}" type="slidenum">
              <a:rPr lang="en-US" smtClean="0"/>
              <a:t>24</a:t>
            </a:fld>
            <a:endParaRPr lang="en-US"/>
          </a:p>
        </p:txBody>
      </p:sp>
    </p:spTree>
    <p:extLst>
      <p:ext uri="{BB962C8B-B14F-4D97-AF65-F5344CB8AC3E}">
        <p14:creationId xmlns:p14="http://schemas.microsoft.com/office/powerpoint/2010/main" val="8715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DC4D6-F5D1-43C7-80E6-1A3FD3660EAE}" type="slidenum">
              <a:rPr lang="en-US" smtClean="0"/>
              <a:t>46</a:t>
            </a:fld>
            <a:endParaRPr lang="en-US"/>
          </a:p>
        </p:txBody>
      </p:sp>
    </p:spTree>
    <p:extLst>
      <p:ext uri="{BB962C8B-B14F-4D97-AF65-F5344CB8AC3E}">
        <p14:creationId xmlns:p14="http://schemas.microsoft.com/office/powerpoint/2010/main" val="105381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DC4D6-F5D1-43C7-80E6-1A3FD3660EAE}" type="slidenum">
              <a:rPr lang="en-US" smtClean="0"/>
              <a:t>56</a:t>
            </a:fld>
            <a:endParaRPr lang="en-US"/>
          </a:p>
        </p:txBody>
      </p:sp>
    </p:spTree>
    <p:extLst>
      <p:ext uri="{BB962C8B-B14F-4D97-AF65-F5344CB8AC3E}">
        <p14:creationId xmlns:p14="http://schemas.microsoft.com/office/powerpoint/2010/main" val="212798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DC4D6-F5D1-43C7-80E6-1A3FD3660EAE}" type="slidenum">
              <a:rPr lang="en-US" smtClean="0"/>
              <a:t>63</a:t>
            </a:fld>
            <a:endParaRPr lang="en-US"/>
          </a:p>
        </p:txBody>
      </p:sp>
    </p:spTree>
    <p:extLst>
      <p:ext uri="{BB962C8B-B14F-4D97-AF65-F5344CB8AC3E}">
        <p14:creationId xmlns:p14="http://schemas.microsoft.com/office/powerpoint/2010/main" val="149688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1E96C-A7E4-462E-A624-827C4F878D43}"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25447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1E96C-A7E4-462E-A624-827C4F878D43}"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348500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1E96C-A7E4-462E-A624-827C4F878D43}"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50150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1E96C-A7E4-462E-A624-827C4F878D43}"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69998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1E96C-A7E4-462E-A624-827C4F878D43}"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7230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1E96C-A7E4-462E-A624-827C4F878D43}"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02184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1E96C-A7E4-462E-A624-827C4F878D43}"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309536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1E96C-A7E4-462E-A624-827C4F878D43}"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301787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1E96C-A7E4-462E-A624-827C4F878D43}"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214860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1E96C-A7E4-462E-A624-827C4F878D43}"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00489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1E96C-A7E4-462E-A624-827C4F878D43}"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3090-06EC-4D98-AF9A-C43CA42AEFAE}" type="slidenum">
              <a:rPr lang="en-US" smtClean="0"/>
              <a:t>‹#›</a:t>
            </a:fld>
            <a:endParaRPr lang="en-US"/>
          </a:p>
        </p:txBody>
      </p:sp>
    </p:spTree>
    <p:extLst>
      <p:ext uri="{BB962C8B-B14F-4D97-AF65-F5344CB8AC3E}">
        <p14:creationId xmlns:p14="http://schemas.microsoft.com/office/powerpoint/2010/main" val="117664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1E96C-A7E4-462E-A624-827C4F878D43}" type="datetimeFigureOut">
              <a:rPr lang="en-US" smtClean="0"/>
              <a:t>1/30/2025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3090-06EC-4D98-AF9A-C43CA42AEFAE}" type="slidenum">
              <a:rPr lang="en-US" smtClean="0"/>
              <a:t>‹#›</a:t>
            </a:fld>
            <a:endParaRPr lang="en-US"/>
          </a:p>
        </p:txBody>
      </p:sp>
      <p:pic>
        <p:nvPicPr>
          <p:cNvPr id="8" name="Picture 7">
            <a:extLst>
              <a:ext uri="{FF2B5EF4-FFF2-40B4-BE49-F238E27FC236}">
                <a16:creationId xmlns:a16="http://schemas.microsoft.com/office/drawing/2014/main" id="{7745937D-8EBF-C607-B8E5-BC67C6A27E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290684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hyperlink" Target="mailto:sana@latfacts.lv" TargetMode="External"/><Relationship Id="rId2" Type="http://schemas.openxmlformats.org/officeDocument/2006/relationships/hyperlink" Target="http://www.latvianfacts.lv/"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7.xml"/><Relationship Id="rId4" Type="http://schemas.openxmlformats.org/officeDocument/2006/relationships/chart" Target="../charts/chart62.xml"/></Relationships>
</file>

<file path=ppt/slides/_rels/slide7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CF436-A9E5-7402-9877-A74DF2E76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Rectangle 1">
            <a:extLst>
              <a:ext uri="{FF2B5EF4-FFF2-40B4-BE49-F238E27FC236}">
                <a16:creationId xmlns:a16="http://schemas.microsoft.com/office/drawing/2014/main" id="{64BA08F6-0F97-2C73-94A4-580114AEB286}"/>
              </a:ext>
            </a:extLst>
          </p:cNvPr>
          <p:cNvSpPr>
            <a:spLocks noChangeArrowheads="1"/>
          </p:cNvSpPr>
          <p:nvPr/>
        </p:nvSpPr>
        <p:spPr bwMode="auto">
          <a:xfrm>
            <a:off x="1603706" y="5466748"/>
            <a:ext cx="6223558" cy="422395"/>
          </a:xfrm>
          <a:prstGeom prst="rect">
            <a:avLst/>
          </a:prstGeom>
          <a:noFill/>
          <a:ln w="9525">
            <a:noFill/>
            <a:miter lim="800000"/>
            <a:headEnd/>
            <a:tailEnd/>
          </a:ln>
        </p:spPr>
        <p:txBody>
          <a:bodyPr/>
          <a:lstStyle/>
          <a:p>
            <a:pPr marL="342900" indent="-342900" algn="ctr" eaLnBrk="1" hangingPunct="1">
              <a:spcBef>
                <a:spcPct val="20000"/>
              </a:spcBef>
              <a:defRPr/>
            </a:pPr>
            <a:r>
              <a:rPr lang="lv-LV" altLang="lv-LV" dirty="0">
                <a:solidFill>
                  <a:schemeClr val="bg1"/>
                </a:solidFill>
                <a:latin typeface="+mj-lt"/>
              </a:rPr>
              <a:t>© “Latvijas Fakti”, 2024.gada oktobris – 2025.gada janvāris</a:t>
            </a:r>
          </a:p>
        </p:txBody>
      </p:sp>
      <p:sp>
        <p:nvSpPr>
          <p:cNvPr id="4" name="Rectangle 3">
            <a:extLst>
              <a:ext uri="{FF2B5EF4-FFF2-40B4-BE49-F238E27FC236}">
                <a16:creationId xmlns:a16="http://schemas.microsoft.com/office/drawing/2014/main" id="{798ED146-D729-645E-0D8B-BF28F33AFD98}"/>
              </a:ext>
            </a:extLst>
          </p:cNvPr>
          <p:cNvSpPr>
            <a:spLocks noChangeArrowheads="1"/>
          </p:cNvSpPr>
          <p:nvPr/>
        </p:nvSpPr>
        <p:spPr bwMode="auto">
          <a:xfrm>
            <a:off x="1603706" y="4255464"/>
            <a:ext cx="6400800" cy="455670"/>
          </a:xfrm>
          <a:prstGeom prst="rect">
            <a:avLst/>
          </a:prstGeom>
          <a:noFill/>
          <a:ln w="9525">
            <a:noFill/>
            <a:miter lim="800000"/>
            <a:headEnd/>
            <a:tailEnd/>
          </a:ln>
        </p:spPr>
        <p:txBody>
          <a:bodyPr/>
          <a:lstStyle/>
          <a:p>
            <a:pPr marL="342900" indent="-342900" algn="ctr" eaLnBrk="1" hangingPunct="1">
              <a:spcBef>
                <a:spcPct val="20000"/>
              </a:spcBef>
              <a:defRPr/>
            </a:pPr>
            <a:r>
              <a:rPr lang="lv-LV" altLang="lv-LV" sz="2000" dirty="0">
                <a:solidFill>
                  <a:schemeClr val="bg1"/>
                </a:solidFill>
                <a:latin typeface="+mj-lt"/>
              </a:rPr>
              <a:t>KVANTITATĪVAIS PĒTĪJUMS</a:t>
            </a:r>
            <a:endParaRPr lang="en-GB" altLang="lv-LV" sz="2000" dirty="0">
              <a:solidFill>
                <a:schemeClr val="bg1"/>
              </a:solidFill>
              <a:latin typeface="+mj-lt"/>
            </a:endParaRPr>
          </a:p>
        </p:txBody>
      </p:sp>
      <p:sp>
        <p:nvSpPr>
          <p:cNvPr id="5" name="Rectangle 9">
            <a:extLst>
              <a:ext uri="{FF2B5EF4-FFF2-40B4-BE49-F238E27FC236}">
                <a16:creationId xmlns:a16="http://schemas.microsoft.com/office/drawing/2014/main" id="{AF685059-7A3F-AB09-46FD-CE341C9D7F07}"/>
              </a:ext>
            </a:extLst>
          </p:cNvPr>
          <p:cNvSpPr>
            <a:spLocks noChangeArrowheads="1"/>
          </p:cNvSpPr>
          <p:nvPr/>
        </p:nvSpPr>
        <p:spPr bwMode="auto">
          <a:xfrm>
            <a:off x="714375" y="1466492"/>
            <a:ext cx="7786688" cy="1605320"/>
          </a:xfrm>
          <a:prstGeom prst="rect">
            <a:avLst/>
          </a:prstGeom>
          <a:noFill/>
          <a:ln w="9525">
            <a:noFill/>
            <a:miter lim="800000"/>
            <a:headEnd/>
            <a:tailEnd/>
          </a:ln>
          <a:effectLst/>
        </p:spPr>
        <p:txBody>
          <a:bodyPr/>
          <a:lstStyle/>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Sabiedriskās domas aptauja</a:t>
            </a:r>
          </a:p>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par dopinga lietošanu sportā</a:t>
            </a:r>
          </a:p>
        </p:txBody>
      </p:sp>
    </p:spTree>
    <p:extLst>
      <p:ext uri="{BB962C8B-B14F-4D97-AF65-F5344CB8AC3E}">
        <p14:creationId xmlns:p14="http://schemas.microsoft.com/office/powerpoint/2010/main" val="152827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3BF563-DCE8-B777-6848-A18305B2AE4F}"/>
              </a:ext>
            </a:extLst>
          </p:cNvPr>
          <p:cNvSpPr>
            <a:spLocks noChangeArrowheads="1"/>
          </p:cNvSpPr>
          <p:nvPr/>
        </p:nvSpPr>
        <p:spPr bwMode="auto">
          <a:xfrm>
            <a:off x="283465" y="207039"/>
            <a:ext cx="8586215"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2019.g., arī 2024.g. nogalē aptaujātie Latvijas iedzīvotāji savu fizisko formu visbiežāk raksturoja kā viduvēju, tā atbildēja gandrīz puse (48%; +1% salīdzinājumā ar 2019.g.) respondentu. Pārējo aptaujas dalībnieku atbildes atklāj pozitīvu tendenci – ja 2019.g. vairāk bija iedzīvotāju, kuri savu fizisko formu vērtēja kritiski (kā kopumā sliktu), tad šogad biežāk tika pārstāvēts pozitīvs vērtējums. Kā ļoti vai diezgan labu šogad savu fizisko formu vērtēja gandrīz trešdaļa (30%; +10% salīdzinājumā ar 2019.g.) respondentu, kā ļoti vai diezgan sliktu – 20% (-10% salīdzinājumā ar 2019.g.) aptaujāto Latvijas iedzīvotāju. Ievērojami pozitīvāk (&gt;40% gadījumu) savu fizisko stāvokli un pašsajūtu vērtēja respondenti, kuri vismaz reizi nedēļā nodarbojas ar fiziskajām aktivitātēm, gados jaunākie aptaujas dalībnieki vecumā līdz 34 gadiem, kā arī finansiāli nodrošinātākie iedzīvotāji.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Vismaz reizi nedēļā brīvajā laikā  ar sportu vai cita veida fiziskām aktivitātēm nodarbojas divas trešdaļas (65%) aptaujāto Latvijas iedzīvotāju un tas ir ievērojami vairāk nekā iepriekšējā  pētījuma rezultātos (+24% salīdzinājumā ar 2019.g.). Progress, salīdzinājumā ar 2019.g. rezultātiem, liecina, ka Latvijas iedzīvotājiem aizvien vairāk rūp viņu fiziskā  veselība.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3 reizes nedēļā vai biežāk fiziskās aktivitātes veic 32% (+16% salīdzinājumā ar 2019.g.) aptaujas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1-2 reizes nedēļā ar sportu vai cita veida fiziskām aktivitātēm nodarbojas 33% (+8% salīdzinājumā ar 2019.g.) respondentu.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Retāk nekā reizi nedēļā fiziskās aktivitātes veic 22% (-15% salīdzinājumā ar 2019.g.) pētījuma dalībnieku. Ar fiziskajām aktivitātēm vispār nenodarbojas 11% (-7% salīdzinājumā ar 2019.g.) aptaujāto Latvijas iedzīvotāju.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Iegūto rezultātu analīze dažādās respondentu sociāli demogrāfiskajās grupās, atklāj šādas tendences: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Jo gados jaunāki ir aptaujas dalībnieki, jo lielāka ir fiziskā aktivitāte - lielāks ir respondentu skaits, kuri vismaz reizi nedēļā nodarbojas ar sportu vai cita veida fiziskām aktivitātēm;</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Jo labāks ir sportiskās formas vērtējums, jo biežāk respondenti nodarbojas ar sportiskām aktivitātēm. Fiziskās aktivitātes vismaz reizi nedēļā veic gandrīz visi (87%) iedzīvotāji, kuri savu sportisko formu raksturoja kā labu. Respondentu vidū, kuri savu sportisko formu vērtēja kā sliktu, ar fiziskām aktivitātēm vismaz reizi nedēļā nodarbojas vien 35% aptaujāto. Gandrīz tikpat liels aptaujāto skaits (28%) šajā respondentu grupā vispār neveic fiziskās aktivitātes;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Iedzīvotāji ar vidēju vai augstāku ienākumu līmeni uz vienu ģimenes locekli mēnesī ar sportu vai cita veida fiziskām aktivitātēm nodarbojas biežāk nekā finansiāli mazāk nodrošinātie respondenti;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Laucinieki fiziskās aktivitātes veic vidēji biežāk nekā pilsētnieki, jo īpaši, Rīgas iedzīvotāji;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Interesanti, ka vīriešu auditorijā bija mazāk respondentu nekā sieviešu vidū, kuri fiziskās aktivitātes veic vismaz reizi nedēļā, savukārt vairāk nekā sieviešu vidū bija to, kuri vispār nenodarbojas ar fiziskām aktivitātēm.</a:t>
            </a:r>
          </a:p>
        </p:txBody>
      </p:sp>
      <p:sp>
        <p:nvSpPr>
          <p:cNvPr id="3" name="Slide Number Placeholder 1">
            <a:extLst>
              <a:ext uri="{FF2B5EF4-FFF2-40B4-BE49-F238E27FC236}">
                <a16:creationId xmlns:a16="http://schemas.microsoft.com/office/drawing/2014/main" id="{1B92ACA6-829B-DDF4-4499-6B603F6292A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4855117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A02E10D-C82D-ED5A-FC25-F123669A3092}"/>
              </a:ext>
            </a:extLst>
          </p:cNvPr>
          <p:cNvGraphicFramePr/>
          <p:nvPr>
            <p:extLst>
              <p:ext uri="{D42A27DB-BD31-4B8C-83A1-F6EECF244321}">
                <p14:modId xmlns:p14="http://schemas.microsoft.com/office/powerpoint/2010/main" val="3136561628"/>
              </p:ext>
            </p:extLst>
          </p:nvPr>
        </p:nvGraphicFramePr>
        <p:xfrm>
          <a:off x="724618" y="998510"/>
          <a:ext cx="6371126" cy="516454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A6E37AA-86BB-F520-45CD-3D5A2AA379B7}"/>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Sports un vērtības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1540384F-9172-0F87-6904-7FA7FB1A281F}"/>
              </a:ext>
            </a:extLst>
          </p:cNvPr>
          <p:cNvSpPr txBox="1">
            <a:spLocks/>
          </p:cNvSpPr>
          <p:nvPr/>
        </p:nvSpPr>
        <p:spPr>
          <a:xfrm>
            <a:off x="388229" y="552393"/>
            <a:ext cx="8569324" cy="307143"/>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Kuras no šīm vērtībām, Jūsuprāt, būtu jāizkopj jaunajos sportistos?</a:t>
            </a:r>
          </a:p>
        </p:txBody>
      </p:sp>
      <p:sp>
        <p:nvSpPr>
          <p:cNvPr id="5" name="TextBox 4">
            <a:extLst>
              <a:ext uri="{FF2B5EF4-FFF2-40B4-BE49-F238E27FC236}">
                <a16:creationId xmlns:a16="http://schemas.microsoft.com/office/drawing/2014/main" id="{9A3D1540-71A2-DA87-78AB-305A7115101F}"/>
              </a:ext>
            </a:extLst>
          </p:cNvPr>
          <p:cNvSpPr txBox="1"/>
          <p:nvPr/>
        </p:nvSpPr>
        <p:spPr>
          <a:xfrm>
            <a:off x="4628402" y="5916835"/>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079C2981-FC01-5976-C68F-947605CB29C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134825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59DC-A455-E620-7E34-1E018F0C34DF}"/>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Sports un vērtības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95E644A-7B24-7A5A-1CD3-F8DE211EAEEE}"/>
              </a:ext>
            </a:extLst>
          </p:cNvPr>
          <p:cNvSpPr txBox="1">
            <a:spLocks/>
          </p:cNvSpPr>
          <p:nvPr/>
        </p:nvSpPr>
        <p:spPr>
          <a:xfrm>
            <a:off x="388229" y="552393"/>
            <a:ext cx="8569324" cy="334575"/>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Kuras no šīm vērtībām, Jūsuprāt, mūsdienās sports attīsta bērnos un jauniešos?</a:t>
            </a:r>
            <a:endParaRPr lang="lv-LV" sz="1200" dirty="0">
              <a:solidFill>
                <a:schemeClr val="tx2">
                  <a:lumMod val="50000"/>
                </a:schemeClr>
              </a:solidFill>
            </a:endParaRPr>
          </a:p>
        </p:txBody>
      </p:sp>
      <p:graphicFrame>
        <p:nvGraphicFramePr>
          <p:cNvPr id="5" name="Chart 4">
            <a:extLst>
              <a:ext uri="{FF2B5EF4-FFF2-40B4-BE49-F238E27FC236}">
                <a16:creationId xmlns:a16="http://schemas.microsoft.com/office/drawing/2014/main" id="{21CDBDC0-7764-98DB-9EFD-89802A376BE4}"/>
              </a:ext>
            </a:extLst>
          </p:cNvPr>
          <p:cNvGraphicFramePr/>
          <p:nvPr>
            <p:extLst>
              <p:ext uri="{D42A27DB-BD31-4B8C-83A1-F6EECF244321}">
                <p14:modId xmlns:p14="http://schemas.microsoft.com/office/powerpoint/2010/main" val="2848705957"/>
              </p:ext>
            </p:extLst>
          </p:nvPr>
        </p:nvGraphicFramePr>
        <p:xfrm>
          <a:off x="724618" y="998510"/>
          <a:ext cx="6371126" cy="51645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56DD628-A0A6-9F60-1751-1310CF05EEA4}"/>
              </a:ext>
            </a:extLst>
          </p:cNvPr>
          <p:cNvSpPr txBox="1"/>
          <p:nvPr/>
        </p:nvSpPr>
        <p:spPr>
          <a:xfrm>
            <a:off x="4440061" y="6077404"/>
            <a:ext cx="2467342" cy="246221"/>
          </a:xfrm>
          <a:prstGeom prst="rect">
            <a:avLst/>
          </a:prstGeom>
          <a:noFill/>
        </p:spPr>
        <p:txBody>
          <a:bodyPr wrap="none" rtlCol="0">
            <a:spAutoFit/>
          </a:bodyPr>
          <a:lstStyle/>
          <a:p>
            <a:r>
              <a:rPr lang="lv-LV" sz="1000" dirty="0"/>
              <a:t>Bāze: visi aptaujas dalībnieki, 2024: n= 1536</a:t>
            </a:r>
          </a:p>
        </p:txBody>
      </p:sp>
      <p:sp>
        <p:nvSpPr>
          <p:cNvPr id="4" name="Slide Number Placeholder 1">
            <a:extLst>
              <a:ext uri="{FF2B5EF4-FFF2-40B4-BE49-F238E27FC236}">
                <a16:creationId xmlns:a16="http://schemas.microsoft.com/office/drawing/2014/main" id="{EDF6C311-5F33-F4D9-2634-9D9F42D1627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9526721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04BE-82ED-7A5B-8EB2-FF134ECA5321}"/>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Sports un vērtības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ADC50FA-B8EE-3554-48AA-AB6A8F8D6809}"/>
              </a:ext>
            </a:extLst>
          </p:cNvPr>
          <p:cNvSpPr txBox="1">
            <a:spLocks/>
          </p:cNvSpPr>
          <p:nvPr/>
        </p:nvSpPr>
        <p:spPr>
          <a:xfrm>
            <a:off x="388229" y="552393"/>
            <a:ext cx="8569324" cy="32543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Ņemot vērā visu, ko Jūs zināt par augsta ranga sacensībām, kuras no šīm vērtībām, Jūsuprāt, patlaban piekopj profesionālais sports? </a:t>
            </a:r>
          </a:p>
        </p:txBody>
      </p:sp>
      <p:graphicFrame>
        <p:nvGraphicFramePr>
          <p:cNvPr id="4" name="Chart 3">
            <a:extLst>
              <a:ext uri="{FF2B5EF4-FFF2-40B4-BE49-F238E27FC236}">
                <a16:creationId xmlns:a16="http://schemas.microsoft.com/office/drawing/2014/main" id="{57403F03-A920-B781-EDD8-A96F18957A20}"/>
              </a:ext>
            </a:extLst>
          </p:cNvPr>
          <p:cNvGraphicFramePr/>
          <p:nvPr>
            <p:extLst>
              <p:ext uri="{D42A27DB-BD31-4B8C-83A1-F6EECF244321}">
                <p14:modId xmlns:p14="http://schemas.microsoft.com/office/powerpoint/2010/main" val="14238934"/>
              </p:ext>
            </p:extLst>
          </p:nvPr>
        </p:nvGraphicFramePr>
        <p:xfrm>
          <a:off x="724618" y="998510"/>
          <a:ext cx="6371126" cy="516454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C0A73B8-C215-71D0-50D7-8198C330BCD3}"/>
              </a:ext>
            </a:extLst>
          </p:cNvPr>
          <p:cNvSpPr txBox="1"/>
          <p:nvPr/>
        </p:nvSpPr>
        <p:spPr>
          <a:xfrm>
            <a:off x="4440061" y="6077404"/>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BBB511BC-E04F-13AB-101F-AEF6AC7C4C5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573121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A0F090-C3D4-6839-9CAC-1DD6CBADFD20}"/>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13. Ētikas pārkāpumi, nepieņemama rīcība vai diskriminācija jauniešu sportā</a:t>
            </a:r>
          </a:p>
        </p:txBody>
      </p:sp>
      <p:sp>
        <p:nvSpPr>
          <p:cNvPr id="3" name="Slide Number Placeholder 1">
            <a:extLst>
              <a:ext uri="{FF2B5EF4-FFF2-40B4-BE49-F238E27FC236}">
                <a16:creationId xmlns:a16="http://schemas.microsoft.com/office/drawing/2014/main" id="{BAACE72F-2951-B119-FC57-BC5FE582F82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8137138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F084-C643-12A9-843A-30F68CACB5C9}"/>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Ētikas pārkāpumi, nepieņemama rīcība vai diskriminācija jauniešu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417C2CA-7212-8B3B-F789-8E45FA66B205}"/>
              </a:ext>
            </a:extLst>
          </p:cNvPr>
          <p:cNvSpPr txBox="1">
            <a:spLocks/>
          </p:cNvSpPr>
          <p:nvPr/>
        </p:nvSpPr>
        <p:spPr>
          <a:xfrm>
            <a:off x="388229" y="835857"/>
            <a:ext cx="3415675" cy="78263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Runājot par jauniešu sportu Latvijā, vai Jūs esat pamanījis vai dzirdējis par nevēlamu attieksmi, rīcību vai diskrimināciju nacionālās piederības, seksuālās orientācijas vai citu iemeslu dēļ? </a:t>
            </a:r>
          </a:p>
        </p:txBody>
      </p:sp>
      <p:graphicFrame>
        <p:nvGraphicFramePr>
          <p:cNvPr id="4" name="Chart 3">
            <a:extLst>
              <a:ext uri="{FF2B5EF4-FFF2-40B4-BE49-F238E27FC236}">
                <a16:creationId xmlns:a16="http://schemas.microsoft.com/office/drawing/2014/main" id="{957DF31F-92D3-FB3D-53E6-C963481E38F2}"/>
              </a:ext>
            </a:extLst>
          </p:cNvPr>
          <p:cNvGraphicFramePr/>
          <p:nvPr>
            <p:extLst>
              <p:ext uri="{D42A27DB-BD31-4B8C-83A1-F6EECF244321}">
                <p14:modId xmlns:p14="http://schemas.microsoft.com/office/powerpoint/2010/main" val="241728112"/>
              </p:ext>
            </p:extLst>
          </p:nvPr>
        </p:nvGraphicFramePr>
        <p:xfrm>
          <a:off x="132197" y="1612450"/>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BDD09262-3FEF-A236-7F0E-BB990418C0C0}"/>
              </a:ext>
            </a:extLst>
          </p:cNvPr>
          <p:cNvSpPr txBox="1">
            <a:spLocks/>
          </p:cNvSpPr>
          <p:nvPr/>
        </p:nvSpPr>
        <p:spPr>
          <a:xfrm>
            <a:off x="5193794" y="832809"/>
            <a:ext cx="3655684" cy="78263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zinātu kur vērsties pēc palīdzības situācijā, ja pret nepilngadīgu sportistu tiktu veikti tādi pārkāpumi vai noziegumi kā  uzmākšanās, pavedināšana,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bulings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ļaunprātīga izmantošana, ekspluatācija? </a:t>
            </a:r>
          </a:p>
        </p:txBody>
      </p:sp>
      <p:graphicFrame>
        <p:nvGraphicFramePr>
          <p:cNvPr id="8" name="Chart 7">
            <a:extLst>
              <a:ext uri="{FF2B5EF4-FFF2-40B4-BE49-F238E27FC236}">
                <a16:creationId xmlns:a16="http://schemas.microsoft.com/office/drawing/2014/main" id="{89F648F2-A448-CB42-A572-94BF5539A956}"/>
              </a:ext>
            </a:extLst>
          </p:cNvPr>
          <p:cNvGraphicFramePr/>
          <p:nvPr>
            <p:extLst>
              <p:ext uri="{D42A27DB-BD31-4B8C-83A1-F6EECF244321}">
                <p14:modId xmlns:p14="http://schemas.microsoft.com/office/powerpoint/2010/main" val="80712218"/>
              </p:ext>
            </p:extLst>
          </p:nvPr>
        </p:nvGraphicFramePr>
        <p:xfrm>
          <a:off x="4563989" y="1609402"/>
          <a:ext cx="4412371" cy="36770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F79784C-9B7A-CE22-30C4-D8AD6D5E68D4}"/>
              </a:ext>
            </a:extLst>
          </p:cNvPr>
          <p:cNvSpPr txBox="1"/>
          <p:nvPr/>
        </p:nvSpPr>
        <p:spPr>
          <a:xfrm>
            <a:off x="3365763" y="5245550"/>
            <a:ext cx="2467342" cy="246221"/>
          </a:xfrm>
          <a:prstGeom prst="rect">
            <a:avLst/>
          </a:prstGeom>
          <a:noFill/>
        </p:spPr>
        <p:txBody>
          <a:bodyPr wrap="none" rtlCol="0">
            <a:spAutoFit/>
          </a:bodyPr>
          <a:lstStyle/>
          <a:p>
            <a:r>
              <a:rPr lang="lv-LV" sz="1000" dirty="0"/>
              <a:t>Bāze: visi aptaujas dalībnieki, 2024: n= 1536</a:t>
            </a:r>
          </a:p>
        </p:txBody>
      </p:sp>
      <p:sp>
        <p:nvSpPr>
          <p:cNvPr id="5" name="Slide Number Placeholder 1">
            <a:extLst>
              <a:ext uri="{FF2B5EF4-FFF2-40B4-BE49-F238E27FC236}">
                <a16:creationId xmlns:a16="http://schemas.microsoft.com/office/drawing/2014/main" id="{1AA74973-F3C4-8B17-53A9-5401B20B980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7096709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87E8-1B87-4277-0101-46D0CE01A17C}"/>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Ētikas pārkāpumi, nepieņemama rīcība vai diskriminācija jauniešu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EFFD698A-64EC-79DF-DEF4-CF3BA6AD6785}"/>
              </a:ext>
            </a:extLst>
          </p:cNvPr>
          <p:cNvSpPr txBox="1">
            <a:spLocks/>
          </p:cNvSpPr>
          <p:nvPr/>
        </p:nvSpPr>
        <p:spPr>
          <a:xfrm>
            <a:off x="388229" y="561539"/>
            <a:ext cx="8569324"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Runājot par jauniešu sportu Latvijā, ir pamanījis vai dzirdējis par nevēlamu attieksmi, rīcību vai diskrimināciju nacionālās piederības, seksuālās orientācijas vai citu iemeslu dēļ </a:t>
            </a:r>
          </a:p>
        </p:txBody>
      </p:sp>
      <p:graphicFrame>
        <p:nvGraphicFramePr>
          <p:cNvPr id="4" name="Chart 3">
            <a:extLst>
              <a:ext uri="{FF2B5EF4-FFF2-40B4-BE49-F238E27FC236}">
                <a16:creationId xmlns:a16="http://schemas.microsoft.com/office/drawing/2014/main" id="{DCE6FAFB-CA94-E857-E654-30BC327BA4FA}"/>
              </a:ext>
            </a:extLst>
          </p:cNvPr>
          <p:cNvGraphicFramePr/>
          <p:nvPr>
            <p:extLst>
              <p:ext uri="{D42A27DB-BD31-4B8C-83A1-F6EECF244321}">
                <p14:modId xmlns:p14="http://schemas.microsoft.com/office/powerpoint/2010/main" val="4036245224"/>
              </p:ext>
            </p:extLst>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592EBCD3-5E2D-64EE-5BBA-6945DCE197A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548376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C7AB-7774-AE48-C0D9-39489862DDFC}"/>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Ētikas pārkāpumi, nepieņemama rīcība vai diskriminācija jauniešu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DE184737-76B6-F124-617E-78BC94700FC5}"/>
              </a:ext>
            </a:extLst>
          </p:cNvPr>
          <p:cNvSpPr txBox="1">
            <a:spLocks/>
          </p:cNvSpPr>
          <p:nvPr/>
        </p:nvSpPr>
        <p:spPr>
          <a:xfrm>
            <a:off x="388229" y="561539"/>
            <a:ext cx="8569324"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Zinātu kur vērsties pēc palīdzības situācijā, ja pret nepilngadīgu sportistu tiktu veikti tādi pārkāpumi vai noziegumi kā  uzmākšanās, pavedināšana, </a:t>
            </a:r>
            <a:r>
              <a:rPr kumimoji="0" lang="lv-LV" sz="1100" b="1" i="0" u="none" strike="noStrike" kern="1200" cap="none" spc="0" normalizeH="0" baseline="0" noProof="0" dirty="0" err="1">
                <a:ln>
                  <a:noFill/>
                </a:ln>
                <a:solidFill>
                  <a:schemeClr val="accent1">
                    <a:lumMod val="50000"/>
                  </a:schemeClr>
                </a:solidFill>
                <a:effectLst/>
                <a:uLnTx/>
                <a:uFillTx/>
                <a:latin typeface="+mn-lt"/>
                <a:ea typeface="+mn-ea"/>
                <a:cs typeface="+mn-cs"/>
              </a:rPr>
              <a:t>bulings</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ļaunprātīga izmantošana, ekspluatācija</a:t>
            </a:r>
          </a:p>
        </p:txBody>
      </p:sp>
      <p:graphicFrame>
        <p:nvGraphicFramePr>
          <p:cNvPr id="4" name="Chart 3">
            <a:extLst>
              <a:ext uri="{FF2B5EF4-FFF2-40B4-BE49-F238E27FC236}">
                <a16:creationId xmlns:a16="http://schemas.microsoft.com/office/drawing/2014/main" id="{1BEC3BDC-9EB4-9FD0-347D-73A75A31A091}"/>
              </a:ext>
            </a:extLst>
          </p:cNvPr>
          <p:cNvGraphicFramePr/>
          <p:nvPr>
            <p:extLst>
              <p:ext uri="{D42A27DB-BD31-4B8C-83A1-F6EECF244321}">
                <p14:modId xmlns:p14="http://schemas.microsoft.com/office/powerpoint/2010/main" val="3578819979"/>
              </p:ext>
            </p:extLst>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FF742B14-AB30-CC69-86D0-F54E92647D1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802423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1D3801-84F7-C11F-788F-6304B98DC3A9}"/>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14. Atbalsts centralizētas iestādes izveidei Latvijā, </a:t>
            </a:r>
          </a:p>
          <a:p>
            <a:pPr algn="ctr">
              <a:lnSpc>
                <a:spcPct val="130000"/>
              </a:lnSpc>
              <a:defRPr/>
            </a:pPr>
            <a:r>
              <a:rPr lang="lv-LV" sz="2400" dirty="0">
                <a:solidFill>
                  <a:srgbClr val="990033"/>
                </a:solidFill>
                <a:effectLst>
                  <a:outerShdw blurRad="38100" dist="38100" dir="2700000" algn="tl">
                    <a:srgbClr val="C0C0C0"/>
                  </a:outerShdw>
                </a:effectLst>
                <a:latin typeface="+mj-lt"/>
              </a:rPr>
              <a:t>kuras kompetencē būtu ētikas pārkāpumu izskatīšana sportā, </a:t>
            </a:r>
            <a:r>
              <a:rPr lang="lv-LV" sz="2400" dirty="0" err="1">
                <a:solidFill>
                  <a:srgbClr val="990033"/>
                </a:solidFill>
                <a:effectLst>
                  <a:outerShdw blurRad="38100" dist="38100" dir="2700000" algn="tl">
                    <a:srgbClr val="C0C0C0"/>
                  </a:outerShdw>
                </a:effectLst>
                <a:latin typeface="+mj-lt"/>
              </a:rPr>
              <a:t>prevencija</a:t>
            </a:r>
            <a:r>
              <a:rPr lang="lv-LV" sz="2400" dirty="0">
                <a:solidFill>
                  <a:srgbClr val="990033"/>
                </a:solidFill>
                <a:effectLst>
                  <a:outerShdw blurRad="38100" dist="38100" dir="2700000" algn="tl">
                    <a:srgbClr val="C0C0C0"/>
                  </a:outerShdw>
                </a:effectLst>
                <a:latin typeface="+mj-lt"/>
              </a:rPr>
              <a:t> un sportistu izglītošana</a:t>
            </a:r>
          </a:p>
        </p:txBody>
      </p:sp>
      <p:sp>
        <p:nvSpPr>
          <p:cNvPr id="3" name="Slide Number Placeholder 1">
            <a:extLst>
              <a:ext uri="{FF2B5EF4-FFF2-40B4-BE49-F238E27FC236}">
                <a16:creationId xmlns:a16="http://schemas.microsoft.com/office/drawing/2014/main" id="{980CB2B0-3545-79EF-C533-C2025597C77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365998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CA8AFC6-0F2E-08D3-BE46-6FF56083A05F}"/>
              </a:ext>
            </a:extLst>
          </p:cNvPr>
          <p:cNvSpPr txBox="1">
            <a:spLocks/>
          </p:cNvSpPr>
          <p:nvPr/>
        </p:nvSpPr>
        <p:spPr>
          <a:xfrm>
            <a:off x="388229" y="1060704"/>
            <a:ext cx="8152267" cy="557784"/>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atbalstītu centralizētas iestādes izveidi Latvijā, kuras kompetencē būtu ētikas pārkāpumu izskatīšana sportā (uzmākšanās, vardarbības un diskriminācijas novēršana un risināšana sportā),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prevencija</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kā arī sportistu izglītošana šajos jautājumos?</a:t>
            </a:r>
          </a:p>
        </p:txBody>
      </p:sp>
      <p:graphicFrame>
        <p:nvGraphicFramePr>
          <p:cNvPr id="3" name="Chart 2">
            <a:extLst>
              <a:ext uri="{FF2B5EF4-FFF2-40B4-BE49-F238E27FC236}">
                <a16:creationId xmlns:a16="http://schemas.microsoft.com/office/drawing/2014/main" id="{D405066D-4523-44ED-2026-A0F709779133}"/>
              </a:ext>
            </a:extLst>
          </p:cNvPr>
          <p:cNvGraphicFramePr/>
          <p:nvPr>
            <p:extLst>
              <p:ext uri="{D42A27DB-BD31-4B8C-83A1-F6EECF244321}">
                <p14:modId xmlns:p14="http://schemas.microsoft.com/office/powerpoint/2010/main" val="795925591"/>
              </p:ext>
            </p:extLst>
          </p:nvPr>
        </p:nvGraphicFramePr>
        <p:xfrm>
          <a:off x="1768973" y="1590485"/>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E5C907A-27CD-0371-9A53-B0134BD17174}"/>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Atbalsts centralizētas iestādes izveidei Latvijā, kuras kompetencē būtu ētikas pārkāpumu izskatīšana sportā, </a:t>
            </a:r>
            <a:r>
              <a:rPr lang="lv-LV" sz="2000" dirty="0" err="1">
                <a:solidFill>
                  <a:srgbClr val="990033"/>
                </a:solidFill>
                <a:latin typeface="+mj-lt"/>
                <a:ea typeface="+mj-ea"/>
                <a:cs typeface="+mj-cs"/>
              </a:rPr>
              <a:t>prevencija</a:t>
            </a:r>
            <a:r>
              <a:rPr lang="lv-LV" sz="2000" dirty="0">
                <a:solidFill>
                  <a:srgbClr val="990033"/>
                </a:solidFill>
                <a:latin typeface="+mj-lt"/>
                <a:ea typeface="+mj-ea"/>
                <a:cs typeface="+mj-cs"/>
              </a:rPr>
              <a:t> un sportistu izglītošana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TextBox 4">
            <a:extLst>
              <a:ext uri="{FF2B5EF4-FFF2-40B4-BE49-F238E27FC236}">
                <a16:creationId xmlns:a16="http://schemas.microsoft.com/office/drawing/2014/main" id="{9109B4FF-75F4-13B9-D5A3-B5F82E1E4247}"/>
              </a:ext>
            </a:extLst>
          </p:cNvPr>
          <p:cNvSpPr txBox="1"/>
          <p:nvPr/>
        </p:nvSpPr>
        <p:spPr>
          <a:xfrm>
            <a:off x="2741487" y="5336990"/>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60AB0F91-5479-BDD2-C094-44D9440016A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14529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C1B5A49-4352-934C-32CD-A675B932470D}"/>
              </a:ext>
            </a:extLst>
          </p:cNvPr>
          <p:cNvSpPr txBox="1">
            <a:spLocks/>
          </p:cNvSpPr>
          <p:nvPr/>
        </p:nvSpPr>
        <p:spPr>
          <a:xfrm>
            <a:off x="2450592" y="561538"/>
            <a:ext cx="6181344" cy="78263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Jūs atbalstītu centralizētas iestādes izveidi Latvijā, kuras kompetencē būtu ētikas pārkāpumu izskatīšana sportā (uzmākšanās, vardarbības un diskriminācijas novēršana un risināšana sportā), </a:t>
            </a:r>
            <a:r>
              <a:rPr kumimoji="0" lang="lv-LV" sz="1100" b="0" i="0" u="none" strike="noStrike" kern="1200" cap="none" spc="0" normalizeH="0" baseline="0" noProof="0" dirty="0" err="1">
                <a:ln>
                  <a:noFill/>
                </a:ln>
                <a:solidFill>
                  <a:schemeClr val="tx2">
                    <a:lumMod val="50000"/>
                  </a:schemeClr>
                </a:solidFill>
                <a:effectLst/>
                <a:uLnTx/>
                <a:uFillTx/>
                <a:latin typeface="+mn-lt"/>
                <a:ea typeface="+mn-ea"/>
                <a:cs typeface="+mn-cs"/>
              </a:rPr>
              <a:t>prevencija</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kā arī sportistu izglītošana šajos jautājumos?</a:t>
            </a:r>
          </a:p>
        </p:txBody>
      </p:sp>
      <p:sp>
        <p:nvSpPr>
          <p:cNvPr id="3" name="Title 1">
            <a:extLst>
              <a:ext uri="{FF2B5EF4-FFF2-40B4-BE49-F238E27FC236}">
                <a16:creationId xmlns:a16="http://schemas.microsoft.com/office/drawing/2014/main" id="{289A0118-15C3-5106-1346-48964581E542}"/>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Atbalsts centralizētas iestādes izveidei, kuras kompetencē būtu ētikas pārkāpumu izskatīšana sportā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graphicFrame>
        <p:nvGraphicFramePr>
          <p:cNvPr id="4" name="Chart 3">
            <a:extLst>
              <a:ext uri="{FF2B5EF4-FFF2-40B4-BE49-F238E27FC236}">
                <a16:creationId xmlns:a16="http://schemas.microsoft.com/office/drawing/2014/main" id="{8ED000F1-88B0-DDF1-56B7-D44EED9876AD}"/>
              </a:ext>
            </a:extLst>
          </p:cNvPr>
          <p:cNvGraphicFramePr/>
          <p:nvPr>
            <p:extLst>
              <p:ext uri="{D42A27DB-BD31-4B8C-83A1-F6EECF244321}">
                <p14:modId xmlns:p14="http://schemas.microsoft.com/office/powerpoint/2010/main" val="3801645904"/>
              </p:ext>
            </p:extLst>
          </p:nvPr>
        </p:nvGraphicFramePr>
        <p:xfrm>
          <a:off x="1371837" y="1170432"/>
          <a:ext cx="7668883" cy="52546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00281CA-487A-7AF1-AB90-2D4B9F9A2AEC}"/>
              </a:ext>
            </a:extLst>
          </p:cNvPr>
          <p:cNvSpPr txBox="1"/>
          <p:nvPr/>
        </p:nvSpPr>
        <p:spPr>
          <a:xfrm>
            <a:off x="285751" y="4504450"/>
            <a:ext cx="900273" cy="861774"/>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B71F3C07-F8E9-4C3C-6E9A-6BAF2E1314B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8620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7C5D52-E8FD-8BDD-7F51-A0E1E70AFE3E}"/>
              </a:ext>
            </a:extLst>
          </p:cNvPr>
          <p:cNvSpPr>
            <a:spLocks noChangeArrowheads="1"/>
          </p:cNvSpPr>
          <p:nvPr/>
        </p:nvSpPr>
        <p:spPr bwMode="auto">
          <a:xfrm>
            <a:off x="640080" y="402336"/>
            <a:ext cx="8302752" cy="6208776"/>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Populārākie fizisko aktivitāšu veidi: </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Pastaigas brīvā dabā, nūjošana - regulāri ar to nodarbojas 66% iedzīvotāju, kuri vispār veic fiziskās aktivitātes, salīdzinoši biežāk to dara gados vecākie iedzīvotāji, sievietes;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Vingrošana, aerobika, joga, </a:t>
            </a:r>
            <a:r>
              <a:rPr lang="lv-LV" sz="1100" dirty="0" err="1">
                <a:solidFill>
                  <a:srgbClr val="000000"/>
                </a:solidFill>
                <a:latin typeface="Calibri" pitchFamily="34" charset="0"/>
              </a:rPr>
              <a:t>Pilates</a:t>
            </a:r>
            <a:r>
              <a:rPr lang="lv-LV" sz="1100" dirty="0">
                <a:solidFill>
                  <a:srgbClr val="000000"/>
                </a:solidFill>
                <a:latin typeface="Calibri" pitchFamily="34" charset="0"/>
              </a:rPr>
              <a:t> - regulāri ar to nodarbojas 28% fizisko aktivitāšu veicēju, salīdzinoši biežāk sievietes, respondenti ar augstāko izglītību;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Riteņbraukšana – regulāri nodarbojas 22% aptaujas dalībnieku, biežāk vīrieši;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Skriešana – 17%, biežāk gados jaunākie iedzīvotāji, vīrieši.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Nozīmīgākie fizisko aktivitāšu mērķi ir veselības nostiprināšana (vairāk aktuāla gados vecākiem iedzīvotājiem) un labsajūta, ko sniedz sportošana (vairāk svarīga gados jaunākiem respondentiem) – šos sportošanu veicinošos faktorus minēja  gandrīz trīs ceturtdaļas (72%) iedzīvotāju, kuri veic fiziskās aktivitātes. Nozīmīgs aptaujas dalībnieku skaits (27%) minēja arī tādus fizisko aktivitāšu mērķus kā svara samazināšana izskata uzlabošana. Abus šos mērķus biežāk minēja sievietes, respondenti ar augstāku izglītības un ienākumu līmeni.</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Sporta vai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klubus mēdz apmeklēt 29% respondentu un viņu skaits, salīdzinājumā ar iepriekšējo  aptauju, ir pieaudzis (+5% salīdzinājumā ar 2019.g.). Jauniešu vidū (18-24 gadi) sporta klubus apmeklē pat vairāk par pusi (54%) aptaujāto. Liels sporta vai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klubu apmeklētāju skaits (40%-45%) vērojams arī respondentu vidū vecumā no 25 līdz 34 gadiem, ar labu sportisko formu, kā arī finansiāli nodrošinātāko iedzīvotāju vidū. Vairākas reizes nedēļā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klubos fiziskās aktivitātes veic 14% aptaujāto Latvijas iedzīvotāju, reizi nedēļā – 6%, savukārt retāk – 9% aptaujas dalībnieku.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Nedaudz vairāk par pusi (52%; +12% salīdzinājumā ar 2019.g.) aptaujāto sporta vai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klubu apmeklētāju atbalstīja viedokli, ka sporta vai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klubos būtu nepieciešama brīvi pieejama informācija par sportā izliegtajām vielām (dopingu). Noraidošu attieksmi pārstāvēja 29% (-12% salīdzinājumā ar 2019.g.) respondentu, kuri apmeklē sporta vai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klubus.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Bērni skolas vecumā ir vairāk nekā trešdaļā (36%) aptaujāto mājsaimniecību. Fakultatīvas (t.i. papildus obligātajiem) sporta nodarbības vai treniņus apmeklē bērni vairāk nekā trīs ceturtdaļās (77%) ģimeņu un tas ir vairāk nekā iepriekšējā  pētījuma rezultātos (+12% salīdzinājumā ar 2019.g.). 23% (-10% salīdzinājumā ar 2019.g.) ģimeņu bērni nepameklē fakultatīvas sporta nodarbības vai treniņus, taču trīs ceturtdaļas (76%; +7% salīdzinājumā ar 2019.g.) šo bērnu vecāku vēlētos, lai bērni apmeklētu kādus sporta treniņus.</a:t>
            </a:r>
          </a:p>
        </p:txBody>
      </p:sp>
      <p:sp>
        <p:nvSpPr>
          <p:cNvPr id="3" name="Slide Number Placeholder 1">
            <a:extLst>
              <a:ext uri="{FF2B5EF4-FFF2-40B4-BE49-F238E27FC236}">
                <a16:creationId xmlns:a16="http://schemas.microsoft.com/office/drawing/2014/main" id="{9D77FD68-30D1-B158-B55A-9689A77C021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5815592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3D485-4787-36F9-A564-D84BEBDBC522}"/>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000" dirty="0">
                <a:latin typeface="+mj-lt"/>
                <a:ea typeface="+mj-ea"/>
                <a:cs typeface="+mj-cs"/>
              </a:rPr>
              <a:t>Kontaktinformācija:</a:t>
            </a: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500" b="1" dirty="0">
              <a:solidFill>
                <a:srgbClr val="000000"/>
              </a:solidFill>
              <a:latin typeface="Calibri" pitchFamily="34" charset="0"/>
            </a:endParaRPr>
          </a:p>
          <a:p>
            <a:pPr marL="0" lvl="1">
              <a:spcBef>
                <a:spcPts val="2400"/>
              </a:spcBef>
              <a:buClr>
                <a:srgbClr val="CC3300"/>
              </a:buClr>
            </a:pPr>
            <a:r>
              <a:rPr lang="lv-LV" altLang="lv-LV" sz="1400" b="1" dirty="0">
                <a:solidFill>
                  <a:schemeClr val="tx1">
                    <a:lumMod val="65000"/>
                    <a:lumOff val="35000"/>
                  </a:schemeClr>
                </a:solidFill>
                <a:latin typeface="Calibri" pitchFamily="34" charset="0"/>
              </a:rPr>
              <a:t>Oksana Kurcalte</a:t>
            </a:r>
          </a:p>
          <a:p>
            <a:pPr marL="0" lvl="1">
              <a:spcBef>
                <a:spcPts val="0"/>
              </a:spcBef>
              <a:buClr>
                <a:srgbClr val="CC3300"/>
              </a:buClr>
            </a:pPr>
            <a:r>
              <a:rPr lang="lv-LV" altLang="lv-LV" sz="1400" dirty="0">
                <a:solidFill>
                  <a:schemeClr val="tx1">
                    <a:lumMod val="65000"/>
                    <a:lumOff val="35000"/>
                  </a:schemeClr>
                </a:solidFill>
                <a:latin typeface="Calibri" pitchFamily="34" charset="0"/>
              </a:rPr>
              <a:t>Vecākā projektu vadītāja</a:t>
            </a:r>
          </a:p>
          <a:p>
            <a:pPr marL="0" lvl="1">
              <a:spcBef>
                <a:spcPts val="0"/>
              </a:spcBef>
              <a:buClr>
                <a:srgbClr val="CC3300"/>
              </a:buClr>
            </a:pPr>
            <a:r>
              <a:rPr lang="lv-LV" altLang="lv-LV" sz="1400" dirty="0">
                <a:solidFill>
                  <a:schemeClr val="tx1">
                    <a:lumMod val="65000"/>
                    <a:lumOff val="35000"/>
                  </a:schemeClr>
                </a:solidFill>
                <a:latin typeface="Calibri" pitchFamily="34" charset="0"/>
              </a:rPr>
              <a:t>Tālrunis:	+371 67314002</a:t>
            </a:r>
          </a:p>
          <a:p>
            <a:pPr marL="0" lvl="1">
              <a:spcBef>
                <a:spcPts val="0"/>
              </a:spcBef>
              <a:buClr>
                <a:srgbClr val="CC3300"/>
              </a:buClr>
            </a:pPr>
            <a:r>
              <a:rPr lang="lv-LV" altLang="lv-LV" sz="1400" dirty="0">
                <a:solidFill>
                  <a:schemeClr val="tx1">
                    <a:lumMod val="65000"/>
                    <a:lumOff val="35000"/>
                  </a:schemeClr>
                </a:solidFill>
                <a:latin typeface="Calibri" pitchFamily="34" charset="0"/>
              </a:rPr>
              <a:t>E-pasts:	</a:t>
            </a:r>
            <a:r>
              <a:rPr lang="lv-LV" altLang="lv-LV" sz="1400" dirty="0">
                <a:solidFill>
                  <a:schemeClr val="tx1">
                    <a:lumMod val="65000"/>
                    <a:lumOff val="35000"/>
                  </a:schemeClr>
                </a:solidFill>
                <a:latin typeface="Calibri" pitchFamily="34" charset="0"/>
                <a:hlinkClick r:id="rId3"/>
              </a:rPr>
              <a:t>sana@latfacts.lv</a:t>
            </a:r>
            <a:r>
              <a:rPr lang="lv-LV" altLang="lv-LV" sz="1400" dirty="0">
                <a:solidFill>
                  <a:schemeClr val="tx1">
                    <a:lumMod val="65000"/>
                    <a:lumOff val="35000"/>
                  </a:schemeClr>
                </a:solidFill>
                <a:latin typeface="Calibri" pitchFamily="34" charset="0"/>
              </a:rPr>
              <a:t> </a:t>
            </a:r>
          </a:p>
          <a:p>
            <a:pPr marL="0" lvl="1">
              <a:spcBef>
                <a:spcPts val="0"/>
              </a:spcBef>
              <a:buClr>
                <a:srgbClr val="CC3300"/>
              </a:buClr>
            </a:pPr>
            <a:endParaRPr lang="lv-LV" altLang="lv-LV" sz="1500" b="1" dirty="0">
              <a:solidFill>
                <a:schemeClr val="tx1">
                  <a:lumMod val="65000"/>
                  <a:lumOff val="35000"/>
                </a:schemeClr>
              </a:solidFill>
              <a:latin typeface="Calibri" pitchFamily="34" charset="0"/>
            </a:endParaRPr>
          </a:p>
        </p:txBody>
      </p:sp>
      <p:pic>
        <p:nvPicPr>
          <p:cNvPr id="3" name="Picture 2">
            <a:extLst>
              <a:ext uri="{FF2B5EF4-FFF2-40B4-BE49-F238E27FC236}">
                <a16:creationId xmlns:a16="http://schemas.microsoft.com/office/drawing/2014/main" id="{62266F75-0592-75A1-E5F7-22AC854C4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1268760"/>
            <a:ext cx="2160240" cy="723658"/>
          </a:xfrm>
          <a:prstGeom prst="rect">
            <a:avLst/>
          </a:prstGeom>
        </p:spPr>
      </p:pic>
    </p:spTree>
    <p:extLst>
      <p:ext uri="{BB962C8B-B14F-4D97-AF65-F5344CB8AC3E}">
        <p14:creationId xmlns:p14="http://schemas.microsoft.com/office/powerpoint/2010/main" val="364637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4E57DD-0423-64C3-FE41-00E27C5FA097}"/>
              </a:ext>
            </a:extLst>
          </p:cNvPr>
          <p:cNvSpPr>
            <a:spLocks noChangeArrowheads="1"/>
          </p:cNvSpPr>
          <p:nvPr/>
        </p:nvSpPr>
        <p:spPr bwMode="auto">
          <a:xfrm>
            <a:off x="740663" y="466344"/>
            <a:ext cx="8046721" cy="6208776"/>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Dopinga lietošana sportā personīgi uztrauc katru otro (49%) aptaujas dalībnieku.  Interesanti atzīmēt, ka salīdzinoši biežāk tie bija gados vecākie respondenti vecumā virs 45 gadiem. Dopinga tēma vienaldzīga ir 43% aptaujāto Latvijas iedzīvotāju.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rezultāti liecina, ka sabiedrībā paaugstinās interese par informāciju, kas skar dopinga lietošanu sportā. Viedokli, ka ikvienam iedzīvotājam būtu nepieciešams zināt par sportā aizliegtajām vielām un kas ir antidopinga noteikumu pārkāpumi, pārstāvēja vairākums (62%) aptaujāto Latvijas iedzīvotāju un tas ir ievērojami vairāk nekā iepriekšējā  pētījuma rezultātos (+22% salīdzinājumā ar 2019.g.). Noraidošu atbildi sniedza 31% (-7% salīdzinājumā ar 2019.g.) respondentu. Dažādās respondentu sociāli demogrāfiskajās grupās iegūto rezultātu analīze neuzrāda kādas būtiskas viedokļu atšķirības. Nedaudz biežāk interesi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par sportā aizliegtajām vielām un riskiem tos lietot pauda aptaujātās sievietes un respondenti, kurās ir bērni skolas vecumā.</a:t>
            </a:r>
            <a:endParaRPr lang="lv-LV" sz="1100" dirty="0">
              <a:solidFill>
                <a:srgbClr val="000000"/>
              </a:solidFill>
              <a:latin typeface="Calibri" pitchFamily="34" charset="0"/>
            </a:endParaRP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Sabiedrībā par </a:t>
            </a:r>
            <a:r>
              <a:rPr lang="it-IT" sz="1100" dirty="0">
                <a:solidFill>
                  <a:srgbClr val="000000"/>
                </a:solidFill>
                <a:latin typeface="Calibri" pitchFamily="34" charset="0"/>
              </a:rPr>
              <a:t>par sportā aizliegtām vielām un dopinga lietošanu</a:t>
            </a:r>
            <a:r>
              <a:rPr lang="lv-LV" sz="1100" dirty="0">
                <a:solidFill>
                  <a:srgbClr val="000000"/>
                </a:solidFill>
                <a:latin typeface="Calibri" pitchFamily="34" charset="0"/>
              </a:rPr>
              <a:t> valda šādi priekšstati (pārstāvēja vairāk nekā 70% aptaujāto): </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Dopings palīdz sasniegt labākus sportiskos rezultātus </a:t>
            </a:r>
            <a:r>
              <a:rPr lang="lv-LV" sz="1100" dirty="0">
                <a:solidFill>
                  <a:srgbClr val="000000"/>
                </a:solidFill>
                <a:latin typeface="Calibri" pitchFamily="34" charset="0"/>
              </a:rPr>
              <a:t>(piekrita 89% respondentu; +8%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Sportisti ir bargi jāsoda dopinga lietošanas gadījumā </a:t>
            </a:r>
            <a:r>
              <a:rPr lang="lv-LV" sz="1100" dirty="0">
                <a:solidFill>
                  <a:srgbClr val="000000"/>
                </a:solidFill>
                <a:latin typeface="Calibri" pitchFamily="34" charset="0"/>
              </a:rPr>
              <a:t>(85%;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Ikviens, kurš lieto dopinga vielas no sportā aizliegto vielu saraksta, bojā savu veselību </a:t>
            </a:r>
            <a:r>
              <a:rPr lang="lv-LV" sz="1100" dirty="0">
                <a:solidFill>
                  <a:srgbClr val="000000"/>
                </a:solidFill>
                <a:latin typeface="Calibri" pitchFamily="34" charset="0"/>
              </a:rPr>
              <a:t>(81%;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Dopinga lietošana ir ētisks pārkāpums </a:t>
            </a:r>
            <a:r>
              <a:rPr lang="lv-LV" sz="1100" dirty="0">
                <a:solidFill>
                  <a:srgbClr val="000000"/>
                </a:solidFill>
                <a:latin typeface="Calibri" pitchFamily="34" charset="0"/>
              </a:rPr>
              <a:t>(81%;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Dopings jeb sportā aizliegto vielu lietošana ir jautājums, kas skar ne tikai sportu </a:t>
            </a:r>
            <a:r>
              <a:rPr lang="lv-LV" sz="1100" dirty="0">
                <a:solidFill>
                  <a:srgbClr val="000000"/>
                </a:solidFill>
                <a:latin typeface="Calibri" pitchFamily="34" charset="0"/>
              </a:rPr>
              <a:t>(76%);</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Sabiedrībā būtu nepieciešams vairāk informācijas par dopingu un sportā aizliegtajām vielām </a:t>
            </a:r>
            <a:r>
              <a:rPr lang="lv-LV" sz="1100" dirty="0">
                <a:solidFill>
                  <a:srgbClr val="000000"/>
                </a:solidFill>
                <a:latin typeface="Calibri" pitchFamily="34" charset="0"/>
              </a:rPr>
              <a:t>(74%; +7%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Dopings ir ātrs un viegls veids, kā sasniegt vajadzīgo fizisko formu un ātri atgūt spēkus </a:t>
            </a:r>
            <a:r>
              <a:rPr lang="lv-LV" sz="1100" dirty="0">
                <a:solidFill>
                  <a:srgbClr val="000000"/>
                </a:solidFill>
                <a:latin typeface="Calibri" pitchFamily="34" charset="0"/>
              </a:rPr>
              <a:t>(71%; +6% salīdzinājumā ar 2019.g.).</a:t>
            </a:r>
          </a:p>
        </p:txBody>
      </p:sp>
      <p:sp>
        <p:nvSpPr>
          <p:cNvPr id="3" name="Slide Number Placeholder 1">
            <a:extLst>
              <a:ext uri="{FF2B5EF4-FFF2-40B4-BE49-F238E27FC236}">
                <a16:creationId xmlns:a16="http://schemas.microsoft.com/office/drawing/2014/main" id="{342232C4-1CC4-8214-F0BF-37A2A17F413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7502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1A8D27-DDE9-816A-2D56-72B2A7285322}"/>
              </a:ext>
            </a:extLst>
          </p:cNvPr>
          <p:cNvSpPr>
            <a:spLocks noChangeArrowheads="1"/>
          </p:cNvSpPr>
          <p:nvPr/>
        </p:nvSpPr>
        <p:spPr bwMode="auto">
          <a:xfrm>
            <a:off x="804672" y="429768"/>
            <a:ext cx="7836408" cy="6245352"/>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Šādus izteikumus dominējošā daļa (vairāk nekā 70%) aptaujas dalībnieku noraidīja:</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Ir pieļaujami, ja sportisti lieto aizliegtas vielas, par ko neviens neuzzina, ja tas Latvijai atnes medaļas </a:t>
            </a:r>
            <a:r>
              <a:rPr lang="lv-LV" sz="1100" dirty="0">
                <a:solidFill>
                  <a:srgbClr val="000000"/>
                </a:solidFill>
                <a:latin typeface="Calibri" pitchFamily="34" charset="0"/>
              </a:rPr>
              <a:t>(nepiekrita 91% respondentu;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Svarīgs ir tikai rezultāts, nevis tas, kā rezultāts tiek sasniegts </a:t>
            </a:r>
            <a:r>
              <a:rPr lang="lv-LV" sz="1100" dirty="0">
                <a:solidFill>
                  <a:srgbClr val="000000"/>
                </a:solidFill>
                <a:latin typeface="Calibri" pitchFamily="34" charset="0"/>
              </a:rPr>
              <a:t>(nepiekrita 90%; +8%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Dopings nav krāpšana, jo tā lietošana sportā ir ierasta parādība </a:t>
            </a:r>
            <a:r>
              <a:rPr lang="lv-LV" sz="1100" dirty="0">
                <a:solidFill>
                  <a:srgbClr val="000000"/>
                </a:solidFill>
                <a:latin typeface="Calibri" pitchFamily="34" charset="0"/>
              </a:rPr>
              <a:t>(nepiekrita 88%;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Tā kā daudzi sportisti sevi pilnībā ziedo sportam un mūsu izklaidei, viņiem būtu jādod izvēles un rīcības brīvība attiecībā uz dopinga lietošanu (par to nebūtu jāsoda) </a:t>
            </a:r>
            <a:r>
              <a:rPr lang="lv-LV" sz="1100" dirty="0">
                <a:solidFill>
                  <a:srgbClr val="000000"/>
                </a:solidFill>
                <a:latin typeface="Calibri" pitchFamily="34" charset="0"/>
              </a:rPr>
              <a:t>(nepiekrita 87%; +11%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Sportistiem nav jājūtas vainīgiem par dopinga vielu lietošanu </a:t>
            </a:r>
            <a:r>
              <a:rPr lang="lv-LV" sz="1100" dirty="0">
                <a:solidFill>
                  <a:srgbClr val="000000"/>
                </a:solidFill>
                <a:latin typeface="Calibri" pitchFamily="34" charset="0"/>
              </a:rPr>
              <a:t>(nepiekrita 86%; +8%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Sportā aizliegto vielu lietošanu nevajadzētu kontrolēt, ļaut pašiem cilvēkiem atbildēt par savam izvēlēm </a:t>
            </a:r>
            <a:r>
              <a:rPr lang="lv-LV" sz="1100" dirty="0">
                <a:solidFill>
                  <a:srgbClr val="000000"/>
                </a:solidFill>
                <a:latin typeface="Calibri" pitchFamily="34" charset="0"/>
              </a:rPr>
              <a:t>(nepiekrita 84%);</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Dopings ir nepieciešams, lai būtu sportā konkurētspējīgs </a:t>
            </a:r>
            <a:r>
              <a:rPr lang="lv-LV" sz="1100" dirty="0">
                <a:solidFill>
                  <a:srgbClr val="000000"/>
                </a:solidFill>
                <a:latin typeface="Calibri" pitchFamily="34" charset="0"/>
              </a:rPr>
              <a:t>(nepiekrita 84%; +17%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Ja cilvēks nepiedalās sacensībās, tad drīkst lietot sportā aizliegtās vielas (dopingu) un metodes </a:t>
            </a:r>
            <a:r>
              <a:rPr lang="lv-LV" sz="1100" dirty="0">
                <a:solidFill>
                  <a:srgbClr val="000000"/>
                </a:solidFill>
                <a:latin typeface="Calibri" pitchFamily="34" charset="0"/>
              </a:rPr>
              <a:t>(nepiekrita 78%; +11%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Sportisti ir spiesti lietot sportiskos sasniegumus veicinošas aizliegtās vielas </a:t>
            </a:r>
            <a:r>
              <a:rPr lang="lv-LV" sz="1100" dirty="0">
                <a:solidFill>
                  <a:srgbClr val="000000"/>
                </a:solidFill>
                <a:latin typeface="Calibri" pitchFamily="34" charset="0"/>
              </a:rPr>
              <a:t>(nepiekrita 73%; +13% salīdzinājumā ar 2019.g.).</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Gandrīz divas trešdaļas (63%; +10% salīdzinājumā ar 2019.g.) aptaujas dalībnieku piekrita viedoklim, ka ar dopinga vielām var izmainīt ķermeņa formu, piemēram, kļūt slaidākam vai muskuļotākam. Biežāk tam piekrita jaunieši, vīrieši, finansiāli labāk nodrošinātie respondenti. Noraidošu pozīciju pārstāvēja 19% (-3% salīdzinājumā ar 2019.g.) pētījuma dalībnieku.</a:t>
            </a: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
        <p:nvSpPr>
          <p:cNvPr id="3" name="Slide Number Placeholder 1">
            <a:extLst>
              <a:ext uri="{FF2B5EF4-FFF2-40B4-BE49-F238E27FC236}">
                <a16:creationId xmlns:a16="http://schemas.microsoft.com/office/drawing/2014/main" id="{357BCA25-3ED3-22CE-70D0-93FF2240EF4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6071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696847-0695-1DBE-E0CB-9A0CB5DAD039}"/>
              </a:ext>
            </a:extLst>
          </p:cNvPr>
          <p:cNvSpPr>
            <a:spLocks noChangeArrowheads="1"/>
          </p:cNvSpPr>
          <p:nvPr/>
        </p:nvSpPr>
        <p:spPr bwMode="auto">
          <a:xfrm>
            <a:off x="484632" y="207039"/>
            <a:ext cx="8330184"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Valdošās daļas (vairāk nekā 70%) iedzīvotāju skatījumā antidopinga noteikumu pārkāpumi ir notikuši šādos gadījumos: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Tīša traucēšana vai iejaukšanas dopinga kontroles procesā (piemēram, mēģinājums falsificēt paraugu) (91% respondentu vērtējumā tas ir antidopinga noteikumu pārkāpums; +13%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Dopinga vielas klātbūtne sportista paraugā (piemēram, urīnā vai asinīs) (89%; +6%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Sportists vai palīgpersonāls mēģina izplatīt vai tirgot sportā aizliegto vielu (83%; +22%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Sportistam tiek mēģināts ievadīt aizliegtu vielu vai pielietot kādu no metodēm sacensībās vai ārpus tām (83%; +13%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Sportists vai kāda no </a:t>
            </a:r>
            <a:r>
              <a:rPr lang="lv-LV" sz="1100" dirty="0" err="1">
                <a:solidFill>
                  <a:srgbClr val="000000"/>
                </a:solidFill>
                <a:latin typeface="Calibri" pitchFamily="34" charset="0"/>
              </a:rPr>
              <a:t>palīgpersonām</a:t>
            </a:r>
            <a:r>
              <a:rPr lang="lv-LV" sz="1100" dirty="0">
                <a:solidFill>
                  <a:srgbClr val="000000"/>
                </a:solidFill>
                <a:latin typeface="Calibri" pitchFamily="34" charset="0"/>
              </a:rPr>
              <a:t> mudina uz dopinga vielu lietošanu, iedrošina, piesedz vai citā veidā līdzdarbojas (78%;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Sportists atsakās nodot urīna vai asins paraugu dopinga kontrolierim (77%; +13%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Sportists atzīstas pats, aculiecinieku liecības, vai mēģinājums lietot kādu aizliegto vielu pat ja vēlamais rezultāts nav sasniegts (75%;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Draudēšana vai personas iebiedēšana, kurai ir iespēja ziņot par antidopinga noteikumu pārkāpumu (73%).</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Kā antidopinga noteikumu pārkāpumi biežāk tika raksturoti arī šādi gadījumi: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Sportistam vai palīgpersonālam glabājas aizliegta viela bez objektīva pamatojumā (vai pamatotu medicīnisku apstākļu dēļ) (50% (+15% salīdzinājumā ar 2019.g) respondentu vērtējumā tas ir antidopinga noteikumu pārkāpums, 27% (-6% salīdzinājumā ar 2019.g) uzskata, ka tā nav);</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Sportists nesniedz informāciju par savu atrašanas vietu (40% (+11% salīdzinājumā ar 2019.g) to vērtēja kā pārkāpumu, 32% (-5% salīdzinājumā ar 2019.g) uzskata, ka tas nav pārkāpums);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Vienīgais gadījums, kuru vairākums aptaujāto iedzīvotāju noraidīja kā antidopinga noteikumu pārkāpumu, ir:</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Sportists sadarbojas, trenējas, vai saņem padomus no diskvalificēta sportista, trenera vai ārsta (53% (+3% salīdzinājumā ar 2019.g) respondentu to neuzskata par antidopinga noteikumu pārkāpumu).</a:t>
            </a:r>
          </a:p>
          <a:p>
            <a:pPr marL="914400" lvl="1" indent="-457200" algn="just">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
        <p:nvSpPr>
          <p:cNvPr id="3" name="Slide Number Placeholder 1">
            <a:extLst>
              <a:ext uri="{FF2B5EF4-FFF2-40B4-BE49-F238E27FC236}">
                <a16:creationId xmlns:a16="http://schemas.microsoft.com/office/drawing/2014/main" id="{968B9D58-CFE0-792E-D927-668BA894043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1017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344A5-5104-FDEC-812E-FE78ED1E17FD}"/>
              </a:ext>
            </a:extLst>
          </p:cNvPr>
          <p:cNvSpPr>
            <a:spLocks noChangeArrowheads="1"/>
          </p:cNvSpPr>
          <p:nvPr/>
        </p:nvSpPr>
        <p:spPr bwMode="auto">
          <a:xfrm>
            <a:off x="283464" y="207039"/>
            <a:ext cx="8613648"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divas trešdaļas aptaujāto Latvijas iedzīvotāju kā sportā aizliegtās vielas (dopinga vielas) vērtēja:</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Amfetamīns (kā sportā aizliegtu vielu to raksturoja 78% aptaujas dalībnieku; +7%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Marihuāna (72%; +5%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Testosterons</a:t>
            </a:r>
            <a:r>
              <a:rPr lang="lv-LV" sz="1100" dirty="0">
                <a:solidFill>
                  <a:srgbClr val="000000"/>
                </a:solidFill>
                <a:latin typeface="Calibri" pitchFamily="34" charset="0"/>
              </a:rPr>
              <a:t> (69%; +8% salīdzinājumā ar 2019.g.).</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Pie dopinga vielām biežāk tika pieskaitīts arī mildronāts (ir dopings – 46%; nav dopings – 27%) un CBD (ir dopings – 22%; nav dopings – 19%). Tādas vielas, kā magnijs, </a:t>
            </a:r>
            <a:r>
              <a:rPr lang="lv-LV" sz="1100" dirty="0" err="1">
                <a:solidFill>
                  <a:srgbClr val="000000"/>
                </a:solidFill>
                <a:latin typeface="Calibri" pitchFamily="34" charset="0"/>
              </a:rPr>
              <a:t>paracetamols</a:t>
            </a:r>
            <a:r>
              <a:rPr lang="lv-LV" sz="1100" dirty="0">
                <a:solidFill>
                  <a:srgbClr val="000000"/>
                </a:solidFill>
                <a:latin typeface="Calibri" pitchFamily="34" charset="0"/>
              </a:rPr>
              <a:t>, askorbīnskābe, </a:t>
            </a:r>
            <a:r>
              <a:rPr lang="lv-LV" sz="1100" dirty="0" err="1">
                <a:solidFill>
                  <a:srgbClr val="000000"/>
                </a:solidFill>
                <a:latin typeface="Calibri" pitchFamily="34" charset="0"/>
              </a:rPr>
              <a:t>analgīns</a:t>
            </a:r>
            <a:r>
              <a:rPr lang="lv-LV" sz="1100" dirty="0">
                <a:solidFill>
                  <a:srgbClr val="000000"/>
                </a:solidFill>
                <a:latin typeface="Calibri" pitchFamily="34" charset="0"/>
              </a:rPr>
              <a:t>, </a:t>
            </a:r>
            <a:r>
              <a:rPr lang="lv-LV" sz="1100" dirty="0" err="1">
                <a:solidFill>
                  <a:srgbClr val="000000"/>
                </a:solidFill>
                <a:latin typeface="Calibri" pitchFamily="34" charset="0"/>
              </a:rPr>
              <a:t>ibuprofēns</a:t>
            </a:r>
            <a:r>
              <a:rPr lang="lv-LV" sz="1100" dirty="0">
                <a:solidFill>
                  <a:srgbClr val="000000"/>
                </a:solidFill>
                <a:latin typeface="Calibri" pitchFamily="34" charset="0"/>
              </a:rPr>
              <a:t>, </a:t>
            </a:r>
            <a:r>
              <a:rPr lang="lv-LV" sz="1100" dirty="0" err="1">
                <a:solidFill>
                  <a:srgbClr val="000000"/>
                </a:solidFill>
                <a:latin typeface="Calibri" pitchFamily="34" charset="0"/>
              </a:rPr>
              <a:t>omeprazols</a:t>
            </a:r>
            <a:r>
              <a:rPr lang="lv-LV" sz="1100" dirty="0">
                <a:solidFill>
                  <a:srgbClr val="000000"/>
                </a:solidFill>
                <a:latin typeface="Calibri" pitchFamily="34" charset="0"/>
              </a:rPr>
              <a:t>, penicilīns, </a:t>
            </a:r>
            <a:r>
              <a:rPr lang="lv-LV" sz="1100" dirty="0" err="1">
                <a:solidFill>
                  <a:srgbClr val="000000"/>
                </a:solidFill>
                <a:latin typeface="Calibri" pitchFamily="34" charset="0"/>
              </a:rPr>
              <a:t>korvalols</a:t>
            </a:r>
            <a:r>
              <a:rPr lang="lv-LV" sz="1100" dirty="0">
                <a:solidFill>
                  <a:srgbClr val="000000"/>
                </a:solidFill>
                <a:latin typeface="Calibri" pitchFamily="34" charset="0"/>
              </a:rPr>
              <a:t>, lielākā daļa Latvijas iedzīvotāju nepieskaita pie sportā aizliegtajām vielām.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Sabiedrībā dominē viedoklis, ka antidopinga noteikumu pārkāpuma gadījumā (sportists lietojis sportā aizliegtās vielas) var tikt sodīts ne tikai sportists (83% aptaujas dalībnieku skatījumā sportists var tikt sodīts; +7% salīdzinājumā ar 2019.g.), bet arī viņa komanda – sportista ārsts (61%; +4% salīdzinājumā ar 2019.g.) un treneris (59%; +9% salīdzinājumā ar 2019.g.).</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2019.g., arī šogad Latvijas sabiedrībā dominēja uzskats, ka sportā nevajadzētu atļaut lietot vielas, kas varētu palīdzēt uzlabot rekordus. Sporta noteikumu liberalizāciju  dopinga lietošanas jautājumos pieļāva mazāk kā 10% aptaujāto:</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6% (-1% salīdzinājumā ar 2019.g.) aptaujāto Latvijas iedzīvotāju pauda viedokli, ka vielas, kas varētu palīdzēt uzlabot rekordus (t.i. sportisti kļūtu vēl spēcīgāki un izturīgāki), varētu atļaut profesionālajā sportā;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5% (-2% salīdzinājumā ar 2019.g.) respondentu šādu vielu lietošanu pieļāva amatieru sportā.</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 nekā trīs ceturtdaļas (78%; +13% salīdzinājumā ar 2019.g.) aptaujāto Latvijas iedzīvotāju noraidīja viedokli, ka sportā aizliegtās vielas vajadzētu atļaut brīvi lietot ikvienam, kas nepiedalās sporta sacensībās. Šādu iespēju atbalstīja 14% (+3% salīdzinājumā ar 2019.g.) pētījuma dalībnieku. Aptaujas rezultātu analīze respondentu grupās, kuras izveidotas pēc dažādām sociāli demogrāfiskajām pazīmēm, atklāj, ka sportā aizliegto vielu brīvu lietošanu ārpus sporta sacensībām visbiežāk atbalsta jaunieši vecumā līdz 24 gadiem (27%), finansiāli nodrošinātākie respondenti (25%), kā arī vīrieši (20%).</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iedzīvotāju skatījumā neatļautās vielas sportisko rezultātu paaugstināšanai visbiežāk (&gt;10%) tiek lietotas šādos sporta veidos: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Vieglatlētikā (minēja 34% respondentu);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Spēka sporta veidos (</a:t>
            </a:r>
            <a:r>
              <a:rPr lang="lv-LV" sz="1100" dirty="0" err="1">
                <a:solidFill>
                  <a:srgbClr val="000000"/>
                </a:solidFill>
                <a:latin typeface="Calibri" pitchFamily="34" charset="0"/>
              </a:rPr>
              <a:t>svarcelšana</a:t>
            </a:r>
            <a:r>
              <a:rPr lang="lv-LV" sz="1100" dirty="0">
                <a:solidFill>
                  <a:srgbClr val="000000"/>
                </a:solidFill>
                <a:latin typeface="Calibri" pitchFamily="34" charset="0"/>
              </a:rPr>
              <a:t>, </a:t>
            </a:r>
            <a:r>
              <a:rPr lang="lv-LV" sz="1100" dirty="0" err="1">
                <a:solidFill>
                  <a:srgbClr val="000000"/>
                </a:solidFill>
                <a:latin typeface="Calibri" pitchFamily="34" charset="0"/>
              </a:rPr>
              <a:t>pauerliftings</a:t>
            </a:r>
            <a:r>
              <a:rPr lang="lv-LV" sz="1100" dirty="0">
                <a:solidFill>
                  <a:srgbClr val="000000"/>
                </a:solidFill>
                <a:latin typeface="Calibri" pitchFamily="34" charset="0"/>
              </a:rPr>
              <a:t>, </a:t>
            </a:r>
            <a:r>
              <a:rPr lang="lv-LV" sz="1100" dirty="0" err="1">
                <a:solidFill>
                  <a:srgbClr val="000000"/>
                </a:solidFill>
                <a:latin typeface="Calibri" pitchFamily="34" charset="0"/>
              </a:rPr>
              <a:t>CrossFit</a:t>
            </a:r>
            <a:r>
              <a:rPr lang="lv-LV" sz="1100" dirty="0">
                <a:solidFill>
                  <a:srgbClr val="000000"/>
                </a:solidFill>
                <a:latin typeface="Calibri" pitchFamily="34" charset="0"/>
              </a:rPr>
              <a:t> u.c.) (19%);</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Riteņbraukšanā (11%);</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Skriešanā (11%).</a:t>
            </a:r>
          </a:p>
        </p:txBody>
      </p:sp>
      <p:sp>
        <p:nvSpPr>
          <p:cNvPr id="3" name="Slide Number Placeholder 1">
            <a:extLst>
              <a:ext uri="{FF2B5EF4-FFF2-40B4-BE49-F238E27FC236}">
                <a16:creationId xmlns:a16="http://schemas.microsoft.com/office/drawing/2014/main" id="{149C0518-CFA7-96F4-17DE-CD9A61D3593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52305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F19A8-B0F8-7C88-23E3-B2070B7999BF}"/>
              </a:ext>
            </a:extLst>
          </p:cNvPr>
          <p:cNvSpPr>
            <a:spLocks noChangeArrowheads="1"/>
          </p:cNvSpPr>
          <p:nvPr/>
        </p:nvSpPr>
        <p:spPr bwMode="auto">
          <a:xfrm>
            <a:off x="283465" y="207039"/>
            <a:ext cx="8613647"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dalībnieku viedokļi dalījās, vērtējot aizliegto vielu, dopinga lietošanas izplatība profesionālo sportistu vidū. Pēc 37% aptaujāto Latvijas iedzīvotāju domām dopingu lieto līdz 25% profesionālo sportistu, 38% respondentu skatījumā to dara 26%-50% sportistu, savukārt katrs ceturtais (24%) aptaujas dalībnieks uzskata, ka dopinga vielas lieto vairākums profesionālo sportistu. Viedokli, ka sportā aizliegtās vielas lieto vairākums sportistu, biežāk pārstāvēja gados vecākie  (45+) iedzīvotāji, kā arī respondenti, kuru sportiskā forma ir slikta, un kuri vispār neveic fiziskās aktivitātes.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Sabiedrības informētība par dopinga lietošanu sportā ir visai zema un šajā jautājumā rezultāti nav progresējuši salīdzinājumā ar laikposmu pirms 5 gadiem. Katrs otrais (51%; +5% salīdzinājumā ar 2029.g.) pētījuma dalībnieks savu </a:t>
            </a:r>
            <a:r>
              <a:rPr lang="sv-SE" sz="1100" dirty="0">
                <a:solidFill>
                  <a:srgbClr val="000000"/>
                </a:solidFill>
                <a:latin typeface="Calibri" pitchFamily="34" charset="0"/>
              </a:rPr>
              <a:t>zināšanu līmeni par dopinga lietošanu sportā</a:t>
            </a:r>
            <a:r>
              <a:rPr lang="lv-LV" sz="1100" dirty="0">
                <a:solidFill>
                  <a:srgbClr val="000000"/>
                </a:solidFill>
                <a:latin typeface="Calibri" pitchFamily="34" charset="0"/>
              </a:rPr>
              <a:t> raksturoja kā kopumā sliktu. Kā viduvējas savas zināšanas vērtēja 36% (-2% salīdzinājumā ar 2029.g.) respondentu, kā labas vai teicamas – 9% (-2% salīdzinājumā ar 2029.g.) aptaujāto. Iegūto rezultātu analīze atklāj, ka salīdzinoši labāk informēti jautājumos par dopinga lietošanu sportā ir jaunieši, vīrieši, kā arī respondenti ar labu sportisko formu un kuri regulāri nodarbojas ar sportiskām aktivitātēm.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Salīdzinoši zema sabiedrības informētība vērojama arī konkrētās tēmās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saistībā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dopingu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tā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aspektiem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 Lielākā daļa aptaujāto Latvijas iedzīvotāju ir daļēji (labi vai viduvēji) informēti šādos jautājumos: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Enerģijas dzērieni un vitamīni (labas zināšanas ir 24%, viduvējas – 40% aptaujāto);</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Uztura bagātinātāji un to lietošanas riski  (labi informēti ir 16%, viduvēji – 39% respondentu).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Vairākums aptaujāto Latvijas iedzīvotāju slikti orientējas šādās tēmās:</a:t>
            </a: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Sportā aizliegto vielu saraksts (nav informēti 75%, labas + viduvējas zināšanas ir 20% aptaujas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Iespējamās blaknes no sporta aizliegtajām vielām, piem., no </a:t>
            </a:r>
            <a:r>
              <a:rPr lang="lv-LV" sz="1100" dirty="0" err="1">
                <a:solidFill>
                  <a:srgbClr val="000000"/>
                </a:solidFill>
                <a:latin typeface="Calibri" pitchFamily="34" charset="0"/>
              </a:rPr>
              <a:t>anaboliskajiem</a:t>
            </a:r>
            <a:r>
              <a:rPr lang="lv-LV" sz="1100" dirty="0">
                <a:solidFill>
                  <a:srgbClr val="000000"/>
                </a:solidFill>
                <a:latin typeface="Calibri" pitchFamily="34" charset="0"/>
              </a:rPr>
              <a:t> steroīdiem (nav informēti 82%, labas + viduvējas zināšanas ir 34%);</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Dopinga kontroles procedūra (nav informēti 59%, labas + viduvējas zināšanas ir 36%);</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Antidopinga noteikumu pārkāpumu sankcijas (nav informēti 57%, labas + viduvējas zināšanas ir 39%);</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Kas ir antidopinga noteikumu pārkāpumi (nav informēti 55%, labas + viduvējas zināšanas ir 39%).</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Pārliecinoši nozīmīgākie informācijas avoti par sportā aizliegtajām vielām ir masu mediji, kuros informāciju šajos jautājumos guvusi dominējošā daļa (76%) aptaujas dalībnieku. Nākamās vietas nozīmīgāko informācijas avotu sarakstā ieņem sociālie mediji (informāciju par sportā aizliegtajām vielām guvuši 36% respondentu), kā arī radi, draugi, kolēģi (informāciju guvuši 13% aptaujāto).</a:t>
            </a: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3" name="Slide Number Placeholder 1">
            <a:extLst>
              <a:ext uri="{FF2B5EF4-FFF2-40B4-BE49-F238E27FC236}">
                <a16:creationId xmlns:a16="http://schemas.microsoft.com/office/drawing/2014/main" id="{B3FCA9E8-20A9-DE86-AF96-E90C8F4D618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3704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A994B-A536-9DE8-45A9-C0FDB1BF7D92}"/>
              </a:ext>
            </a:extLst>
          </p:cNvPr>
          <p:cNvSpPr>
            <a:spLocks noChangeArrowheads="1"/>
          </p:cNvSpPr>
          <p:nvPr/>
        </p:nvSpPr>
        <p:spPr bwMode="auto">
          <a:xfrm>
            <a:off x="649224" y="207039"/>
            <a:ext cx="8193024"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Par sportā aizliegtām dopinga vielām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skolā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augstskolā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nodarbībās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mācījušies ir 11% (+2% salīdzinājumā ar 2019.g.) aptaujāto Latvijas iedzīvotāju, visbiežāk – jaunieši, finansiāli nodrošinātākie iedzīvotāji, respondenti ar labu sportisko formu. Vairākums no viņiem ir izglītojušies šādās tēmās: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Sportā aizliegto vielu (dopinga) ietekme uz veselību (minēja 66% no respondentiem, kuri ir mācījušies par sportā aizliegtām dopinga vielām);</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Sportā aizliegtās vielas un metodes (58%);</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Uztura bagātinātāji un to lietošanas riski (54%).</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Pētījuma rezultāti ļauj apgalvot, ka atbildīgās Latvijas institūcijas ir visai kūtras komunikācijā ar sabiedrību – par Latvijas institūciju, tai skaitā Latvijas Antidopinga biroja, paveikto apkarojot dopinga lietošanu sportā dzirdējis vien retais: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Latvijas institūciju paveikto apkarojot dopinga lietošanu sportā kādu informāciju lasījuši, dzirdējuši ir 12% aptaujāto Latvijas iedzīvotāju;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Par iniciatīvu “patiess sports” vai kādu informāciju par Latvijas Antidopinga biroja paveikto, apkarojot dopinga lietošanu sportā, ir dzirdējuši vien 5% aptaujas dalībnieku. Vienīgā sociāli demogrāfiskā grupa, kur kādas Latvijas Antidopinga aktivitātes atpazina vismaz 10% aptaujāto, ir jaunieši vecumā līdz 24 gadiem.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Sportā aizliegtās vielas, piemēram </a:t>
            </a:r>
            <a:r>
              <a:rPr lang="lv-LV" sz="1100" dirty="0" err="1">
                <a:solidFill>
                  <a:srgbClr val="000000"/>
                </a:solidFill>
                <a:latin typeface="Calibri" pitchFamily="34" charset="0"/>
              </a:rPr>
              <a:t>anaboliskos</a:t>
            </a:r>
            <a:r>
              <a:rPr lang="lv-LV" sz="1100" dirty="0">
                <a:solidFill>
                  <a:srgbClr val="000000"/>
                </a:solidFill>
                <a:latin typeface="Calibri" pitchFamily="34" charset="0"/>
              </a:rPr>
              <a:t> steroīdus, augšanas hormonu </a:t>
            </a:r>
            <a:r>
              <a:rPr lang="lv-LV" sz="1100" dirty="0" err="1">
                <a:solidFill>
                  <a:srgbClr val="000000"/>
                </a:solidFill>
                <a:latin typeface="Calibri" pitchFamily="34" charset="0"/>
              </a:rPr>
              <a:t>utml</a:t>
            </a:r>
            <a:r>
              <a:rPr lang="lv-LV" sz="1100" dirty="0">
                <a:solidFill>
                  <a:srgbClr val="000000"/>
                </a:solidFill>
                <a:latin typeface="Calibri" pitchFamily="34" charset="0"/>
              </a:rPr>
              <a:t>. vielas, ne medicīniskiem mērķiem ir lietojuši 3% aptaujāto Latvijas iedzīvotāju  un tas ir divkārt mazāk nekā iepriekšējā  aptaujā (-4% salīdzinājumā ar 2019.g.). Salīdzinoši biežāk to darījuši gados jaunākie respondenti līdz 34 gadiem, ar zemāku izglītības līmeni, vīrieši,  kā arī finansiāli nodrošinātākie aptaujas dalībnieki. Trīs (0,2% no visiem) respondenti atzina, ka sportā aizliegtās vielas lieto pašlaik.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Labāku sportisko rezultātu sasniegšanai kādas vielas, dzērienus vai preparātus pēdējā gada laikā ir lietojuši  6% aptaujāto Latvijas iedzīvotāju, salīdzinoši biežāk - gados jaunākie respondenti līdz 34 gadiem, vīrieši, finansiāli nodrošinātākie aptaujas iedzīvotāji, kā arī tie aptaujas dalībnieki, kuru savu fizisko formu vērtēja kā labu.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Divas trešdaļas (67%) pētījuma dalībnieku pēdējā gada laikā ir lietojuši vitamīnu un minerālvielu  kompleksus. 13% respondentu pēdējā gada laikā ir lietojuši sporta un enerģijas dzērienus, pirms treniņa dzērienus, 7% ir lietojuši muskuļu masas un spēka palielināšanai domātus uztura bagātinātājus (piem. proteīnu kokteiļi, aminoskābes u.tml.), 3% ir lietojuši vielas svara samazināšanai.</a:t>
            </a:r>
          </a:p>
        </p:txBody>
      </p:sp>
      <p:sp>
        <p:nvSpPr>
          <p:cNvPr id="3" name="Slide Number Placeholder 1">
            <a:extLst>
              <a:ext uri="{FF2B5EF4-FFF2-40B4-BE49-F238E27FC236}">
                <a16:creationId xmlns:a16="http://schemas.microsoft.com/office/drawing/2014/main" id="{069FB260-02A1-0EF5-BC39-38663FFC399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776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CDA85B-AC14-73AE-3D1F-CE93EA42755A}"/>
              </a:ext>
            </a:extLst>
          </p:cNvPr>
          <p:cNvSpPr>
            <a:spLocks noChangeArrowheads="1"/>
          </p:cNvSpPr>
          <p:nvPr/>
        </p:nvSpPr>
        <p:spPr bwMode="auto">
          <a:xfrm>
            <a:off x="329185" y="207039"/>
            <a:ext cx="8531351"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Dominējošā daļā (78%) gadījumu lietotās vielas, dzērieni vai preparāti tika iegādāti aptiekā. 19% aptaujāto tās pirkuši internetā, 16% - pārtikas veikalā,  12% - sporta preču veikalā vai specializētajā sporta uzturu veikalā.</a:t>
            </a: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Pētījuma rezultāti respondentu vidū, kuri ir iegādājušies kādas </a:t>
            </a:r>
            <a:r>
              <a:rPr lang="lv-LV" sz="1100" dirty="0">
                <a:solidFill>
                  <a:srgbClr val="000000"/>
                </a:solidFill>
                <a:latin typeface="Calibri" pitchFamily="34" charset="0"/>
              </a:rPr>
              <a:t>vielas, dzērienus vai preparātus labākas fiziskās formas, pašsajūtas sasniegšanai, atklāj pozitīvas tendences – sabiedrība kļūst zinošāka, informētāka un atbildīgāka dažādu vielu lietošanā: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Vairākums (59%) Latvijas iedzīvotāju, kuri ir lietojuši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kādas </a:t>
            </a:r>
            <a:r>
              <a:rPr lang="lv-LV" sz="1100" dirty="0">
                <a:solidFill>
                  <a:srgbClr val="000000"/>
                </a:solidFill>
                <a:latin typeface="Calibri" pitchFamily="34" charset="0"/>
              </a:rPr>
              <a:t>vielas, dzērienus vai preparātus fiziskās formas uzlabošanai, apgalvoja, ka labi zina to, kādu ietekmi uz organismu un tajā notiekošajiem procesiem atstāj lietotās vielas, un tas ir ievērojami vairāk nekā iepriekšējā pētījumā (+20% salīdzinājumā ar 2019.g.). Kā viduvējas savas zināšanas par lietotajām vielām raksturoja 30% (+2% salīdzinājumā ar 2019.g.), kā kopumā sliktas savas zināšanas vērtēja 8% (-12% salīdzinājumā ar 2019.g.) aptaujas dalībnieku;</a:t>
            </a:r>
          </a:p>
          <a:p>
            <a:pPr marL="1371600" lvl="2" indent="-457200" algn="just">
              <a:lnSpc>
                <a:spcPct val="120000"/>
              </a:lnSpc>
              <a:spcBef>
                <a:spcPts val="600"/>
              </a:spcBef>
              <a:buClr>
                <a:srgbClr val="CC3300"/>
              </a:buClr>
              <a:buFont typeface="Wingdings" panose="05000000000000000000" pitchFamily="2" charset="2"/>
              <a:buChar char="ü"/>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Lietoto preparātu etiķetes vai lietošanas pamācības rūpīgi izlasīja 72% </a:t>
            </a:r>
            <a:r>
              <a:rPr lang="lv-LV" sz="1100" dirty="0">
                <a:solidFill>
                  <a:srgbClr val="000000"/>
                </a:solidFill>
                <a:latin typeface="Calibri" pitchFamily="34" charset="0"/>
              </a:rPr>
              <a:t>(+11% salīdzinājumā ar 2019.g.) šo vielu lietotāji. Pavirši to darīja 20% (-2% salīdzinājumā ar 2019.g.), nemaz tās nelasīja 7% (+`1% salīdzinājumā ar 2019.g.) respondentu;</a:t>
            </a:r>
          </a:p>
          <a:p>
            <a:pPr marL="1371600" lvl="2" indent="-457200" algn="just">
              <a:lnSpc>
                <a:spcPct val="120000"/>
              </a:lnSpc>
              <a:spcBef>
                <a:spcPts val="600"/>
              </a:spcBef>
              <a:buClr>
                <a:srgbClr val="CC3300"/>
              </a:buClr>
              <a:buFont typeface="Wingdings" panose="05000000000000000000" pitchFamily="2" charset="2"/>
              <a:buChar char="ü"/>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Vairāk nekā trīs ceturtdaļas (81%) aptaujāto </a:t>
            </a:r>
            <a:r>
              <a:rPr lang="lv-LV" sz="1100" dirty="0">
                <a:solidFill>
                  <a:srgbClr val="000000"/>
                </a:solidFill>
                <a:latin typeface="Calibri" pitchFamily="34" charset="0"/>
              </a:rPr>
              <a:t>Latvijas iedzīvotāju, kuri ir lietojuši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kādas </a:t>
            </a:r>
            <a:r>
              <a:rPr lang="lv-LV" sz="1100" dirty="0">
                <a:solidFill>
                  <a:srgbClr val="000000"/>
                </a:solidFill>
                <a:latin typeface="Calibri" pitchFamily="34" charset="0"/>
              </a:rPr>
              <a:t>vielas, dzērienus vai preparātus fiziskās formas uzlabošanai, apgalvoja, ka viņiem ir svarīgi, lai vielas, kurus Jūs lietojāt, būtu oficiāli reģistrētas tieši Latvijā (piemēram, PVD reģistrā) un tas ir ievērojami vairāk nekā iepriekšējā pētījumā (+30% salīdzinājumā ar 2019.g.). Preparātu reģistrāciju Latvijā par nesvarīgu uzskata 15% (-15% salīdzinājumā ar 2019.g.) respondentu.</a:t>
            </a:r>
          </a:p>
          <a:p>
            <a:pPr marL="1371600" lvl="2" indent="-457200" algn="just">
              <a:lnSpc>
                <a:spcPct val="120000"/>
              </a:lnSpc>
              <a:spcBef>
                <a:spcPts val="600"/>
              </a:spcBef>
              <a:buClr>
                <a:srgbClr val="CC3300"/>
              </a:buClr>
              <a:buFont typeface="Wingdings" panose="05000000000000000000" pitchFamily="2" charset="2"/>
              <a:buChar char="ü"/>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Vairāk nekā divas trešdaļas (70%) respondentu, kuri </a:t>
            </a:r>
            <a:r>
              <a:rPr lang="lv-LV" sz="1100" dirty="0">
                <a:solidFill>
                  <a:srgbClr val="000000"/>
                </a:solidFill>
                <a:latin typeface="Calibri" pitchFamily="34" charset="0"/>
              </a:rPr>
              <a:t>kuri ir lietojuši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kādas </a:t>
            </a:r>
            <a:r>
              <a:rPr lang="lv-LV" sz="1100" dirty="0">
                <a:solidFill>
                  <a:srgbClr val="000000"/>
                </a:solidFill>
                <a:latin typeface="Calibri" pitchFamily="34" charset="0"/>
              </a:rPr>
              <a:t>vielas, dzērienus vai preparātus fiziskās formas uzlabošanai, atzina, ka lietotās vielas sniedza gaidīto rezultātu, un arī viņu skaits ir ievērojami lielāks nekā iepriekšējā pētījumā (+23% salīdzinājumā ar 2019.g.). Vīlušies preparāta efektivitātē ir 11% (-13% salīdzinājumā ar 2019.g.) aptaujāto.</a:t>
            </a: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Sabiedrības viedoklis dalās, runājot par atbildīgo institūciju darbu cīņā pret dopinga lietošanu sportā. Katrs trešais (33%) pētījuma dalībnieks sniedza pozitīvu vērtējumu, paužot viedokli, ka atbildīgās institūcijas dara pietiekami apkarojot dopinga lietošanu sportā. Pretēju, kritisku viedokli pārstāvēja nedaudz mazāks (30%) iedzīvotāju loks. </a:t>
            </a:r>
            <a:r>
              <a:rPr lang="lv-LV" sz="1100" dirty="0">
                <a:solidFill>
                  <a:srgbClr val="000000"/>
                </a:solidFill>
                <a:latin typeface="Calibri" pitchFamily="34" charset="0"/>
              </a:rPr>
              <a:t>Vairāk nekā trešdaļa respondentu atturējās sniegt konkrētu vērtējumu valsts darbam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cīņā pret dopinga lietošanu sportā. </a:t>
            </a:r>
            <a:r>
              <a:rPr lang="lv-LV" sz="1100" dirty="0">
                <a:solidFill>
                  <a:srgbClr val="000000"/>
                </a:solidFill>
                <a:latin typeface="Calibri" pitchFamily="34" charset="0"/>
              </a:rPr>
              <a:t>Aptaujas rezultātu analīze respondentu grupās, kuras izveidotas pēc dažādām sociāli demogrāfiskajām pazīmēm, atklāj šādas tendences: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Jo gados jaunāki ir respondenti, jo biežāk pozitīvi tika vērtēts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atbildīgo institūciju darbs cīņā pret dopinga lietošanu sportā;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Jo labāka ir fiziskā formā un biežāk tiek veiktas fiziskās aktivitātes, jo pozitīvāk tiek vērtēts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atbildīgo institūciju darbs apkarojot dopinga lietošanu sportā;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Vīrieši pozitīvāk nekā sievietes vērtēja valsts darbību dopinga lietošanas apkarošanā.</a:t>
            </a:r>
          </a:p>
        </p:txBody>
      </p:sp>
      <p:sp>
        <p:nvSpPr>
          <p:cNvPr id="3" name="Slide Number Placeholder 1">
            <a:extLst>
              <a:ext uri="{FF2B5EF4-FFF2-40B4-BE49-F238E27FC236}">
                <a16:creationId xmlns:a16="http://schemas.microsoft.com/office/drawing/2014/main" id="{C3193661-EED1-884A-68DB-E09F1F7D34A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06913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CD14E2-084B-98F2-8DF6-97745F0941BE}"/>
              </a:ext>
            </a:extLst>
          </p:cNvPr>
          <p:cNvSpPr>
            <a:spLocks noChangeArrowheads="1"/>
          </p:cNvSpPr>
          <p:nvPr/>
        </p:nvSpPr>
        <p:spPr bwMode="auto">
          <a:xfrm>
            <a:off x="594360" y="207039"/>
            <a:ext cx="8193024"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Lielākā daļa aptaujāto Latvijas iedzīvotāju uzticas starptautiskajai un Latvijas antidopinga </a:t>
            </a:r>
            <a:r>
              <a:rPr kumimoji="0" lang="lv-LV" sz="1100" b="0" i="0" u="none" strike="noStrike" kern="1200" cap="none" spc="0" normalizeH="0" baseline="0" noProof="0" dirty="0" err="1">
                <a:ln>
                  <a:noFill/>
                </a:ln>
                <a:solidFill>
                  <a:srgbClr val="000000"/>
                </a:solidFill>
                <a:effectLst/>
                <a:uLnTx/>
                <a:uFillTx/>
                <a:latin typeface="Calibri" pitchFamily="34" charset="0"/>
                <a:ea typeface="+mn-ea"/>
                <a:cs typeface="+mn-cs"/>
              </a:rPr>
              <a:t>sistēm</a:t>
            </a:r>
            <a:r>
              <a:rPr lang="lv-LV" sz="1100" dirty="0" err="1">
                <a:solidFill>
                  <a:srgbClr val="000000"/>
                </a:solidFill>
                <a:latin typeface="Calibri" pitchFamily="34" charset="0"/>
              </a:rPr>
              <a:t>ām</a:t>
            </a:r>
            <a:r>
              <a:rPr lang="lv-LV" sz="1100" dirty="0">
                <a:solidFill>
                  <a:srgbClr val="000000"/>
                </a:solidFill>
                <a:latin typeface="Calibri" pitchFamily="34" charset="0"/>
              </a:rPr>
              <a:t>. Jāuzsver, ka šī gada rezultāti liecina par pozitīvām tendencēm - sabiedrībā pieaug uzticēšanās struktūrām, kas apkaro dopinga lietošanu sportā:</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Starptautiskajai antidopinga sistēmai uzticas 54% (+14% salīdzinājumā ar 2019.g.), savukārt neuzticas 22% (+4% salīdzinājumā ar 2019.g.) pētījuma dalībnieku;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Latvijas antidopinga sistēmai uzticas 52% (+23% salīdzinājumā ar 2019.g.), savukārt neuzticas 22% (rezultāts nav mainījies) respondentu.</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Dažādās respondentu sociāli demogrāfiskajās grupās iegūtie rezultāti atklāj šādas tendences:</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Jo gados jaunāki, ar augstāku izglītības līmeni un finansiāli nodrošinātāki ir respondenti, jo lielāks ir to </a:t>
            </a:r>
            <a:r>
              <a:rPr lang="lv-LV" sz="1100" dirty="0" err="1">
                <a:solidFill>
                  <a:srgbClr val="000000"/>
                </a:solidFill>
                <a:latin typeface="Calibri" pitchFamily="34" charset="0"/>
              </a:rPr>
              <a:t>to</a:t>
            </a:r>
            <a:r>
              <a:rPr lang="lv-LV" sz="1100" dirty="0">
                <a:solidFill>
                  <a:srgbClr val="000000"/>
                </a:solidFill>
                <a:latin typeface="Calibri" pitchFamily="34" charset="0"/>
              </a:rPr>
              <a:t> aptaujāto skaits, kuri uzticas Latvijas antidopinga sistēmai;</a:t>
            </a:r>
          </a:p>
          <a:p>
            <a:pPr marL="1828800" lvl="3" indent="-457200" algn="just">
              <a:lnSpc>
                <a:spcPct val="120000"/>
              </a:lnSpc>
              <a:spcBef>
                <a:spcPts val="600"/>
              </a:spcBef>
              <a:buClr>
                <a:srgbClr val="CC3300"/>
              </a:buClr>
              <a:buFont typeface="Wingdings" panose="05000000000000000000" pitchFamily="2" charset="2"/>
              <a:buChar char="Ø"/>
            </a:pPr>
            <a:r>
              <a:rPr lang="lv-LV" sz="1100" dirty="0">
                <a:solidFill>
                  <a:srgbClr val="000000"/>
                </a:solidFill>
                <a:latin typeface="Calibri" pitchFamily="34" charset="0"/>
              </a:rPr>
              <a:t>Jo labāka ir fiziskā formā un biežāk tiek veiktas fiziskās aktivitātes, jo biežāk tika pausta uzticēšanās Latvijas antidopinga institūcijām.</a:t>
            </a: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Latvijas sabiedrībā kopumā valda (pārstāvēja 73% respondentu) uzskats, ka Latvijā ikvienam bērnam un jaunietim ir nodrošinātas tiesības uz drošu un patīkamu sporta vidi. Pretēju viedokli pauda gandrīz ceturtā daļa</a:t>
            </a:r>
            <a:r>
              <a:rPr lang="lv-LV" sz="1100" dirty="0">
                <a:solidFill>
                  <a:srgbClr val="000000"/>
                </a:solidFill>
                <a:latin typeface="Calibri" pitchFamily="34" charset="0"/>
              </a:rPr>
              <a:t>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(23%) aptaujāto. Svarīgi ir vērst uzmanību uz to, ka aptaujas izlasē salīdzinoši vispozitīvāk sporta vidi bērniem un jauniešiem vērtēja jaunieši vecumā no 18 līdz 24 gadiem, šajā grupā 87% respondentu pārstāvēja viedokli, ka Latvijā ikvienam bērnam un jaunietim ir nodrošinātas tiesības uz drošu un patīkamu sporta vidi. </a:t>
            </a: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Nozīmīgākās vērtības, kuras Latvijas iedzīvotāju skatījumā </a:t>
            </a:r>
            <a:r>
              <a:rPr kumimoji="0" lang="lv-LV" sz="1100" b="0" i="0" u="sng" strike="noStrike" kern="1200" cap="none" spc="0" normalizeH="0" baseline="0" noProof="0" dirty="0">
                <a:ln>
                  <a:noFill/>
                </a:ln>
                <a:solidFill>
                  <a:srgbClr val="000000"/>
                </a:solidFill>
                <a:effectLst/>
                <a:uLnTx/>
                <a:uFillTx/>
                <a:latin typeface="Calibri" pitchFamily="34" charset="0"/>
                <a:ea typeface="+mn-ea"/>
                <a:cs typeface="+mn-cs"/>
              </a:rPr>
              <a:t>būtu jāizkopj jaunajos sportistos</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 ir</a:t>
            </a:r>
            <a:r>
              <a:rPr lang="lv-LV" sz="1100" dirty="0">
                <a:solidFill>
                  <a:srgbClr val="000000"/>
                </a:solidFill>
                <a:latin typeface="Calibri" pitchFamily="34" charset="0"/>
              </a:rPr>
              <a:t>:</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Pašdisciplīna (minēja  86% respondentu; +6%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Godīgums (84%; +1%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Cieņa (77%;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Atbildība (77%;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Komandas gars (minēja  74% respondentu; +10% salīdzinājumā ar 2019.g.).</a:t>
            </a:r>
          </a:p>
        </p:txBody>
      </p:sp>
      <p:sp>
        <p:nvSpPr>
          <p:cNvPr id="3" name="Slide Number Placeholder 1">
            <a:extLst>
              <a:ext uri="{FF2B5EF4-FFF2-40B4-BE49-F238E27FC236}">
                <a16:creationId xmlns:a16="http://schemas.microsoft.com/office/drawing/2014/main" id="{D55F3A41-F435-206E-DCF2-C6B45D72BC3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7535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6A247C-E06E-FAD3-D4A5-024E4951FC1F}"/>
              </a:ext>
            </a:extLst>
          </p:cNvPr>
          <p:cNvSpPr>
            <a:spLocks noChangeArrowheads="1"/>
          </p:cNvSpPr>
          <p:nvPr/>
        </p:nvSpPr>
        <p:spPr bwMode="auto">
          <a:xfrm>
            <a:off x="785813" y="397383"/>
            <a:ext cx="7617523" cy="381000"/>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rPr>
              <a:t>SATURS (1)</a:t>
            </a:r>
            <a:endParaRPr lang="en-GB" b="1" dirty="0">
              <a:solidFill>
                <a:srgbClr val="990033"/>
              </a:solidFill>
            </a:endParaRPr>
          </a:p>
        </p:txBody>
      </p:sp>
      <p:sp>
        <p:nvSpPr>
          <p:cNvPr id="5" name="Slide Number Placeholder 1">
            <a:extLst>
              <a:ext uri="{FF2B5EF4-FFF2-40B4-BE49-F238E27FC236}">
                <a16:creationId xmlns:a16="http://schemas.microsoft.com/office/drawing/2014/main" id="{56204194-D5E2-A888-1B3E-8F4A9DCF071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lv-LV" sz="1200" b="0" i="0" u="none" strike="noStrike" kern="1200" cap="none" spc="0" normalizeH="0" baseline="0" noProof="0" dirty="0">
              <a:ln>
                <a:noFill/>
              </a:ln>
              <a:effectLst/>
              <a:uLnTx/>
              <a:uFillTx/>
              <a:latin typeface="+mn-lt"/>
              <a:ea typeface="+mn-ea"/>
              <a:cs typeface="+mn-cs"/>
            </a:endParaRPr>
          </a:p>
        </p:txBody>
      </p:sp>
      <p:sp>
        <p:nvSpPr>
          <p:cNvPr id="6" name="Rectangle 5">
            <a:extLst>
              <a:ext uri="{FF2B5EF4-FFF2-40B4-BE49-F238E27FC236}">
                <a16:creationId xmlns:a16="http://schemas.microsoft.com/office/drawing/2014/main" id="{10122648-CC80-6668-FF45-D50A48A170C9}"/>
              </a:ext>
            </a:extLst>
          </p:cNvPr>
          <p:cNvSpPr>
            <a:spLocks noChangeArrowheads="1"/>
          </p:cNvSpPr>
          <p:nvPr/>
        </p:nvSpPr>
        <p:spPr bwMode="auto">
          <a:xfrm>
            <a:off x="785813" y="1078992"/>
            <a:ext cx="7780217" cy="5306200"/>
          </a:xfrm>
          <a:prstGeom prst="rect">
            <a:avLst/>
          </a:prstGeom>
          <a:noFill/>
          <a:ln w="9525">
            <a:noFill/>
            <a:miter lim="800000"/>
            <a:headEnd/>
            <a:tailEnd/>
          </a:ln>
        </p:spPr>
        <p:txBody>
          <a:bodyPr/>
          <a:lstStyle/>
          <a:p>
            <a:pPr marL="285750" indent="-285750">
              <a:lnSpc>
                <a:spcPct val="110000"/>
              </a:lnSpc>
              <a:spcBef>
                <a:spcPts val="600"/>
              </a:spcBef>
              <a:buAutoNum type="romanUcPeriod"/>
              <a:defRPr/>
            </a:pPr>
            <a:r>
              <a:rPr lang="lv-LV" sz="1200" b="1" dirty="0">
                <a:solidFill>
                  <a:srgbClr val="000000"/>
                </a:solidFill>
              </a:rPr>
              <a:t>METODOLOĢISKĀ INFORMĀCIJA </a:t>
            </a:r>
            <a:r>
              <a:rPr lang="lv-LV" sz="1100" dirty="0">
                <a:solidFill>
                  <a:srgbClr val="000000"/>
                </a:solidFill>
              </a:rPr>
              <a:t>...................................................................................................................................................4</a:t>
            </a:r>
            <a:endParaRPr lang="lv-LV" sz="1100" b="1" dirty="0">
              <a:solidFill>
                <a:srgbClr val="000000"/>
              </a:solidFill>
            </a:endParaRPr>
          </a:p>
          <a:p>
            <a:pPr marL="285750" indent="-285750">
              <a:lnSpc>
                <a:spcPct val="110000"/>
              </a:lnSpc>
              <a:spcBef>
                <a:spcPts val="600"/>
              </a:spcBef>
              <a:buAutoNum type="romanUcPeriod"/>
              <a:defRPr/>
            </a:pPr>
            <a:r>
              <a:rPr lang="lv-LV" sz="1200" b="1" dirty="0">
                <a:solidFill>
                  <a:srgbClr val="000000"/>
                </a:solidFill>
              </a:rPr>
              <a:t>GALVENIE SECINĀJUMI</a:t>
            </a:r>
            <a:r>
              <a:rPr lang="lv-LV" sz="1100" dirty="0">
                <a:solidFill>
                  <a:srgbClr val="000000"/>
                </a:solidFill>
              </a:rPr>
              <a:t>.....................................................................................................................................................................8</a:t>
            </a:r>
            <a:endParaRPr lang="lv-LV" sz="1100" b="1" dirty="0">
              <a:solidFill>
                <a:srgbClr val="000000"/>
              </a:solidFill>
            </a:endParaRPr>
          </a:p>
          <a:p>
            <a:pPr marL="285750" indent="-285750">
              <a:lnSpc>
                <a:spcPct val="110000"/>
              </a:lnSpc>
              <a:spcBef>
                <a:spcPts val="600"/>
              </a:spcBef>
              <a:buAutoNum type="romanUcPeriod"/>
              <a:defRPr/>
            </a:pPr>
            <a:r>
              <a:rPr lang="lv-LV" sz="1200" b="1" dirty="0">
                <a:solidFill>
                  <a:srgbClr val="000000"/>
                </a:solidFill>
              </a:rPr>
              <a:t>APTAUJAS REZULTĀTI </a:t>
            </a:r>
          </a:p>
          <a:p>
            <a:pPr marL="266700" indent="-266700">
              <a:lnSpc>
                <a:spcPct val="110000"/>
              </a:lnSpc>
              <a:spcBef>
                <a:spcPts val="600"/>
              </a:spcBef>
              <a:defRPr/>
            </a:pPr>
            <a:r>
              <a:rPr lang="lv-LV" sz="1100" b="1" dirty="0">
                <a:solidFill>
                  <a:srgbClr val="000000"/>
                </a:solidFill>
              </a:rPr>
              <a:t>	</a:t>
            </a:r>
            <a:r>
              <a:rPr lang="en-US" sz="1100" b="1" dirty="0"/>
              <a:t>1</a:t>
            </a:r>
            <a:r>
              <a:rPr lang="lv-LV" sz="1100" b="1" dirty="0"/>
              <a:t>. Vispārēji priekšstati par sportu </a:t>
            </a:r>
            <a:r>
              <a:rPr lang="lv-LV" sz="1100" dirty="0">
                <a:solidFill>
                  <a:srgbClr val="000000"/>
                </a:solidFill>
              </a:rPr>
              <a:t>.....................................................................................................................................................22</a:t>
            </a:r>
            <a:endParaRPr lang="lv-LV" sz="1100" b="1" dirty="0"/>
          </a:p>
          <a:p>
            <a:pPr marL="266700" indent="-266700">
              <a:lnSpc>
                <a:spcPct val="110000"/>
              </a:lnSpc>
              <a:spcBef>
                <a:spcPts val="600"/>
              </a:spcBef>
              <a:defRPr/>
            </a:pPr>
            <a:r>
              <a:rPr lang="lv-LV" sz="1100" b="1" dirty="0"/>
              <a:t>	</a:t>
            </a:r>
            <a:r>
              <a:rPr lang="en-US" sz="1100" b="1" dirty="0"/>
              <a:t>2</a:t>
            </a:r>
            <a:r>
              <a:rPr lang="lv-LV" sz="1100" b="1" dirty="0"/>
              <a:t>. Fiziskās formas vērtējums</a:t>
            </a:r>
            <a:r>
              <a:rPr lang="lv-LV" sz="1100" dirty="0">
                <a:solidFill>
                  <a:srgbClr val="000000"/>
                </a:solidFill>
              </a:rPr>
              <a:t>...............................................................................................................................................................26</a:t>
            </a:r>
            <a:endParaRPr lang="lv-LV" sz="1100" b="1" dirty="0"/>
          </a:p>
          <a:p>
            <a:pPr marL="266700" indent="-266700">
              <a:lnSpc>
                <a:spcPct val="110000"/>
              </a:lnSpc>
              <a:spcBef>
                <a:spcPts val="600"/>
              </a:spcBef>
              <a:defRPr/>
            </a:pPr>
            <a:r>
              <a:rPr lang="lv-LV" sz="1100" b="1" dirty="0">
                <a:solidFill>
                  <a:srgbClr val="000000"/>
                </a:solidFill>
              </a:rPr>
              <a:t>	</a:t>
            </a:r>
            <a:r>
              <a:rPr lang="en-US" sz="1100" b="1" dirty="0">
                <a:solidFill>
                  <a:srgbClr val="000000"/>
                </a:solidFill>
              </a:rPr>
              <a:t>3</a:t>
            </a:r>
            <a:r>
              <a:rPr lang="lv-LV" sz="1100" b="1" dirty="0">
                <a:solidFill>
                  <a:srgbClr val="000000"/>
                </a:solidFill>
              </a:rPr>
              <a:t>. Nodarbošanās ar fiziskām aktivitātēm </a:t>
            </a:r>
            <a:r>
              <a:rPr lang="lv-LV" sz="1100" dirty="0">
                <a:solidFill>
                  <a:srgbClr val="000000"/>
                </a:solidFill>
              </a:rPr>
              <a:t>..........................................................................................................................................29</a:t>
            </a:r>
            <a:endParaRPr lang="lv-LV" sz="1100" b="1" dirty="0">
              <a:solidFill>
                <a:srgbClr val="000000"/>
              </a:solidFill>
            </a:endParaRPr>
          </a:p>
          <a:p>
            <a:pPr marL="266700" indent="-266700">
              <a:lnSpc>
                <a:spcPct val="110000"/>
              </a:lnSpc>
              <a:spcBef>
                <a:spcPts val="600"/>
              </a:spcBef>
              <a:defRPr/>
            </a:pPr>
            <a:r>
              <a:rPr lang="lv-LV" sz="1100" b="1" dirty="0"/>
              <a:t>		3.1. Fizisko aktivitāšu biežums</a:t>
            </a:r>
            <a:r>
              <a:rPr lang="lv-LV" sz="1100" dirty="0">
                <a:solidFill>
                  <a:srgbClr val="000000"/>
                </a:solidFill>
              </a:rPr>
              <a:t>......................................................................................................................................................30</a:t>
            </a:r>
            <a:endParaRPr lang="lv-LV" sz="1100" b="1" dirty="0">
              <a:solidFill>
                <a:srgbClr val="000000"/>
              </a:solidFill>
            </a:endParaRPr>
          </a:p>
          <a:p>
            <a:pPr marL="266700" indent="-266700">
              <a:lnSpc>
                <a:spcPct val="110000"/>
              </a:lnSpc>
              <a:spcBef>
                <a:spcPts val="600"/>
              </a:spcBef>
              <a:defRPr/>
            </a:pPr>
            <a:r>
              <a:rPr lang="lv-LV" sz="1100" b="1" dirty="0"/>
              <a:t>		3.2. Fizisko aktivitāšu veidi </a:t>
            </a:r>
            <a:r>
              <a:rPr lang="lv-LV" sz="1100" dirty="0">
                <a:solidFill>
                  <a:srgbClr val="000000"/>
                </a:solidFill>
              </a:rPr>
              <a:t>...........................................................................................................................................................32</a:t>
            </a:r>
          </a:p>
          <a:p>
            <a:pPr marL="266700" indent="-266700">
              <a:lnSpc>
                <a:spcPct val="110000"/>
              </a:lnSpc>
              <a:spcBef>
                <a:spcPts val="600"/>
              </a:spcBef>
              <a:defRPr/>
            </a:pPr>
            <a:r>
              <a:rPr lang="lv-LV" sz="1100" b="1" dirty="0">
                <a:solidFill>
                  <a:srgbClr val="000000"/>
                </a:solidFill>
              </a:rPr>
              <a:t>		3.3. Fizisko aktivitāšu mērķi </a:t>
            </a:r>
            <a:r>
              <a:rPr lang="lv-LV" sz="1100" dirty="0">
                <a:solidFill>
                  <a:srgbClr val="000000"/>
                </a:solidFill>
              </a:rPr>
              <a:t>.........................................................................................................................................................33</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3.4. Sporta vai </a:t>
            </a:r>
            <a:r>
              <a:rPr lang="lv-LV" sz="1100" b="1" dirty="0" err="1">
                <a:solidFill>
                  <a:srgbClr val="000000"/>
                </a:solidFill>
              </a:rPr>
              <a:t>fitnesa</a:t>
            </a:r>
            <a:r>
              <a:rPr lang="lv-LV" sz="1100" b="1" dirty="0">
                <a:solidFill>
                  <a:srgbClr val="000000"/>
                </a:solidFill>
              </a:rPr>
              <a:t> klubu apmeklēšana </a:t>
            </a:r>
            <a:r>
              <a:rPr lang="lv-LV" sz="1100" dirty="0">
                <a:solidFill>
                  <a:srgbClr val="000000"/>
                </a:solidFill>
              </a:rPr>
              <a:t>..................................................................................................................................34</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3.5. Bērnu fakultatīvās sporta nodarbības </a:t>
            </a:r>
            <a:r>
              <a:rPr lang="lv-LV" sz="1100" dirty="0">
                <a:solidFill>
                  <a:srgbClr val="000000"/>
                </a:solidFill>
              </a:rPr>
              <a:t>..................................................................................................................................36</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a:t>
            </a:r>
            <a:r>
              <a:rPr lang="en-US" sz="1100" b="1" dirty="0">
                <a:solidFill>
                  <a:srgbClr val="000000"/>
                </a:solidFill>
              </a:rPr>
              <a:t>4</a:t>
            </a:r>
            <a:r>
              <a:rPr lang="lv-LV" sz="1100" b="1" dirty="0">
                <a:solidFill>
                  <a:srgbClr val="000000"/>
                </a:solidFill>
              </a:rPr>
              <a:t>. Dopinga lietošanas sportā tēmas aktualitāte sabiedrībā </a:t>
            </a:r>
            <a:r>
              <a:rPr lang="lv-LV" sz="1100" dirty="0">
                <a:solidFill>
                  <a:srgbClr val="000000"/>
                </a:solidFill>
              </a:rPr>
              <a:t>.............................................................................................................37</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5. Priekšstati par sportā aizliegtām vielām un dopinga lietošanu</a:t>
            </a:r>
            <a:r>
              <a:rPr lang="lv-LV" sz="1100" dirty="0">
                <a:solidFill>
                  <a:srgbClr val="000000"/>
                </a:solidFill>
              </a:rPr>
              <a:t>....................................................................................................42</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6. Informētība par sportā aizliegtajām vielām un to lietošanu </a:t>
            </a:r>
            <a:r>
              <a:rPr lang="lv-LV" sz="1100" dirty="0">
                <a:solidFill>
                  <a:srgbClr val="000000"/>
                </a:solidFill>
              </a:rPr>
              <a:t>.......................................................................................................66</a:t>
            </a:r>
            <a:endParaRPr lang="lv-LV" sz="1100" b="1" dirty="0">
              <a:solidFill>
                <a:srgbClr val="000000"/>
              </a:solidFill>
            </a:endParaRPr>
          </a:p>
          <a:p>
            <a:pPr marL="266700" indent="-266700">
              <a:lnSpc>
                <a:spcPct val="110000"/>
              </a:lnSpc>
              <a:spcBef>
                <a:spcPts val="600"/>
              </a:spcBef>
              <a:defRPr/>
            </a:pPr>
            <a:r>
              <a:rPr lang="lv-LV" sz="1100" b="1" dirty="0"/>
              <a:t>		6.1. Zināšanu pašvērtējums par dopinga lietošanu sportā</a:t>
            </a:r>
            <a:r>
              <a:rPr lang="lv-LV" sz="1100" dirty="0">
                <a:solidFill>
                  <a:srgbClr val="000000"/>
                </a:solidFill>
              </a:rPr>
              <a:t>..........................................................................................................67</a:t>
            </a:r>
            <a:endParaRPr lang="lv-LV" sz="1100" b="1" dirty="0">
              <a:solidFill>
                <a:srgbClr val="000000"/>
              </a:solidFill>
            </a:endParaRPr>
          </a:p>
          <a:p>
            <a:pPr marL="266700" indent="-266700">
              <a:lnSpc>
                <a:spcPct val="110000"/>
              </a:lnSpc>
              <a:spcBef>
                <a:spcPts val="600"/>
              </a:spcBef>
              <a:defRPr/>
            </a:pPr>
            <a:r>
              <a:rPr lang="lv-LV" sz="1100" b="1" dirty="0"/>
              <a:t>		6.2. Nozīmīgākie informācijas avoti par </a:t>
            </a:r>
            <a:r>
              <a:rPr lang="lv-LV" sz="1100" b="1" dirty="0">
                <a:solidFill>
                  <a:srgbClr val="000000"/>
                </a:solidFill>
              </a:rPr>
              <a:t>sportā aizliegtajām vielām </a:t>
            </a:r>
            <a:r>
              <a:rPr lang="lv-LV" sz="1100" dirty="0">
                <a:solidFill>
                  <a:srgbClr val="000000"/>
                </a:solidFill>
              </a:rPr>
              <a:t>..........................................................................................70</a:t>
            </a:r>
          </a:p>
          <a:p>
            <a:pPr marL="266700" indent="-266700">
              <a:lnSpc>
                <a:spcPct val="110000"/>
              </a:lnSpc>
              <a:spcBef>
                <a:spcPts val="600"/>
              </a:spcBef>
              <a:defRPr/>
            </a:pPr>
            <a:r>
              <a:rPr lang="lv-LV" sz="1100" b="1" dirty="0">
                <a:solidFill>
                  <a:srgbClr val="000000"/>
                </a:solidFill>
              </a:rPr>
              <a:t>		6.3. Mācību pieredze </a:t>
            </a:r>
            <a:r>
              <a:rPr lang="lv-LV" sz="1100" b="1" dirty="0"/>
              <a:t>par </a:t>
            </a:r>
            <a:r>
              <a:rPr lang="lv-LV" sz="1100" b="1" dirty="0">
                <a:solidFill>
                  <a:srgbClr val="000000"/>
                </a:solidFill>
              </a:rPr>
              <a:t>sportā aizliegtajām vielām </a:t>
            </a:r>
            <a:r>
              <a:rPr lang="lv-LV" sz="1100" dirty="0">
                <a:solidFill>
                  <a:srgbClr val="000000"/>
                </a:solidFill>
              </a:rPr>
              <a:t>.................................................................................................................71</a:t>
            </a:r>
          </a:p>
          <a:p>
            <a:pPr marL="266700" indent="-266700">
              <a:lnSpc>
                <a:spcPct val="110000"/>
              </a:lnSpc>
              <a:spcBef>
                <a:spcPts val="600"/>
              </a:spcBef>
              <a:defRPr/>
            </a:pPr>
            <a:r>
              <a:rPr lang="lv-LV" sz="1100" b="1" dirty="0">
                <a:solidFill>
                  <a:srgbClr val="000000"/>
                </a:solidFill>
              </a:rPr>
              <a:t>		6.4. Saskarsme ar informāciju par Latvijas institūciju paveikto, apkarojot dopinga lietošanu sportā </a:t>
            </a:r>
            <a:r>
              <a:rPr lang="lv-LV" sz="1100" dirty="0">
                <a:solidFill>
                  <a:srgbClr val="000000"/>
                </a:solidFill>
              </a:rPr>
              <a:t>.....................................73</a:t>
            </a:r>
          </a:p>
          <a:p>
            <a:pPr marL="266700" indent="-266700">
              <a:lnSpc>
                <a:spcPct val="110000"/>
              </a:lnSpc>
              <a:spcBef>
                <a:spcPts val="600"/>
              </a:spcBef>
              <a:defRPr/>
            </a:pP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a:t>
            </a:r>
          </a:p>
        </p:txBody>
      </p:sp>
    </p:spTree>
    <p:extLst>
      <p:ext uri="{BB962C8B-B14F-4D97-AF65-F5344CB8AC3E}">
        <p14:creationId xmlns:p14="http://schemas.microsoft.com/office/powerpoint/2010/main" val="297413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2B521-B4A6-AC46-BBEE-03EE81ACE503}"/>
              </a:ext>
            </a:extLst>
          </p:cNvPr>
          <p:cNvSpPr>
            <a:spLocks noChangeArrowheads="1"/>
          </p:cNvSpPr>
          <p:nvPr/>
        </p:nvSpPr>
        <p:spPr bwMode="auto">
          <a:xfrm>
            <a:off x="649224" y="207039"/>
            <a:ext cx="8129016" cy="6468081"/>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Šogad Latvijas iedzīvotāji pozitīvāk nekā iepriekš vērtēja sporta aktivitāšu ietekmi uz bērniem un jauniešiem. Nozīmīgākās vērtības, kuras </a:t>
            </a:r>
            <a:r>
              <a:rPr kumimoji="0" lang="fr-FR" sz="1100" b="0" i="0" u="none" strike="noStrike" kern="1200" cap="none" spc="0" normalizeH="0" baseline="0" noProof="0" dirty="0" err="1">
                <a:ln>
                  <a:noFill/>
                </a:ln>
                <a:solidFill>
                  <a:srgbClr val="000000"/>
                </a:solidFill>
                <a:effectLst/>
                <a:uLnTx/>
                <a:uFillTx/>
                <a:latin typeface="Calibri" pitchFamily="34" charset="0"/>
                <a:ea typeface="+mn-ea"/>
                <a:cs typeface="+mn-cs"/>
              </a:rPr>
              <a:t>mūsdienās</a:t>
            </a:r>
            <a:r>
              <a:rPr kumimoji="0" lang="fr-FR" sz="11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fr-FR" sz="1100" b="0" i="0" u="sng" strike="noStrike" kern="1200" cap="none" spc="0" normalizeH="0" baseline="0" noProof="0" dirty="0">
                <a:ln>
                  <a:noFill/>
                </a:ln>
                <a:solidFill>
                  <a:srgbClr val="000000"/>
                </a:solidFill>
                <a:effectLst/>
                <a:uLnTx/>
                <a:uFillTx/>
                <a:latin typeface="Calibri" pitchFamily="34" charset="0"/>
                <a:ea typeface="+mn-ea"/>
                <a:cs typeface="+mn-cs"/>
              </a:rPr>
              <a:t>sports </a:t>
            </a:r>
            <a:r>
              <a:rPr kumimoji="0" lang="fr-FR" sz="1100" b="0" i="0" u="sng" strike="noStrike" kern="1200" cap="none" spc="0" normalizeH="0" baseline="0" noProof="0" dirty="0" err="1">
                <a:ln>
                  <a:noFill/>
                </a:ln>
                <a:solidFill>
                  <a:srgbClr val="000000"/>
                </a:solidFill>
                <a:effectLst/>
                <a:uLnTx/>
                <a:uFillTx/>
                <a:latin typeface="Calibri" pitchFamily="34" charset="0"/>
                <a:ea typeface="+mn-ea"/>
                <a:cs typeface="+mn-cs"/>
              </a:rPr>
              <a:t>attīsta</a:t>
            </a:r>
            <a:r>
              <a:rPr kumimoji="0" lang="fr-FR" sz="1100" b="0" i="0" u="sng" strike="noStrike" kern="1200" cap="none" spc="0" normalizeH="0" baseline="0" noProof="0" dirty="0">
                <a:ln>
                  <a:noFill/>
                </a:ln>
                <a:solidFill>
                  <a:srgbClr val="000000"/>
                </a:solidFill>
                <a:effectLst/>
                <a:uLnTx/>
                <a:uFillTx/>
                <a:latin typeface="Calibri" pitchFamily="34" charset="0"/>
                <a:ea typeface="+mn-ea"/>
                <a:cs typeface="+mn-cs"/>
              </a:rPr>
              <a:t> </a:t>
            </a:r>
            <a:r>
              <a:rPr kumimoji="0" lang="fr-FR" sz="1100" b="0" i="0" u="sng" strike="noStrike" kern="1200" cap="none" spc="0" normalizeH="0" baseline="0" noProof="0" dirty="0" err="1">
                <a:ln>
                  <a:noFill/>
                </a:ln>
                <a:solidFill>
                  <a:srgbClr val="000000"/>
                </a:solidFill>
                <a:effectLst/>
                <a:uLnTx/>
                <a:uFillTx/>
                <a:latin typeface="Calibri" pitchFamily="34" charset="0"/>
                <a:ea typeface="+mn-ea"/>
                <a:cs typeface="+mn-cs"/>
              </a:rPr>
              <a:t>bērnos</a:t>
            </a:r>
            <a:r>
              <a:rPr kumimoji="0" lang="fr-FR" sz="1100" b="0" i="0" u="sng" strike="noStrike" kern="1200" cap="none" spc="0" normalizeH="0" baseline="0" noProof="0" dirty="0">
                <a:ln>
                  <a:noFill/>
                </a:ln>
                <a:solidFill>
                  <a:srgbClr val="000000"/>
                </a:solidFill>
                <a:effectLst/>
                <a:uLnTx/>
                <a:uFillTx/>
                <a:latin typeface="Calibri" pitchFamily="34" charset="0"/>
                <a:ea typeface="+mn-ea"/>
                <a:cs typeface="+mn-cs"/>
              </a:rPr>
              <a:t> un </a:t>
            </a:r>
            <a:r>
              <a:rPr kumimoji="0" lang="fr-FR" sz="1100" b="0" i="0" u="sng" strike="noStrike" kern="1200" cap="none" spc="0" normalizeH="0" baseline="0" noProof="0" dirty="0" err="1">
                <a:ln>
                  <a:noFill/>
                </a:ln>
                <a:solidFill>
                  <a:srgbClr val="000000"/>
                </a:solidFill>
                <a:effectLst/>
                <a:uLnTx/>
                <a:uFillTx/>
                <a:latin typeface="Calibri" pitchFamily="34" charset="0"/>
                <a:ea typeface="+mn-ea"/>
                <a:cs typeface="+mn-cs"/>
              </a:rPr>
              <a:t>jauniešos</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 ir</a:t>
            </a:r>
            <a:r>
              <a:rPr lang="lv-LV" sz="1100" dirty="0">
                <a:solidFill>
                  <a:srgbClr val="000000"/>
                </a:solidFill>
                <a:latin typeface="Calibri" pitchFamily="34" charset="0"/>
              </a:rPr>
              <a:t>:</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Pašdisciplīna (minēja  68% aptaujāto Latvijas iedzīvotāju; +12%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Komandas gars (66%; +13%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Atbildība (53%; +15%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Draudzība un solidaritāte (53%; +15%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Konkurētspēja (52%; +15%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Spēja smagi strādāt (minēja  51% respondentu; +12% salīdzinājumā ar 2019.g.).</a:t>
            </a: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Arī profesionālais sports vērtību audzināšanā sportistos šogad tika pozitīvāk vērtēts nekā laikposmā pirms 5 gadiem. Nozīmīgākās vērtības, kuras </a:t>
            </a:r>
            <a:r>
              <a:rPr kumimoji="0" lang="fr-FR" sz="1100" b="0" i="0" u="none" strike="noStrike" kern="1200" cap="none" spc="0" normalizeH="0" baseline="0" noProof="0" dirty="0" err="1">
                <a:ln>
                  <a:noFill/>
                </a:ln>
                <a:solidFill>
                  <a:srgbClr val="000000"/>
                </a:solidFill>
                <a:effectLst/>
                <a:uLnTx/>
                <a:uFillTx/>
                <a:latin typeface="Calibri" pitchFamily="34" charset="0"/>
                <a:ea typeface="+mn-ea"/>
                <a:cs typeface="+mn-cs"/>
              </a:rPr>
              <a:t>patlaban</a:t>
            </a:r>
            <a:r>
              <a:rPr kumimoji="0" lang="fr-FR" sz="11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fr-FR" sz="1100" b="0" i="0" u="sng" strike="noStrike" kern="1200" cap="none" spc="0" normalizeH="0" baseline="0" noProof="0" dirty="0" err="1">
                <a:ln>
                  <a:noFill/>
                </a:ln>
                <a:solidFill>
                  <a:srgbClr val="000000"/>
                </a:solidFill>
                <a:effectLst/>
                <a:uLnTx/>
                <a:uFillTx/>
                <a:latin typeface="Calibri" pitchFamily="34" charset="0"/>
                <a:ea typeface="+mn-ea"/>
                <a:cs typeface="+mn-cs"/>
              </a:rPr>
              <a:t>piekopj</a:t>
            </a:r>
            <a:r>
              <a:rPr kumimoji="0" lang="fr-FR" sz="1100" b="0" i="0" u="sng" strike="noStrike" kern="1200" cap="none" spc="0" normalizeH="0" baseline="0" noProof="0" dirty="0">
                <a:ln>
                  <a:noFill/>
                </a:ln>
                <a:solidFill>
                  <a:srgbClr val="000000"/>
                </a:solidFill>
                <a:effectLst/>
                <a:uLnTx/>
                <a:uFillTx/>
                <a:latin typeface="Calibri" pitchFamily="34" charset="0"/>
                <a:ea typeface="+mn-ea"/>
                <a:cs typeface="+mn-cs"/>
              </a:rPr>
              <a:t> </a:t>
            </a:r>
            <a:r>
              <a:rPr kumimoji="0" lang="fr-FR" sz="1100" b="0" i="0" u="sng" strike="noStrike" kern="1200" cap="none" spc="0" normalizeH="0" baseline="0" noProof="0" dirty="0" err="1">
                <a:ln>
                  <a:noFill/>
                </a:ln>
                <a:solidFill>
                  <a:srgbClr val="000000"/>
                </a:solidFill>
                <a:effectLst/>
                <a:uLnTx/>
                <a:uFillTx/>
                <a:latin typeface="Calibri" pitchFamily="34" charset="0"/>
                <a:ea typeface="+mn-ea"/>
                <a:cs typeface="+mn-cs"/>
              </a:rPr>
              <a:t>profesionālais</a:t>
            </a:r>
            <a:r>
              <a:rPr kumimoji="0" lang="fr-FR" sz="1100" b="0" i="0" u="sng" strike="noStrike" kern="1200" cap="none" spc="0" normalizeH="0" baseline="0" noProof="0" dirty="0">
                <a:ln>
                  <a:noFill/>
                </a:ln>
                <a:solidFill>
                  <a:srgbClr val="000000"/>
                </a:solidFill>
                <a:effectLst/>
                <a:uLnTx/>
                <a:uFillTx/>
                <a:latin typeface="Calibri" pitchFamily="34" charset="0"/>
                <a:ea typeface="+mn-ea"/>
                <a:cs typeface="+mn-cs"/>
              </a:rPr>
              <a:t> sports</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 ir</a:t>
            </a:r>
            <a:r>
              <a:rPr lang="lv-LV" sz="1100" dirty="0">
                <a:solidFill>
                  <a:srgbClr val="000000"/>
                </a:solidFill>
                <a:latin typeface="Calibri" pitchFamily="34" charset="0"/>
              </a:rPr>
              <a:t>:</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Spēja smagi strādāt (minēja  62% aptaujāto Latvijas iedzīvotāju; +15%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Konkurētspēja (56%; +9%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Pašdisciplīna (minēja  55% respondentu; +17% salīdzinājumā ar 2019.g.).</a:t>
            </a:r>
          </a:p>
          <a:p>
            <a:pPr marL="914400" lvl="1" indent="-457200" algn="just">
              <a:lnSpc>
                <a:spcPct val="120000"/>
              </a:lnSpc>
              <a:spcBef>
                <a:spcPts val="600"/>
              </a:spcBef>
              <a:buClr>
                <a:srgbClr val="CC3300"/>
              </a:buClr>
              <a:buFont typeface="Wingdings" pitchFamily="2" charset="2"/>
              <a:buChar char="q"/>
            </a:pP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Pētījuma rezultātu analīze ļauj secināt, ka sabiedrības skatījumā sports vissekmīgāk cilvēkos attīsta pašdisciplīnu. Tā ir vienīgā vērtība, kura visos trīs jautājumos (par vērtībām, kuras </a:t>
            </a:r>
            <a:r>
              <a:rPr kumimoji="0" lang="lv-LV" sz="1100" b="0" i="0" strike="noStrike" kern="1200" cap="none" spc="0" normalizeH="0" baseline="0" noProof="0" dirty="0">
                <a:ln>
                  <a:noFill/>
                </a:ln>
                <a:solidFill>
                  <a:srgbClr val="000000"/>
                </a:solidFill>
                <a:effectLst/>
                <a:uLnTx/>
                <a:uFillTx/>
                <a:latin typeface="Calibri" pitchFamily="34" charset="0"/>
                <a:ea typeface="+mn-ea"/>
                <a:cs typeface="+mn-cs"/>
              </a:rPr>
              <a:t>būtu jāizkopj jaunajos sportistos, kuras </a:t>
            </a:r>
            <a:r>
              <a:rPr kumimoji="0" lang="fr-FR" sz="1100" b="0" i="0" strike="noStrike" kern="1200" cap="none" spc="0" normalizeH="0" baseline="0" noProof="0" dirty="0">
                <a:ln>
                  <a:noFill/>
                </a:ln>
                <a:solidFill>
                  <a:srgbClr val="000000"/>
                </a:solidFill>
                <a:effectLst/>
                <a:uLnTx/>
                <a:uFillTx/>
                <a:latin typeface="Calibri" pitchFamily="34" charset="0"/>
                <a:ea typeface="+mn-ea"/>
                <a:cs typeface="+mn-cs"/>
              </a:rPr>
              <a:t>sports </a:t>
            </a:r>
            <a:r>
              <a:rPr kumimoji="0" lang="fr-FR" sz="1100" b="0" i="0" strike="noStrike" kern="1200" cap="none" spc="0" normalizeH="0" baseline="0" noProof="0" dirty="0" err="1">
                <a:ln>
                  <a:noFill/>
                </a:ln>
                <a:solidFill>
                  <a:srgbClr val="000000"/>
                </a:solidFill>
                <a:effectLst/>
                <a:uLnTx/>
                <a:uFillTx/>
                <a:latin typeface="Calibri" pitchFamily="34" charset="0"/>
                <a:ea typeface="+mn-ea"/>
                <a:cs typeface="+mn-cs"/>
              </a:rPr>
              <a:t>attīsta</a:t>
            </a:r>
            <a:r>
              <a:rPr kumimoji="0" lang="fr-FR" sz="1100" b="0" i="0" strike="noStrike" kern="1200" cap="none" spc="0" normalizeH="0" baseline="0" noProof="0" dirty="0">
                <a:ln>
                  <a:noFill/>
                </a:ln>
                <a:solidFill>
                  <a:srgbClr val="000000"/>
                </a:solidFill>
                <a:effectLst/>
                <a:uLnTx/>
                <a:uFillTx/>
                <a:latin typeface="Calibri" pitchFamily="34" charset="0"/>
                <a:ea typeface="+mn-ea"/>
                <a:cs typeface="+mn-cs"/>
              </a:rPr>
              <a:t> </a:t>
            </a:r>
            <a:r>
              <a:rPr kumimoji="0" lang="fr-FR" sz="1100" b="0" i="0" strike="noStrike" kern="1200" cap="none" spc="0" normalizeH="0" baseline="0" noProof="0" dirty="0" err="1">
                <a:ln>
                  <a:noFill/>
                </a:ln>
                <a:solidFill>
                  <a:srgbClr val="000000"/>
                </a:solidFill>
                <a:effectLst/>
                <a:uLnTx/>
                <a:uFillTx/>
                <a:latin typeface="Calibri" pitchFamily="34" charset="0"/>
                <a:ea typeface="+mn-ea"/>
                <a:cs typeface="+mn-cs"/>
              </a:rPr>
              <a:t>bērnos</a:t>
            </a:r>
            <a:r>
              <a:rPr kumimoji="0" lang="fr-FR" sz="1100" b="0" i="0" strike="noStrike" kern="1200" cap="none" spc="0" normalizeH="0" baseline="0" noProof="0" dirty="0">
                <a:ln>
                  <a:noFill/>
                </a:ln>
                <a:solidFill>
                  <a:srgbClr val="000000"/>
                </a:solidFill>
                <a:effectLst/>
                <a:uLnTx/>
                <a:uFillTx/>
                <a:latin typeface="Calibri" pitchFamily="34" charset="0"/>
                <a:ea typeface="+mn-ea"/>
                <a:cs typeface="+mn-cs"/>
              </a:rPr>
              <a:t> un </a:t>
            </a:r>
            <a:r>
              <a:rPr kumimoji="0" lang="fr-FR" sz="1100" b="0" i="0" strike="noStrike" kern="1200" cap="none" spc="0" normalizeH="0" baseline="0" noProof="0" dirty="0" err="1">
                <a:ln>
                  <a:noFill/>
                </a:ln>
                <a:solidFill>
                  <a:srgbClr val="000000"/>
                </a:solidFill>
                <a:effectLst/>
                <a:uLnTx/>
                <a:uFillTx/>
                <a:latin typeface="Calibri" pitchFamily="34" charset="0"/>
                <a:ea typeface="+mn-ea"/>
                <a:cs typeface="+mn-cs"/>
              </a:rPr>
              <a:t>jauniešos</a:t>
            </a:r>
            <a:r>
              <a:rPr lang="lv-LV" sz="1100" dirty="0">
                <a:solidFill>
                  <a:srgbClr val="000000"/>
                </a:solidFill>
                <a:latin typeface="Calibri" pitchFamily="34" charset="0"/>
              </a:rPr>
              <a:t>, un kuras </a:t>
            </a:r>
            <a:r>
              <a:rPr kumimoji="0" lang="fr-FR" sz="1100" b="0" i="0" strike="noStrike" kern="1200" cap="none" spc="0" normalizeH="0" baseline="0" noProof="0" dirty="0" err="1">
                <a:ln>
                  <a:noFill/>
                </a:ln>
                <a:solidFill>
                  <a:srgbClr val="000000"/>
                </a:solidFill>
                <a:effectLst/>
                <a:uLnTx/>
                <a:uFillTx/>
                <a:latin typeface="Calibri" pitchFamily="34" charset="0"/>
                <a:ea typeface="+mn-ea"/>
                <a:cs typeface="+mn-cs"/>
              </a:rPr>
              <a:t>piekopj</a:t>
            </a:r>
            <a:r>
              <a:rPr kumimoji="0" lang="fr-FR" sz="1100" b="0" i="0" strike="noStrike" kern="1200" cap="none" spc="0" normalizeH="0" baseline="0" noProof="0" dirty="0">
                <a:ln>
                  <a:noFill/>
                </a:ln>
                <a:solidFill>
                  <a:srgbClr val="000000"/>
                </a:solidFill>
                <a:effectLst/>
                <a:uLnTx/>
                <a:uFillTx/>
                <a:latin typeface="Calibri" pitchFamily="34" charset="0"/>
                <a:ea typeface="+mn-ea"/>
                <a:cs typeface="+mn-cs"/>
              </a:rPr>
              <a:t> </a:t>
            </a:r>
            <a:r>
              <a:rPr kumimoji="0" lang="fr-FR" sz="1100" b="0" i="0" strike="noStrike" kern="1200" cap="none" spc="0" normalizeH="0" baseline="0" noProof="0" dirty="0" err="1">
                <a:ln>
                  <a:noFill/>
                </a:ln>
                <a:solidFill>
                  <a:srgbClr val="000000"/>
                </a:solidFill>
                <a:effectLst/>
                <a:uLnTx/>
                <a:uFillTx/>
                <a:latin typeface="Calibri" pitchFamily="34" charset="0"/>
                <a:ea typeface="+mn-ea"/>
                <a:cs typeface="+mn-cs"/>
              </a:rPr>
              <a:t>profesionālais</a:t>
            </a:r>
            <a:r>
              <a:rPr kumimoji="0" lang="fr-FR" sz="1100" b="0" i="0" strike="noStrike" kern="1200" cap="none" spc="0" normalizeH="0" baseline="0" noProof="0" dirty="0">
                <a:ln>
                  <a:noFill/>
                </a:ln>
                <a:solidFill>
                  <a:srgbClr val="000000"/>
                </a:solidFill>
                <a:effectLst/>
                <a:uLnTx/>
                <a:uFillTx/>
                <a:latin typeface="Calibri" pitchFamily="34" charset="0"/>
                <a:ea typeface="+mn-ea"/>
                <a:cs typeface="+mn-cs"/>
              </a:rPr>
              <a:t> sports</a:t>
            </a:r>
            <a:r>
              <a:rPr kumimoji="0" lang="lv-LV" sz="1100" b="0" i="0" strike="noStrike" kern="1200" cap="none" spc="0" normalizeH="0" baseline="0" noProof="0" dirty="0">
                <a:ln>
                  <a:noFill/>
                </a:ln>
                <a:solidFill>
                  <a:srgbClr val="000000"/>
                </a:solidFill>
                <a:effectLst/>
                <a:uLnTx/>
                <a:uFillTx/>
                <a:latin typeface="Calibri" pitchFamily="34" charset="0"/>
                <a:ea typeface="+mn-ea"/>
                <a:cs typeface="+mn-cs"/>
              </a:rPr>
              <a:t>) ierindojās biežāk minēto trijniekā un kuru visu jautājumu atbildēs atzīmēja vairākums aptaujāto Latvijas iedzīvotāju.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Nozīmīgs Latvijas iedzīvotāju skaits (21%) ir pamanījuši vai dzirdējuši par nevēlamu attieksmi, rīcību vai diskrimināciju nacionālās piederības, seksuālās orientācijas vai citu iemeslu dēļ, jauniešu sportā Latvijā. Visbiežāk ar šādiem pārkāpumiem vai noziegumiem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vai par tiem dzirdējuši jaunieši vecumā līdz 24 gadiem (29%), cittautieši (26%), kā arī respondenti ar skolas vecuma bērniem (25%).</a:t>
            </a:r>
          </a:p>
        </p:txBody>
      </p:sp>
      <p:sp>
        <p:nvSpPr>
          <p:cNvPr id="3" name="Slide Number Placeholder 1">
            <a:extLst>
              <a:ext uri="{FF2B5EF4-FFF2-40B4-BE49-F238E27FC236}">
                <a16:creationId xmlns:a16="http://schemas.microsoft.com/office/drawing/2014/main" id="{EB651153-BE28-40FA-FA17-8377D6EBE63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8916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55764-25E4-AC9B-9A6A-4D009404A68E}"/>
              </a:ext>
            </a:extLst>
          </p:cNvPr>
          <p:cNvSpPr>
            <a:spLocks noChangeArrowheads="1"/>
          </p:cNvSpPr>
          <p:nvPr/>
        </p:nvSpPr>
        <p:spPr bwMode="auto">
          <a:xfrm>
            <a:off x="832104" y="448056"/>
            <a:ext cx="7900416" cy="6227064"/>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Sabiedrības informētība par to, kur vērsties pēc palīdzības situācijā, ja pret nepilngadīgu sportistu tiktu veikti tādi pārkāpumi vai noziegumi kā  uzmākšanās, pavedināšana, </a:t>
            </a:r>
            <a:r>
              <a:rPr lang="lv-LV" sz="1100" dirty="0" err="1">
                <a:solidFill>
                  <a:srgbClr val="000000"/>
                </a:solidFill>
                <a:latin typeface="Calibri" pitchFamily="34" charset="0"/>
              </a:rPr>
              <a:t>bulings</a:t>
            </a:r>
            <a:r>
              <a:rPr lang="lv-LV" sz="1100" dirty="0">
                <a:solidFill>
                  <a:srgbClr val="000000"/>
                </a:solidFill>
                <a:latin typeface="Calibri" pitchFamily="34" charset="0"/>
              </a:rPr>
              <a:t>, ļaunprātīga izmantošana, ekspluatācija, ir nepietiekama – mazāk par pusi (43%) aptaujāto Latvijas iedzīvotāju atbildēja, ka zinātu kur vērsties. Dažādās respondentu sociāli demogrāfiskajās grupās iegūto rezultātu analīze neatklāj nozīmīgas rezultātu atšķirības, nevienā no grupām respondentu skaits, kuri zinātu kur vērsties pēc palīdzības, ja pret nepilngadīgu sportistu tiktu veikti kādi pārkāpumi vai noziegumi,  nepārsniedza 50% robežu.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Centralizētas iestādes izveidi Latvijā, kuras kompetencē būtu ētikas pārkāpumu izskatīšana sportā (uzmākšanās, vardarbības un diskriminācijas novēršana un risināšana sportā), </a:t>
            </a:r>
            <a:r>
              <a:rPr lang="lv-LV" sz="1100" dirty="0" err="1">
                <a:solidFill>
                  <a:srgbClr val="000000"/>
                </a:solidFill>
                <a:latin typeface="Calibri" pitchFamily="34" charset="0"/>
              </a:rPr>
              <a:t>prevencija</a:t>
            </a:r>
            <a:r>
              <a:rPr lang="lv-LV" sz="1100" dirty="0">
                <a:solidFill>
                  <a:srgbClr val="000000"/>
                </a:solidFill>
                <a:latin typeface="Calibri" pitchFamily="34" charset="0"/>
              </a:rPr>
              <a:t>, kā arī sportistu izglītošana šajos jautājumos, atbalsta katrs otrais (51%) Latvijas iedzīvotājs. 28% aptaujas dalībnieku skatījumā tas nav vajadzīgs, vēl 21% respondentu atturējās sniegt konkrētu atbildi šajā jautājumā. Aptaujas rezultātu analīze atklāj tendenci – jo gados jaunāki ir respondenti, jo lielāks ir to aptaujāto skaits, kuri pauda atbalstu centralizētas iestādes izveidei Latvijā, kuras kompetencē būtu ētikas pārkāpumu izskatīšana sportā, </a:t>
            </a:r>
            <a:r>
              <a:rPr lang="lv-LV" sz="1100" dirty="0" err="1">
                <a:solidFill>
                  <a:srgbClr val="000000"/>
                </a:solidFill>
                <a:latin typeface="Calibri" pitchFamily="34" charset="0"/>
              </a:rPr>
              <a:t>prevencija</a:t>
            </a:r>
            <a:r>
              <a:rPr lang="lv-LV" sz="1100" dirty="0">
                <a:solidFill>
                  <a:srgbClr val="000000"/>
                </a:solidFill>
                <a:latin typeface="Calibri" pitchFamily="34" charset="0"/>
              </a:rPr>
              <a:t> un sportistu izglītošana. Jauniešu (18-24 gadi) vidū šādas iestādes izveidi atbalsta trīs ceturtdaļas (76%) respondentu.</a:t>
            </a:r>
          </a:p>
        </p:txBody>
      </p:sp>
      <p:sp>
        <p:nvSpPr>
          <p:cNvPr id="3" name="Slide Number Placeholder 1">
            <a:extLst>
              <a:ext uri="{FF2B5EF4-FFF2-40B4-BE49-F238E27FC236}">
                <a16:creationId xmlns:a16="http://schemas.microsoft.com/office/drawing/2014/main" id="{176A1808-0FD7-CFF6-EFA7-934A51CF49D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0405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8E07A6-A647-2529-4FB6-3472B3FD644A}"/>
              </a:ext>
            </a:extLst>
          </p:cNvPr>
          <p:cNvSpPr>
            <a:spLocks noChangeArrowheads="1"/>
          </p:cNvSpPr>
          <p:nvPr/>
        </p:nvSpPr>
        <p:spPr bwMode="auto">
          <a:xfrm>
            <a:off x="923027" y="2035839"/>
            <a:ext cx="7418716" cy="1984075"/>
          </a:xfrm>
          <a:prstGeom prst="rect">
            <a:avLst/>
          </a:prstGeom>
          <a:noFill/>
          <a:ln w="9525">
            <a:noFill/>
            <a:miter lim="800000"/>
            <a:headEnd/>
            <a:tailEnd/>
          </a:ln>
          <a:effectLst/>
        </p:spPr>
        <p:txBody>
          <a:bodyPr/>
          <a:lstStyle/>
          <a:p>
            <a:pPr algn="ctr">
              <a:lnSpc>
                <a:spcPct val="130000"/>
              </a:lnSpc>
              <a:defRPr/>
            </a:pPr>
            <a:r>
              <a:rPr lang="en-US" sz="2400" b="1" dirty="0">
                <a:solidFill>
                  <a:schemeClr val="accent1">
                    <a:lumMod val="50000"/>
                  </a:schemeClr>
                </a:solidFill>
                <a:latin typeface="+mj-lt"/>
              </a:rPr>
              <a:t>I</a:t>
            </a:r>
            <a:r>
              <a:rPr lang="lv-LV" sz="2400" b="1" dirty="0">
                <a:solidFill>
                  <a:schemeClr val="accent1">
                    <a:lumMod val="50000"/>
                  </a:schemeClr>
                </a:solidFill>
                <a:latin typeface="+mj-lt"/>
              </a:rPr>
              <a:t>II. Aptaujas rezultāti</a:t>
            </a:r>
          </a:p>
          <a:p>
            <a:pPr algn="ctr">
              <a:lnSpc>
                <a:spcPct val="130000"/>
              </a:lnSpc>
              <a:defRPr/>
            </a:pPr>
            <a:endParaRPr lang="lv-LV" sz="2400" dirty="0">
              <a:solidFill>
                <a:srgbClr val="000099"/>
              </a:solidFill>
              <a:effectLst>
                <a:outerShdw blurRad="38100" dist="38100" dir="2700000" algn="tl">
                  <a:srgbClr val="C0C0C0"/>
                </a:outerShdw>
              </a:effectLst>
              <a:latin typeface="+mj-lt"/>
            </a:endParaRPr>
          </a:p>
          <a:p>
            <a:pPr algn="ctr">
              <a:lnSpc>
                <a:spcPct val="130000"/>
              </a:lnSpc>
              <a:defRPr/>
            </a:pPr>
            <a:r>
              <a:rPr lang="lv-LV" sz="2400" dirty="0">
                <a:solidFill>
                  <a:srgbClr val="990033"/>
                </a:solidFill>
                <a:effectLst>
                  <a:outerShdw blurRad="38100" dist="38100" dir="2700000" algn="tl">
                    <a:srgbClr val="C0C0C0"/>
                  </a:outerShdw>
                </a:effectLst>
                <a:latin typeface="+mj-lt"/>
              </a:rPr>
              <a:t>1. Vispārēji priekšstati par sportu</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4BB778C9-4E44-AC13-4CC0-648167A42BB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6968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DB4A-8919-7C45-40AF-F31BD500F06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Vispārēji priekšstati par sportu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90622EC-E3CE-78C3-7623-EEDE160714D9}"/>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17FA605-B0FE-3686-F90B-77DF57911B33}"/>
              </a:ext>
            </a:extLst>
          </p:cNvPr>
          <p:cNvGraphicFramePr/>
          <p:nvPr>
            <p:extLst>
              <p:ext uri="{D42A27DB-BD31-4B8C-83A1-F6EECF244321}">
                <p14:modId xmlns:p14="http://schemas.microsoft.com/office/powerpoint/2010/main" val="3697218989"/>
              </p:ext>
            </p:extLst>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45B2443-10FA-4ADB-E7ED-D955D0AAE9B4}"/>
              </a:ext>
            </a:extLst>
          </p:cNvPr>
          <p:cNvGraphicFramePr/>
          <p:nvPr>
            <p:extLst>
              <p:ext uri="{D42A27DB-BD31-4B8C-83A1-F6EECF244321}">
                <p14:modId xmlns:p14="http://schemas.microsoft.com/office/powerpoint/2010/main" val="1080549670"/>
              </p:ext>
            </p:extLst>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38142B3-2CCF-2D28-E907-8E371DCA9C29}"/>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n=1536</a:t>
            </a:r>
          </a:p>
        </p:txBody>
      </p:sp>
      <p:cxnSp>
        <p:nvCxnSpPr>
          <p:cNvPr id="7" name="Straight Connector 6">
            <a:extLst>
              <a:ext uri="{FF2B5EF4-FFF2-40B4-BE49-F238E27FC236}">
                <a16:creationId xmlns:a16="http://schemas.microsoft.com/office/drawing/2014/main" id="{54F7518C-FB31-AF6A-660C-EB95A40B25AC}"/>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D537484C-6797-AC3F-0472-13C2C6268CA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4717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E431-8F83-5835-D214-193FD722368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Vispārēji priekšstati par sportu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A3CA40C-1454-E271-F00D-AC38F94C4875}"/>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F0DC4AA-8862-937A-7CF7-5EA0C3FF4D77}"/>
              </a:ext>
            </a:extLst>
          </p:cNvPr>
          <p:cNvGraphicFramePr/>
          <p:nvPr>
            <p:extLst>
              <p:ext uri="{D42A27DB-BD31-4B8C-83A1-F6EECF244321}">
                <p14:modId xmlns:p14="http://schemas.microsoft.com/office/powerpoint/2010/main" val="126199104"/>
              </p:ext>
            </p:extLst>
          </p:nvPr>
        </p:nvGraphicFramePr>
        <p:xfrm>
          <a:off x="604434" y="1186147"/>
          <a:ext cx="8000070" cy="47300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089D273-2A25-C289-D73E-0D01EC80CF5C}"/>
              </a:ext>
            </a:extLst>
          </p:cNvPr>
          <p:cNvSpPr txBox="1"/>
          <p:nvPr/>
        </p:nvSpPr>
        <p:spPr>
          <a:xfrm>
            <a:off x="4668977" y="6022809"/>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23C723FA-AE5E-58F0-64AF-4A747DA5BFC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58768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5003-952B-AE16-391E-423CD320AAB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Vispārēji priekšstati par sportu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4B3C018-7BAD-6F66-3833-8CF9AF1A98B5}"/>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Sportā galvenais ir uzvara</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AE643F10-C241-86DC-DC82-9AF81D5BFF8D}"/>
              </a:ext>
            </a:extLst>
          </p:cNvPr>
          <p:cNvGraphicFramePr/>
          <p:nvPr>
            <p:extLst>
              <p:ext uri="{D42A27DB-BD31-4B8C-83A1-F6EECF244321}">
                <p14:modId xmlns:p14="http://schemas.microsoft.com/office/powerpoint/2010/main" val="2579150377"/>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C4FB7F4-7738-7152-8C39-9078FFC7D6E4}"/>
              </a:ext>
            </a:extLst>
          </p:cNvPr>
          <p:cNvSpPr txBox="1"/>
          <p:nvPr/>
        </p:nvSpPr>
        <p:spPr>
          <a:xfrm>
            <a:off x="219456" y="4458730"/>
            <a:ext cx="966568" cy="707886"/>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3858C7A0-26A2-CEF8-D9DB-A63B74E8A1B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8199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4A581B-0769-606C-CC7D-463048C712A6}"/>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en-US" sz="2400" dirty="0">
                <a:solidFill>
                  <a:srgbClr val="990033"/>
                </a:solidFill>
                <a:effectLst>
                  <a:outerShdw blurRad="38100" dist="38100" dir="2700000" algn="tl">
                    <a:srgbClr val="C0C0C0"/>
                  </a:outerShdw>
                </a:effectLst>
                <a:latin typeface="+mj-lt"/>
              </a:rPr>
              <a:t>2</a:t>
            </a:r>
            <a:r>
              <a:rPr lang="lv-LV" sz="2400" dirty="0">
                <a:solidFill>
                  <a:srgbClr val="990033"/>
                </a:solidFill>
                <a:effectLst>
                  <a:outerShdw blurRad="38100" dist="38100" dir="2700000" algn="tl">
                    <a:srgbClr val="C0C0C0"/>
                  </a:outerShdw>
                </a:effectLst>
                <a:latin typeface="+mj-lt"/>
              </a:rPr>
              <a:t>. Fiziskās formas vērtējums</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134B7B98-6593-6892-EE90-48944D8D1B2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93520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F9665-487B-6880-1CAD-42A406F76211}"/>
              </a:ext>
            </a:extLst>
          </p:cNvPr>
          <p:cNvSpPr txBox="1"/>
          <p:nvPr/>
        </p:nvSpPr>
        <p:spPr>
          <a:xfrm>
            <a:off x="2968193" y="4740841"/>
            <a:ext cx="2467342" cy="246221"/>
          </a:xfrm>
          <a:prstGeom prst="rect">
            <a:avLst/>
          </a:prstGeom>
          <a:noFill/>
        </p:spPr>
        <p:txBody>
          <a:bodyPr wrap="none" rtlCol="0">
            <a:spAutoFit/>
          </a:bodyPr>
          <a:lstStyle/>
          <a:p>
            <a:r>
              <a:rPr lang="lv-LV" sz="1000" dirty="0"/>
              <a:t>Bāze: visi aptaujas dalībnieki, 2024: n= 1536</a:t>
            </a:r>
          </a:p>
        </p:txBody>
      </p:sp>
      <p:graphicFrame>
        <p:nvGraphicFramePr>
          <p:cNvPr id="4" name="Chart 3">
            <a:extLst>
              <a:ext uri="{FF2B5EF4-FFF2-40B4-BE49-F238E27FC236}">
                <a16:creationId xmlns:a16="http://schemas.microsoft.com/office/drawing/2014/main" id="{249AAD69-F477-893F-D640-FA1803B81B71}"/>
              </a:ext>
            </a:extLst>
          </p:cNvPr>
          <p:cNvGraphicFramePr/>
          <p:nvPr>
            <p:extLst>
              <p:ext uri="{D42A27DB-BD31-4B8C-83A1-F6EECF244321}">
                <p14:modId xmlns:p14="http://schemas.microsoft.com/office/powerpoint/2010/main" val="1770892261"/>
              </p:ext>
            </p:extLst>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A966E56-97E5-FA21-C130-81A6093C4E70}"/>
              </a:ext>
            </a:extLst>
          </p:cNvPr>
          <p:cNvGraphicFramePr/>
          <p:nvPr>
            <p:extLst>
              <p:ext uri="{D42A27DB-BD31-4B8C-83A1-F6EECF244321}">
                <p14:modId xmlns:p14="http://schemas.microsoft.com/office/powerpoint/2010/main" val="1678579504"/>
              </p:ext>
            </p:extLst>
          </p:nvPr>
        </p:nvGraphicFramePr>
        <p:xfrm>
          <a:off x="352127" y="11959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1E4D1B04-7E1B-68E5-E426-6BEF8C244E6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Fiziskās formas vērtējums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7" name="Text Placeholder 4">
            <a:extLst>
              <a:ext uri="{FF2B5EF4-FFF2-40B4-BE49-F238E27FC236}">
                <a16:creationId xmlns:a16="http://schemas.microsoft.com/office/drawing/2014/main" id="{14F3A6F7-F363-3AC7-4009-CB6FE49A6870}"/>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vērtējat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fizisko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formu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5A23515B-9539-6FDF-11B9-62320C30FE4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89533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3B841F-808D-2503-EFA6-14FB562578E3}"/>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Fiziskās formas vērtējums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FE6FD49E-6FF5-C9C4-2E02-E37954BB89A3}"/>
              </a:ext>
            </a:extLst>
          </p:cNvPr>
          <p:cNvSpPr txBox="1">
            <a:spLocks/>
          </p:cNvSpPr>
          <p:nvPr/>
        </p:nvSpPr>
        <p:spPr>
          <a:xfrm>
            <a:off x="406517" y="561538"/>
            <a:ext cx="7746359"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Kā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vērtējat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fizisko</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formu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2C2BA142-0427-5BF9-920C-3D8E449ACAE1}"/>
              </a:ext>
            </a:extLst>
          </p:cNvPr>
          <p:cNvGraphicFramePr/>
          <p:nvPr>
            <p:extLst>
              <p:ext uri="{D42A27DB-BD31-4B8C-83A1-F6EECF244321}">
                <p14:modId xmlns:p14="http://schemas.microsoft.com/office/powerpoint/2010/main" val="1323936393"/>
              </p:ext>
            </p:extLst>
          </p:nvPr>
        </p:nvGraphicFramePr>
        <p:xfrm>
          <a:off x="1371837" y="830288"/>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293657D-873D-8FE5-FA08-602127E8FE0A}"/>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2" name="Slide Number Placeholder 1">
            <a:extLst>
              <a:ext uri="{FF2B5EF4-FFF2-40B4-BE49-F238E27FC236}">
                <a16:creationId xmlns:a16="http://schemas.microsoft.com/office/drawing/2014/main" id="{3574C796-02DA-F597-F260-BEF15AF2768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4873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F939C93-FEBF-CCD7-6191-BD4E51F894A1}"/>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3. Nodarbošanās ar fiziskām aktivitātēm</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92CB423D-6567-2624-2F6E-75E93D0119E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0644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1C2C8-0C15-EB75-AAB8-C72BBD28A244}"/>
              </a:ext>
            </a:extLst>
          </p:cNvPr>
          <p:cNvSpPr>
            <a:spLocks noChangeArrowheads="1"/>
          </p:cNvSpPr>
          <p:nvPr/>
        </p:nvSpPr>
        <p:spPr bwMode="auto">
          <a:xfrm>
            <a:off x="785813" y="497967"/>
            <a:ext cx="7617523" cy="381000"/>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rPr>
              <a:t>SATURS (2)</a:t>
            </a:r>
            <a:endParaRPr lang="en-GB" b="1" dirty="0">
              <a:solidFill>
                <a:srgbClr val="990033"/>
              </a:solidFill>
            </a:endParaRPr>
          </a:p>
        </p:txBody>
      </p:sp>
      <p:sp>
        <p:nvSpPr>
          <p:cNvPr id="3" name="Slide Number Placeholder 1">
            <a:extLst>
              <a:ext uri="{FF2B5EF4-FFF2-40B4-BE49-F238E27FC236}">
                <a16:creationId xmlns:a16="http://schemas.microsoft.com/office/drawing/2014/main" id="{07D0AC25-5010-1460-C423-BF7D73326DF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lv-LV" sz="1200" b="0" i="0" u="none" strike="noStrike" kern="1200" cap="none" spc="0" normalizeH="0" baseline="0" noProof="0" dirty="0">
              <a:ln>
                <a:noFill/>
              </a:ln>
              <a:effectLst/>
              <a:uLnTx/>
              <a:uFillTx/>
              <a:latin typeface="+mn-lt"/>
              <a:ea typeface="+mn-ea"/>
              <a:cs typeface="+mn-cs"/>
            </a:endParaRPr>
          </a:p>
        </p:txBody>
      </p:sp>
      <p:sp>
        <p:nvSpPr>
          <p:cNvPr id="4" name="Rectangle 3">
            <a:extLst>
              <a:ext uri="{FF2B5EF4-FFF2-40B4-BE49-F238E27FC236}">
                <a16:creationId xmlns:a16="http://schemas.microsoft.com/office/drawing/2014/main" id="{D0C3D631-D9C6-FBEF-2483-D0B652ADCE5B}"/>
              </a:ext>
            </a:extLst>
          </p:cNvPr>
          <p:cNvSpPr>
            <a:spLocks noChangeArrowheads="1"/>
          </p:cNvSpPr>
          <p:nvPr/>
        </p:nvSpPr>
        <p:spPr bwMode="auto">
          <a:xfrm>
            <a:off x="785813" y="1362456"/>
            <a:ext cx="7780217" cy="5022736"/>
          </a:xfrm>
          <a:prstGeom prst="rect">
            <a:avLst/>
          </a:prstGeom>
          <a:noFill/>
          <a:ln w="9525">
            <a:noFill/>
            <a:miter lim="800000"/>
            <a:headEnd/>
            <a:tailEnd/>
          </a:ln>
        </p:spPr>
        <p:txBody>
          <a:bodyPr/>
          <a:lstStyle/>
          <a:p>
            <a:pPr marL="266700" indent="-266700">
              <a:lnSpc>
                <a:spcPct val="110000"/>
              </a:lnSpc>
              <a:spcBef>
                <a:spcPts val="600"/>
              </a:spcBef>
              <a:defRPr/>
            </a:pPr>
            <a:r>
              <a:rPr lang="lv-LV" sz="1100" b="1" dirty="0">
                <a:solidFill>
                  <a:srgbClr val="000000"/>
                </a:solidFill>
              </a:rPr>
              <a:t>	7. Sportā aizliegto vielu lietošanas pieredze</a:t>
            </a:r>
            <a:r>
              <a:rPr lang="lv-LV" sz="1100" dirty="0">
                <a:solidFill>
                  <a:srgbClr val="000000"/>
                </a:solidFill>
              </a:rPr>
              <a:t>......................................................................................................................................76</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8. Dažādu vielu, preparātu lietošana labākas fiziskās formas sasniegšanai </a:t>
            </a:r>
            <a:r>
              <a:rPr lang="lv-LV" sz="1100" dirty="0">
                <a:solidFill>
                  <a:srgbClr val="000000"/>
                </a:solidFill>
              </a:rPr>
              <a:t>....................................................................................79</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9. Atbildīgo institūciju darba vērtējums cīņā pret dopinga lietošanu sportā</a:t>
            </a:r>
            <a:r>
              <a:rPr lang="lv-LV" sz="1100" dirty="0">
                <a:solidFill>
                  <a:srgbClr val="000000"/>
                </a:solidFill>
              </a:rPr>
              <a:t>...................................................................................88</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10. Uzticēšanās antidopinga sistēmām</a:t>
            </a:r>
            <a:r>
              <a:rPr lang="lv-LV" sz="1100" dirty="0">
                <a:solidFill>
                  <a:srgbClr val="000000"/>
                </a:solidFill>
              </a:rPr>
              <a:t>..............................................................................................................................................91</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11. Sporta vides nodrošinājums bērniem un jauniešiem</a:t>
            </a:r>
            <a:r>
              <a:rPr lang="lv-LV" sz="1100" dirty="0">
                <a:solidFill>
                  <a:srgbClr val="000000"/>
                </a:solidFill>
              </a:rPr>
              <a:t>..................................................................................................................95</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12. Sports un vērtības </a:t>
            </a:r>
            <a:r>
              <a:rPr lang="lv-LV" sz="1100" dirty="0">
                <a:solidFill>
                  <a:srgbClr val="000000"/>
                </a:solidFill>
              </a:rPr>
              <a:t>........................................................................................................................................................................98</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13. Ētikas pārkāpumi, nepieņemama rīcība vai diskriminācija jauniešu sportā </a:t>
            </a:r>
            <a:r>
              <a:rPr lang="lv-LV" sz="1100" dirty="0">
                <a:solidFill>
                  <a:srgbClr val="000000"/>
                </a:solidFill>
              </a:rPr>
              <a:t>............................................................................103</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14. Atbalsts centralizētas iestādes izveidei Latvijā, kuras kompetencē būtu ētikas pārkāpumu izskatīšana sportā,          </a:t>
            </a:r>
            <a:r>
              <a:rPr lang="lv-LV" sz="1100" b="1" dirty="0" err="1">
                <a:solidFill>
                  <a:srgbClr val="000000"/>
                </a:solidFill>
              </a:rPr>
              <a:t>prevencija</a:t>
            </a:r>
            <a:r>
              <a:rPr lang="lv-LV" sz="1100" b="1" dirty="0">
                <a:solidFill>
                  <a:srgbClr val="000000"/>
                </a:solidFill>
              </a:rPr>
              <a:t> un sportistu izglītošana</a:t>
            </a:r>
            <a:r>
              <a:rPr lang="lv-LV" sz="1100" dirty="0">
                <a:solidFill>
                  <a:srgbClr val="000000"/>
                </a:solidFill>
              </a:rPr>
              <a:t>...................................................................................................................................................107</a:t>
            </a:r>
            <a:endParaRPr lang="lv-LV" sz="1100" b="1" dirty="0">
              <a:solidFill>
                <a:srgbClr val="000000"/>
              </a:solidFill>
            </a:endParaRPr>
          </a:p>
          <a:p>
            <a:pPr marL="457200" indent="-457200">
              <a:lnSpc>
                <a:spcPct val="110000"/>
              </a:lnSpc>
              <a:spcBef>
                <a:spcPts val="600"/>
              </a:spcBef>
              <a:defRPr/>
            </a:pPr>
            <a:endParaRPr lang="lv-LV" sz="1100" b="1" dirty="0">
              <a:solidFill>
                <a:srgbClr val="000000"/>
              </a:solidFill>
            </a:endParaRPr>
          </a:p>
        </p:txBody>
      </p:sp>
    </p:spTree>
    <p:extLst>
      <p:ext uri="{BB962C8B-B14F-4D97-AF65-F5344CB8AC3E}">
        <p14:creationId xmlns:p14="http://schemas.microsoft.com/office/powerpoint/2010/main" val="82759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6A2D-35DA-A2EC-FB80-45D922D8DD1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3.1. Fizisko aktivitāšu biežums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104F7D4-4ACE-86E6-3565-246771929082}"/>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bieži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brīvajā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nodarbojaties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veida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fiziskām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aktivitātēm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A3AD764-E7E4-EC26-72CE-8D69E2BB3607}"/>
              </a:ext>
            </a:extLst>
          </p:cNvPr>
          <p:cNvGraphicFramePr/>
          <p:nvPr>
            <p:extLst>
              <p:ext uri="{D42A27DB-BD31-4B8C-83A1-F6EECF244321}">
                <p14:modId xmlns:p14="http://schemas.microsoft.com/office/powerpoint/2010/main" val="3465435525"/>
              </p:ext>
            </p:extLst>
          </p:nvPr>
        </p:nvGraphicFramePr>
        <p:xfrm>
          <a:off x="591926" y="1459774"/>
          <a:ext cx="6202066" cy="27464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D414EC0-0ED4-AFE6-E51B-080E09FC82CE}"/>
              </a:ext>
            </a:extLst>
          </p:cNvPr>
          <p:cNvSpPr txBox="1"/>
          <p:nvPr/>
        </p:nvSpPr>
        <p:spPr>
          <a:xfrm>
            <a:off x="2968193" y="4740841"/>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89ACFC7A-73B6-E282-406C-10D78066512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6495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8C98-4846-50EC-19F1-5C22483AFC62}"/>
              </a:ext>
            </a:extLst>
          </p:cNvPr>
          <p:cNvSpPr txBox="1">
            <a:spLocks/>
          </p:cNvSpPr>
          <p:nvPr/>
        </p:nvSpPr>
        <p:spPr>
          <a:xfrm>
            <a:off x="285751" y="8798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3.1. Fizisko aktivitāšu biežums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6E32B71-2F3E-BDF4-2C14-1193201498A3}"/>
              </a:ext>
            </a:extLst>
          </p:cNvPr>
          <p:cNvSpPr txBox="1">
            <a:spLocks/>
          </p:cNvSpPr>
          <p:nvPr/>
        </p:nvSpPr>
        <p:spPr>
          <a:xfrm>
            <a:off x="406517" y="534106"/>
            <a:ext cx="7746359"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bieži</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savā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brīvajā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laikā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nodarbojaties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sportu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veida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fiziskām</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aktivitātēm</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EB6B7A3B-EFE4-6878-BF6D-4E74CA1FF0B7}"/>
              </a:ext>
            </a:extLst>
          </p:cNvPr>
          <p:cNvGraphicFramePr/>
          <p:nvPr>
            <p:extLst>
              <p:ext uri="{D42A27DB-BD31-4B8C-83A1-F6EECF244321}">
                <p14:modId xmlns:p14="http://schemas.microsoft.com/office/powerpoint/2010/main" val="512655761"/>
              </p:ext>
            </p:extLst>
          </p:nvPr>
        </p:nvGraphicFramePr>
        <p:xfrm>
          <a:off x="1371837" y="830288"/>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A2480A-30B2-97BD-BFA6-ABD0FE1D735F}"/>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4216D2A5-6082-0124-DD66-B3D41D5A606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9695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A1672F7-7DAB-6C15-DD2E-205D724FC9C2}"/>
              </a:ext>
            </a:extLst>
          </p:cNvPr>
          <p:cNvGraphicFramePr/>
          <p:nvPr>
            <p:extLst>
              <p:ext uri="{D42A27DB-BD31-4B8C-83A1-F6EECF244321}">
                <p14:modId xmlns:p14="http://schemas.microsoft.com/office/powerpoint/2010/main" val="3073840221"/>
              </p:ext>
            </p:extLst>
          </p:nvPr>
        </p:nvGraphicFramePr>
        <p:xfrm>
          <a:off x="724618" y="1035088"/>
          <a:ext cx="7980470" cy="493594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3161B4C-F207-0672-3770-9F438C9E034F}"/>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3.2. Fizisko aktivitāšu veidi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58908ACA-AE4B-4629-21E3-8D2B573CC7C7}"/>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kuriem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fizisko</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aktivitāšu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veidiem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regulāri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nodarbojaties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B733A5AC-0639-4B68-CDB7-D72B67ED83F7}"/>
              </a:ext>
            </a:extLst>
          </p:cNvPr>
          <p:cNvSpPr txBox="1"/>
          <p:nvPr/>
        </p:nvSpPr>
        <p:spPr>
          <a:xfrm>
            <a:off x="4440061" y="6077404"/>
            <a:ext cx="2467342" cy="246221"/>
          </a:xfrm>
          <a:prstGeom prst="rect">
            <a:avLst/>
          </a:prstGeom>
          <a:noFill/>
        </p:spPr>
        <p:txBody>
          <a:bodyPr wrap="none" rtlCol="0">
            <a:spAutoFit/>
          </a:bodyPr>
          <a:lstStyle/>
          <a:p>
            <a:r>
              <a:rPr lang="lv-LV" sz="1000" dirty="0"/>
              <a:t>Bāze: visi aptaujas dalībnieki, 2024: n= 1536</a:t>
            </a:r>
          </a:p>
        </p:txBody>
      </p:sp>
      <p:sp>
        <p:nvSpPr>
          <p:cNvPr id="6" name="TextBox 5">
            <a:extLst>
              <a:ext uri="{FF2B5EF4-FFF2-40B4-BE49-F238E27FC236}">
                <a16:creationId xmlns:a16="http://schemas.microsoft.com/office/drawing/2014/main" id="{1BFAAE2E-4D29-122F-811E-D61EE577D2EB}"/>
              </a:ext>
            </a:extLst>
          </p:cNvPr>
          <p:cNvSpPr txBox="1"/>
          <p:nvPr/>
        </p:nvSpPr>
        <p:spPr>
          <a:xfrm>
            <a:off x="6249035" y="2377741"/>
            <a:ext cx="2606040" cy="3593291"/>
          </a:xfrm>
          <a:prstGeom prst="rect">
            <a:avLst/>
          </a:prstGeom>
          <a:noFill/>
        </p:spPr>
        <p:txBody>
          <a:bodyPr wrap="square" rtlCol="0">
            <a:spAutoFit/>
          </a:bodyPr>
          <a:lstStyle/>
          <a:p>
            <a:r>
              <a:rPr lang="lv-LV" sz="1000" dirty="0">
                <a:latin typeface="+mj-lt"/>
              </a:rPr>
              <a:t>Kā cita veida fiziskās aktivitātes (grafikā) tika minētas:</a:t>
            </a:r>
          </a:p>
          <a:p>
            <a:pPr marL="171450" indent="-171450">
              <a:spcBef>
                <a:spcPts val="300"/>
              </a:spcBef>
              <a:buFont typeface="Wingdings" panose="05000000000000000000" pitchFamily="2" charset="2"/>
              <a:buChar char="ü"/>
            </a:pPr>
            <a:r>
              <a:rPr lang="lv-LV" sz="1000" dirty="0">
                <a:latin typeface="+mj-lt"/>
              </a:rPr>
              <a:t>Fiziska slodze mājās, dārzā, lauku saimniecībā;</a:t>
            </a:r>
          </a:p>
          <a:p>
            <a:pPr marL="171450" indent="-171450">
              <a:spcBef>
                <a:spcPts val="300"/>
              </a:spcBef>
              <a:buFont typeface="Wingdings" panose="05000000000000000000" pitchFamily="2" charset="2"/>
              <a:buChar char="ü"/>
            </a:pPr>
            <a:r>
              <a:rPr lang="lv-LV" sz="1000" dirty="0" err="1">
                <a:latin typeface="+mj-lt"/>
              </a:rPr>
              <a:t>Bodibildings</a:t>
            </a:r>
            <a:r>
              <a:rPr lang="lv-LV" sz="1000" dirty="0">
                <a:latin typeface="+mj-lt"/>
              </a:rPr>
              <a:t>, kultūrisms, Bikini </a:t>
            </a:r>
            <a:r>
              <a:rPr lang="lv-LV" sz="1000" dirty="0" err="1">
                <a:latin typeface="+mj-lt"/>
              </a:rPr>
              <a:t>fitness</a:t>
            </a:r>
            <a:r>
              <a:rPr lang="lv-LV" sz="1000" dirty="0">
                <a:latin typeface="+mj-lt"/>
              </a:rPr>
              <a:t> u.c.</a:t>
            </a:r>
          </a:p>
          <a:p>
            <a:pPr marL="171450" indent="-171450">
              <a:spcBef>
                <a:spcPts val="300"/>
              </a:spcBef>
              <a:buFont typeface="Wingdings" panose="05000000000000000000" pitchFamily="2" charset="2"/>
              <a:buChar char="ü"/>
            </a:pPr>
            <a:r>
              <a:rPr lang="lv-LV" sz="1000" dirty="0">
                <a:latin typeface="+mj-lt"/>
              </a:rPr>
              <a:t>Fiziska slodze darbā;</a:t>
            </a:r>
          </a:p>
          <a:p>
            <a:pPr marL="171450" indent="-171450">
              <a:spcBef>
                <a:spcPts val="300"/>
              </a:spcBef>
              <a:buFont typeface="Wingdings" panose="05000000000000000000" pitchFamily="2" charset="2"/>
              <a:buChar char="ü"/>
            </a:pPr>
            <a:r>
              <a:rPr lang="lv-LV" sz="1000" dirty="0">
                <a:latin typeface="+mj-lt"/>
              </a:rPr>
              <a:t>Jāšanas sports;</a:t>
            </a:r>
          </a:p>
          <a:p>
            <a:pPr marL="171450" indent="-171450">
              <a:spcBef>
                <a:spcPts val="300"/>
              </a:spcBef>
              <a:buFont typeface="Wingdings" panose="05000000000000000000" pitchFamily="2" charset="2"/>
              <a:buChar char="ü"/>
            </a:pPr>
            <a:r>
              <a:rPr lang="lv-LV" sz="1000" dirty="0" err="1">
                <a:latin typeface="+mj-lt"/>
              </a:rPr>
              <a:t>Skrituļošana</a:t>
            </a:r>
            <a:r>
              <a:rPr lang="lv-LV" sz="1000" dirty="0">
                <a:latin typeface="+mj-lt"/>
              </a:rPr>
              <a:t>, slidošana;</a:t>
            </a:r>
          </a:p>
          <a:p>
            <a:pPr marL="171450" indent="-171450">
              <a:spcBef>
                <a:spcPts val="300"/>
              </a:spcBef>
              <a:buFont typeface="Wingdings" panose="05000000000000000000" pitchFamily="2" charset="2"/>
              <a:buChar char="ü"/>
            </a:pPr>
            <a:r>
              <a:rPr lang="lv-LV" sz="1000" dirty="0" err="1">
                <a:latin typeface="+mj-lt"/>
              </a:rPr>
              <a:t>Boulderings</a:t>
            </a:r>
            <a:r>
              <a:rPr lang="lv-LV" sz="1000" dirty="0">
                <a:latin typeface="+mj-lt"/>
              </a:rPr>
              <a:t>;</a:t>
            </a:r>
          </a:p>
          <a:p>
            <a:pPr marL="171450" indent="-171450">
              <a:spcBef>
                <a:spcPts val="300"/>
              </a:spcBef>
              <a:buFont typeface="Wingdings" panose="05000000000000000000" pitchFamily="2" charset="2"/>
              <a:buChar char="ü"/>
            </a:pPr>
            <a:r>
              <a:rPr lang="lv-LV" sz="1000" dirty="0">
                <a:latin typeface="+mj-lt"/>
              </a:rPr>
              <a:t>Vieglatlētika;</a:t>
            </a:r>
          </a:p>
          <a:p>
            <a:pPr marL="171450" indent="-171450">
              <a:spcBef>
                <a:spcPts val="300"/>
              </a:spcBef>
              <a:buFont typeface="Wingdings" panose="05000000000000000000" pitchFamily="2" charset="2"/>
              <a:buChar char="ü"/>
            </a:pPr>
            <a:r>
              <a:rPr lang="lv-LV" sz="1000" dirty="0">
                <a:latin typeface="+mj-lt"/>
              </a:rPr>
              <a:t>Motosports;</a:t>
            </a:r>
          </a:p>
          <a:p>
            <a:pPr marL="171450" indent="-171450">
              <a:spcBef>
                <a:spcPts val="300"/>
              </a:spcBef>
              <a:buFont typeface="Wingdings" panose="05000000000000000000" pitchFamily="2" charset="2"/>
              <a:buChar char="ü"/>
            </a:pPr>
            <a:r>
              <a:rPr lang="lv-LV" sz="1000" dirty="0">
                <a:latin typeface="+mj-lt"/>
              </a:rPr>
              <a:t>Golfs;</a:t>
            </a:r>
          </a:p>
          <a:p>
            <a:pPr marL="171450" indent="-171450">
              <a:spcBef>
                <a:spcPts val="300"/>
              </a:spcBef>
              <a:buFont typeface="Wingdings" panose="05000000000000000000" pitchFamily="2" charset="2"/>
              <a:buChar char="ü"/>
            </a:pPr>
            <a:r>
              <a:rPr lang="lv-LV" sz="1000" dirty="0">
                <a:latin typeface="+mj-lt"/>
              </a:rPr>
              <a:t>Braukšana ar skrituļdēli, skūteri;</a:t>
            </a:r>
          </a:p>
          <a:p>
            <a:pPr marL="171450" indent="-171450">
              <a:spcBef>
                <a:spcPts val="300"/>
              </a:spcBef>
              <a:buFont typeface="Wingdings" panose="05000000000000000000" pitchFamily="2" charset="2"/>
              <a:buChar char="ü"/>
            </a:pPr>
            <a:r>
              <a:rPr lang="lv-LV" sz="1000" dirty="0">
                <a:latin typeface="+mj-lt"/>
              </a:rPr>
              <a:t>Medības;</a:t>
            </a:r>
          </a:p>
          <a:p>
            <a:pPr marL="171450" indent="-171450">
              <a:spcBef>
                <a:spcPts val="300"/>
              </a:spcBef>
              <a:buFont typeface="Wingdings" panose="05000000000000000000" pitchFamily="2" charset="2"/>
              <a:buChar char="ü"/>
            </a:pPr>
            <a:r>
              <a:rPr lang="lv-LV" sz="1000" dirty="0">
                <a:latin typeface="+mj-lt"/>
              </a:rPr>
              <a:t>Sportošana ar VR un AR tehnoloģijām;</a:t>
            </a:r>
          </a:p>
          <a:p>
            <a:pPr marL="171450" indent="-171450">
              <a:spcBef>
                <a:spcPts val="300"/>
              </a:spcBef>
              <a:buFont typeface="Wingdings" panose="05000000000000000000" pitchFamily="2" charset="2"/>
              <a:buChar char="ü"/>
            </a:pPr>
            <a:r>
              <a:rPr lang="lv-LV" sz="1000" dirty="0">
                <a:latin typeface="+mj-lt"/>
              </a:rPr>
              <a:t>Biljards;</a:t>
            </a:r>
          </a:p>
          <a:p>
            <a:pPr marL="171450" indent="-171450">
              <a:spcBef>
                <a:spcPts val="300"/>
              </a:spcBef>
              <a:buFont typeface="Wingdings" panose="05000000000000000000" pitchFamily="2" charset="2"/>
              <a:buChar char="ü"/>
            </a:pPr>
            <a:r>
              <a:rPr lang="lv-LV" sz="1000" dirty="0">
                <a:latin typeface="+mj-lt"/>
              </a:rPr>
              <a:t>Loka šaušana;</a:t>
            </a:r>
          </a:p>
          <a:p>
            <a:pPr marL="171450" indent="-171450">
              <a:spcBef>
                <a:spcPts val="300"/>
              </a:spcBef>
              <a:buFont typeface="Wingdings" panose="05000000000000000000" pitchFamily="2" charset="2"/>
              <a:buChar char="ü"/>
            </a:pPr>
            <a:r>
              <a:rPr lang="lv-LV" sz="1000" dirty="0">
                <a:latin typeface="+mj-lt"/>
              </a:rPr>
              <a:t>Fiziskās aktivitātes ar trenažieri parkā, āra laukumā.</a:t>
            </a:r>
          </a:p>
        </p:txBody>
      </p:sp>
      <p:sp>
        <p:nvSpPr>
          <p:cNvPr id="7" name="Slide Number Placeholder 1">
            <a:extLst>
              <a:ext uri="{FF2B5EF4-FFF2-40B4-BE49-F238E27FC236}">
                <a16:creationId xmlns:a16="http://schemas.microsoft.com/office/drawing/2014/main" id="{0266E524-5584-1A04-30F4-39F5B595D00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11546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605F5A3-0C10-3C01-D8B6-0664F0023B89}"/>
              </a:ext>
            </a:extLst>
          </p:cNvPr>
          <p:cNvGraphicFramePr/>
          <p:nvPr>
            <p:extLst>
              <p:ext uri="{D42A27DB-BD31-4B8C-83A1-F6EECF244321}">
                <p14:modId xmlns:p14="http://schemas.microsoft.com/office/powerpoint/2010/main" val="2606683940"/>
              </p:ext>
            </p:extLst>
          </p:nvPr>
        </p:nvGraphicFramePr>
        <p:xfrm>
          <a:off x="761194" y="1001602"/>
          <a:ext cx="6892334" cy="44604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E5CEE45C-473F-D71A-A484-2299DBF9875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3.3. Fizisko aktivitāšu mērķi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ABB49644-6979-1996-6A20-C15AFA0C0CCB}"/>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Kāpēc Jūs nodarbojaties ar sportu vai citām fiziskām aktivitātēm, kādi ir Jūsu mērķi?</a:t>
            </a:r>
          </a:p>
        </p:txBody>
      </p:sp>
      <p:sp>
        <p:nvSpPr>
          <p:cNvPr id="5" name="TextBox 4">
            <a:extLst>
              <a:ext uri="{FF2B5EF4-FFF2-40B4-BE49-F238E27FC236}">
                <a16:creationId xmlns:a16="http://schemas.microsoft.com/office/drawing/2014/main" id="{B6A094BE-2861-E1EA-3FC4-72815D315BFC}"/>
              </a:ext>
            </a:extLst>
          </p:cNvPr>
          <p:cNvSpPr txBox="1"/>
          <p:nvPr/>
        </p:nvSpPr>
        <p:spPr>
          <a:xfrm>
            <a:off x="2937114" y="5610177"/>
            <a:ext cx="2467342" cy="246221"/>
          </a:xfrm>
          <a:prstGeom prst="rect">
            <a:avLst/>
          </a:prstGeom>
          <a:noFill/>
        </p:spPr>
        <p:txBody>
          <a:bodyPr wrap="none" rtlCol="0">
            <a:spAutoFit/>
          </a:bodyPr>
          <a:lstStyle/>
          <a:p>
            <a:r>
              <a:rPr lang="lv-LV" sz="1000" dirty="0"/>
              <a:t>Bāze: visi aptaujas dalībnieki, 2024: n= 1536</a:t>
            </a:r>
          </a:p>
        </p:txBody>
      </p:sp>
      <p:sp>
        <p:nvSpPr>
          <p:cNvPr id="6" name="TextBox 5">
            <a:extLst>
              <a:ext uri="{FF2B5EF4-FFF2-40B4-BE49-F238E27FC236}">
                <a16:creationId xmlns:a16="http://schemas.microsoft.com/office/drawing/2014/main" id="{7699C612-D4FB-8CD4-09B4-85E60D9C1B6B}"/>
              </a:ext>
            </a:extLst>
          </p:cNvPr>
          <p:cNvSpPr txBox="1"/>
          <p:nvPr/>
        </p:nvSpPr>
        <p:spPr>
          <a:xfrm>
            <a:off x="6057011" y="2780077"/>
            <a:ext cx="2606040" cy="2477601"/>
          </a:xfrm>
          <a:prstGeom prst="rect">
            <a:avLst/>
          </a:prstGeom>
          <a:noFill/>
        </p:spPr>
        <p:txBody>
          <a:bodyPr wrap="square" rtlCol="0">
            <a:spAutoFit/>
          </a:bodyPr>
          <a:lstStyle/>
          <a:p>
            <a:r>
              <a:rPr lang="lv-LV" sz="1000" dirty="0">
                <a:latin typeface="+mj-lt"/>
              </a:rPr>
              <a:t>Kā citi iemesli (grafikā) tika minēti:</a:t>
            </a:r>
          </a:p>
          <a:p>
            <a:pPr marL="171450" indent="-171450">
              <a:spcBef>
                <a:spcPts val="300"/>
              </a:spcBef>
              <a:buFont typeface="Wingdings" panose="05000000000000000000" pitchFamily="2" charset="2"/>
              <a:buChar char="ü"/>
            </a:pPr>
            <a:r>
              <a:rPr lang="lv-LV" sz="1000" dirty="0">
                <a:latin typeface="+mj-lt"/>
              </a:rPr>
              <a:t>Lai parūpētos par mājdzīvnieku (pastaigas, pārgājieni u.c.);</a:t>
            </a:r>
          </a:p>
          <a:p>
            <a:pPr marL="171450" indent="-171450">
              <a:spcBef>
                <a:spcPts val="300"/>
              </a:spcBef>
              <a:buFont typeface="Wingdings" panose="05000000000000000000" pitchFamily="2" charset="2"/>
              <a:buChar char="ü"/>
            </a:pPr>
            <a:r>
              <a:rPr lang="lv-LV" sz="1000" dirty="0">
                <a:latin typeface="+mj-lt"/>
              </a:rPr>
              <a:t>Lai mazinātu stresu, trauksmi;</a:t>
            </a:r>
          </a:p>
          <a:p>
            <a:pPr marL="171450" indent="-171450">
              <a:spcBef>
                <a:spcPts val="300"/>
              </a:spcBef>
              <a:buFont typeface="Wingdings" panose="05000000000000000000" pitchFamily="2" charset="2"/>
              <a:buChar char="ü"/>
            </a:pPr>
            <a:r>
              <a:rPr lang="lv-LV" sz="1000" dirty="0">
                <a:latin typeface="+mj-lt"/>
              </a:rPr>
              <a:t>Lai nodrošinātu labu veselību vecumdienās;</a:t>
            </a:r>
          </a:p>
          <a:p>
            <a:pPr marL="171450" indent="-171450">
              <a:spcBef>
                <a:spcPts val="300"/>
              </a:spcBef>
              <a:buFont typeface="Wingdings" panose="05000000000000000000" pitchFamily="2" charset="2"/>
              <a:buChar char="ü"/>
            </a:pPr>
            <a:r>
              <a:rPr lang="lv-LV" sz="1000" dirty="0">
                <a:latin typeface="+mj-lt"/>
              </a:rPr>
              <a:t>Darba pienākumu veikšanai;</a:t>
            </a:r>
          </a:p>
          <a:p>
            <a:pPr marL="171450" indent="-171450">
              <a:spcBef>
                <a:spcPts val="300"/>
              </a:spcBef>
              <a:buFont typeface="Wingdings" panose="05000000000000000000" pitchFamily="2" charset="2"/>
              <a:buChar char="ü"/>
            </a:pPr>
            <a:r>
              <a:rPr lang="lv-LV" sz="1000" dirty="0">
                <a:latin typeface="+mj-lt"/>
              </a:rPr>
              <a:t>Lai varētu nokļūt, kur nepieciešams;</a:t>
            </a:r>
          </a:p>
          <a:p>
            <a:pPr marL="171450" indent="-171450">
              <a:spcBef>
                <a:spcPts val="300"/>
              </a:spcBef>
              <a:buFont typeface="Wingdings" panose="05000000000000000000" pitchFamily="2" charset="2"/>
              <a:buChar char="ü"/>
            </a:pPr>
            <a:r>
              <a:rPr lang="lv-LV" sz="1000" dirty="0">
                <a:latin typeface="+mj-lt"/>
              </a:rPr>
              <a:t>Esmu profesionāls sportists, es pelnu ar to naudu;</a:t>
            </a:r>
          </a:p>
          <a:p>
            <a:pPr marL="171450" indent="-171450">
              <a:spcBef>
                <a:spcPts val="300"/>
              </a:spcBef>
              <a:buFont typeface="Wingdings" panose="05000000000000000000" pitchFamily="2" charset="2"/>
              <a:buChar char="ü"/>
            </a:pPr>
            <a:r>
              <a:rPr lang="lv-LV" sz="1000" dirty="0">
                <a:latin typeface="+mj-lt"/>
              </a:rPr>
              <a:t>Lai parūpētos par māju, mājsaimniecību;</a:t>
            </a:r>
          </a:p>
          <a:p>
            <a:pPr marL="171450" indent="-171450">
              <a:spcBef>
                <a:spcPts val="300"/>
              </a:spcBef>
              <a:buFont typeface="Wingdings" panose="05000000000000000000" pitchFamily="2" charset="2"/>
              <a:buChar char="ü"/>
            </a:pPr>
            <a:r>
              <a:rPr lang="lv-LV" sz="1000" dirty="0">
                <a:latin typeface="+mj-lt"/>
              </a:rPr>
              <a:t>Lai konkurētu ar draugiem, ģimeni;</a:t>
            </a:r>
          </a:p>
          <a:p>
            <a:pPr marL="171450" indent="-171450">
              <a:spcBef>
                <a:spcPts val="300"/>
              </a:spcBef>
              <a:buFont typeface="Wingdings" panose="05000000000000000000" pitchFamily="2" charset="2"/>
              <a:buChar char="ü"/>
            </a:pPr>
            <a:r>
              <a:rPr lang="lv-LV" sz="1000" dirty="0">
                <a:latin typeface="+mj-lt"/>
              </a:rPr>
              <a:t>Lai strukturētu ikdienu, disciplinētu sevi;</a:t>
            </a:r>
          </a:p>
          <a:p>
            <a:pPr marL="171450" indent="-171450">
              <a:spcBef>
                <a:spcPts val="300"/>
              </a:spcBef>
              <a:buFont typeface="Wingdings" panose="05000000000000000000" pitchFamily="2" charset="2"/>
              <a:buChar char="ü"/>
            </a:pPr>
            <a:r>
              <a:rPr lang="lv-LV" sz="1000" dirty="0">
                <a:latin typeface="+mj-lt"/>
              </a:rPr>
              <a:t>Lai iemācītos peldēt..</a:t>
            </a:r>
          </a:p>
        </p:txBody>
      </p:sp>
      <p:sp>
        <p:nvSpPr>
          <p:cNvPr id="7" name="Slide Number Placeholder 1">
            <a:extLst>
              <a:ext uri="{FF2B5EF4-FFF2-40B4-BE49-F238E27FC236}">
                <a16:creationId xmlns:a16="http://schemas.microsoft.com/office/drawing/2014/main" id="{D510411B-9A1B-C813-06E2-46759FFC401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0733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589F-2BA5-E0BF-6F9A-05A228039CF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3.4. Sporta vai </a:t>
            </a:r>
            <a:r>
              <a:rPr lang="lv-LV" sz="2000" dirty="0" err="1">
                <a:solidFill>
                  <a:srgbClr val="990033"/>
                </a:solidFill>
                <a:latin typeface="+mj-lt"/>
                <a:ea typeface="+mj-ea"/>
                <a:cs typeface="+mj-cs"/>
              </a:rPr>
              <a:t>fitnesa</a:t>
            </a:r>
            <a:r>
              <a:rPr lang="lv-LV" sz="2000" dirty="0">
                <a:solidFill>
                  <a:srgbClr val="990033"/>
                </a:solidFill>
                <a:latin typeface="+mj-lt"/>
                <a:ea typeface="+mj-ea"/>
                <a:cs typeface="+mj-cs"/>
              </a:rPr>
              <a:t> klubu apmeklēšana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30E41A54-D2E3-4EBD-456C-B252B436704D}"/>
              </a:ext>
            </a:extLst>
          </p:cNvPr>
          <p:cNvSpPr txBox="1">
            <a:spLocks/>
          </p:cNvSpPr>
          <p:nvPr/>
        </p:nvSpPr>
        <p:spPr>
          <a:xfrm>
            <a:off x="406517" y="588970"/>
            <a:ext cx="365341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bieži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mēdzat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apmeklēt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fitnesa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klubus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88D21519-F869-BBA4-3B33-19BD66FCB904}"/>
              </a:ext>
            </a:extLst>
          </p:cNvPr>
          <p:cNvSpPr txBox="1"/>
          <p:nvPr/>
        </p:nvSpPr>
        <p:spPr>
          <a:xfrm>
            <a:off x="1210270" y="5840702"/>
            <a:ext cx="2467342" cy="246221"/>
          </a:xfrm>
          <a:prstGeom prst="rect">
            <a:avLst/>
          </a:prstGeom>
          <a:noFill/>
        </p:spPr>
        <p:txBody>
          <a:bodyPr wrap="none" rtlCol="0">
            <a:spAutoFit/>
          </a:bodyPr>
          <a:lstStyle/>
          <a:p>
            <a:r>
              <a:rPr lang="lv-LV" sz="1000" dirty="0"/>
              <a:t>Bāze: visi aptaujas dalībnieki, 2024: n= 1536</a:t>
            </a:r>
          </a:p>
        </p:txBody>
      </p:sp>
      <p:graphicFrame>
        <p:nvGraphicFramePr>
          <p:cNvPr id="6" name="Chart 5">
            <a:extLst>
              <a:ext uri="{FF2B5EF4-FFF2-40B4-BE49-F238E27FC236}">
                <a16:creationId xmlns:a16="http://schemas.microsoft.com/office/drawing/2014/main" id="{71CC69F7-DF4F-F696-B626-8714A8DDE68A}"/>
              </a:ext>
            </a:extLst>
          </p:cNvPr>
          <p:cNvGraphicFramePr/>
          <p:nvPr>
            <p:extLst>
              <p:ext uri="{D42A27DB-BD31-4B8C-83A1-F6EECF244321}">
                <p14:modId xmlns:p14="http://schemas.microsoft.com/office/powerpoint/2010/main" val="143649886"/>
              </p:ext>
            </p:extLst>
          </p:nvPr>
        </p:nvGraphicFramePr>
        <p:xfrm>
          <a:off x="105239" y="894187"/>
          <a:ext cx="4329601" cy="33815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6F0E405-395B-62DB-2636-07F96F6A9396}"/>
              </a:ext>
            </a:extLst>
          </p:cNvPr>
          <p:cNvGraphicFramePr/>
          <p:nvPr>
            <p:extLst>
              <p:ext uri="{D42A27DB-BD31-4B8C-83A1-F6EECF244321}">
                <p14:modId xmlns:p14="http://schemas.microsoft.com/office/powerpoint/2010/main" val="2186189193"/>
              </p:ext>
            </p:extLst>
          </p:nvPr>
        </p:nvGraphicFramePr>
        <p:xfrm>
          <a:off x="613855" y="4177634"/>
          <a:ext cx="3312368" cy="17990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CCF4E41-0F01-6D71-A5D5-53F6704D94EA}"/>
              </a:ext>
            </a:extLst>
          </p:cNvPr>
          <p:cNvSpPr txBox="1"/>
          <p:nvPr/>
        </p:nvSpPr>
        <p:spPr>
          <a:xfrm>
            <a:off x="1088299" y="3957189"/>
            <a:ext cx="2363480" cy="253916"/>
          </a:xfrm>
          <a:prstGeom prst="rect">
            <a:avLst/>
          </a:prstGeom>
          <a:noFill/>
        </p:spPr>
        <p:txBody>
          <a:bodyPr wrap="square" rtlCol="0">
            <a:spAutoFit/>
          </a:bodyPr>
          <a:lstStyle/>
          <a:p>
            <a:pPr algn="ctr"/>
            <a:r>
              <a:rPr lang="lv-LV" sz="1050" b="1" dirty="0">
                <a:solidFill>
                  <a:schemeClr val="accent1">
                    <a:lumMod val="50000"/>
                  </a:schemeClr>
                </a:solidFill>
                <a:latin typeface="+mj-lt"/>
              </a:rPr>
              <a:t>Mēdz  apmeklēt sporta vai </a:t>
            </a:r>
            <a:r>
              <a:rPr lang="lv-LV" sz="1050" b="1" dirty="0" err="1">
                <a:solidFill>
                  <a:schemeClr val="accent1">
                    <a:lumMod val="50000"/>
                  </a:schemeClr>
                </a:solidFill>
                <a:latin typeface="+mj-lt"/>
              </a:rPr>
              <a:t>fitnesa</a:t>
            </a:r>
            <a:r>
              <a:rPr lang="lv-LV" sz="1050" b="1" dirty="0">
                <a:solidFill>
                  <a:schemeClr val="accent1">
                    <a:lumMod val="50000"/>
                  </a:schemeClr>
                </a:solidFill>
                <a:latin typeface="+mj-lt"/>
              </a:rPr>
              <a:t> klubus </a:t>
            </a:r>
            <a:endParaRPr lang="lv-LV" sz="1050" b="0" dirty="0">
              <a:solidFill>
                <a:schemeClr val="accent1">
                  <a:lumMod val="50000"/>
                </a:schemeClr>
              </a:solidFill>
              <a:latin typeface="+mj-lt"/>
            </a:endParaRPr>
          </a:p>
        </p:txBody>
      </p:sp>
      <p:sp>
        <p:nvSpPr>
          <p:cNvPr id="9" name="Arrow: Down 8">
            <a:extLst>
              <a:ext uri="{FF2B5EF4-FFF2-40B4-BE49-F238E27FC236}">
                <a16:creationId xmlns:a16="http://schemas.microsoft.com/office/drawing/2014/main" id="{403BF9C2-AA71-3974-EA7E-34899B6E9C02}"/>
              </a:ext>
            </a:extLst>
          </p:cNvPr>
          <p:cNvSpPr/>
          <p:nvPr/>
        </p:nvSpPr>
        <p:spPr>
          <a:xfrm rot="14404420">
            <a:off x="3971717" y="2921483"/>
            <a:ext cx="246222" cy="2318188"/>
          </a:xfrm>
          <a:prstGeom prst="downArrow">
            <a:avLst/>
          </a:prstGeom>
          <a:solidFill>
            <a:schemeClr val="accent4">
              <a:lumMod val="7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a:extLst>
              <a:ext uri="{FF2B5EF4-FFF2-40B4-BE49-F238E27FC236}">
                <a16:creationId xmlns:a16="http://schemas.microsoft.com/office/drawing/2014/main" id="{122E2BF7-2A88-38BB-1B8F-59E7D847E59D}"/>
              </a:ext>
            </a:extLst>
          </p:cNvPr>
          <p:cNvSpPr txBox="1">
            <a:spLocks/>
          </p:cNvSpPr>
          <p:nvPr/>
        </p:nvSpPr>
        <p:spPr>
          <a:xfrm>
            <a:off x="5201656" y="591094"/>
            <a:ext cx="3653419" cy="339746"/>
          </a:xfrm>
          <a:prstGeom prst="rect">
            <a:avLst/>
          </a:prstGeom>
        </p:spPr>
        <p:txBody>
          <a:bodyPr/>
          <a:lstStyle/>
          <a:p>
            <a:pPr lvl="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Vai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apmeklētajos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fitnesa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klubos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būtu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nepieciešama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brīvi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pieejama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informācija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izliegtajām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11" name="Chart 10">
            <a:extLst>
              <a:ext uri="{FF2B5EF4-FFF2-40B4-BE49-F238E27FC236}">
                <a16:creationId xmlns:a16="http://schemas.microsoft.com/office/drawing/2014/main" id="{4CAD7025-3873-8CF4-89D1-718A06949C18}"/>
              </a:ext>
            </a:extLst>
          </p:cNvPr>
          <p:cNvGraphicFramePr/>
          <p:nvPr>
            <p:extLst>
              <p:ext uri="{D42A27DB-BD31-4B8C-83A1-F6EECF244321}">
                <p14:modId xmlns:p14="http://schemas.microsoft.com/office/powerpoint/2010/main" val="1000921122"/>
              </p:ext>
            </p:extLst>
          </p:nvPr>
        </p:nvGraphicFramePr>
        <p:xfrm>
          <a:off x="5201656" y="1615222"/>
          <a:ext cx="3722888" cy="230149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32729D5-0548-8D6C-8985-BC987C571A64}"/>
              </a:ext>
            </a:extLst>
          </p:cNvPr>
          <p:cNvSpPr txBox="1"/>
          <p:nvPr/>
        </p:nvSpPr>
        <p:spPr>
          <a:xfrm>
            <a:off x="5616173" y="4152631"/>
            <a:ext cx="3238902" cy="400110"/>
          </a:xfrm>
          <a:prstGeom prst="rect">
            <a:avLst/>
          </a:prstGeom>
          <a:noFill/>
        </p:spPr>
        <p:txBody>
          <a:bodyPr wrap="square" rtlCol="0">
            <a:spAutoFit/>
          </a:bodyPr>
          <a:lstStyle/>
          <a:p>
            <a:r>
              <a:rPr lang="lv-LV" sz="1000" dirty="0"/>
              <a:t>Bāze: respondenti, kuri apmeklē sporta vai </a:t>
            </a:r>
            <a:r>
              <a:rPr lang="lv-LV" sz="1000" dirty="0" err="1"/>
              <a:t>fitnesa</a:t>
            </a:r>
            <a:r>
              <a:rPr lang="lv-LV" sz="1000" dirty="0"/>
              <a:t> klubus, 2024: n= 451</a:t>
            </a:r>
          </a:p>
        </p:txBody>
      </p:sp>
      <p:sp>
        <p:nvSpPr>
          <p:cNvPr id="4" name="Slide Number Placeholder 1">
            <a:extLst>
              <a:ext uri="{FF2B5EF4-FFF2-40B4-BE49-F238E27FC236}">
                <a16:creationId xmlns:a16="http://schemas.microsoft.com/office/drawing/2014/main" id="{C644B2F5-4321-0C43-77CE-5008E9AD4A4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290734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6489B54-FA28-7EB6-4C73-65D1B490838C}"/>
              </a:ext>
            </a:extLst>
          </p:cNvPr>
          <p:cNvGraphicFramePr/>
          <p:nvPr>
            <p:extLst>
              <p:ext uri="{D42A27DB-BD31-4B8C-83A1-F6EECF244321}">
                <p14:modId xmlns:p14="http://schemas.microsoft.com/office/powerpoint/2010/main" val="1434964968"/>
              </p:ext>
            </p:extLst>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5DDACC73-BCC2-EC7C-C370-A38F2A22411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3.4. Sporta vai </a:t>
            </a:r>
            <a:r>
              <a:rPr lang="lv-LV" sz="2000" dirty="0" err="1">
                <a:solidFill>
                  <a:srgbClr val="990033"/>
                </a:solidFill>
                <a:latin typeface="+mj-lt"/>
                <a:ea typeface="+mj-ea"/>
                <a:cs typeface="+mj-cs"/>
              </a:rPr>
              <a:t>fitnesa</a:t>
            </a:r>
            <a:r>
              <a:rPr lang="lv-LV" sz="2000" dirty="0">
                <a:solidFill>
                  <a:srgbClr val="990033"/>
                </a:solidFill>
                <a:latin typeface="+mj-lt"/>
                <a:ea typeface="+mj-ea"/>
                <a:cs typeface="+mj-cs"/>
              </a:rPr>
              <a:t> klubu apmeklēšana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C3AC8C3F-C2C5-D072-BEAC-6C744765524E}"/>
              </a:ext>
            </a:extLst>
          </p:cNvPr>
          <p:cNvSpPr txBox="1">
            <a:spLocks/>
          </p:cNvSpPr>
          <p:nvPr/>
        </p:nvSpPr>
        <p:spPr>
          <a:xfrm>
            <a:off x="406517" y="588970"/>
            <a:ext cx="365341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Mēdz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apmeklēt</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sporta</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vai</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fitnesa</a:t>
            </a:r>
            <a:r>
              <a:rPr kumimoji="0" lang="en-US" sz="1100" b="1"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en-US" sz="1100" b="1" i="0" u="none" strike="noStrike" kern="1200" cap="none" spc="0" normalizeH="0" baseline="0" noProof="0" dirty="0" err="1">
                <a:ln>
                  <a:noFill/>
                </a:ln>
                <a:solidFill>
                  <a:schemeClr val="accent1">
                    <a:lumMod val="50000"/>
                  </a:schemeClr>
                </a:solidFill>
                <a:effectLst/>
                <a:uLnTx/>
                <a:uFillTx/>
                <a:latin typeface="+mn-lt"/>
                <a:ea typeface="+mn-ea"/>
                <a:cs typeface="+mn-cs"/>
              </a:rPr>
              <a:t>klubus</a:t>
            </a:r>
            <a:endPar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5" name="Slide Number Placeholder 1">
            <a:extLst>
              <a:ext uri="{FF2B5EF4-FFF2-40B4-BE49-F238E27FC236}">
                <a16:creationId xmlns:a16="http://schemas.microsoft.com/office/drawing/2014/main" id="{ADF16425-E247-28D9-A73C-13696186AFE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2974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B01ECCB-2369-A5B5-5DD1-F3330CF325F3}"/>
              </a:ext>
            </a:extLst>
          </p:cNvPr>
          <p:cNvGraphicFramePr/>
          <p:nvPr>
            <p:extLst>
              <p:ext uri="{D42A27DB-BD31-4B8C-83A1-F6EECF244321}">
                <p14:modId xmlns:p14="http://schemas.microsoft.com/office/powerpoint/2010/main" val="4155894375"/>
              </p:ext>
            </p:extLst>
          </p:nvPr>
        </p:nvGraphicFramePr>
        <p:xfrm>
          <a:off x="3095636" y="1732258"/>
          <a:ext cx="2941971" cy="230149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28FB4F1-7C59-82A3-248A-7B20C9598A7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3.5. Bērnu fakultatīvās sporta nodarbības</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86EB9288-B336-CD52-1950-5DC424383066}"/>
              </a:ext>
            </a:extLst>
          </p:cNvPr>
          <p:cNvSpPr txBox="1">
            <a:spLocks/>
          </p:cNvSpPr>
          <p:nvPr/>
        </p:nvSpPr>
        <p:spPr>
          <a:xfrm>
            <a:off x="390805" y="813555"/>
            <a:ext cx="2197936" cy="541840"/>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skolas vecuma bērni ir Jūsu ģimenē/ mājsaimniecībā?</a:t>
            </a:r>
          </a:p>
        </p:txBody>
      </p:sp>
      <p:sp>
        <p:nvSpPr>
          <p:cNvPr id="4" name="Text Placeholder 4">
            <a:extLst>
              <a:ext uri="{FF2B5EF4-FFF2-40B4-BE49-F238E27FC236}">
                <a16:creationId xmlns:a16="http://schemas.microsoft.com/office/drawing/2014/main" id="{265D4900-A6F6-70CC-3866-156E3E42F339}"/>
              </a:ext>
            </a:extLst>
          </p:cNvPr>
          <p:cNvSpPr txBox="1">
            <a:spLocks/>
          </p:cNvSpPr>
          <p:nvPr/>
        </p:nvSpPr>
        <p:spPr>
          <a:xfrm>
            <a:off x="6810673" y="371152"/>
            <a:ext cx="2120294" cy="682812"/>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velētos, lai Jūsu bērni apmeklē sporta nodarbības, treniņus?</a:t>
            </a:r>
          </a:p>
        </p:txBody>
      </p:sp>
      <p:graphicFrame>
        <p:nvGraphicFramePr>
          <p:cNvPr id="5" name="Chart 4">
            <a:extLst>
              <a:ext uri="{FF2B5EF4-FFF2-40B4-BE49-F238E27FC236}">
                <a16:creationId xmlns:a16="http://schemas.microsoft.com/office/drawing/2014/main" id="{C00B5239-7A66-BE87-C1C6-7473C516093D}"/>
              </a:ext>
            </a:extLst>
          </p:cNvPr>
          <p:cNvGraphicFramePr/>
          <p:nvPr>
            <p:extLst>
              <p:ext uri="{D42A27DB-BD31-4B8C-83A1-F6EECF244321}">
                <p14:modId xmlns:p14="http://schemas.microsoft.com/office/powerpoint/2010/main" val="1509423753"/>
              </p:ext>
            </p:extLst>
          </p:nvPr>
        </p:nvGraphicFramePr>
        <p:xfrm>
          <a:off x="33395" y="1502020"/>
          <a:ext cx="3095635" cy="3436942"/>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6320A514-5EEB-E968-E2D9-65E04FDF4356}"/>
              </a:ext>
            </a:extLst>
          </p:cNvPr>
          <p:cNvSpPr/>
          <p:nvPr/>
        </p:nvSpPr>
        <p:spPr>
          <a:xfrm rot="16200000">
            <a:off x="2831370" y="2155023"/>
            <a:ext cx="246222" cy="912619"/>
          </a:xfrm>
          <a:prstGeom prst="downArrow">
            <a:avLst/>
          </a:prstGeom>
          <a:solidFill>
            <a:schemeClr val="accent5">
              <a:lumMod val="60000"/>
              <a:lumOff val="4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id="{3E969707-629B-6BCB-85FC-1ACAD17F9A8F}"/>
              </a:ext>
            </a:extLst>
          </p:cNvPr>
          <p:cNvSpPr txBox="1">
            <a:spLocks/>
          </p:cNvSpPr>
          <p:nvPr/>
        </p:nvSpPr>
        <p:spPr>
          <a:xfrm>
            <a:off x="3715038" y="819208"/>
            <a:ext cx="2576033" cy="682812"/>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Un cik no šiem bērniem apmeklē fakultatīvas (t.i. papildus obligātajiem) sporta nodarbības vai treniņus?</a:t>
            </a:r>
          </a:p>
        </p:txBody>
      </p:sp>
      <p:graphicFrame>
        <p:nvGraphicFramePr>
          <p:cNvPr id="11" name="Chart 10">
            <a:extLst>
              <a:ext uri="{FF2B5EF4-FFF2-40B4-BE49-F238E27FC236}">
                <a16:creationId xmlns:a16="http://schemas.microsoft.com/office/drawing/2014/main" id="{2C4B478A-A5C1-3AF2-D305-D1C1CECDE4A7}"/>
              </a:ext>
            </a:extLst>
          </p:cNvPr>
          <p:cNvGraphicFramePr/>
          <p:nvPr>
            <p:extLst>
              <p:ext uri="{D42A27DB-BD31-4B8C-83A1-F6EECF244321}">
                <p14:modId xmlns:p14="http://schemas.microsoft.com/office/powerpoint/2010/main" val="1363128438"/>
              </p:ext>
            </p:extLst>
          </p:nvPr>
        </p:nvGraphicFramePr>
        <p:xfrm>
          <a:off x="6054788" y="704854"/>
          <a:ext cx="3095635" cy="34369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15A7C0C-74D8-79C3-F3E5-EE5A46A91017}"/>
              </a:ext>
            </a:extLst>
          </p:cNvPr>
          <p:cNvGraphicFramePr/>
          <p:nvPr/>
        </p:nvGraphicFramePr>
        <p:xfrm>
          <a:off x="6054788" y="3636225"/>
          <a:ext cx="2941971" cy="2301497"/>
        </p:xfrm>
        <a:graphic>
          <a:graphicData uri="http://schemas.openxmlformats.org/drawingml/2006/chart">
            <c:chart xmlns:c="http://schemas.openxmlformats.org/drawingml/2006/chart" xmlns:r="http://schemas.openxmlformats.org/officeDocument/2006/relationships" r:id="rId5"/>
          </a:graphicData>
        </a:graphic>
      </p:graphicFrame>
      <p:sp>
        <p:nvSpPr>
          <p:cNvPr id="16" name="Arrow: Bent 15">
            <a:extLst>
              <a:ext uri="{FF2B5EF4-FFF2-40B4-BE49-F238E27FC236}">
                <a16:creationId xmlns:a16="http://schemas.microsoft.com/office/drawing/2014/main" id="{6D051121-AC33-A0BB-58C1-F6385226C0E9}"/>
              </a:ext>
            </a:extLst>
          </p:cNvPr>
          <p:cNvSpPr/>
          <p:nvPr/>
        </p:nvSpPr>
        <p:spPr>
          <a:xfrm>
            <a:off x="5608064" y="1658232"/>
            <a:ext cx="813816" cy="411480"/>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1">
            <a:extLst>
              <a:ext uri="{FF2B5EF4-FFF2-40B4-BE49-F238E27FC236}">
                <a16:creationId xmlns:a16="http://schemas.microsoft.com/office/drawing/2014/main" id="{F29641DC-462F-3D87-D6A3-0E8A7F41913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481839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36BE6C-8161-50A7-CB08-10E25250441A}"/>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4. Dopinga lietošanas sportā tēmas aktualitāte sabiedrībā</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80A0A852-C4E2-A78B-B8B4-2334EF8E7E7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924528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C916-E5DC-95D9-BB76-5058E9D3548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lietošanas sportā  tēmas aktualitāte sabiedrībā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A247D99-D816-F6E6-8A4C-7001F8C8F3D5}"/>
              </a:ext>
            </a:extLst>
          </p:cNvPr>
          <p:cNvSpPr txBox="1">
            <a:spLocks/>
          </p:cNvSpPr>
          <p:nvPr/>
        </p:nvSpPr>
        <p:spPr>
          <a:xfrm>
            <a:off x="388229" y="662121"/>
            <a:ext cx="8466846" cy="380295"/>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ļoti Jūs personīgi uztrauc dopinga vielu lietošana sportā?</a:t>
            </a:r>
            <a:endParaRPr kumimoji="0" lang="lv-LV" sz="12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250F8211-1E99-EFDC-A458-05D2D699F683}"/>
              </a:ext>
            </a:extLst>
          </p:cNvPr>
          <p:cNvGraphicFramePr/>
          <p:nvPr>
            <p:extLst>
              <p:ext uri="{D42A27DB-BD31-4B8C-83A1-F6EECF244321}">
                <p14:modId xmlns:p14="http://schemas.microsoft.com/office/powerpoint/2010/main" val="3596497276"/>
              </p:ext>
            </p:extLst>
          </p:nvPr>
        </p:nvGraphicFramePr>
        <p:xfrm>
          <a:off x="1877114" y="1554480"/>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23C5FDC-5BD7-F8A7-D834-010A6906418D}"/>
              </a:ext>
            </a:extLst>
          </p:cNvPr>
          <p:cNvSpPr txBox="1"/>
          <p:nvPr/>
        </p:nvSpPr>
        <p:spPr>
          <a:xfrm>
            <a:off x="3153093" y="4985289"/>
            <a:ext cx="2114681" cy="246221"/>
          </a:xfrm>
          <a:prstGeom prst="rect">
            <a:avLst/>
          </a:prstGeom>
          <a:noFill/>
        </p:spPr>
        <p:txBody>
          <a:bodyPr wrap="none" rtlCol="0">
            <a:spAutoFit/>
          </a:bodyPr>
          <a:lstStyle/>
          <a:p>
            <a:r>
              <a:rPr lang="lv-LV" sz="1000" dirty="0"/>
              <a:t>Bāze: visi aptaujas dalībnieki; n=1536</a:t>
            </a:r>
          </a:p>
        </p:txBody>
      </p:sp>
      <p:sp>
        <p:nvSpPr>
          <p:cNvPr id="6" name="Slide Number Placeholder 1">
            <a:extLst>
              <a:ext uri="{FF2B5EF4-FFF2-40B4-BE49-F238E27FC236}">
                <a16:creationId xmlns:a16="http://schemas.microsoft.com/office/drawing/2014/main" id="{D9E4ED5D-947E-C1AD-BAB9-8B07F60E9B2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00591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2080-7D05-B873-04D0-3B8C81A43F0D}"/>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lietošanas sportā  tēmas aktualitāte sabiedrībā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97B3E70-56B3-B2F5-FFDC-FCFCB6CFD8A0}"/>
              </a:ext>
            </a:extLst>
          </p:cNvPr>
          <p:cNvSpPr txBox="1">
            <a:spLocks/>
          </p:cNvSpPr>
          <p:nvPr/>
        </p:nvSpPr>
        <p:spPr>
          <a:xfrm>
            <a:off x="365760" y="570682"/>
            <a:ext cx="8778239" cy="339746"/>
          </a:xfrm>
          <a:prstGeom prst="rect">
            <a:avLst/>
          </a:prstGeom>
        </p:spPr>
        <p:txBody>
          <a:bodyPr/>
          <a:lstStyle/>
          <a:p>
            <a:pPr marL="342900" lvl="0" indent="-34290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Cik ļoti Jūs personīgi uztrauc dopinga vielu lietošana sportā?</a:t>
            </a:r>
          </a:p>
        </p:txBody>
      </p:sp>
      <p:graphicFrame>
        <p:nvGraphicFramePr>
          <p:cNvPr id="4" name="Chart 3">
            <a:extLst>
              <a:ext uri="{FF2B5EF4-FFF2-40B4-BE49-F238E27FC236}">
                <a16:creationId xmlns:a16="http://schemas.microsoft.com/office/drawing/2014/main" id="{F200F934-03A7-036B-39E9-D9449E54E00E}"/>
              </a:ext>
            </a:extLst>
          </p:cNvPr>
          <p:cNvGraphicFramePr/>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EE95DED-C066-1EBF-D494-4CF32918CB4D}"/>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AD4BAC21-39A9-B6A5-AC1D-D743B5F5EBE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3214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A74465D-D290-5594-BBA7-812A0B7E133D}"/>
              </a:ext>
            </a:extLst>
          </p:cNvPr>
          <p:cNvSpPr>
            <a:spLocks noChangeArrowheads="1"/>
          </p:cNvSpPr>
          <p:nvPr/>
        </p:nvSpPr>
        <p:spPr bwMode="auto">
          <a:xfrm>
            <a:off x="923027" y="2838091"/>
            <a:ext cx="7418716" cy="1181823"/>
          </a:xfrm>
          <a:prstGeom prst="rect">
            <a:avLst/>
          </a:prstGeom>
          <a:noFill/>
          <a:ln w="9525">
            <a:noFill/>
            <a:miter lim="800000"/>
            <a:headEnd/>
            <a:tailEnd/>
          </a:ln>
          <a:effectLst/>
        </p:spPr>
        <p:txBody>
          <a:bodyPr/>
          <a:lstStyle/>
          <a:p>
            <a:pPr algn="ctr">
              <a:lnSpc>
                <a:spcPct val="130000"/>
              </a:lnSpc>
              <a:defRPr/>
            </a:pPr>
            <a:r>
              <a:rPr lang="en-US" sz="2400" b="1" dirty="0">
                <a:solidFill>
                  <a:schemeClr val="accent1">
                    <a:lumMod val="50000"/>
                  </a:schemeClr>
                </a:solidFill>
                <a:latin typeface="+mj-lt"/>
              </a:rPr>
              <a:t>I</a:t>
            </a:r>
            <a:r>
              <a:rPr lang="lv-LV" sz="2400" b="1" dirty="0">
                <a:solidFill>
                  <a:schemeClr val="accent1">
                    <a:lumMod val="50000"/>
                  </a:schemeClr>
                </a:solidFill>
                <a:latin typeface="+mj-lt"/>
              </a:rPr>
              <a:t>. Metodoloģiskā informācija</a:t>
            </a:r>
          </a:p>
        </p:txBody>
      </p:sp>
      <p:sp>
        <p:nvSpPr>
          <p:cNvPr id="3" name="Slide Number Placeholder 1">
            <a:extLst>
              <a:ext uri="{FF2B5EF4-FFF2-40B4-BE49-F238E27FC236}">
                <a16:creationId xmlns:a16="http://schemas.microsoft.com/office/drawing/2014/main" id="{93FBECFE-8A8C-B1FA-6E13-210F02DEEE2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3515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0445-9155-3A88-4A30-F365D345D92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lietošanas sportā  tēmas aktualitāte sabiedrībā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9C00D6C-187C-869B-09D6-ED1FF4BC9925}"/>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Jūsuprāt, ikvienam iedzīvotājam būtu nepieciešams zināt par sportā aizliegtajām vielām un kas ir antidopinga noteikumu pārkāpumi?</a:t>
            </a:r>
          </a:p>
        </p:txBody>
      </p:sp>
      <p:graphicFrame>
        <p:nvGraphicFramePr>
          <p:cNvPr id="4" name="Chart 3">
            <a:extLst>
              <a:ext uri="{FF2B5EF4-FFF2-40B4-BE49-F238E27FC236}">
                <a16:creationId xmlns:a16="http://schemas.microsoft.com/office/drawing/2014/main" id="{3EF77F74-5EAF-C9D3-02DE-E2B61969719F}"/>
              </a:ext>
            </a:extLst>
          </p:cNvPr>
          <p:cNvGraphicFramePr/>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1B7F389-3348-2BE1-6462-AABD8EBE1B04}"/>
              </a:ext>
            </a:extLst>
          </p:cNvPr>
          <p:cNvGraphicFramePr/>
          <p:nvPr/>
        </p:nvGraphicFramePr>
        <p:xfrm>
          <a:off x="388229" y="119672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D0AF3D6-5DC8-0083-A5EC-B37F41A589AA}"/>
              </a:ext>
            </a:extLst>
          </p:cNvPr>
          <p:cNvSpPr txBox="1"/>
          <p:nvPr/>
        </p:nvSpPr>
        <p:spPr>
          <a:xfrm>
            <a:off x="3138799" y="4471149"/>
            <a:ext cx="2467342" cy="246221"/>
          </a:xfrm>
          <a:prstGeom prst="rect">
            <a:avLst/>
          </a:prstGeom>
          <a:noFill/>
        </p:spPr>
        <p:txBody>
          <a:bodyPr wrap="none" rtlCol="0">
            <a:spAutoFit/>
          </a:bodyPr>
          <a:lstStyle/>
          <a:p>
            <a:r>
              <a:rPr lang="lv-LV" sz="1000" dirty="0"/>
              <a:t>Bāze: visi aptaujas dalībnieki, 2024: n= 1536</a:t>
            </a:r>
          </a:p>
        </p:txBody>
      </p:sp>
      <p:sp>
        <p:nvSpPr>
          <p:cNvPr id="7" name="Slide Number Placeholder 1">
            <a:extLst>
              <a:ext uri="{FF2B5EF4-FFF2-40B4-BE49-F238E27FC236}">
                <a16:creationId xmlns:a16="http://schemas.microsoft.com/office/drawing/2014/main" id="{BB407BE4-F216-CBE8-F881-62E2992E975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21607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78A8-F603-4AC7-5101-32412F475C7F}"/>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Dopinga lietošanas sportā  tēmas aktualitāte sabiedrībā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FF5EF84-02E7-02BC-D5E6-777DFA89FB50}"/>
              </a:ext>
            </a:extLst>
          </p:cNvPr>
          <p:cNvSpPr txBox="1">
            <a:spLocks/>
          </p:cNvSpPr>
          <p:nvPr/>
        </p:nvSpPr>
        <p:spPr>
          <a:xfrm>
            <a:off x="374904" y="570682"/>
            <a:ext cx="8769096" cy="339746"/>
          </a:xfrm>
          <a:prstGeom prst="rect">
            <a:avLst/>
          </a:prstGeom>
        </p:spPr>
        <p:txBody>
          <a:bodyPr/>
          <a:lstStyle/>
          <a:p>
            <a:pPr marL="342900" lvl="0" indent="-34290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Jūsuprāt, ikvienam iedzīvotājam būtu nepieciešams zināt par sportā aizliegtajām vielām un kas ir antidopinga noteikumu pārkāpumi?</a:t>
            </a:r>
          </a:p>
        </p:txBody>
      </p:sp>
      <p:graphicFrame>
        <p:nvGraphicFramePr>
          <p:cNvPr id="4" name="Chart 3">
            <a:extLst>
              <a:ext uri="{FF2B5EF4-FFF2-40B4-BE49-F238E27FC236}">
                <a16:creationId xmlns:a16="http://schemas.microsoft.com/office/drawing/2014/main" id="{77CD73AE-7584-9666-A625-54DAC0E22BDB}"/>
              </a:ext>
            </a:extLst>
          </p:cNvPr>
          <p:cNvGraphicFramePr/>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8F117F-E20A-4140-94DA-B70BE6367E18}"/>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870EE5F2-74BE-4681-0544-DD8E11BDC56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13396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D1D559-51F6-9515-1089-9E3CADB075EB}"/>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5. Priekšstati par sportā aizliegtām vielām </a:t>
            </a:r>
          </a:p>
          <a:p>
            <a:pPr algn="ctr">
              <a:lnSpc>
                <a:spcPct val="130000"/>
              </a:lnSpc>
              <a:defRPr/>
            </a:pPr>
            <a:r>
              <a:rPr lang="lv-LV" sz="2400" dirty="0">
                <a:solidFill>
                  <a:srgbClr val="990033"/>
                </a:solidFill>
                <a:effectLst>
                  <a:outerShdw blurRad="38100" dist="38100" dir="2700000" algn="tl">
                    <a:srgbClr val="C0C0C0"/>
                  </a:outerShdw>
                </a:effectLst>
                <a:latin typeface="+mj-lt"/>
              </a:rPr>
              <a:t>un dopinga lietošanu</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416D32D4-7031-B567-4683-2AA3D1B3644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834573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6BF8-1CC0-558A-5CA0-DA35A318F58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0F4A169D-60DB-ADB9-1E76-0D1D2519D580}"/>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2618196-AC37-D6DD-1DCD-61E98563D07D}"/>
              </a:ext>
            </a:extLst>
          </p:cNvPr>
          <p:cNvGraphicFramePr/>
          <p:nvPr>
            <p:extLst>
              <p:ext uri="{D42A27DB-BD31-4B8C-83A1-F6EECF244321}">
                <p14:modId xmlns:p14="http://schemas.microsoft.com/office/powerpoint/2010/main" val="40492445"/>
              </p:ext>
            </p:extLst>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60771B3-95CB-7C4F-787D-3302795618E0}"/>
              </a:ext>
            </a:extLst>
          </p:cNvPr>
          <p:cNvGraphicFramePr/>
          <p:nvPr>
            <p:extLst>
              <p:ext uri="{D42A27DB-BD31-4B8C-83A1-F6EECF244321}">
                <p14:modId xmlns:p14="http://schemas.microsoft.com/office/powerpoint/2010/main" val="999787343"/>
              </p:ext>
            </p:extLst>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9FF59BC-4317-330D-FC78-D527D2C0DE7D}"/>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n=1536</a:t>
            </a:r>
          </a:p>
        </p:txBody>
      </p:sp>
      <p:cxnSp>
        <p:nvCxnSpPr>
          <p:cNvPr id="7" name="Straight Connector 6">
            <a:extLst>
              <a:ext uri="{FF2B5EF4-FFF2-40B4-BE49-F238E27FC236}">
                <a16:creationId xmlns:a16="http://schemas.microsoft.com/office/drawing/2014/main" id="{5FE13EF2-ED09-D3C6-7A55-FF41BB08B4BA}"/>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88BB4D50-E661-34B8-959A-B0FE6F2D13F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477440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6055F1D9-F7D3-3A89-FB90-84FAD8C7BD4B}"/>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D33F5D1B-63B9-6D9F-5397-E6EF2AAD2ABA}"/>
              </a:ext>
            </a:extLst>
          </p:cNvPr>
          <p:cNvGraphicFramePr/>
          <p:nvPr>
            <p:extLst>
              <p:ext uri="{D42A27DB-BD31-4B8C-83A1-F6EECF244321}">
                <p14:modId xmlns:p14="http://schemas.microsoft.com/office/powerpoint/2010/main" val="4097134473"/>
              </p:ext>
            </p:extLst>
          </p:nvPr>
        </p:nvGraphicFramePr>
        <p:xfrm>
          <a:off x="604434" y="1186147"/>
          <a:ext cx="8000070" cy="36601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0EB0D66-6D95-0C03-DE9E-84367B30C093}"/>
              </a:ext>
            </a:extLst>
          </p:cNvPr>
          <p:cNvSpPr txBox="1"/>
          <p:nvPr/>
        </p:nvSpPr>
        <p:spPr>
          <a:xfrm>
            <a:off x="4668977" y="6022809"/>
            <a:ext cx="2467342" cy="246221"/>
          </a:xfrm>
          <a:prstGeom prst="rect">
            <a:avLst/>
          </a:prstGeom>
          <a:noFill/>
        </p:spPr>
        <p:txBody>
          <a:bodyPr wrap="none" rtlCol="0">
            <a:spAutoFit/>
          </a:bodyPr>
          <a:lstStyle/>
          <a:p>
            <a:r>
              <a:rPr lang="lv-LV" sz="1000" dirty="0"/>
              <a:t>Bāze: visi aptaujas dalībnieki, 2024: n= 1536</a:t>
            </a:r>
          </a:p>
        </p:txBody>
      </p:sp>
      <p:sp>
        <p:nvSpPr>
          <p:cNvPr id="6" name="Title 1">
            <a:extLst>
              <a:ext uri="{FF2B5EF4-FFF2-40B4-BE49-F238E27FC236}">
                <a16:creationId xmlns:a16="http://schemas.microsoft.com/office/drawing/2014/main" id="{1747F4BC-9600-20A8-7C29-F17C7E5E78F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2" name="Slide Number Placeholder 1">
            <a:extLst>
              <a:ext uri="{FF2B5EF4-FFF2-40B4-BE49-F238E27FC236}">
                <a16:creationId xmlns:a16="http://schemas.microsoft.com/office/drawing/2014/main" id="{36394B99-659E-ACE3-BFD5-B4A5A8DF4ED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84222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AF3A1C3-C2BC-B38E-5842-7EA2A88E6DF5}"/>
              </a:ext>
            </a:extLst>
          </p:cNvPr>
          <p:cNvSpPr txBox="1">
            <a:spLocks/>
          </p:cNvSpPr>
          <p:nvPr/>
        </p:nvSpPr>
        <p:spPr>
          <a:xfrm>
            <a:off x="0" y="588970"/>
            <a:ext cx="9143999"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Ja cilvēks nepiedalās sacensībās, tad drīkst lietot sportā aizliegtās vielas (dopingu) un metodes</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3" name="Chart 2">
            <a:extLst>
              <a:ext uri="{FF2B5EF4-FFF2-40B4-BE49-F238E27FC236}">
                <a16:creationId xmlns:a16="http://schemas.microsoft.com/office/drawing/2014/main" id="{78DB48C0-A0BE-6295-D029-12BD84D53D7B}"/>
              </a:ext>
            </a:extLst>
          </p:cNvPr>
          <p:cNvGraphicFramePr/>
          <p:nvPr>
            <p:extLst>
              <p:ext uri="{D42A27DB-BD31-4B8C-83A1-F6EECF244321}">
                <p14:modId xmlns:p14="http://schemas.microsoft.com/office/powerpoint/2010/main" val="1793917432"/>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0934926-D83F-9864-8B35-A1C202A431E6}"/>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5" name="Title 1">
            <a:extLst>
              <a:ext uri="{FF2B5EF4-FFF2-40B4-BE49-F238E27FC236}">
                <a16:creationId xmlns:a16="http://schemas.microsoft.com/office/drawing/2014/main" id="{B00FE3DA-FC06-6F41-FBE3-8A2474DF2F6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6" name="Slide Number Placeholder 1">
            <a:extLst>
              <a:ext uri="{FF2B5EF4-FFF2-40B4-BE49-F238E27FC236}">
                <a16:creationId xmlns:a16="http://schemas.microsoft.com/office/drawing/2014/main" id="{B244C4DC-5A42-916B-C078-83F92AA8205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4612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B0ED-F43E-9C9E-0DFD-46C0A5B16F3F}"/>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F5DDA8B4-A4F7-43EF-2E6D-374E247ADEB6}"/>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F0B9EE3C-9A52-AAEB-7478-D7390EDCC1FC}"/>
              </a:ext>
            </a:extLst>
          </p:cNvPr>
          <p:cNvGraphicFramePr/>
          <p:nvPr>
            <p:extLst>
              <p:ext uri="{D42A27DB-BD31-4B8C-83A1-F6EECF244321}">
                <p14:modId xmlns:p14="http://schemas.microsoft.com/office/powerpoint/2010/main" val="185312975"/>
              </p:ext>
            </p:extLst>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D094446-A0B0-A0F1-EAC1-C78A84FBB359}"/>
              </a:ext>
            </a:extLst>
          </p:cNvPr>
          <p:cNvGraphicFramePr/>
          <p:nvPr>
            <p:extLst>
              <p:ext uri="{D42A27DB-BD31-4B8C-83A1-F6EECF244321}">
                <p14:modId xmlns:p14="http://schemas.microsoft.com/office/powerpoint/2010/main" val="1742957924"/>
              </p:ext>
            </p:extLst>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E16AAB3-5A9B-8C3D-4652-8949E4A82CD4}"/>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n=1536</a:t>
            </a:r>
          </a:p>
        </p:txBody>
      </p:sp>
      <p:cxnSp>
        <p:nvCxnSpPr>
          <p:cNvPr id="7" name="Straight Connector 6">
            <a:extLst>
              <a:ext uri="{FF2B5EF4-FFF2-40B4-BE49-F238E27FC236}">
                <a16:creationId xmlns:a16="http://schemas.microsoft.com/office/drawing/2014/main" id="{A57E6682-EA85-9C36-507F-5D2A4402B525}"/>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E3802E79-1183-809A-A823-74134CB19C9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27610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61D9CC8-7050-5DEC-1777-EE0130EE4A03}"/>
              </a:ext>
            </a:extLst>
          </p:cNvPr>
          <p:cNvGraphicFramePr/>
          <p:nvPr>
            <p:extLst>
              <p:ext uri="{D42A27DB-BD31-4B8C-83A1-F6EECF244321}">
                <p14:modId xmlns:p14="http://schemas.microsoft.com/office/powerpoint/2010/main" val="3829844903"/>
              </p:ext>
            </p:extLst>
          </p:nvPr>
        </p:nvGraphicFramePr>
        <p:xfrm>
          <a:off x="604434" y="1186147"/>
          <a:ext cx="8000070" cy="47300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432F9BC-DEA0-4303-966D-EA4E24D32FDA}"/>
              </a:ext>
            </a:extLst>
          </p:cNvPr>
          <p:cNvSpPr txBox="1">
            <a:spLocks/>
          </p:cNvSpPr>
          <p:nvPr/>
        </p:nvSpPr>
        <p:spPr>
          <a:xfrm>
            <a:off x="287338" y="12831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4" name="Text Placeholder 4">
            <a:extLst>
              <a:ext uri="{FF2B5EF4-FFF2-40B4-BE49-F238E27FC236}">
                <a16:creationId xmlns:a16="http://schemas.microsoft.com/office/drawing/2014/main" id="{DA0FC789-D21B-25DA-E6EC-3107EC3E0404}"/>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C697EC5B-5742-CCCA-C059-146F9B02B445}"/>
              </a:ext>
            </a:extLst>
          </p:cNvPr>
          <p:cNvSpPr txBox="1"/>
          <p:nvPr/>
        </p:nvSpPr>
        <p:spPr>
          <a:xfrm>
            <a:off x="5082779" y="6050488"/>
            <a:ext cx="3070097" cy="246221"/>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104BD4AB-5C8B-23CD-8B2D-319BE6ADE39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85638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EA7E-3514-CA55-C0AA-65D1CC0BA02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82B765BC-7270-D55F-F7C5-10733E6999CB}"/>
              </a:ext>
            </a:extLst>
          </p:cNvPr>
          <p:cNvSpPr txBox="1">
            <a:spLocks/>
          </p:cNvSpPr>
          <p:nvPr/>
        </p:nvSpPr>
        <p:spPr>
          <a:xfrm>
            <a:off x="103280" y="588970"/>
            <a:ext cx="9040719"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Ar dopinga vielām var izmainīt ķermeņa formu (piemēram, kļūt slaidākam vai muskuļotākam)</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BE585CDF-2E56-896A-88FF-2D623E018303}"/>
              </a:ext>
            </a:extLst>
          </p:cNvPr>
          <p:cNvGraphicFramePr/>
          <p:nvPr>
            <p:extLst>
              <p:ext uri="{D42A27DB-BD31-4B8C-83A1-F6EECF244321}">
                <p14:modId xmlns:p14="http://schemas.microsoft.com/office/powerpoint/2010/main" val="709604111"/>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7FA1608-5C19-CB6E-358D-FE4F9E2AD13F}"/>
              </a:ext>
            </a:extLst>
          </p:cNvPr>
          <p:cNvSpPr txBox="1"/>
          <p:nvPr/>
        </p:nvSpPr>
        <p:spPr>
          <a:xfrm>
            <a:off x="267463" y="4275850"/>
            <a:ext cx="1001095" cy="707886"/>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3AED2D94-BF42-8EF6-8CF1-0F0B758066E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78955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0A7C-7E08-FB42-981F-4B9C5299317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25BEE863-E303-28B2-5543-E3A704CE6A0C}"/>
              </a:ext>
            </a:extLst>
          </p:cNvPr>
          <p:cNvSpPr txBox="1">
            <a:spLocks/>
          </p:cNvSpPr>
          <p:nvPr/>
        </p:nvSpPr>
        <p:spPr>
          <a:xfrm>
            <a:off x="285751" y="588970"/>
            <a:ext cx="8858248"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Dopings ir ātrs un viegls veids, kā sasniegt vajadzīgo fizisko formu un ātri atgūt spēkus</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3012A3B6-A5F8-DC09-8141-DBA8E5152CFA}"/>
              </a:ext>
            </a:extLst>
          </p:cNvPr>
          <p:cNvGraphicFramePr/>
          <p:nvPr>
            <p:extLst>
              <p:ext uri="{D42A27DB-BD31-4B8C-83A1-F6EECF244321}">
                <p14:modId xmlns:p14="http://schemas.microsoft.com/office/powerpoint/2010/main" val="332936534"/>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740E75-F2B1-E805-23D7-ABB2AE2BB1E8}"/>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14B15E16-57D2-8CD1-7277-466B6D391B0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6748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A162B0-6896-D7E7-D316-A9E2B3CA0CB2}"/>
              </a:ext>
            </a:extLst>
          </p:cNvPr>
          <p:cNvGraphicFramePr>
            <a:graphicFrameLocks noGrp="1"/>
          </p:cNvGraphicFramePr>
          <p:nvPr>
            <p:extLst>
              <p:ext uri="{D42A27DB-BD31-4B8C-83A1-F6EECF244321}">
                <p14:modId xmlns:p14="http://schemas.microsoft.com/office/powerpoint/2010/main" val="3399125794"/>
              </p:ext>
            </p:extLst>
          </p:nvPr>
        </p:nvGraphicFramePr>
        <p:xfrm>
          <a:off x="715989" y="447800"/>
          <a:ext cx="7720642" cy="5110305"/>
        </p:xfrm>
        <a:graphic>
          <a:graphicData uri="http://schemas.openxmlformats.org/drawingml/2006/table">
            <a:tbl>
              <a:tblPr firstRow="1" bandRow="1">
                <a:tableStyleId>{5940675A-B579-460E-94D1-54222C63F5DA}</a:tableStyleId>
              </a:tblPr>
              <a:tblGrid>
                <a:gridCol w="2493034">
                  <a:extLst>
                    <a:ext uri="{9D8B030D-6E8A-4147-A177-3AD203B41FA5}">
                      <a16:colId xmlns:a16="http://schemas.microsoft.com/office/drawing/2014/main" val="20000"/>
                    </a:ext>
                  </a:extLst>
                </a:gridCol>
                <a:gridCol w="5227608">
                  <a:extLst>
                    <a:ext uri="{9D8B030D-6E8A-4147-A177-3AD203B41FA5}">
                      <a16:colId xmlns:a16="http://schemas.microsoft.com/office/drawing/2014/main" val="20001"/>
                    </a:ext>
                  </a:extLst>
                </a:gridCol>
              </a:tblGrid>
              <a:tr h="334633">
                <a:tc>
                  <a:txBody>
                    <a:bodyPr/>
                    <a:lstStyle/>
                    <a:p>
                      <a:r>
                        <a:rPr lang="lv-LV" sz="1100" b="1" dirty="0">
                          <a:solidFill>
                            <a:schemeClr val="tx1"/>
                          </a:solidFill>
                        </a:rPr>
                        <a:t>PĒTĪJUMA PASŪTĪTĀJS:</a:t>
                      </a:r>
                      <a:r>
                        <a:rPr lang="lv-LV" sz="1100" b="1" baseline="0" dirty="0">
                          <a:solidFill>
                            <a:schemeClr val="tx1"/>
                          </a:solidFill>
                        </a:rPr>
                        <a:t> </a:t>
                      </a:r>
                      <a:endParaRPr lang="lv-LV" sz="1100" b="1" dirty="0">
                        <a:solidFill>
                          <a:schemeClr val="tx1"/>
                        </a:solidFill>
                      </a:endParaRPr>
                    </a:p>
                  </a:txBody>
                  <a:tcPr marL="91436" marR="91436" marT="45699" marB="45699">
                    <a:solidFill>
                      <a:schemeClr val="tx2">
                        <a:lumMod val="20000"/>
                        <a:lumOff val="80000"/>
                      </a:schemeClr>
                    </a:solidFill>
                  </a:tcPr>
                </a:tc>
                <a:tc>
                  <a:txBody>
                    <a:bodyPr/>
                    <a:lstStyle/>
                    <a:p>
                      <a:pPr algn="just"/>
                      <a:r>
                        <a:rPr lang="lv-LV" sz="1100" b="0" kern="1200" dirty="0">
                          <a:solidFill>
                            <a:schemeClr val="tx1"/>
                          </a:solidFill>
                          <a:latin typeface="+mn-lt"/>
                          <a:ea typeface="+mn-ea"/>
                          <a:cs typeface="+mn-cs"/>
                        </a:rPr>
                        <a:t>Latvijas Antidopinga birojs</a:t>
                      </a:r>
                      <a:endParaRPr lang="lv-LV" sz="1100" b="0" dirty="0">
                        <a:solidFill>
                          <a:schemeClr val="tx1"/>
                        </a:solidFill>
                      </a:endParaRPr>
                    </a:p>
                  </a:txBody>
                  <a:tcPr marL="91436" marR="91436" marT="45699" marB="45699">
                    <a:solidFill>
                      <a:schemeClr val="accent3">
                        <a:lumMod val="20000"/>
                        <a:lumOff val="80000"/>
                      </a:schemeClr>
                    </a:solidFill>
                  </a:tcPr>
                </a:tc>
                <a:extLst>
                  <a:ext uri="{0D108BD9-81ED-4DB2-BD59-A6C34878D82A}">
                    <a16:rowId xmlns:a16="http://schemas.microsoft.com/office/drawing/2014/main" val="10000"/>
                  </a:ext>
                </a:extLst>
              </a:tr>
              <a:tr h="285346">
                <a:tc>
                  <a:txBody>
                    <a:bodyPr/>
                    <a:lstStyle/>
                    <a:p>
                      <a:r>
                        <a:rPr lang="lv-LV" sz="1100" b="1" dirty="0">
                          <a:solidFill>
                            <a:schemeClr val="tx1"/>
                          </a:solidFill>
                        </a:rPr>
                        <a:t>PĒTĪJUMA</a:t>
                      </a:r>
                      <a:r>
                        <a:rPr lang="lv-LV" sz="1100" b="1" baseline="0" dirty="0">
                          <a:solidFill>
                            <a:schemeClr val="tx1"/>
                          </a:solidFill>
                        </a:rPr>
                        <a:t> VEICĒJS:</a:t>
                      </a:r>
                      <a:endParaRPr lang="lv-LV" sz="1100" b="1" dirty="0">
                        <a:solidFill>
                          <a:schemeClr val="tx1"/>
                        </a:solidFill>
                      </a:endParaRPr>
                    </a:p>
                  </a:txBody>
                  <a:tcPr marL="91436" marR="91436" marT="45699" marB="45699">
                    <a:solidFill>
                      <a:schemeClr val="tx2">
                        <a:lumMod val="20000"/>
                        <a:lumOff val="80000"/>
                      </a:schemeClr>
                    </a:solidFill>
                  </a:tcPr>
                </a:tc>
                <a:tc>
                  <a:txBody>
                    <a:bodyPr/>
                    <a:lstStyle/>
                    <a:p>
                      <a:pPr algn="just"/>
                      <a:r>
                        <a:rPr lang="lv-LV" sz="1100" b="0" kern="1200" dirty="0">
                          <a:solidFill>
                            <a:schemeClr val="tx1"/>
                          </a:solidFill>
                          <a:latin typeface="+mn-lt"/>
                          <a:ea typeface="+mn-ea"/>
                          <a:cs typeface="+mn-cs"/>
                        </a:rPr>
                        <a:t>Tirgus un sociālo pētījumu centrs "Latvijas Fakti" </a:t>
                      </a:r>
                      <a:endParaRPr lang="lv-LV" sz="1100" b="0" dirty="0">
                        <a:solidFill>
                          <a:schemeClr val="tx1"/>
                        </a:solidFill>
                      </a:endParaRPr>
                    </a:p>
                  </a:txBody>
                  <a:tcPr marL="91436" marR="91436" marT="45699" marB="45699">
                    <a:solidFill>
                      <a:schemeClr val="accent3">
                        <a:lumMod val="20000"/>
                        <a:lumOff val="80000"/>
                      </a:schemeClr>
                    </a:solidFill>
                  </a:tcPr>
                </a:tc>
                <a:extLst>
                  <a:ext uri="{0D108BD9-81ED-4DB2-BD59-A6C34878D82A}">
                    <a16:rowId xmlns:a16="http://schemas.microsoft.com/office/drawing/2014/main" val="10001"/>
                  </a:ext>
                </a:extLst>
              </a:tr>
              <a:tr h="335756">
                <a:tc>
                  <a:txBody>
                    <a:bodyPr/>
                    <a:lstStyle/>
                    <a:p>
                      <a:r>
                        <a:rPr lang="lv-LV" sz="1100" b="1" dirty="0">
                          <a:solidFill>
                            <a:schemeClr val="tx1"/>
                          </a:solidFill>
                        </a:rPr>
                        <a:t>PĒTĪJUMA MĒRĶIS:</a:t>
                      </a:r>
                    </a:p>
                  </a:txBody>
                  <a:tcPr marL="91436" marR="91436" marT="45699" marB="45699">
                    <a:solidFill>
                      <a:schemeClr val="tx2">
                        <a:lumMod val="20000"/>
                        <a:lumOff val="80000"/>
                      </a:schemeClr>
                    </a:solidFill>
                  </a:tcPr>
                </a:tc>
                <a:tc>
                  <a:txBody>
                    <a:bodyPr/>
                    <a:lstStyle/>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Noskaidrot Latvijas iedzīvotāju uzskatus par dopinga lietošanu sportā.</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Noskaidrot Latvijas iedzīvotāju zināšanas un attieksme par dopinga lietošanu sportā.</a:t>
                      </a:r>
                    </a:p>
                    <a:p>
                      <a:pPr marL="171450" indent="-171450" algn="just">
                        <a:buFont typeface="Wingdings" panose="05000000000000000000" pitchFamily="2" charset="2"/>
                        <a:buChar char="ü"/>
                      </a:pPr>
                      <a:r>
                        <a:rPr lang="lv-LV" sz="1100" kern="1200" noProof="0" dirty="0">
                          <a:solidFill>
                            <a:schemeClr val="tx1"/>
                          </a:solidFill>
                          <a:effectLst/>
                          <a:latin typeface="+mn-lt"/>
                          <a:ea typeface="+mn-ea"/>
                          <a:cs typeface="+mn-cs"/>
                        </a:rPr>
                        <a:t>Noskaidrot iedzīvotāju viedokli par to, kādas vērtības būtu jāizkopj jaunajos sportistos, kādās vērtības sports attīsta bērnos un jauniešos, kā arī par to, kādas vērtības piekopj profesionālais sports.</a:t>
                      </a:r>
                    </a:p>
                  </a:txBody>
                  <a:tcPr marL="91436" marR="91436" marT="45699" marB="45699">
                    <a:solidFill>
                      <a:schemeClr val="accent3">
                        <a:lumMod val="20000"/>
                        <a:lumOff val="80000"/>
                      </a:schemeClr>
                    </a:solidFill>
                  </a:tcPr>
                </a:tc>
                <a:extLst>
                  <a:ext uri="{0D108BD9-81ED-4DB2-BD59-A6C34878D82A}">
                    <a16:rowId xmlns:a16="http://schemas.microsoft.com/office/drawing/2014/main" val="3117230600"/>
                  </a:ext>
                </a:extLst>
              </a:tr>
              <a:tr h="335756">
                <a:tc>
                  <a:txBody>
                    <a:bodyPr/>
                    <a:lstStyle/>
                    <a:p>
                      <a:r>
                        <a:rPr lang="lv-LV" sz="1100" b="1" kern="1200" dirty="0">
                          <a:solidFill>
                            <a:schemeClr val="tx1"/>
                          </a:solidFill>
                          <a:latin typeface="+mn-lt"/>
                          <a:ea typeface="+mn-ea"/>
                          <a:cs typeface="+mn-cs"/>
                        </a:rPr>
                        <a:t>IZLASE:</a:t>
                      </a:r>
                      <a:endParaRPr lang="lv-LV" sz="1100" b="1" dirty="0">
                        <a:solidFill>
                          <a:schemeClr val="tx1"/>
                        </a:solidFill>
                      </a:endParaRPr>
                    </a:p>
                  </a:txBody>
                  <a:tcPr marL="91436" marR="91436" marT="45699" marB="45699">
                    <a:solidFill>
                      <a:schemeClr val="tx2">
                        <a:lumMod val="20000"/>
                        <a:lumOff val="80000"/>
                      </a:schemeClr>
                    </a:solidFill>
                  </a:tcPr>
                </a:tc>
                <a:tc>
                  <a:txBody>
                    <a:bodyPr/>
                    <a:lstStyle/>
                    <a:p>
                      <a:pPr algn="just"/>
                      <a:r>
                        <a:rPr lang="lv-LV" sz="1100" b="0" dirty="0">
                          <a:solidFill>
                            <a:schemeClr val="tx1"/>
                          </a:solidFill>
                        </a:rPr>
                        <a:t>Reprezentatīva Latvijas sabiedrības izlase, 1536 </a:t>
                      </a:r>
                      <a:r>
                        <a:rPr lang="lv-LV" sz="1100" b="0" kern="1200" dirty="0">
                          <a:solidFill>
                            <a:schemeClr val="tx1"/>
                          </a:solidFill>
                          <a:latin typeface="+mn-lt"/>
                          <a:ea typeface="+mn-ea"/>
                          <a:cs typeface="+mn-cs"/>
                        </a:rPr>
                        <a:t>Latvijas patstāvīgie iedzīvotāji vecumā no 18 līdz 64 gadiem.</a:t>
                      </a:r>
                    </a:p>
                  </a:txBody>
                  <a:tcPr marL="91436" marR="91436" marT="45699" marB="45699">
                    <a:solidFill>
                      <a:schemeClr val="accent3">
                        <a:lumMod val="20000"/>
                        <a:lumOff val="80000"/>
                      </a:schemeClr>
                    </a:solidFill>
                  </a:tcPr>
                </a:tc>
                <a:extLst>
                  <a:ext uri="{0D108BD9-81ED-4DB2-BD59-A6C34878D82A}">
                    <a16:rowId xmlns:a16="http://schemas.microsoft.com/office/drawing/2014/main" val="10002"/>
                  </a:ext>
                </a:extLst>
              </a:tr>
              <a:tr h="403126">
                <a:tc>
                  <a:txBody>
                    <a:bodyPr/>
                    <a:lstStyle/>
                    <a:p>
                      <a:pPr marL="0" algn="l" defTabSz="914400" rtl="0" eaLnBrk="1" latinLnBrk="0" hangingPunct="1"/>
                      <a:r>
                        <a:rPr lang="lv-LV" sz="1100" b="1" kern="1200" dirty="0">
                          <a:solidFill>
                            <a:schemeClr val="tx1"/>
                          </a:solidFill>
                          <a:latin typeface="+mn-lt"/>
                          <a:ea typeface="+mn-ea"/>
                          <a:cs typeface="+mn-cs"/>
                        </a:rPr>
                        <a:t>APTAUJAS METODE:</a:t>
                      </a:r>
                    </a:p>
                  </a:txBody>
                  <a:tcPr marL="91436" marR="91436" marT="45699" marB="45699">
                    <a:solidFill>
                      <a:schemeClr val="tx2">
                        <a:lumMod val="20000"/>
                        <a:lumOff val="80000"/>
                      </a:schemeClr>
                    </a:solidFill>
                  </a:tcPr>
                </a:tc>
                <a:tc>
                  <a:txBody>
                    <a:bodyPr/>
                    <a:lstStyle/>
                    <a:p>
                      <a:pPr algn="just">
                        <a:spcBef>
                          <a:spcPts val="600"/>
                        </a:spcBef>
                        <a:spcAft>
                          <a:spcPts val="0"/>
                        </a:spcAft>
                      </a:pPr>
                      <a:r>
                        <a:rPr lang="lv-LV" sz="1100" b="0" dirty="0">
                          <a:solidFill>
                            <a:schemeClr val="tx1"/>
                          </a:solidFill>
                        </a:rPr>
                        <a:t>Tiešsaistes intervijas interneta vidē (CAWI)</a:t>
                      </a:r>
                    </a:p>
                  </a:txBody>
                  <a:tcPr marL="91436" marR="91436" marT="45699" marB="45699">
                    <a:solidFill>
                      <a:schemeClr val="accent3">
                        <a:lumMod val="20000"/>
                        <a:lumOff val="80000"/>
                      </a:schemeClr>
                    </a:solidFill>
                  </a:tcPr>
                </a:tc>
                <a:extLst>
                  <a:ext uri="{0D108BD9-81ED-4DB2-BD59-A6C34878D82A}">
                    <a16:rowId xmlns:a16="http://schemas.microsoft.com/office/drawing/2014/main" val="10004"/>
                  </a:ext>
                </a:extLst>
              </a:tr>
              <a:tr h="245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tx1"/>
                          </a:solidFill>
                          <a:latin typeface="+mn-lt"/>
                          <a:ea typeface="+mn-ea"/>
                          <a:cs typeface="+mn-cs"/>
                        </a:rPr>
                        <a:t>APTAUJAS METODES PAMATOJUMS:</a:t>
                      </a:r>
                    </a:p>
                  </a:txBody>
                  <a:tcPr marL="91436" marR="91436" marT="45699" marB="45699">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100" b="0" kern="1200" dirty="0">
                          <a:solidFill>
                            <a:schemeClr val="tx1"/>
                          </a:solidFill>
                          <a:latin typeface="+mn-lt"/>
                          <a:ea typeface="+mn-ea"/>
                          <a:cs typeface="+mn-cs"/>
                        </a:rPr>
                        <a:t>Izlase tika veidota kombinējot stratificētās nejaušās atlases un kvotu izlases metodes. Aptaujas izlase Latvijā tiek aprēķināta un stratificēta, balstoties uz LR Centrālās statistikas pārvaldes publicēto informāciju par Latvijas iedzīvotāju skaitu Latvijas pilsētās un pagastos. </a:t>
                      </a:r>
                    </a:p>
                    <a:p>
                      <a:pPr marL="0" marR="0" lvl="0" indent="0" algn="l" defTabSz="914400" rtl="0" eaLnBrk="1" fontAlgn="base" latinLnBrk="0" hangingPunct="1">
                        <a:lnSpc>
                          <a:spcPct val="100000"/>
                        </a:lnSpc>
                        <a:spcBef>
                          <a:spcPct val="20000"/>
                        </a:spcBef>
                        <a:spcAft>
                          <a:spcPct val="0"/>
                        </a:spcAft>
                        <a:buClrTx/>
                        <a:buSzTx/>
                        <a:buFontTx/>
                        <a:buNone/>
                        <a:tabLst/>
                      </a:pPr>
                      <a:r>
                        <a:rPr lang="lv-LV" sz="1100" b="0" kern="1200" dirty="0">
                          <a:solidFill>
                            <a:schemeClr val="tx1"/>
                          </a:solidFill>
                          <a:latin typeface="+mn-lt"/>
                          <a:ea typeface="+mn-ea"/>
                          <a:cs typeface="+mn-cs"/>
                        </a:rPr>
                        <a:t>Interneta jeb </a:t>
                      </a:r>
                      <a:r>
                        <a:rPr lang="lv-LV" sz="1100" b="0" kern="1200" dirty="0" err="1">
                          <a:solidFill>
                            <a:schemeClr val="tx1"/>
                          </a:solidFill>
                          <a:latin typeface="+mn-lt"/>
                          <a:ea typeface="+mn-ea"/>
                          <a:cs typeface="+mn-cs"/>
                        </a:rPr>
                        <a:t>Web</a:t>
                      </a:r>
                      <a:r>
                        <a:rPr lang="lv-LV" sz="1100" b="0" kern="1200" dirty="0">
                          <a:solidFill>
                            <a:schemeClr val="tx1"/>
                          </a:solidFill>
                          <a:latin typeface="+mn-lt"/>
                          <a:ea typeface="+mn-ea"/>
                          <a:cs typeface="+mn-cs"/>
                        </a:rPr>
                        <a:t> Paneļa datu bāze ar vairāk nekā 18’000 dalībniekiem ļauj precīzi uzrunāt vajadzīgo mērķauditoriju, nosūtot ielūgumus piedalīties aptaujā tikai izlases kritērijiem atbilstošiem respondentiem. Tomēr papildus iepriekš minētajai respondentu atlasei, Interneta aptaujas anketā automātiski tiek uzstādītas kvotas – reprezentatīvas izlases sadalījums pēc reģiona, dzimuma un vecuma, kā arī apdzīvotās vietas tipa. Aizpildes gaitā tiek kontrolēta kvotu atbilstība arī citiem statistiskajiem parametriem, piemēram, dzimumam un vecumam. Atlases jautājumi tiek ievietoti intervijas sākumā un, ja sistēma uzrāda, ka respondentam atbilstīgās kvotas ir sasniegtas, intervija ar konkrēto respondentu tiek pārtraukta. Ja respondents atbilst trūkstošajai kvotai, viņš/ viņa turpina anketas aizpildi, kamēr visa izlase atbilstīgajās kvotās tiek sasniegta.</a:t>
                      </a:r>
                    </a:p>
                  </a:txBody>
                  <a:tcPr marL="91436" marR="91436" marT="45699" marB="45699">
                    <a:solidFill>
                      <a:schemeClr val="accent3">
                        <a:lumMod val="20000"/>
                        <a:lumOff val="80000"/>
                      </a:schemeClr>
                    </a:solidFill>
                  </a:tcPr>
                </a:tc>
                <a:extLst>
                  <a:ext uri="{0D108BD9-81ED-4DB2-BD59-A6C34878D82A}">
                    <a16:rowId xmlns:a16="http://schemas.microsoft.com/office/drawing/2014/main" val="47163637"/>
                  </a:ext>
                </a:extLst>
              </a:tr>
              <a:tr h="245054">
                <a:tc>
                  <a:txBody>
                    <a:bodyPr/>
                    <a:lstStyle/>
                    <a:p>
                      <a:pPr marL="0" algn="l" defTabSz="914400" rtl="0" eaLnBrk="1" latinLnBrk="0" hangingPunct="1"/>
                      <a:r>
                        <a:rPr lang="lv-LV" sz="1100" b="1" kern="1200" dirty="0">
                          <a:solidFill>
                            <a:schemeClr val="tx1"/>
                          </a:solidFill>
                          <a:latin typeface="+mn-lt"/>
                          <a:ea typeface="+mn-ea"/>
                          <a:cs typeface="+mn-cs"/>
                        </a:rPr>
                        <a:t>INTFORMĀCIJAS IEGUVES PERIODS:</a:t>
                      </a:r>
                    </a:p>
                  </a:txBody>
                  <a:tcPr marL="91436" marR="91436" marT="45699" marB="45699">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100" b="0" kern="1200" dirty="0">
                          <a:solidFill>
                            <a:schemeClr val="tx1"/>
                          </a:solidFill>
                          <a:latin typeface="+mn-lt"/>
                          <a:ea typeface="+mn-ea"/>
                          <a:cs typeface="+mn-cs"/>
                        </a:rPr>
                        <a:t>16.10.2024. – 10.01.2025.</a:t>
                      </a:r>
                      <a:r>
                        <a:rPr lang="en-GB" sz="1100" b="0" kern="1200" dirty="0">
                          <a:solidFill>
                            <a:schemeClr val="tx1"/>
                          </a:solidFill>
                          <a:latin typeface="+mn-lt"/>
                          <a:ea typeface="+mn-ea"/>
                          <a:cs typeface="+mn-cs"/>
                        </a:rPr>
                        <a:t> </a:t>
                      </a:r>
                    </a:p>
                  </a:txBody>
                  <a:tcPr marL="91436" marR="91436" marT="45699" marB="45699">
                    <a:solidFill>
                      <a:schemeClr val="accent3">
                        <a:lumMod val="20000"/>
                        <a:lumOff val="80000"/>
                      </a:schemeClr>
                    </a:solidFill>
                  </a:tcPr>
                </a:tc>
                <a:extLst>
                  <a:ext uri="{0D108BD9-81ED-4DB2-BD59-A6C34878D82A}">
                    <a16:rowId xmlns:a16="http://schemas.microsoft.com/office/drawing/2014/main" val="2830678879"/>
                  </a:ext>
                </a:extLst>
              </a:tr>
            </a:tbl>
          </a:graphicData>
        </a:graphic>
      </p:graphicFrame>
      <p:sp>
        <p:nvSpPr>
          <p:cNvPr id="3" name="Slide Number Placeholder 1">
            <a:extLst>
              <a:ext uri="{FF2B5EF4-FFF2-40B4-BE49-F238E27FC236}">
                <a16:creationId xmlns:a16="http://schemas.microsoft.com/office/drawing/2014/main" id="{8B5F7C87-473A-CDE0-85A0-07B6067D743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67827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81B8-D88F-3B66-7357-0D4D24C12FAE}"/>
              </a:ext>
            </a:extLst>
          </p:cNvPr>
          <p:cNvSpPr txBox="1">
            <a:spLocks/>
          </p:cNvSpPr>
          <p:nvPr/>
        </p:nvSpPr>
        <p:spPr>
          <a:xfrm>
            <a:off x="285751" y="4226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FE7BF1F4-F19C-7499-51E5-A3FE770E1FE9}"/>
              </a:ext>
            </a:extLst>
          </p:cNvPr>
          <p:cNvSpPr txBox="1">
            <a:spLocks/>
          </p:cNvSpPr>
          <p:nvPr/>
        </p:nvSpPr>
        <p:spPr>
          <a:xfrm>
            <a:off x="406517" y="433522"/>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C46EA5D-6B9B-50A4-4991-680809EC2BA8}"/>
              </a:ext>
            </a:extLst>
          </p:cNvPr>
          <p:cNvGraphicFramePr/>
          <p:nvPr>
            <p:extLst>
              <p:ext uri="{D42A27DB-BD31-4B8C-83A1-F6EECF244321}">
                <p14:modId xmlns:p14="http://schemas.microsoft.com/office/powerpoint/2010/main" val="2566970792"/>
              </p:ext>
            </p:extLst>
          </p:nvPr>
        </p:nvGraphicFramePr>
        <p:xfrm>
          <a:off x="250164" y="768051"/>
          <a:ext cx="5742200" cy="5362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9B65CD4-9BCC-3005-65C3-844B7D44E752}"/>
              </a:ext>
            </a:extLst>
          </p:cNvPr>
          <p:cNvGraphicFramePr/>
          <p:nvPr>
            <p:extLst>
              <p:ext uri="{D42A27DB-BD31-4B8C-83A1-F6EECF244321}">
                <p14:modId xmlns:p14="http://schemas.microsoft.com/office/powerpoint/2010/main" val="2670038732"/>
              </p:ext>
            </p:extLst>
          </p:nvPr>
        </p:nvGraphicFramePr>
        <p:xfrm>
          <a:off x="6078621" y="773411"/>
          <a:ext cx="2915847" cy="56365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8D0E34-3933-DBAC-4966-E1C853F8F5BF}"/>
              </a:ext>
            </a:extLst>
          </p:cNvPr>
          <p:cNvSpPr txBox="1"/>
          <p:nvPr/>
        </p:nvSpPr>
        <p:spPr>
          <a:xfrm>
            <a:off x="6479203" y="517903"/>
            <a:ext cx="2114681" cy="246221"/>
          </a:xfrm>
          <a:prstGeom prst="rect">
            <a:avLst/>
          </a:prstGeom>
          <a:noFill/>
        </p:spPr>
        <p:txBody>
          <a:bodyPr wrap="none" rtlCol="0">
            <a:spAutoFit/>
          </a:bodyPr>
          <a:lstStyle/>
          <a:p>
            <a:r>
              <a:rPr lang="lv-LV" sz="1000" dirty="0"/>
              <a:t>Bāze: visi aptaujas dalībnieki; n=1536</a:t>
            </a:r>
          </a:p>
        </p:txBody>
      </p:sp>
      <p:cxnSp>
        <p:nvCxnSpPr>
          <p:cNvPr id="7" name="Straight Connector 6">
            <a:extLst>
              <a:ext uri="{FF2B5EF4-FFF2-40B4-BE49-F238E27FC236}">
                <a16:creationId xmlns:a16="http://schemas.microsoft.com/office/drawing/2014/main" id="{0E9581EE-22B5-BA58-D98B-6825D2AE7792}"/>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51D99C62-D460-6763-E597-6DD1A8C563A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248174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45A8C30-C009-11C3-32CD-80804B8FE85C}"/>
              </a:ext>
            </a:extLst>
          </p:cNvPr>
          <p:cNvGraphicFramePr/>
          <p:nvPr>
            <p:extLst>
              <p:ext uri="{D42A27DB-BD31-4B8C-83A1-F6EECF244321}">
                <p14:modId xmlns:p14="http://schemas.microsoft.com/office/powerpoint/2010/main" val="3114697364"/>
              </p:ext>
            </p:extLst>
          </p:nvPr>
        </p:nvGraphicFramePr>
        <p:xfrm>
          <a:off x="285751" y="1186147"/>
          <a:ext cx="8657081" cy="47300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DF18DCD-990A-3C20-EDDF-920DB4674E8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4" name="Text Placeholder 4">
            <a:extLst>
              <a:ext uri="{FF2B5EF4-FFF2-40B4-BE49-F238E27FC236}">
                <a16:creationId xmlns:a16="http://schemas.microsoft.com/office/drawing/2014/main" id="{27EFC661-E8A6-BCA2-37D9-69340A89ED8A}"/>
              </a:ext>
            </a:extLst>
          </p:cNvPr>
          <p:cNvSpPr txBox="1">
            <a:spLocks/>
          </p:cNvSpPr>
          <p:nvPr/>
        </p:nvSpPr>
        <p:spPr>
          <a:xfrm>
            <a:off x="406517" y="534106"/>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apgalvojumiem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526DD733-DF6F-26CC-8580-33F10A54B4F1}"/>
              </a:ext>
            </a:extLst>
          </p:cNvPr>
          <p:cNvSpPr txBox="1"/>
          <p:nvPr/>
        </p:nvSpPr>
        <p:spPr>
          <a:xfrm>
            <a:off x="6740394" y="190801"/>
            <a:ext cx="2114681" cy="246221"/>
          </a:xfrm>
          <a:prstGeom prst="rect">
            <a:avLst/>
          </a:prstGeom>
          <a:noFill/>
        </p:spPr>
        <p:txBody>
          <a:bodyPr wrap="none" rtlCol="0">
            <a:spAutoFit/>
          </a:bodyPr>
          <a:lstStyle/>
          <a:p>
            <a:r>
              <a:rPr lang="lv-LV" sz="1000" dirty="0"/>
              <a:t>Bāze: visi aptaujas dalībnieki; n=1536</a:t>
            </a:r>
          </a:p>
        </p:txBody>
      </p:sp>
      <p:sp>
        <p:nvSpPr>
          <p:cNvPr id="6" name="Slide Number Placeholder 1">
            <a:extLst>
              <a:ext uri="{FF2B5EF4-FFF2-40B4-BE49-F238E27FC236}">
                <a16:creationId xmlns:a16="http://schemas.microsoft.com/office/drawing/2014/main" id="{3188AEA2-3883-6A4E-2BEC-D2A451A266E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73696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59A1-EA96-EA78-DA1C-6B9B4CAAE4FC}"/>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D521608F-B54F-1F44-DE93-19CA68724C6A}"/>
              </a:ext>
            </a:extLst>
          </p:cNvPr>
          <p:cNvSpPr txBox="1">
            <a:spLocks/>
          </p:cNvSpPr>
          <p:nvPr/>
        </p:nvSpPr>
        <p:spPr>
          <a:xfrm>
            <a:off x="201168" y="570682"/>
            <a:ext cx="8942831"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Sabiedrībā būtu nepieciešams vairāk informācijas par dopingu un sportā aizliegtajām vielām</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7" name="Chart 6">
            <a:extLst>
              <a:ext uri="{FF2B5EF4-FFF2-40B4-BE49-F238E27FC236}">
                <a16:creationId xmlns:a16="http://schemas.microsoft.com/office/drawing/2014/main" id="{A28820D0-B90D-1EC4-1AAD-BD39B7F5F8A3}"/>
              </a:ext>
            </a:extLst>
          </p:cNvPr>
          <p:cNvGraphicFramePr/>
          <p:nvPr>
            <p:extLst>
              <p:ext uri="{D42A27DB-BD31-4B8C-83A1-F6EECF244321}">
                <p14:modId xmlns:p14="http://schemas.microsoft.com/office/powerpoint/2010/main" val="2225078963"/>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6A01AA-9DC1-64A3-AD3F-F3E70A7C9F8D}"/>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4" name="Slide Number Placeholder 1">
            <a:extLst>
              <a:ext uri="{FF2B5EF4-FFF2-40B4-BE49-F238E27FC236}">
                <a16:creationId xmlns:a16="http://schemas.microsoft.com/office/drawing/2014/main" id="{78805D96-D57C-2993-DA13-A01037B27EA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703932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DB06-376A-6695-AEE6-DEE18FD5467B}"/>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0672667A-76E2-401C-24ED-33A2C43849A0}"/>
              </a:ext>
            </a:extLst>
          </p:cNvPr>
          <p:cNvSpPr txBox="1">
            <a:spLocks/>
          </p:cNvSpPr>
          <p:nvPr/>
        </p:nvSpPr>
        <p:spPr>
          <a:xfrm>
            <a:off x="285751" y="570682"/>
            <a:ext cx="8858248"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pt-BR" sz="1200" b="1" dirty="0">
                <a:solidFill>
                  <a:schemeClr val="tx2">
                    <a:lumMod val="50000"/>
                  </a:schemeClr>
                </a:solidFill>
              </a:rPr>
              <a:t>Dopings ir daļa no augstu sasniegumu sporta</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86FFA9E-07F6-66FE-873D-C11127510688}"/>
              </a:ext>
            </a:extLst>
          </p:cNvPr>
          <p:cNvGraphicFramePr/>
          <p:nvPr>
            <p:extLst>
              <p:ext uri="{D42A27DB-BD31-4B8C-83A1-F6EECF244321}">
                <p14:modId xmlns:p14="http://schemas.microsoft.com/office/powerpoint/2010/main" val="618592301"/>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EC7EE9-87C3-2249-E204-E62935E36300}"/>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36AE9AFF-2633-5145-7C8A-DF3D40AAE176}"/>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667257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39AB-70DB-FF32-1037-A94141354372}"/>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DB84FF38-D063-68C7-FCEB-CCBFFE644215}"/>
              </a:ext>
            </a:extLst>
          </p:cNvPr>
          <p:cNvSpPr txBox="1">
            <a:spLocks/>
          </p:cNvSpPr>
          <p:nvPr/>
        </p:nvSpPr>
        <p:spPr>
          <a:xfrm>
            <a:off x="285751" y="570682"/>
            <a:ext cx="8858248"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Sportisti ir spiesti lietot sportiskos sasniegumus veicinošas aizliegtās vielas</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029BD6ED-6B44-D6C5-0E57-72745EE4330B}"/>
              </a:ext>
            </a:extLst>
          </p:cNvPr>
          <p:cNvGraphicFramePr/>
          <p:nvPr>
            <p:extLst>
              <p:ext uri="{D42A27DB-BD31-4B8C-83A1-F6EECF244321}">
                <p14:modId xmlns:p14="http://schemas.microsoft.com/office/powerpoint/2010/main" val="1209768734"/>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5F860D4-2879-A7C1-5A47-F5A8BBC31FF7}"/>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E5691BCD-5369-B483-FF0D-0B8A6A07DC7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22429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57B0-2398-C984-33D6-C97EC1650A0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D0D79C90-B79F-9294-0462-ED9863F03AED}"/>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Kurā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gadījumiem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Jūsuprāt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noticis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antidopinga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noteikumu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pārkāpums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A72286C0-C9DF-F0DB-E0BE-77B5AF5CF50D}"/>
              </a:ext>
            </a:extLst>
          </p:cNvPr>
          <p:cNvGraphicFramePr/>
          <p:nvPr>
            <p:extLst>
              <p:ext uri="{D42A27DB-BD31-4B8C-83A1-F6EECF244321}">
                <p14:modId xmlns:p14="http://schemas.microsoft.com/office/powerpoint/2010/main" val="1791868899"/>
              </p:ext>
            </p:extLst>
          </p:nvPr>
        </p:nvGraphicFramePr>
        <p:xfrm>
          <a:off x="250164" y="1130064"/>
          <a:ext cx="8409204" cy="4685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0595304-9D10-ABB9-1431-169C27186B26}"/>
              </a:ext>
            </a:extLst>
          </p:cNvPr>
          <p:cNvSpPr txBox="1"/>
          <p:nvPr/>
        </p:nvSpPr>
        <p:spPr>
          <a:xfrm>
            <a:off x="3221095" y="5893821"/>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B71AC134-17B3-A0DD-C851-CA365588519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88328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7A43-6C9D-3B89-6575-AB522652184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AE327FB9-9443-4885-B7EC-4C447D4E1A7C}"/>
              </a:ext>
            </a:extLst>
          </p:cNvPr>
          <p:cNvSpPr txBox="1">
            <a:spLocks/>
          </p:cNvSpPr>
          <p:nvPr/>
        </p:nvSpPr>
        <p:spPr>
          <a:xfrm>
            <a:off x="406517" y="49753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Kurā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gadījumiem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Jūsuprāt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noticis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antidopinga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noteikumu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pārkāpums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A44188BF-EE2F-A175-3E73-9FAFE9236D46}"/>
              </a:ext>
            </a:extLst>
          </p:cNvPr>
          <p:cNvGraphicFramePr/>
          <p:nvPr>
            <p:extLst>
              <p:ext uri="{D42A27DB-BD31-4B8C-83A1-F6EECF244321}">
                <p14:modId xmlns:p14="http://schemas.microsoft.com/office/powerpoint/2010/main" val="1999126619"/>
              </p:ext>
            </p:extLst>
          </p:nvPr>
        </p:nvGraphicFramePr>
        <p:xfrm>
          <a:off x="285751" y="758843"/>
          <a:ext cx="8696642" cy="53748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4D69FDA-E7D0-6BC9-6ED4-CE5B0EBCCFBB}"/>
              </a:ext>
            </a:extLst>
          </p:cNvPr>
          <p:cNvSpPr txBox="1"/>
          <p:nvPr/>
        </p:nvSpPr>
        <p:spPr>
          <a:xfrm>
            <a:off x="5205343" y="6114249"/>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658A8665-6874-2A7C-AE15-8ABAEC6990D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325075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5EEC-AFFC-C741-DFB7-1C5802AD5F2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A6BEC5D9-B288-6D11-A51C-80E86516CB9F}"/>
              </a:ext>
            </a:extLst>
          </p:cNvPr>
          <p:cNvSpPr txBox="1">
            <a:spLocks/>
          </p:cNvSpPr>
          <p:nvPr/>
        </p:nvSpPr>
        <p:spPr>
          <a:xfrm>
            <a:off x="406517" y="588970"/>
            <a:ext cx="8252851"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Kuras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šeit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minētajām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preparātiem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Jūsuprāt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varētu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pieskaitīt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pie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6A4E11C5-2A65-9825-A009-61CFF8CDE911}"/>
              </a:ext>
            </a:extLst>
          </p:cNvPr>
          <p:cNvGraphicFramePr/>
          <p:nvPr/>
        </p:nvGraphicFramePr>
        <p:xfrm>
          <a:off x="250163" y="1130064"/>
          <a:ext cx="6873011" cy="4685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A58460-5D70-494A-F7BD-6A20C184622E}"/>
              </a:ext>
            </a:extLst>
          </p:cNvPr>
          <p:cNvSpPr txBox="1"/>
          <p:nvPr/>
        </p:nvSpPr>
        <p:spPr>
          <a:xfrm>
            <a:off x="7434071" y="5034285"/>
            <a:ext cx="1536193" cy="400110"/>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23D3716D-3E42-78F2-8E77-94A59B47D19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834421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3A5B-B5D5-05A8-F834-8AB19A35C1D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D8E39941-A17F-32DD-4A62-154D71CB3AC8}"/>
              </a:ext>
            </a:extLst>
          </p:cNvPr>
          <p:cNvSpPr txBox="1">
            <a:spLocks/>
          </p:cNvSpPr>
          <p:nvPr/>
        </p:nvSpPr>
        <p:spPr>
          <a:xfrm>
            <a:off x="406517" y="588970"/>
            <a:ext cx="8252851"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Kuras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šeit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minētajām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preparātiem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Jūsuprāt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varētu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pieskaitīt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pie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F08E1321-3AB7-BA2E-FDFD-E45877AB86A4}"/>
              </a:ext>
            </a:extLst>
          </p:cNvPr>
          <p:cNvGraphicFramePr/>
          <p:nvPr>
            <p:extLst>
              <p:ext uri="{D42A27DB-BD31-4B8C-83A1-F6EECF244321}">
                <p14:modId xmlns:p14="http://schemas.microsoft.com/office/powerpoint/2010/main" val="89849958"/>
              </p:ext>
            </p:extLst>
          </p:nvPr>
        </p:nvGraphicFramePr>
        <p:xfrm>
          <a:off x="1115568" y="1035087"/>
          <a:ext cx="7205472" cy="53748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4336DA5-4596-ED04-C34E-F90FA6C01389}"/>
              </a:ext>
            </a:extLst>
          </p:cNvPr>
          <p:cNvSpPr txBox="1"/>
          <p:nvPr/>
        </p:nvSpPr>
        <p:spPr>
          <a:xfrm>
            <a:off x="6387733" y="5948685"/>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56C042AD-2BC9-F270-FD8D-DFADCCAD9DE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869743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0C63-70D1-8A0F-873B-2FF8418CEF2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91F67132-4CB0-861D-5F8D-979F931B0441}"/>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Kurš</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pēc</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domām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var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tikt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sodīts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ja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konstatēts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ka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sportists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lietojis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vielas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767DE41-C01A-72D8-4393-932A77D218F6}"/>
              </a:ext>
            </a:extLst>
          </p:cNvPr>
          <p:cNvGraphicFramePr/>
          <p:nvPr/>
        </p:nvGraphicFramePr>
        <p:xfrm>
          <a:off x="724618" y="1161288"/>
          <a:ext cx="5630462" cy="42611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1FA7593-D186-9F5A-0578-5BF924999D8D}"/>
              </a:ext>
            </a:extLst>
          </p:cNvPr>
          <p:cNvSpPr txBox="1"/>
          <p:nvPr/>
        </p:nvSpPr>
        <p:spPr>
          <a:xfrm>
            <a:off x="4668977" y="5121307"/>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266E184B-1AB9-CAAD-7E0F-F815A421ECE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98432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B6EB-BB21-E546-0902-37C1DFFA130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 </a:t>
            </a:r>
            <a:endParaRPr kumimoji="0" lang="lv-LV"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1" descr="C:\SlickSlides4\ICONS\UsGroupHeads.jpg">
            <a:extLst>
              <a:ext uri="{FF2B5EF4-FFF2-40B4-BE49-F238E27FC236}">
                <a16:creationId xmlns:a16="http://schemas.microsoft.com/office/drawing/2014/main" id="{A8AB1919-B137-1111-45C6-85E538AC4594}"/>
              </a:ext>
            </a:extLst>
          </p:cNvPr>
          <p:cNvPicPr>
            <a:picLocks noChangeAspect="1" noChangeArrowheads="1"/>
          </p:cNvPicPr>
          <p:nvPr/>
        </p:nvPicPr>
        <p:blipFill>
          <a:blip r:embed="rId2" cstate="print"/>
          <a:srcRect/>
          <a:stretch>
            <a:fillRect/>
          </a:stretch>
        </p:blipFill>
        <p:spPr bwMode="auto">
          <a:xfrm>
            <a:off x="8072462" y="357166"/>
            <a:ext cx="742950" cy="504825"/>
          </a:xfrm>
          <a:prstGeom prst="rect">
            <a:avLst/>
          </a:prstGeom>
          <a:noFill/>
        </p:spPr>
      </p:pic>
      <p:graphicFrame>
        <p:nvGraphicFramePr>
          <p:cNvPr id="4" name="Chart 3">
            <a:extLst>
              <a:ext uri="{FF2B5EF4-FFF2-40B4-BE49-F238E27FC236}">
                <a16:creationId xmlns:a16="http://schemas.microsoft.com/office/drawing/2014/main" id="{232673E1-316B-53CE-2779-E003C7C7946F}"/>
              </a:ext>
            </a:extLst>
          </p:cNvPr>
          <p:cNvGraphicFramePr/>
          <p:nvPr>
            <p:extLst>
              <p:ext uri="{D42A27DB-BD31-4B8C-83A1-F6EECF244321}">
                <p14:modId xmlns:p14="http://schemas.microsoft.com/office/powerpoint/2010/main" val="3647512731"/>
              </p:ext>
            </p:extLst>
          </p:nvPr>
        </p:nvGraphicFramePr>
        <p:xfrm>
          <a:off x="1587260" y="588970"/>
          <a:ext cx="6650966" cy="56593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F609B10-C405-BDCF-6000-6994A3BBACAC}"/>
              </a:ext>
            </a:extLst>
          </p:cNvPr>
          <p:cNvSpPr txBox="1"/>
          <p:nvPr/>
        </p:nvSpPr>
        <p:spPr>
          <a:xfrm>
            <a:off x="7338446" y="5848201"/>
            <a:ext cx="1658319" cy="400110"/>
          </a:xfrm>
          <a:prstGeom prst="rect">
            <a:avLst/>
          </a:prstGeom>
          <a:noFill/>
        </p:spPr>
        <p:txBody>
          <a:bodyPr wrap="square" rtlCol="0">
            <a:spAutoFit/>
          </a:bodyPr>
          <a:lstStyle/>
          <a:p>
            <a:r>
              <a:rPr lang="lv-LV" sz="1000" dirty="0"/>
              <a:t>Bāze: visi aptaujas dalībnieki; n=1536</a:t>
            </a:r>
          </a:p>
        </p:txBody>
      </p:sp>
      <p:sp>
        <p:nvSpPr>
          <p:cNvPr id="6" name="Slide Number Placeholder 1">
            <a:extLst>
              <a:ext uri="{FF2B5EF4-FFF2-40B4-BE49-F238E27FC236}">
                <a16:creationId xmlns:a16="http://schemas.microsoft.com/office/drawing/2014/main" id="{E8032D18-B697-C108-E78E-F7630DC91CA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49918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3ECD6FC-2CA5-27EE-9A34-18D423069138}"/>
              </a:ext>
            </a:extLst>
          </p:cNvPr>
          <p:cNvGraphicFramePr/>
          <p:nvPr/>
        </p:nvGraphicFramePr>
        <p:xfrm>
          <a:off x="2386584" y="1234440"/>
          <a:ext cx="5376672"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67D4651-C0EB-FE7F-D978-E9841A801E71}"/>
              </a:ext>
            </a:extLst>
          </p:cNvPr>
          <p:cNvSpPr txBox="1"/>
          <p:nvPr/>
        </p:nvSpPr>
        <p:spPr>
          <a:xfrm>
            <a:off x="978408" y="1643757"/>
            <a:ext cx="1600200" cy="261610"/>
          </a:xfrm>
          <a:prstGeom prst="rect">
            <a:avLst/>
          </a:prstGeom>
          <a:noFill/>
        </p:spPr>
        <p:txBody>
          <a:bodyPr wrap="square" rtlCol="0">
            <a:spAutoFit/>
          </a:bodyPr>
          <a:lstStyle/>
          <a:p>
            <a:pPr algn="ctr"/>
            <a:r>
              <a:rPr lang="lv-LV" sz="1100" b="1" dirty="0">
                <a:solidFill>
                  <a:schemeClr val="accent1">
                    <a:lumMod val="50000"/>
                  </a:schemeClr>
                </a:solidFill>
                <a:latin typeface="+mj-lt"/>
              </a:rPr>
              <a:t>Profesionālajā sportā:</a:t>
            </a:r>
            <a:endParaRPr lang="lv-LV" sz="1100" b="0" dirty="0">
              <a:solidFill>
                <a:schemeClr val="accent1">
                  <a:lumMod val="50000"/>
                </a:schemeClr>
              </a:solidFill>
              <a:latin typeface="+mj-lt"/>
            </a:endParaRPr>
          </a:p>
        </p:txBody>
      </p:sp>
      <p:sp>
        <p:nvSpPr>
          <p:cNvPr id="10" name="Title 1">
            <a:extLst>
              <a:ext uri="{FF2B5EF4-FFF2-40B4-BE49-F238E27FC236}">
                <a16:creationId xmlns:a16="http://schemas.microsoft.com/office/drawing/2014/main" id="{45F5F865-7BED-3B03-05E8-EC8ED2B87F6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11" name="Text Placeholder 4">
            <a:extLst>
              <a:ext uri="{FF2B5EF4-FFF2-40B4-BE49-F238E27FC236}">
                <a16:creationId xmlns:a16="http://schemas.microsoft.com/office/drawing/2014/main" id="{17AF55EF-D3E2-CCEC-9353-178FA5F3B7CB}"/>
              </a:ext>
            </a:extLst>
          </p:cNvPr>
          <p:cNvSpPr txBox="1">
            <a:spLocks/>
          </p:cNvSpPr>
          <p:nvPr/>
        </p:nvSpPr>
        <p:spPr>
          <a:xfrm>
            <a:off x="406517" y="643834"/>
            <a:ext cx="8569324" cy="339746"/>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Jūsuprāt, sportā vajadzētu atļaut lietot vielas, kas varētu palīdzēt uzlabot rekordus (t.i. sportisti kļūtu vēl spēcīgāki un izturīgāki)?</a:t>
            </a:r>
          </a:p>
        </p:txBody>
      </p:sp>
      <p:sp>
        <p:nvSpPr>
          <p:cNvPr id="12" name="TextBox 11">
            <a:extLst>
              <a:ext uri="{FF2B5EF4-FFF2-40B4-BE49-F238E27FC236}">
                <a16:creationId xmlns:a16="http://schemas.microsoft.com/office/drawing/2014/main" id="{EB8615BD-C215-241D-0EDB-46FE5D53CFD6}"/>
              </a:ext>
            </a:extLst>
          </p:cNvPr>
          <p:cNvSpPr txBox="1"/>
          <p:nvPr/>
        </p:nvSpPr>
        <p:spPr>
          <a:xfrm>
            <a:off x="978408" y="3298195"/>
            <a:ext cx="1600200" cy="261610"/>
          </a:xfrm>
          <a:prstGeom prst="rect">
            <a:avLst/>
          </a:prstGeom>
          <a:noFill/>
        </p:spPr>
        <p:txBody>
          <a:bodyPr wrap="square" rtlCol="0">
            <a:spAutoFit/>
          </a:bodyPr>
          <a:lstStyle/>
          <a:p>
            <a:pPr algn="ctr"/>
            <a:r>
              <a:rPr lang="lv-LV" sz="1100" b="1" dirty="0">
                <a:solidFill>
                  <a:schemeClr val="accent1">
                    <a:lumMod val="50000"/>
                  </a:schemeClr>
                </a:solidFill>
                <a:latin typeface="+mj-lt"/>
              </a:rPr>
              <a:t>Amatieru sportā:</a:t>
            </a:r>
            <a:endParaRPr lang="lv-LV" sz="1100" b="0" dirty="0">
              <a:solidFill>
                <a:schemeClr val="accent1">
                  <a:lumMod val="50000"/>
                </a:schemeClr>
              </a:solidFill>
              <a:latin typeface="+mj-lt"/>
            </a:endParaRPr>
          </a:p>
        </p:txBody>
      </p:sp>
      <p:sp>
        <p:nvSpPr>
          <p:cNvPr id="13" name="TextBox 12">
            <a:extLst>
              <a:ext uri="{FF2B5EF4-FFF2-40B4-BE49-F238E27FC236}">
                <a16:creationId xmlns:a16="http://schemas.microsoft.com/office/drawing/2014/main" id="{B75C14AA-A979-1EE6-7E10-BFC826AA83B2}"/>
              </a:ext>
            </a:extLst>
          </p:cNvPr>
          <p:cNvSpPr txBox="1"/>
          <p:nvPr/>
        </p:nvSpPr>
        <p:spPr>
          <a:xfrm>
            <a:off x="3138799" y="4471149"/>
            <a:ext cx="2467342" cy="246221"/>
          </a:xfrm>
          <a:prstGeom prst="rect">
            <a:avLst/>
          </a:prstGeom>
          <a:noFill/>
        </p:spPr>
        <p:txBody>
          <a:bodyPr wrap="none" rtlCol="0">
            <a:spAutoFit/>
          </a:bodyPr>
          <a:lstStyle/>
          <a:p>
            <a:r>
              <a:rPr lang="lv-LV" sz="1000" dirty="0"/>
              <a:t>Bāze: visi aptaujas dalībnieki, 2024: n= 1536</a:t>
            </a:r>
          </a:p>
        </p:txBody>
      </p:sp>
      <p:sp>
        <p:nvSpPr>
          <p:cNvPr id="2" name="Slide Number Placeholder 1">
            <a:extLst>
              <a:ext uri="{FF2B5EF4-FFF2-40B4-BE49-F238E27FC236}">
                <a16:creationId xmlns:a16="http://schemas.microsoft.com/office/drawing/2014/main" id="{2C1E8344-B789-23DF-8A82-151EA941542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460376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BAFA-C2DF-B0F8-B703-C91446C5CF8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1BC78C7E-B3D5-8401-CFB6-B769A91C380B}"/>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Jūsuprāt, vielas, kuras ir aizliegtas sportā, vajadzētu atļaut brīvi lietot ikvienam, kas nepiedalās sporta sacensībās? </a:t>
            </a:r>
          </a:p>
        </p:txBody>
      </p:sp>
      <p:graphicFrame>
        <p:nvGraphicFramePr>
          <p:cNvPr id="7" name="Chart 6">
            <a:extLst>
              <a:ext uri="{FF2B5EF4-FFF2-40B4-BE49-F238E27FC236}">
                <a16:creationId xmlns:a16="http://schemas.microsoft.com/office/drawing/2014/main" id="{FF6EE6EF-0914-6C42-8015-B3C5B69DA2EF}"/>
              </a:ext>
            </a:extLst>
          </p:cNvPr>
          <p:cNvGraphicFramePr/>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55E9861-BEE9-DEBE-50EB-4382FBB606EF}"/>
              </a:ext>
            </a:extLst>
          </p:cNvPr>
          <p:cNvGraphicFramePr/>
          <p:nvPr/>
        </p:nvGraphicFramePr>
        <p:xfrm>
          <a:off x="388229" y="119672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5D8CE77-153B-5506-DD33-9EEAE0F9FE87}"/>
              </a:ext>
            </a:extLst>
          </p:cNvPr>
          <p:cNvSpPr txBox="1"/>
          <p:nvPr/>
        </p:nvSpPr>
        <p:spPr>
          <a:xfrm>
            <a:off x="3138799" y="4471149"/>
            <a:ext cx="2467342" cy="246221"/>
          </a:xfrm>
          <a:prstGeom prst="rect">
            <a:avLst/>
          </a:prstGeom>
          <a:noFill/>
        </p:spPr>
        <p:txBody>
          <a:bodyPr wrap="none" rtlCol="0">
            <a:spAutoFit/>
          </a:bodyPr>
          <a:lstStyle/>
          <a:p>
            <a:r>
              <a:rPr lang="lv-LV" sz="1000" dirty="0"/>
              <a:t>Bāze: visi aptaujas dalībnieki, 2024: n= 1536</a:t>
            </a:r>
          </a:p>
        </p:txBody>
      </p:sp>
      <p:sp>
        <p:nvSpPr>
          <p:cNvPr id="5" name="Slide Number Placeholder 1">
            <a:extLst>
              <a:ext uri="{FF2B5EF4-FFF2-40B4-BE49-F238E27FC236}">
                <a16:creationId xmlns:a16="http://schemas.microsoft.com/office/drawing/2014/main" id="{E209B8BE-B16B-2663-3ED1-C929187B178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12360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440C597-DB69-7421-17E2-6989EC3F4F26}"/>
              </a:ext>
            </a:extLst>
          </p:cNvPr>
          <p:cNvGraphicFramePr/>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CC3957F-5A96-533F-612D-4AC9700C3947}"/>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5" name="Title 1">
            <a:extLst>
              <a:ext uri="{FF2B5EF4-FFF2-40B4-BE49-F238E27FC236}">
                <a16:creationId xmlns:a16="http://schemas.microsoft.com/office/drawing/2014/main" id="{F4704F77-88E5-2F46-8FC7-746F8982E9B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sportā aizliegtām vielām un dopinga lietošanu</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6" name="Text Placeholder 4">
            <a:extLst>
              <a:ext uri="{FF2B5EF4-FFF2-40B4-BE49-F238E27FC236}">
                <a16:creationId xmlns:a16="http://schemas.microsoft.com/office/drawing/2014/main" id="{348519A3-B591-3C32-BFD0-F16F4E57FF60}"/>
              </a:ext>
            </a:extLst>
          </p:cNvPr>
          <p:cNvSpPr txBox="1">
            <a:spLocks/>
          </p:cNvSpPr>
          <p:nvPr/>
        </p:nvSpPr>
        <p:spPr>
          <a:xfrm>
            <a:off x="388229" y="611011"/>
            <a:ext cx="8569324" cy="232175"/>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Jūsuprāt, vielas, kuras ir aizliegtas sportā, vajadzētu atļaut brīvi lietot ikvienam, kas nepiedalās sporta sacensībās? </a:t>
            </a:r>
          </a:p>
        </p:txBody>
      </p:sp>
      <p:sp>
        <p:nvSpPr>
          <p:cNvPr id="2" name="Slide Number Placeholder 1">
            <a:extLst>
              <a:ext uri="{FF2B5EF4-FFF2-40B4-BE49-F238E27FC236}">
                <a16:creationId xmlns:a16="http://schemas.microsoft.com/office/drawing/2014/main" id="{F9288B78-B381-0C35-FEED-C85223E52FC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92860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F0A3-A29A-1DE4-33B6-C9D54C9E89F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dopinga lietošanu sportā</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3E954E51-C006-58F5-50A9-C548F9CD3DBD}"/>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Kuros sporta veidos, Jūsuprāt, visvairāk tiek lietotas neatļautās vielas sportisko rezultātu paaugstināšanai?</a:t>
            </a:r>
          </a:p>
        </p:txBody>
      </p:sp>
      <p:graphicFrame>
        <p:nvGraphicFramePr>
          <p:cNvPr id="4" name="Chart 3">
            <a:extLst>
              <a:ext uri="{FF2B5EF4-FFF2-40B4-BE49-F238E27FC236}">
                <a16:creationId xmlns:a16="http://schemas.microsoft.com/office/drawing/2014/main" id="{59EE5894-7927-A256-C0A0-C30306F7F8FF}"/>
              </a:ext>
            </a:extLst>
          </p:cNvPr>
          <p:cNvGraphicFramePr/>
          <p:nvPr>
            <p:extLst>
              <p:ext uri="{D42A27DB-BD31-4B8C-83A1-F6EECF244321}">
                <p14:modId xmlns:p14="http://schemas.microsoft.com/office/powerpoint/2010/main" val="387588150"/>
              </p:ext>
            </p:extLst>
          </p:nvPr>
        </p:nvGraphicFramePr>
        <p:xfrm>
          <a:off x="724618" y="1035088"/>
          <a:ext cx="7980470" cy="4935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1748EC5-3A01-290A-787C-75E4D8A558A8}"/>
              </a:ext>
            </a:extLst>
          </p:cNvPr>
          <p:cNvSpPr txBox="1"/>
          <p:nvPr/>
        </p:nvSpPr>
        <p:spPr>
          <a:xfrm>
            <a:off x="4440061" y="6077404"/>
            <a:ext cx="2467342" cy="246221"/>
          </a:xfrm>
          <a:prstGeom prst="rect">
            <a:avLst/>
          </a:prstGeom>
          <a:noFill/>
        </p:spPr>
        <p:txBody>
          <a:bodyPr wrap="none" rtlCol="0">
            <a:spAutoFit/>
          </a:bodyPr>
          <a:lstStyle/>
          <a:p>
            <a:r>
              <a:rPr lang="lv-LV" sz="1000" dirty="0"/>
              <a:t>Bāze: visi aptaujas dalībnieki, 2024: n= 1536</a:t>
            </a:r>
          </a:p>
        </p:txBody>
      </p:sp>
      <p:sp>
        <p:nvSpPr>
          <p:cNvPr id="6" name="TextBox 5">
            <a:extLst>
              <a:ext uri="{FF2B5EF4-FFF2-40B4-BE49-F238E27FC236}">
                <a16:creationId xmlns:a16="http://schemas.microsoft.com/office/drawing/2014/main" id="{48E0D3C2-6DDA-4A82-20F9-A3E72E123022}"/>
              </a:ext>
            </a:extLst>
          </p:cNvPr>
          <p:cNvSpPr txBox="1"/>
          <p:nvPr/>
        </p:nvSpPr>
        <p:spPr>
          <a:xfrm>
            <a:off x="6249035" y="3429000"/>
            <a:ext cx="2606040" cy="1938992"/>
          </a:xfrm>
          <a:prstGeom prst="rect">
            <a:avLst/>
          </a:prstGeom>
          <a:noFill/>
        </p:spPr>
        <p:txBody>
          <a:bodyPr wrap="square" rtlCol="0">
            <a:spAutoFit/>
          </a:bodyPr>
          <a:lstStyle/>
          <a:p>
            <a:r>
              <a:rPr lang="lv-LV" sz="1000" dirty="0">
                <a:latin typeface="+mj-lt"/>
              </a:rPr>
              <a:t>Kā citi sporta veidi tika nosaukti:</a:t>
            </a:r>
          </a:p>
          <a:p>
            <a:pPr marL="171450" indent="-171450">
              <a:spcBef>
                <a:spcPts val="300"/>
              </a:spcBef>
              <a:buFont typeface="Wingdings" panose="05000000000000000000" pitchFamily="2" charset="2"/>
              <a:buChar char="ü"/>
            </a:pPr>
            <a:r>
              <a:rPr lang="lv-LV" sz="1000" dirty="0">
                <a:latin typeface="+mj-lt"/>
              </a:rPr>
              <a:t>Ziemas sporta veidos;</a:t>
            </a:r>
          </a:p>
          <a:p>
            <a:pPr marL="171450" indent="-171450">
              <a:spcBef>
                <a:spcPts val="300"/>
              </a:spcBef>
              <a:buFont typeface="Wingdings" panose="05000000000000000000" pitchFamily="2" charset="2"/>
              <a:buChar char="ü"/>
            </a:pPr>
            <a:r>
              <a:rPr lang="lv-LV" sz="1000" dirty="0">
                <a:latin typeface="+mj-lt"/>
              </a:rPr>
              <a:t>Olimpiskajos sporta veidos;</a:t>
            </a:r>
          </a:p>
          <a:p>
            <a:pPr marL="171450" indent="-171450">
              <a:spcBef>
                <a:spcPts val="300"/>
              </a:spcBef>
              <a:buFont typeface="Wingdings" panose="05000000000000000000" pitchFamily="2" charset="2"/>
              <a:buChar char="ü"/>
            </a:pPr>
            <a:r>
              <a:rPr lang="lv-LV" sz="1000" dirty="0">
                <a:latin typeface="+mj-lt"/>
              </a:rPr>
              <a:t>Vingrošana;</a:t>
            </a:r>
          </a:p>
          <a:p>
            <a:pPr marL="171450" indent="-171450">
              <a:spcBef>
                <a:spcPts val="300"/>
              </a:spcBef>
              <a:buFont typeface="Wingdings" panose="05000000000000000000" pitchFamily="2" charset="2"/>
              <a:buChar char="ü"/>
            </a:pPr>
            <a:r>
              <a:rPr lang="lv-LV" sz="1000" dirty="0">
                <a:latin typeface="+mj-lt"/>
              </a:rPr>
              <a:t>Ūdens sporta veidos (kanoe, smaiļošanā, airēšanā);</a:t>
            </a:r>
          </a:p>
          <a:p>
            <a:pPr marL="171450" indent="-171450">
              <a:spcBef>
                <a:spcPts val="300"/>
              </a:spcBef>
              <a:buFont typeface="Wingdings" panose="05000000000000000000" pitchFamily="2" charset="2"/>
              <a:buChar char="ü"/>
            </a:pPr>
            <a:r>
              <a:rPr lang="lv-LV" sz="1000" dirty="0">
                <a:latin typeface="+mj-lt"/>
              </a:rPr>
              <a:t>Daudzcīņas sacensībās;</a:t>
            </a:r>
          </a:p>
          <a:p>
            <a:pPr marL="171450" indent="-171450">
              <a:spcBef>
                <a:spcPts val="300"/>
              </a:spcBef>
              <a:buFont typeface="Wingdings" panose="05000000000000000000" pitchFamily="2" charset="2"/>
              <a:buChar char="ü"/>
            </a:pPr>
            <a:r>
              <a:rPr lang="lv-LV" sz="1000" dirty="0">
                <a:latin typeface="+mj-lt"/>
              </a:rPr>
              <a:t>Soļošanā;</a:t>
            </a:r>
          </a:p>
          <a:p>
            <a:pPr marL="171450" indent="-171450">
              <a:spcBef>
                <a:spcPts val="300"/>
              </a:spcBef>
              <a:buFont typeface="Wingdings" panose="05000000000000000000" pitchFamily="2" charset="2"/>
              <a:buChar char="ü"/>
            </a:pPr>
            <a:r>
              <a:rPr lang="lv-LV" sz="1000" dirty="0">
                <a:latin typeface="+mj-lt"/>
              </a:rPr>
              <a:t>Šaušanas sporta veidi;</a:t>
            </a:r>
          </a:p>
          <a:p>
            <a:pPr marL="171450" indent="-171450">
              <a:spcBef>
                <a:spcPts val="300"/>
              </a:spcBef>
              <a:buFont typeface="Wingdings" panose="05000000000000000000" pitchFamily="2" charset="2"/>
              <a:buChar char="ü"/>
            </a:pPr>
            <a:r>
              <a:rPr lang="lv-LV" sz="1000" dirty="0">
                <a:latin typeface="+mj-lt"/>
              </a:rPr>
              <a:t>Motosportā.</a:t>
            </a:r>
          </a:p>
        </p:txBody>
      </p:sp>
      <p:sp>
        <p:nvSpPr>
          <p:cNvPr id="7" name="Slide Number Placeholder 1">
            <a:extLst>
              <a:ext uri="{FF2B5EF4-FFF2-40B4-BE49-F238E27FC236}">
                <a16:creationId xmlns:a16="http://schemas.microsoft.com/office/drawing/2014/main" id="{5CF52906-B09D-314E-FB75-DF87B179194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1474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E5DD-EBC1-E87B-B460-CBBD05088CD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dopinga lietošanu sportā</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0D3AEA12-DA1B-97FB-9D10-26FD22881914}"/>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Vispārēji runājot, cik liela, Jūsuprāt, ir aizliegto vielu, dopinga lietošanas izplatība profesionālo sportistu vidū (mēs domājam tos sporta veidus, kur Jūsuprāt, šādas vielas tiek lietotas)? Lūdzu sniedziet vērtējumu procentuāli skalā no 0% līdz 100%.</a:t>
            </a:r>
          </a:p>
        </p:txBody>
      </p:sp>
      <p:graphicFrame>
        <p:nvGraphicFramePr>
          <p:cNvPr id="4" name="Chart 3">
            <a:extLst>
              <a:ext uri="{FF2B5EF4-FFF2-40B4-BE49-F238E27FC236}">
                <a16:creationId xmlns:a16="http://schemas.microsoft.com/office/drawing/2014/main" id="{D28446EA-49AD-D9CB-083C-2B1D07A20A01}"/>
              </a:ext>
            </a:extLst>
          </p:cNvPr>
          <p:cNvGraphicFramePr/>
          <p:nvPr/>
        </p:nvGraphicFramePr>
        <p:xfrm>
          <a:off x="253638" y="1298448"/>
          <a:ext cx="5589377" cy="4261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4D45985-A44A-5DD2-4BA0-4DBDF077671E}"/>
              </a:ext>
            </a:extLst>
          </p:cNvPr>
          <p:cNvGraphicFramePr/>
          <p:nvPr/>
        </p:nvGraphicFramePr>
        <p:xfrm>
          <a:off x="5344124" y="137960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68B77A1-F79F-1A31-DCC5-4E19F076EED9}"/>
              </a:ext>
            </a:extLst>
          </p:cNvPr>
          <p:cNvSpPr txBox="1"/>
          <p:nvPr/>
        </p:nvSpPr>
        <p:spPr>
          <a:xfrm>
            <a:off x="4440061" y="6077404"/>
            <a:ext cx="2467342" cy="246221"/>
          </a:xfrm>
          <a:prstGeom prst="rect">
            <a:avLst/>
          </a:prstGeom>
          <a:noFill/>
        </p:spPr>
        <p:txBody>
          <a:bodyPr wrap="none" rtlCol="0">
            <a:spAutoFit/>
          </a:bodyPr>
          <a:lstStyle/>
          <a:p>
            <a:r>
              <a:rPr lang="lv-LV" sz="1000" dirty="0"/>
              <a:t>Bāze: visi aptaujas dalībnieki, 2024: n= 1536</a:t>
            </a:r>
          </a:p>
        </p:txBody>
      </p:sp>
      <p:sp>
        <p:nvSpPr>
          <p:cNvPr id="7" name="Slide Number Placeholder 1">
            <a:extLst>
              <a:ext uri="{FF2B5EF4-FFF2-40B4-BE49-F238E27FC236}">
                <a16:creationId xmlns:a16="http://schemas.microsoft.com/office/drawing/2014/main" id="{C0D56C45-6E5F-C979-F931-2AAE1C09B97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956499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9523-B0C1-0FA9-EEE0-03FB573C4961}"/>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rPr>
              <a:t>Priekšstati par dopinga lietošanu sportā</a:t>
            </a:r>
            <a:endParaRPr kumimoji="0" lang="lv-LV" sz="2000" b="0" i="0" u="none" strike="noStrike" kern="1200" cap="none" spc="0" normalizeH="0" baseline="0" noProof="0" dirty="0">
              <a:ln>
                <a:noFill/>
              </a:ln>
              <a:solidFill>
                <a:srgbClr val="990033"/>
              </a:solidFill>
              <a:uLnTx/>
              <a:uFillTx/>
              <a:latin typeface="+mj-lt"/>
              <a:ea typeface="+mj-ea"/>
              <a:cs typeface="+mj-cs"/>
            </a:endParaRPr>
          </a:p>
        </p:txBody>
      </p:sp>
      <p:sp>
        <p:nvSpPr>
          <p:cNvPr id="3" name="Text Placeholder 4">
            <a:extLst>
              <a:ext uri="{FF2B5EF4-FFF2-40B4-BE49-F238E27FC236}">
                <a16:creationId xmlns:a16="http://schemas.microsoft.com/office/drawing/2014/main" id="{9913F1A0-C14A-EA00-68CF-A9B2FD08EA45}"/>
              </a:ext>
            </a:extLst>
          </p:cNvPr>
          <p:cNvSpPr txBox="1">
            <a:spLocks/>
          </p:cNvSpPr>
          <p:nvPr/>
        </p:nvSpPr>
        <p:spPr>
          <a:xfrm>
            <a:off x="388229" y="488385"/>
            <a:ext cx="8569324" cy="446117"/>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Vispārēji runājot, cik liela, Jūsuprāt, ir aizliegto vielu, dopinga lietošanas izplatība profesionālo sportistu vidū (mēs domājam tos sporta veidus, kur Jūsuprāt, šādas vielas tiek lietotas)? Lūdzu sniedziet vērtējumu procentuāli skalā no 0% līdz 100%.</a:t>
            </a:r>
          </a:p>
        </p:txBody>
      </p:sp>
      <p:graphicFrame>
        <p:nvGraphicFramePr>
          <p:cNvPr id="4" name="Chart 3">
            <a:extLst>
              <a:ext uri="{FF2B5EF4-FFF2-40B4-BE49-F238E27FC236}">
                <a16:creationId xmlns:a16="http://schemas.microsoft.com/office/drawing/2014/main" id="{29087EB4-41F7-2AD7-D3DD-4F4075AC73A5}"/>
              </a:ext>
            </a:extLst>
          </p:cNvPr>
          <p:cNvGraphicFramePr/>
          <p:nvPr>
            <p:extLst>
              <p:ext uri="{D42A27DB-BD31-4B8C-83A1-F6EECF244321}">
                <p14:modId xmlns:p14="http://schemas.microsoft.com/office/powerpoint/2010/main" val="621530116"/>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EA404451-EA99-FEEA-6367-30D89C2CBD5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65383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89D1B0-E884-4E01-7FA1-ADDBF275B2BB}"/>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6. Informētība par sportā aizliegtajām vielām </a:t>
            </a:r>
          </a:p>
          <a:p>
            <a:pPr algn="ctr">
              <a:lnSpc>
                <a:spcPct val="130000"/>
              </a:lnSpc>
              <a:defRPr/>
            </a:pPr>
            <a:r>
              <a:rPr lang="lv-LV" sz="2400" dirty="0">
                <a:solidFill>
                  <a:srgbClr val="990033"/>
                </a:solidFill>
                <a:effectLst>
                  <a:outerShdw blurRad="38100" dist="38100" dir="2700000" algn="tl">
                    <a:srgbClr val="C0C0C0"/>
                  </a:outerShdw>
                </a:effectLst>
                <a:latin typeface="+mj-lt"/>
              </a:rPr>
              <a:t>un to lietošanu </a:t>
            </a:r>
            <a:endParaRPr lang="en-GB" sz="2400" dirty="0">
              <a:solidFill>
                <a:srgbClr val="990033"/>
              </a:solidFill>
              <a:effectLst>
                <a:outerShdw blurRad="38100" dist="38100" dir="2700000" algn="tl">
                  <a:srgbClr val="C0C0C0"/>
                </a:outerShdw>
              </a:effectLst>
              <a:latin typeface="+mj-lt"/>
            </a:endParaRPr>
          </a:p>
        </p:txBody>
      </p:sp>
      <p:sp>
        <p:nvSpPr>
          <p:cNvPr id="3" name="Slide Number Placeholder 1">
            <a:extLst>
              <a:ext uri="{FF2B5EF4-FFF2-40B4-BE49-F238E27FC236}">
                <a16:creationId xmlns:a16="http://schemas.microsoft.com/office/drawing/2014/main" id="{492285BC-D952-4B30-9007-F4915B0610A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99803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8572C-8B1E-1CBE-9DB8-09D60DF2BD30}"/>
              </a:ext>
            </a:extLst>
          </p:cNvPr>
          <p:cNvSpPr txBox="1"/>
          <p:nvPr/>
        </p:nvSpPr>
        <p:spPr>
          <a:xfrm>
            <a:off x="2968193" y="4740841"/>
            <a:ext cx="2467342" cy="246221"/>
          </a:xfrm>
          <a:prstGeom prst="rect">
            <a:avLst/>
          </a:prstGeom>
          <a:noFill/>
        </p:spPr>
        <p:txBody>
          <a:bodyPr wrap="none" rtlCol="0">
            <a:spAutoFit/>
          </a:bodyPr>
          <a:lstStyle/>
          <a:p>
            <a:r>
              <a:rPr lang="lv-LV" sz="1000" dirty="0"/>
              <a:t>Bāze: visi aptaujas dalībnieki, 2024: n= 1536</a:t>
            </a:r>
          </a:p>
        </p:txBody>
      </p:sp>
      <p:graphicFrame>
        <p:nvGraphicFramePr>
          <p:cNvPr id="3" name="Chart 2">
            <a:extLst>
              <a:ext uri="{FF2B5EF4-FFF2-40B4-BE49-F238E27FC236}">
                <a16:creationId xmlns:a16="http://schemas.microsoft.com/office/drawing/2014/main" id="{321A04F3-CCB1-1BBC-8A21-8DEF06BB677F}"/>
              </a:ext>
            </a:extLst>
          </p:cNvPr>
          <p:cNvGraphicFramePr/>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5D0FE56-6825-863A-13A6-2B4EFDB274C7}"/>
              </a:ext>
            </a:extLst>
          </p:cNvPr>
          <p:cNvGraphicFramePr/>
          <p:nvPr/>
        </p:nvGraphicFramePr>
        <p:xfrm>
          <a:off x="352127" y="11959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C7959CD6-2FC9-043A-C573-8B9C8C20AD8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6.1. Zināšanu pašvērtējums par dopinga lietošanu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6" name="Text Placeholder 4">
            <a:extLst>
              <a:ext uri="{FF2B5EF4-FFF2-40B4-BE49-F238E27FC236}">
                <a16:creationId xmlns:a16="http://schemas.microsoft.com/office/drawing/2014/main" id="{8110CA8E-982C-5D7F-C24D-085EE1258130}"/>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kopumā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novērtētu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zināšanu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līmeni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lietošanu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7" name="Slide Number Placeholder 1">
            <a:extLst>
              <a:ext uri="{FF2B5EF4-FFF2-40B4-BE49-F238E27FC236}">
                <a16:creationId xmlns:a16="http://schemas.microsoft.com/office/drawing/2014/main" id="{CA331AB6-B7C9-9D22-D499-6C7A41ECA74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755743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F21972-8707-661C-1C93-A3B632C2BDFD}"/>
              </a:ext>
            </a:extLst>
          </p:cNvPr>
          <p:cNvSpPr txBox="1">
            <a:spLocks/>
          </p:cNvSpPr>
          <p:nvPr/>
        </p:nvSpPr>
        <p:spPr>
          <a:xfrm>
            <a:off x="285751" y="9713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6.1. Zināšanu pašvērtējums par dopinga lietošanu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1B97BA9C-E13C-B165-9EC4-DA6948182ED5}"/>
              </a:ext>
            </a:extLst>
          </p:cNvPr>
          <p:cNvSpPr txBox="1">
            <a:spLocks/>
          </p:cNvSpPr>
          <p:nvPr/>
        </p:nvSpPr>
        <p:spPr>
          <a:xfrm>
            <a:off x="406517" y="515818"/>
            <a:ext cx="7746359"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Kā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kopumā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novērtētu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zināšanu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līmeni</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lietošanu</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41C9B118-F2D7-352F-8F66-73622E08AEA9}"/>
              </a:ext>
            </a:extLst>
          </p:cNvPr>
          <p:cNvGraphicFramePr/>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B1211FF-9203-8A4F-1829-6BE97596367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33027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2841-4AC6-4FE3-D655-C9D6C2673E3F}"/>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6.1. Zināšanu pašvērtējums par dopinga lietošanu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4298D9DB-7A83-EC21-8D5C-EF5D46D34EF3}"/>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novērtētu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savu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zināšanu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līmeni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šādām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lietām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saistībā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ar</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un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aspektiem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31F32F5-8DF3-5469-539B-B8C1211E37F2}"/>
              </a:ext>
            </a:extLst>
          </p:cNvPr>
          <p:cNvGraphicFramePr/>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F6AC95C-A29F-4390-3506-74B5F27E79DB}"/>
              </a:ext>
            </a:extLst>
          </p:cNvPr>
          <p:cNvGraphicFramePr/>
          <p:nvPr>
            <p:extLst>
              <p:ext uri="{D42A27DB-BD31-4B8C-83A1-F6EECF244321}">
                <p14:modId xmlns:p14="http://schemas.microsoft.com/office/powerpoint/2010/main" val="854061568"/>
              </p:ext>
            </p:extLst>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D98E8FD-7952-8C60-42F3-24D3E5385E9C}"/>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n=1536</a:t>
            </a:r>
          </a:p>
        </p:txBody>
      </p:sp>
      <p:cxnSp>
        <p:nvCxnSpPr>
          <p:cNvPr id="7" name="Straight Connector 6">
            <a:extLst>
              <a:ext uri="{FF2B5EF4-FFF2-40B4-BE49-F238E27FC236}">
                <a16:creationId xmlns:a16="http://schemas.microsoft.com/office/drawing/2014/main" id="{76577DAE-DE1A-AD3D-DE66-906405CA70D8}"/>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DD1F49F3-F61B-8351-A314-2A3617DEC2D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4915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164ABB-C055-2C78-08E2-7DE8F5CE4F2B}"/>
              </a:ext>
            </a:extLst>
          </p:cNvPr>
          <p:cNvSpPr txBox="1"/>
          <p:nvPr/>
        </p:nvSpPr>
        <p:spPr>
          <a:xfrm>
            <a:off x="1426888" y="5085026"/>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2000.</a:t>
            </a:r>
          </a:p>
        </p:txBody>
      </p:sp>
      <p:sp>
        <p:nvSpPr>
          <p:cNvPr id="3" name="TextBox 2">
            <a:extLst>
              <a:ext uri="{FF2B5EF4-FFF2-40B4-BE49-F238E27FC236}">
                <a16:creationId xmlns:a16="http://schemas.microsoft.com/office/drawing/2014/main" id="{FF7582D0-EA74-A4E6-80A9-89CAC0C86445}"/>
              </a:ext>
            </a:extLst>
          </p:cNvPr>
          <p:cNvSpPr txBox="1"/>
          <p:nvPr/>
        </p:nvSpPr>
        <p:spPr>
          <a:xfrm>
            <a:off x="1601459" y="5991248"/>
            <a:ext cx="3406702" cy="261610"/>
          </a:xfrm>
          <a:prstGeom prst="rect">
            <a:avLst/>
          </a:prstGeom>
          <a:noFill/>
        </p:spPr>
        <p:txBody>
          <a:bodyPr wrap="none" rtlCol="0">
            <a:spAutoFit/>
          </a:bodyPr>
          <a:lstStyle/>
          <a:p>
            <a:r>
              <a:rPr lang="lv-LV" sz="1100" dirty="0"/>
              <a:t>= atbilžu sadalījums procentos %; n = respondentu skaits</a:t>
            </a:r>
          </a:p>
        </p:txBody>
      </p:sp>
      <p:sp>
        <p:nvSpPr>
          <p:cNvPr id="4" name="TextBox 3">
            <a:extLst>
              <a:ext uri="{FF2B5EF4-FFF2-40B4-BE49-F238E27FC236}">
                <a16:creationId xmlns:a16="http://schemas.microsoft.com/office/drawing/2014/main" id="{BC09D6D5-24D8-3AD2-0114-559DC1C523B7}"/>
              </a:ext>
            </a:extLst>
          </p:cNvPr>
          <p:cNvSpPr txBox="1"/>
          <p:nvPr/>
        </p:nvSpPr>
        <p:spPr>
          <a:xfrm>
            <a:off x="1426888" y="5326656"/>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5" name="Rectangle 10">
            <a:extLst>
              <a:ext uri="{FF2B5EF4-FFF2-40B4-BE49-F238E27FC236}">
                <a16:creationId xmlns:a16="http://schemas.microsoft.com/office/drawing/2014/main" id="{9B59B620-89C3-E07C-3518-08207B33798E}"/>
              </a:ext>
            </a:extLst>
          </p:cNvPr>
          <p:cNvSpPr>
            <a:spLocks noChangeArrowheads="1"/>
          </p:cNvSpPr>
          <p:nvPr/>
        </p:nvSpPr>
        <p:spPr bwMode="auto">
          <a:xfrm flipV="1">
            <a:off x="487718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6" name="Object 5">
            <a:extLst>
              <a:ext uri="{FF2B5EF4-FFF2-40B4-BE49-F238E27FC236}">
                <a16:creationId xmlns:a16="http://schemas.microsoft.com/office/drawing/2014/main" id="{DDF63862-4A1F-CED9-DFA1-483D650A271A}"/>
              </a:ext>
            </a:extLst>
          </p:cNvPr>
          <p:cNvGraphicFramePr>
            <a:graphicFrameLocks noChangeAspect="1"/>
          </p:cNvGraphicFramePr>
          <p:nvPr>
            <p:extLst>
              <p:ext uri="{D42A27DB-BD31-4B8C-83A1-F6EECF244321}">
                <p14:modId xmlns:p14="http://schemas.microsoft.com/office/powerpoint/2010/main" val="2414947733"/>
              </p:ext>
            </p:extLst>
          </p:nvPr>
        </p:nvGraphicFramePr>
        <p:xfrm>
          <a:off x="2980282" y="5588298"/>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7" name="Object 6">
                        <a:extLst>
                          <a:ext uri="{FF2B5EF4-FFF2-40B4-BE49-F238E27FC236}">
                            <a16:creationId xmlns:a16="http://schemas.microsoft.com/office/drawing/2014/main" id="{31723732-3287-457C-983F-04DCF2D87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282" y="5588298"/>
                        <a:ext cx="1208314" cy="43872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03CD3E6D-6837-DEA0-4A86-768D333D0590}"/>
              </a:ext>
            </a:extLst>
          </p:cNvPr>
          <p:cNvSpPr txBox="1"/>
          <p:nvPr/>
        </p:nvSpPr>
        <p:spPr>
          <a:xfrm>
            <a:off x="1426888" y="5664893"/>
            <a:ext cx="1364476" cy="261610"/>
          </a:xfrm>
          <a:prstGeom prst="rect">
            <a:avLst/>
          </a:prstGeom>
          <a:noFill/>
        </p:spPr>
        <p:txBody>
          <a:bodyPr wrap="none" rtlCol="0">
            <a:spAutoFit/>
          </a:bodyPr>
          <a:lstStyle/>
          <a:p>
            <a:r>
              <a:rPr lang="lv-LV" sz="1100" dirty="0"/>
              <a:t>Precizitātes intervāls</a:t>
            </a:r>
          </a:p>
        </p:txBody>
      </p:sp>
      <p:graphicFrame>
        <p:nvGraphicFramePr>
          <p:cNvPr id="8" name="Object 7">
            <a:extLst>
              <a:ext uri="{FF2B5EF4-FFF2-40B4-BE49-F238E27FC236}">
                <a16:creationId xmlns:a16="http://schemas.microsoft.com/office/drawing/2014/main" id="{BF681F02-7B61-B2FE-A7BF-D89529EB2CDA}"/>
              </a:ext>
            </a:extLst>
          </p:cNvPr>
          <p:cNvGraphicFramePr>
            <a:graphicFrameLocks noChangeAspect="1"/>
          </p:cNvGraphicFramePr>
          <p:nvPr>
            <p:extLst>
              <p:ext uri="{D42A27DB-BD31-4B8C-83A1-F6EECF244321}">
                <p14:modId xmlns:p14="http://schemas.microsoft.com/office/powerpoint/2010/main" val="3494051477"/>
              </p:ext>
            </p:extLst>
          </p:nvPr>
        </p:nvGraphicFramePr>
        <p:xfrm>
          <a:off x="1491045" y="6060452"/>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11" name="Object 10">
                        <a:extLst>
                          <a:ext uri="{FF2B5EF4-FFF2-40B4-BE49-F238E27FC236}">
                            <a16:creationId xmlns:a16="http://schemas.microsoft.com/office/drawing/2014/main" id="{33EB4D02-2A9B-4045-87D0-CF4C53AFF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045" y="6060452"/>
                        <a:ext cx="220829" cy="185939"/>
                      </a:xfrm>
                      <a:prstGeom prst="rect">
                        <a:avLst/>
                      </a:prstGeom>
                      <a:noFill/>
                    </p:spPr>
                  </p:pic>
                </p:oleObj>
              </mc:Fallback>
            </mc:AlternateContent>
          </a:graphicData>
        </a:graphic>
      </p:graphicFrame>
      <p:graphicFrame>
        <p:nvGraphicFramePr>
          <p:cNvPr id="9" name="Table 8">
            <a:extLst>
              <a:ext uri="{FF2B5EF4-FFF2-40B4-BE49-F238E27FC236}">
                <a16:creationId xmlns:a16="http://schemas.microsoft.com/office/drawing/2014/main" id="{80B2CA54-FA99-ACFF-7A5D-F4330FE4806B}"/>
              </a:ext>
            </a:extLst>
          </p:cNvPr>
          <p:cNvGraphicFramePr>
            <a:graphicFrameLocks noGrp="1"/>
          </p:cNvGraphicFramePr>
          <p:nvPr>
            <p:extLst>
              <p:ext uri="{D42A27DB-BD31-4B8C-83A1-F6EECF244321}">
                <p14:modId xmlns:p14="http://schemas.microsoft.com/office/powerpoint/2010/main" val="352468121"/>
              </p:ext>
            </p:extLst>
          </p:nvPr>
        </p:nvGraphicFramePr>
        <p:xfrm>
          <a:off x="1452334" y="623930"/>
          <a:ext cx="5738996" cy="435134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gridSpan="8">
                  <a:txBody>
                    <a:bodyPr/>
                    <a:lstStyle/>
                    <a:p>
                      <a:pPr algn="ctr" fontAlgn="ctr"/>
                      <a:r>
                        <a:rPr lang="lv-LV" sz="110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bg1">
                        <a:lumMod val="85000"/>
                      </a:schemeClr>
                    </a:solidFill>
                  </a:tcPr>
                </a:tc>
                <a:tc>
                  <a:txBody>
                    <a:bodyPr/>
                    <a:lstStyle/>
                    <a:p>
                      <a:pPr algn="ctr" fontAlgn="ctr"/>
                      <a:r>
                        <a:rPr lang="lv-LV" sz="1100" u="none" strike="noStrike">
                          <a:effectLst/>
                        </a:rPr>
                        <a:t>500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1000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1500</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2000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2500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3000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3500</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4000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261497667"/>
                  </a:ext>
                </a:extLst>
              </a:tr>
              <a:tr h="188370">
                <a:tc>
                  <a:txBody>
                    <a:bodyPr/>
                    <a:lstStyle/>
                    <a:p>
                      <a:pPr algn="ctr" fontAlgn="ctr"/>
                      <a:r>
                        <a:rPr lang="lv-LV" sz="1100" u="none" strike="noStrike">
                          <a:effectLst/>
                        </a:rPr>
                        <a:t>1 vai 99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0.9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0.6</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a:effectLst/>
                        </a:rPr>
                        <a:t>0.5</a:t>
                      </a:r>
                      <a:endParaRPr lang="lv-LV" sz="1100" b="1" i="0" u="none" strike="noStrike">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0.4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0.4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0.3</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0.3</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4274559534"/>
                  </a:ext>
                </a:extLst>
              </a:tr>
              <a:tr h="188370">
                <a:tc>
                  <a:txBody>
                    <a:bodyPr/>
                    <a:lstStyle/>
                    <a:p>
                      <a:pPr algn="ctr" fontAlgn="ctr"/>
                      <a:r>
                        <a:rPr lang="lv-LV" sz="1100" u="none" strike="noStrike">
                          <a:effectLst/>
                        </a:rPr>
                        <a:t>2 vai 98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0.9</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a:effectLst/>
                        </a:rPr>
                        <a:t>0.7</a:t>
                      </a:r>
                      <a:endParaRPr lang="lv-LV" sz="1100" b="1" i="0" u="none" strike="noStrike">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0.6</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0.5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0.5</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0.4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1992233575"/>
                  </a:ext>
                </a:extLst>
              </a:tr>
              <a:tr h="188370">
                <a:tc>
                  <a:txBody>
                    <a:bodyPr/>
                    <a:lstStyle/>
                    <a:p>
                      <a:pPr algn="ctr" fontAlgn="ctr"/>
                      <a:r>
                        <a:rPr lang="lv-LV" sz="1100" u="none" strike="noStrike">
                          <a:effectLst/>
                        </a:rPr>
                        <a:t>4 vai 96</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1.7</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1.0</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0.9</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0.8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0.7</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0.6</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0.6</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487028096"/>
                  </a:ext>
                </a:extLst>
              </a:tr>
              <a:tr h="188370">
                <a:tc>
                  <a:txBody>
                    <a:bodyPr/>
                    <a:lstStyle/>
                    <a:p>
                      <a:pPr algn="ctr" fontAlgn="ctr"/>
                      <a:r>
                        <a:rPr lang="lv-LV" sz="1100" u="none" strike="noStrike">
                          <a:effectLst/>
                        </a:rPr>
                        <a:t>6 vai 94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1.2</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0.9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0.8</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0.7</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605372867"/>
                  </a:ext>
                </a:extLst>
              </a:tr>
              <a:tr h="188370">
                <a:tc>
                  <a:txBody>
                    <a:bodyPr/>
                    <a:lstStyle/>
                    <a:p>
                      <a:pPr algn="ctr" fontAlgn="ctr"/>
                      <a:r>
                        <a:rPr lang="lv-LV" sz="1100" u="none" strike="noStrike">
                          <a:effectLst/>
                        </a:rPr>
                        <a:t>8 vai 92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1.7</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a:effectLst/>
                        </a:rPr>
                        <a:t>1.4</a:t>
                      </a:r>
                      <a:endParaRPr lang="lv-LV" sz="1100" b="1" i="0" u="none" strike="noStrike">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1.1</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0.9</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0.8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2722005962"/>
                  </a:ext>
                </a:extLst>
              </a:tr>
              <a:tr h="188370">
                <a:tc>
                  <a:txBody>
                    <a:bodyPr/>
                    <a:lstStyle/>
                    <a:p>
                      <a:pPr algn="ctr" fontAlgn="ctr"/>
                      <a:r>
                        <a:rPr lang="lv-LV" sz="1100" u="none" strike="noStrike">
                          <a:effectLst/>
                        </a:rPr>
                        <a:t>10 vai 90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2.6</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1.9</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a:effectLst/>
                        </a:rPr>
                        <a:t>1.5</a:t>
                      </a:r>
                      <a:endParaRPr lang="lv-LV" sz="1100" b="1" i="0" u="none" strike="noStrike">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1.3</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1.1</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1.0</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0.9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1340488567"/>
                  </a:ext>
                </a:extLst>
              </a:tr>
              <a:tr h="188370">
                <a:tc>
                  <a:txBody>
                    <a:bodyPr/>
                    <a:lstStyle/>
                    <a:p>
                      <a:pPr algn="ctr" fontAlgn="ctr"/>
                      <a:r>
                        <a:rPr lang="lv-LV" sz="1100" u="none" strike="noStrike">
                          <a:effectLst/>
                        </a:rPr>
                        <a:t>12 vai 88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1.6</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1.3</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1.1</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1</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1857557664"/>
                  </a:ext>
                </a:extLst>
              </a:tr>
              <a:tr h="188370">
                <a:tc>
                  <a:txBody>
                    <a:bodyPr/>
                    <a:lstStyle/>
                    <a:p>
                      <a:pPr algn="ctr" fontAlgn="ctr"/>
                      <a:r>
                        <a:rPr lang="lv-LV" sz="1100" u="none" strike="noStrike">
                          <a:effectLst/>
                        </a:rPr>
                        <a:t>15 vai 85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3.1</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1.8</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1.6</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1.3</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1.2</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1.1</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940731406"/>
                  </a:ext>
                </a:extLst>
              </a:tr>
              <a:tr h="188370">
                <a:tc>
                  <a:txBody>
                    <a:bodyPr/>
                    <a:lstStyle/>
                    <a:p>
                      <a:pPr algn="ctr" fontAlgn="ctr"/>
                      <a:r>
                        <a:rPr lang="lv-LV" sz="1100" u="none" strike="noStrike">
                          <a:effectLst/>
                        </a:rPr>
                        <a:t>18 vai 82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3.4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1.9</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1.7</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1.3</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1.2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2133661795"/>
                  </a:ext>
                </a:extLst>
              </a:tr>
              <a:tr h="188370">
                <a:tc>
                  <a:txBody>
                    <a:bodyPr/>
                    <a:lstStyle/>
                    <a:p>
                      <a:pPr algn="ctr" fontAlgn="ctr"/>
                      <a:r>
                        <a:rPr lang="lv-LV" sz="1100" u="none" strike="noStrike">
                          <a:effectLst/>
                        </a:rPr>
                        <a:t>20 vai 80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3.5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a:effectLst/>
                        </a:rPr>
                        <a:t>2.0</a:t>
                      </a:r>
                      <a:endParaRPr lang="lv-LV" sz="1100" b="1" i="0" u="none" strike="noStrike">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1.6</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1.3</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1.2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452335916"/>
                  </a:ext>
                </a:extLst>
              </a:tr>
              <a:tr h="188370">
                <a:tc>
                  <a:txBody>
                    <a:bodyPr/>
                    <a:lstStyle/>
                    <a:p>
                      <a:pPr algn="ctr" fontAlgn="ctr"/>
                      <a:r>
                        <a:rPr lang="lv-LV" sz="1100" u="none" strike="noStrike">
                          <a:effectLst/>
                        </a:rPr>
                        <a:t>22 vai 78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3.6</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2.6</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2.1</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1.6</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a:effectLst/>
                        </a:rPr>
                        <a:t>1.3</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4163281082"/>
                  </a:ext>
                </a:extLst>
              </a:tr>
              <a:tr h="188370">
                <a:tc>
                  <a:txBody>
                    <a:bodyPr/>
                    <a:lstStyle/>
                    <a:p>
                      <a:pPr algn="ctr" fontAlgn="ctr"/>
                      <a:r>
                        <a:rPr lang="lv-LV" sz="1100" u="none" strike="noStrike">
                          <a:effectLst/>
                        </a:rPr>
                        <a:t>25 vai 75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3.8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2.7</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2.2</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1.9</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1.7</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1.3</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223212986"/>
                  </a:ext>
                </a:extLst>
              </a:tr>
              <a:tr h="188370">
                <a:tc>
                  <a:txBody>
                    <a:bodyPr/>
                    <a:lstStyle/>
                    <a:p>
                      <a:pPr algn="ctr" fontAlgn="ctr"/>
                      <a:r>
                        <a:rPr lang="lv-LV" sz="1100" u="none" strike="noStrike">
                          <a:effectLst/>
                        </a:rPr>
                        <a:t>28 vai 72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3.9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2.3</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1.6</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47307111"/>
                  </a:ext>
                </a:extLst>
              </a:tr>
              <a:tr h="188370">
                <a:tc>
                  <a:txBody>
                    <a:bodyPr/>
                    <a:lstStyle/>
                    <a:p>
                      <a:pPr algn="ctr" fontAlgn="ctr"/>
                      <a:r>
                        <a:rPr lang="lv-LV" sz="1100" u="none" strike="noStrike">
                          <a:effectLst/>
                        </a:rPr>
                        <a:t>30 vai 70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4.0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2.3</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1.6</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346052898"/>
                  </a:ext>
                </a:extLst>
              </a:tr>
              <a:tr h="188370">
                <a:tc>
                  <a:txBody>
                    <a:bodyPr/>
                    <a:lstStyle/>
                    <a:p>
                      <a:pPr algn="ctr" fontAlgn="ctr"/>
                      <a:r>
                        <a:rPr lang="lv-LV" sz="1100" u="none" strike="noStrike">
                          <a:effectLst/>
                        </a:rPr>
                        <a:t>32 vai 68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4.1</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2.9</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2.4</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2.1</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1.8</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1.7</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1.4</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2326198038"/>
                  </a:ext>
                </a:extLst>
              </a:tr>
              <a:tr h="188370">
                <a:tc>
                  <a:txBody>
                    <a:bodyPr/>
                    <a:lstStyle/>
                    <a:p>
                      <a:pPr algn="ctr" fontAlgn="ctr"/>
                      <a:r>
                        <a:rPr lang="lv-LV" sz="1100" u="none" strike="noStrike">
                          <a:effectLst/>
                        </a:rPr>
                        <a:t>35 vai 65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4.2</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3.0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2.4</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2.1</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1.7</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1.6</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3961691206"/>
                  </a:ext>
                </a:extLst>
              </a:tr>
              <a:tr h="188370">
                <a:tc>
                  <a:txBody>
                    <a:bodyPr/>
                    <a:lstStyle/>
                    <a:p>
                      <a:pPr algn="ctr" fontAlgn="ctr"/>
                      <a:r>
                        <a:rPr lang="lv-LV" sz="1100" u="none" strike="noStrike">
                          <a:effectLst/>
                        </a:rPr>
                        <a:t>40 vai 60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4.3</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3.0</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a:effectLst/>
                        </a:rPr>
                        <a:t>2.5</a:t>
                      </a:r>
                      <a:endParaRPr lang="lv-LV" sz="1100" b="1" i="0" u="none" strike="noStrike">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1.9</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1.6</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2946329394"/>
                  </a:ext>
                </a:extLst>
              </a:tr>
              <a:tr h="188370">
                <a:tc>
                  <a:txBody>
                    <a:bodyPr/>
                    <a:lstStyle/>
                    <a:p>
                      <a:pPr algn="ctr" fontAlgn="ctr"/>
                      <a:r>
                        <a:rPr lang="lv-LV" sz="1100" u="none" strike="noStrike">
                          <a:effectLst/>
                        </a:rPr>
                        <a:t>45 vai 55</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4.4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3.1</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2.5</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1.6</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1790131700"/>
                  </a:ext>
                </a:extLst>
              </a:tr>
              <a:tr h="188370">
                <a:tc>
                  <a:txBody>
                    <a:bodyPr/>
                    <a:lstStyle/>
                    <a:p>
                      <a:pPr algn="ctr" fontAlgn="ctr"/>
                      <a:r>
                        <a:rPr lang="lv-LV" sz="1100" u="none" strike="noStrike">
                          <a:effectLst/>
                        </a:rPr>
                        <a:t>50 vai 50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4.4</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3.1</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b="1" u="none" strike="noStrike" dirty="0">
                          <a:effectLst/>
                        </a:rPr>
                        <a:t>2.5</a:t>
                      </a:r>
                      <a:endParaRPr lang="lv-LV" sz="1100" b="1" i="0" u="none" strike="noStrike" dirty="0">
                        <a:solidFill>
                          <a:srgbClr val="000000"/>
                        </a:solidFill>
                        <a:effectLst/>
                        <a:latin typeface="Calibri" panose="020F0502020204030204" pitchFamily="34" charset="0"/>
                      </a:endParaRPr>
                    </a:p>
                  </a:txBody>
                  <a:tcPr marL="9418" marR="9418" marT="9418" marB="0" anchor="ctr">
                    <a:solidFill>
                      <a:schemeClr val="accent2">
                        <a:lumMod val="60000"/>
                        <a:lumOff val="40000"/>
                      </a:schemeClr>
                    </a:solidFill>
                  </a:tcPr>
                </a:tc>
                <a:tc>
                  <a:txBody>
                    <a:bodyPr/>
                    <a:lstStyle/>
                    <a:p>
                      <a:pPr algn="ctr" fontAlgn="ctr"/>
                      <a:r>
                        <a:rPr lang="lv-LV" sz="1100" u="none" strike="noStrike" dirty="0">
                          <a:effectLst/>
                        </a:rPr>
                        <a:t>2.2</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a:effectLst/>
                        </a:rPr>
                        <a:t>2.0</a:t>
                      </a:r>
                      <a:endParaRPr lang="lv-LV" sz="1100" b="0" i="0" u="none" strike="noStrike">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1.8</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a:txBody>
                    <a:bodyPr/>
                    <a:lstStyle/>
                    <a:p>
                      <a:pPr algn="ctr" fontAlgn="ctr"/>
                      <a:r>
                        <a:rPr lang="lv-LV" sz="1100" u="none" strike="noStrike" dirty="0">
                          <a:effectLst/>
                        </a:rPr>
                        <a:t>1.7</a:t>
                      </a:r>
                      <a:endParaRPr lang="lv-LV" sz="11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lv-LV" sz="1100" u="none" strike="noStrike" dirty="0">
                          <a:effectLst/>
                        </a:rPr>
                        <a:t>1.5</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extLst>
                  <a:ext uri="{0D108BD9-81ED-4DB2-BD59-A6C34878D82A}">
                    <a16:rowId xmlns:a16="http://schemas.microsoft.com/office/drawing/2014/main" val="1921830678"/>
                  </a:ext>
                </a:extLst>
              </a:tr>
            </a:tbl>
          </a:graphicData>
        </a:graphic>
      </p:graphicFrame>
      <p:sp>
        <p:nvSpPr>
          <p:cNvPr id="10" name="TextBox 9">
            <a:extLst>
              <a:ext uri="{FF2B5EF4-FFF2-40B4-BE49-F238E27FC236}">
                <a16:creationId xmlns:a16="http://schemas.microsoft.com/office/drawing/2014/main" id="{B01EBD27-37A0-5A39-D087-15FDB0278F8D}"/>
              </a:ext>
            </a:extLst>
          </p:cNvPr>
          <p:cNvSpPr txBox="1"/>
          <p:nvPr/>
        </p:nvSpPr>
        <p:spPr>
          <a:xfrm>
            <a:off x="1348568" y="195553"/>
            <a:ext cx="6335357" cy="307777"/>
          </a:xfrm>
          <a:prstGeom prst="rect">
            <a:avLst/>
          </a:prstGeom>
          <a:noFill/>
        </p:spPr>
        <p:txBody>
          <a:bodyPr wrap="square" rtlCol="0">
            <a:spAutoFit/>
          </a:bodyPr>
          <a:lstStyle/>
          <a:p>
            <a:r>
              <a:rPr lang="lv-LV" sz="1400" b="1" dirty="0">
                <a:latin typeface="+mj-lt"/>
              </a:rPr>
              <a:t>Pētījuma rezultātu statistiskās kļūdas noteikšanas tabula </a:t>
            </a:r>
            <a:r>
              <a:rPr lang="lv-LV" sz="1400" dirty="0">
                <a:latin typeface="+mj-lt"/>
              </a:rPr>
              <a:t>(ar 95% varbūtību)</a:t>
            </a:r>
          </a:p>
        </p:txBody>
      </p:sp>
      <p:sp>
        <p:nvSpPr>
          <p:cNvPr id="11" name="Slide Number Placeholder 1">
            <a:extLst>
              <a:ext uri="{FF2B5EF4-FFF2-40B4-BE49-F238E27FC236}">
                <a16:creationId xmlns:a16="http://schemas.microsoft.com/office/drawing/2014/main" id="{1A90D980-A74D-9AB9-8FCA-7EC32BAA8AE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27509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81BD-620A-2AD4-204B-5570CA7C231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6.2. Nozīmīgākie informācijas avoti par sportā aizliegtajām vielām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9FA6D7C-0761-A6CE-045D-6AFDF7977487}"/>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Kur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ieguvis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informāciju</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aizliegtajām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B9711191-B2A1-FF35-F162-CC222B24A023}"/>
              </a:ext>
            </a:extLst>
          </p:cNvPr>
          <p:cNvGraphicFramePr/>
          <p:nvPr/>
        </p:nvGraphicFramePr>
        <p:xfrm>
          <a:off x="724618" y="1035088"/>
          <a:ext cx="7980470" cy="49359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6D7FB8D-1177-750C-646A-B55F6ECC6CB4}"/>
              </a:ext>
            </a:extLst>
          </p:cNvPr>
          <p:cNvSpPr txBox="1"/>
          <p:nvPr/>
        </p:nvSpPr>
        <p:spPr>
          <a:xfrm>
            <a:off x="6387733" y="5724811"/>
            <a:ext cx="2467342" cy="246221"/>
          </a:xfrm>
          <a:prstGeom prst="rect">
            <a:avLst/>
          </a:prstGeom>
          <a:noFill/>
        </p:spPr>
        <p:txBody>
          <a:bodyPr wrap="none" rtlCol="0">
            <a:spAutoFit/>
          </a:bodyPr>
          <a:lstStyle/>
          <a:p>
            <a:r>
              <a:rPr lang="lv-LV" sz="1000" dirty="0"/>
              <a:t>Bāze: visi aptaujas dalībnieki, 2024: n= 1536</a:t>
            </a:r>
          </a:p>
        </p:txBody>
      </p:sp>
      <p:sp>
        <p:nvSpPr>
          <p:cNvPr id="6" name="TextBox 5">
            <a:extLst>
              <a:ext uri="{FF2B5EF4-FFF2-40B4-BE49-F238E27FC236}">
                <a16:creationId xmlns:a16="http://schemas.microsoft.com/office/drawing/2014/main" id="{BC133EE3-7C9F-F23E-5907-6DBA36C72ECA}"/>
              </a:ext>
            </a:extLst>
          </p:cNvPr>
          <p:cNvSpPr txBox="1"/>
          <p:nvPr/>
        </p:nvSpPr>
        <p:spPr>
          <a:xfrm>
            <a:off x="6495564" y="3725465"/>
            <a:ext cx="2467343" cy="1400383"/>
          </a:xfrm>
          <a:prstGeom prst="rect">
            <a:avLst/>
          </a:prstGeom>
          <a:noFill/>
        </p:spPr>
        <p:txBody>
          <a:bodyPr wrap="square" rtlCol="0">
            <a:spAutoFit/>
          </a:bodyPr>
          <a:lstStyle/>
          <a:p>
            <a:r>
              <a:rPr lang="lv-LV" sz="1000" dirty="0">
                <a:latin typeface="+mj-lt"/>
              </a:rPr>
              <a:t>Kā citi avoti (grafikā) tika minēti:</a:t>
            </a:r>
          </a:p>
          <a:p>
            <a:pPr marL="171450" indent="-171450">
              <a:spcBef>
                <a:spcPts val="300"/>
              </a:spcBef>
              <a:buFont typeface="Wingdings" panose="05000000000000000000" pitchFamily="2" charset="2"/>
              <a:buChar char="ü"/>
            </a:pPr>
            <a:r>
              <a:rPr lang="lv-LV" sz="1000" dirty="0">
                <a:latin typeface="+mj-lt"/>
              </a:rPr>
              <a:t>No sportistiem, sporta zālē;</a:t>
            </a:r>
          </a:p>
          <a:p>
            <a:pPr marL="171450" indent="-171450">
              <a:spcBef>
                <a:spcPts val="300"/>
              </a:spcBef>
              <a:buFont typeface="Wingdings" panose="05000000000000000000" pitchFamily="2" charset="2"/>
              <a:buChar char="ü"/>
            </a:pPr>
            <a:r>
              <a:rPr lang="lv-LV" sz="1000" dirty="0">
                <a:latin typeface="+mj-lt"/>
              </a:rPr>
              <a:t>Ir medicīnas darbinieks;</a:t>
            </a:r>
          </a:p>
          <a:p>
            <a:pPr marL="171450" indent="-171450">
              <a:spcBef>
                <a:spcPts val="300"/>
              </a:spcBef>
              <a:buFont typeface="Wingdings" panose="05000000000000000000" pitchFamily="2" charset="2"/>
              <a:buChar char="ü"/>
            </a:pPr>
            <a:r>
              <a:rPr lang="lv-LV" sz="1000" dirty="0">
                <a:latin typeface="+mj-lt"/>
              </a:rPr>
              <a:t>No MI </a:t>
            </a:r>
            <a:r>
              <a:rPr lang="lv-LV" sz="1000" dirty="0" err="1">
                <a:latin typeface="+mj-lt"/>
              </a:rPr>
              <a:t>sarunbotiem</a:t>
            </a:r>
            <a:r>
              <a:rPr lang="lv-LV" sz="1000" dirty="0">
                <a:latin typeface="+mj-lt"/>
              </a:rPr>
              <a:t>;</a:t>
            </a:r>
          </a:p>
          <a:p>
            <a:pPr marL="171450" indent="-171450">
              <a:spcBef>
                <a:spcPts val="300"/>
              </a:spcBef>
              <a:buFont typeface="Wingdings" panose="05000000000000000000" pitchFamily="2" charset="2"/>
              <a:buChar char="ü"/>
            </a:pPr>
            <a:r>
              <a:rPr lang="lv-LV" sz="1000" dirty="0">
                <a:latin typeface="+mj-lt"/>
              </a:rPr>
              <a:t>Darba vieta ir saistīta ar sportu;</a:t>
            </a:r>
          </a:p>
          <a:p>
            <a:pPr marL="171450" indent="-171450">
              <a:spcBef>
                <a:spcPts val="300"/>
              </a:spcBef>
              <a:buFont typeface="Wingdings" panose="05000000000000000000" pitchFamily="2" charset="2"/>
              <a:buChar char="ü"/>
            </a:pPr>
            <a:r>
              <a:rPr lang="lv-LV" sz="1000" dirty="0">
                <a:latin typeface="+mj-lt"/>
              </a:rPr>
              <a:t>Citi mediji (mākslas mediji, grāmatas);</a:t>
            </a:r>
          </a:p>
          <a:p>
            <a:pPr marL="171450" indent="-171450">
              <a:spcBef>
                <a:spcPts val="300"/>
              </a:spcBef>
              <a:buFont typeface="Wingdings" panose="05000000000000000000" pitchFamily="2" charset="2"/>
              <a:buChar char="ü"/>
            </a:pPr>
            <a:r>
              <a:rPr lang="lv-LV" sz="1000" dirty="0">
                <a:latin typeface="+mj-lt"/>
              </a:rPr>
              <a:t>No policijas.</a:t>
            </a:r>
          </a:p>
        </p:txBody>
      </p:sp>
      <p:sp>
        <p:nvSpPr>
          <p:cNvPr id="7" name="Slide Number Placeholder 1">
            <a:extLst>
              <a:ext uri="{FF2B5EF4-FFF2-40B4-BE49-F238E27FC236}">
                <a16:creationId xmlns:a16="http://schemas.microsoft.com/office/drawing/2014/main" id="{A6D04EC3-FFBD-3544-8C31-88CE5D6E0C4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449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124E46-0BBF-1C4E-5BB0-CD6CF03E5C9E}"/>
              </a:ext>
            </a:extLst>
          </p:cNvPr>
          <p:cNvSpPr txBox="1"/>
          <p:nvPr/>
        </p:nvSpPr>
        <p:spPr>
          <a:xfrm>
            <a:off x="1907489" y="6022809"/>
            <a:ext cx="2467342" cy="246221"/>
          </a:xfrm>
          <a:prstGeom prst="rect">
            <a:avLst/>
          </a:prstGeom>
          <a:noFill/>
        </p:spPr>
        <p:txBody>
          <a:bodyPr wrap="none" rtlCol="0">
            <a:spAutoFit/>
          </a:bodyPr>
          <a:lstStyle/>
          <a:p>
            <a:r>
              <a:rPr lang="lv-LV" sz="1000" dirty="0"/>
              <a:t>Bāze: visi aptaujas dalībnieki, 2024: n= 1536</a:t>
            </a:r>
          </a:p>
        </p:txBody>
      </p:sp>
      <p:graphicFrame>
        <p:nvGraphicFramePr>
          <p:cNvPr id="4" name="Chart 3">
            <a:extLst>
              <a:ext uri="{FF2B5EF4-FFF2-40B4-BE49-F238E27FC236}">
                <a16:creationId xmlns:a16="http://schemas.microsoft.com/office/drawing/2014/main" id="{54E8DB1F-E383-3396-D24D-9CE2AB977554}"/>
              </a:ext>
            </a:extLst>
          </p:cNvPr>
          <p:cNvGraphicFramePr/>
          <p:nvPr/>
        </p:nvGraphicFramePr>
        <p:xfrm>
          <a:off x="0" y="888783"/>
          <a:ext cx="3510951" cy="338155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8D23BB12-49FD-AAB6-CA36-34C523F8CCA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6.3. Mācību pieredze par sportā aizliegtām vielām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6" name="Text Placeholder 4">
            <a:extLst>
              <a:ext uri="{FF2B5EF4-FFF2-40B4-BE49-F238E27FC236}">
                <a16:creationId xmlns:a16="http://schemas.microsoft.com/office/drawing/2014/main" id="{E3A7D0EE-BCB8-F491-F816-872B8B6B6898}"/>
              </a:ext>
            </a:extLst>
          </p:cNvPr>
          <p:cNvSpPr txBox="1">
            <a:spLocks/>
          </p:cNvSpPr>
          <p:nvPr/>
        </p:nvSpPr>
        <p:spPr>
          <a:xfrm>
            <a:off x="406517" y="588970"/>
            <a:ext cx="3662563" cy="535742"/>
          </a:xfrm>
          <a:prstGeom prst="rect">
            <a:avLst/>
          </a:prstGeom>
        </p:spPr>
        <p:txBody>
          <a:bodyPr/>
          <a:lstStyle/>
          <a:p>
            <a:pPr lvl="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Vai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esat</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skolā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augstskolā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nodarbībās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mācījāties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aizliegtām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dopinga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vielām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7" name="Chart 6">
            <a:extLst>
              <a:ext uri="{FF2B5EF4-FFF2-40B4-BE49-F238E27FC236}">
                <a16:creationId xmlns:a16="http://schemas.microsoft.com/office/drawing/2014/main" id="{90530DBD-3A19-99C7-7FCE-003D55585997}"/>
              </a:ext>
            </a:extLst>
          </p:cNvPr>
          <p:cNvGraphicFramePr/>
          <p:nvPr/>
        </p:nvGraphicFramePr>
        <p:xfrm>
          <a:off x="572442" y="4166552"/>
          <a:ext cx="3312368" cy="17990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DA7FC23-D440-CCA1-3D92-A4FDE32B8C6E}"/>
              </a:ext>
            </a:extLst>
          </p:cNvPr>
          <p:cNvSpPr txBox="1"/>
          <p:nvPr/>
        </p:nvSpPr>
        <p:spPr>
          <a:xfrm>
            <a:off x="1230112" y="3857855"/>
            <a:ext cx="1997029" cy="415498"/>
          </a:xfrm>
          <a:prstGeom prst="rect">
            <a:avLst/>
          </a:prstGeom>
          <a:noFill/>
        </p:spPr>
        <p:txBody>
          <a:bodyPr wrap="square" rtlCol="0">
            <a:spAutoFit/>
          </a:bodyPr>
          <a:lstStyle/>
          <a:p>
            <a:pPr algn="ctr"/>
            <a:r>
              <a:rPr lang="lv-LV" sz="1050" b="1" dirty="0">
                <a:solidFill>
                  <a:schemeClr val="accent1">
                    <a:lumMod val="50000"/>
                  </a:schemeClr>
                </a:solidFill>
                <a:latin typeface="+mj-lt"/>
              </a:rPr>
              <a:t>Ir mācījušies  par sportā aizliegtām dopinga vielām</a:t>
            </a:r>
            <a:endParaRPr lang="lv-LV" sz="1050" b="0" dirty="0">
              <a:solidFill>
                <a:schemeClr val="accent1">
                  <a:lumMod val="50000"/>
                </a:schemeClr>
              </a:solidFill>
              <a:latin typeface="+mj-lt"/>
            </a:endParaRPr>
          </a:p>
        </p:txBody>
      </p:sp>
      <p:sp>
        <p:nvSpPr>
          <p:cNvPr id="9" name="Arrow: Down 8">
            <a:extLst>
              <a:ext uri="{FF2B5EF4-FFF2-40B4-BE49-F238E27FC236}">
                <a16:creationId xmlns:a16="http://schemas.microsoft.com/office/drawing/2014/main" id="{C7C1E872-2286-DCD2-3A66-3720F78835FA}"/>
              </a:ext>
            </a:extLst>
          </p:cNvPr>
          <p:cNvSpPr/>
          <p:nvPr/>
        </p:nvSpPr>
        <p:spPr>
          <a:xfrm rot="16200000">
            <a:off x="3301501" y="904301"/>
            <a:ext cx="246222" cy="1900444"/>
          </a:xfrm>
          <a:prstGeom prst="downArrow">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B3A261DE-1611-D107-A74C-DB6C5A4A563E}"/>
              </a:ext>
            </a:extLst>
          </p:cNvPr>
          <p:cNvGraphicFramePr/>
          <p:nvPr>
            <p:extLst>
              <p:ext uri="{D42A27DB-BD31-4B8C-83A1-F6EECF244321}">
                <p14:modId xmlns:p14="http://schemas.microsoft.com/office/powerpoint/2010/main" val="1229544557"/>
              </p:ext>
            </p:extLst>
          </p:nvPr>
        </p:nvGraphicFramePr>
        <p:xfrm>
          <a:off x="4672584" y="1225296"/>
          <a:ext cx="4389120" cy="427024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4">
            <a:extLst>
              <a:ext uri="{FF2B5EF4-FFF2-40B4-BE49-F238E27FC236}">
                <a16:creationId xmlns:a16="http://schemas.microsoft.com/office/drawing/2014/main" id="{857D3FBD-3053-F1DA-B4E3-BA8C3A9A9F4C}"/>
              </a:ext>
            </a:extLst>
          </p:cNvPr>
          <p:cNvSpPr txBox="1">
            <a:spLocks/>
          </p:cNvSpPr>
          <p:nvPr/>
        </p:nvSpPr>
        <p:spPr>
          <a:xfrm>
            <a:off x="6094085" y="588970"/>
            <a:ext cx="2958475" cy="535742"/>
          </a:xfrm>
          <a:prstGeom prst="rect">
            <a:avLst/>
          </a:prstGeom>
        </p:spPr>
        <p:txBody>
          <a:bodyPr/>
          <a:lstStyle/>
          <a:p>
            <a:pPr lvl="0" eaLnBrk="0" hangingPunct="0">
              <a:spcBef>
                <a:spcPct val="20000"/>
              </a:spcBef>
              <a:defRPr/>
            </a:pP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Par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kurām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no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šīm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tēmām</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skolā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augstskolā</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vai</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sporta</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nodarbībās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 Jums tika </a:t>
            </a:r>
            <a:r>
              <a:rPr kumimoji="0" lang="en-US" sz="1200" b="0" i="0" u="none" strike="noStrike" kern="1200" cap="none" spc="0" normalizeH="0" baseline="0" noProof="0" dirty="0" err="1">
                <a:ln>
                  <a:noFill/>
                </a:ln>
                <a:solidFill>
                  <a:schemeClr val="tx2">
                    <a:lumMod val="50000"/>
                  </a:schemeClr>
                </a:solidFill>
                <a:effectLst/>
                <a:uLnTx/>
                <a:uFillTx/>
                <a:latin typeface="+mn-lt"/>
                <a:ea typeface="+mn-ea"/>
                <a:cs typeface="+mn-cs"/>
              </a:rPr>
              <a:t>mācīts</a:t>
            </a:r>
            <a:r>
              <a:rPr kumimoji="0" lang="en-US" sz="1200" b="0"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12" name="TextBox 11">
            <a:extLst>
              <a:ext uri="{FF2B5EF4-FFF2-40B4-BE49-F238E27FC236}">
                <a16:creationId xmlns:a16="http://schemas.microsoft.com/office/drawing/2014/main" id="{859EC9A8-3583-EE9F-99D3-BB139AD244D9}"/>
              </a:ext>
            </a:extLst>
          </p:cNvPr>
          <p:cNvSpPr txBox="1"/>
          <p:nvPr/>
        </p:nvSpPr>
        <p:spPr>
          <a:xfrm>
            <a:off x="5443169" y="5730874"/>
            <a:ext cx="2877871" cy="400110"/>
          </a:xfrm>
          <a:prstGeom prst="rect">
            <a:avLst/>
          </a:prstGeom>
          <a:noFill/>
        </p:spPr>
        <p:txBody>
          <a:bodyPr wrap="square" rtlCol="0">
            <a:spAutoFit/>
          </a:bodyPr>
          <a:lstStyle/>
          <a:p>
            <a:r>
              <a:rPr lang="lv-LV" sz="1000" dirty="0"/>
              <a:t>Bāze: respondenti, kuri ir mācījušies par sportā aizliegtām dopinga vielām, 2024: n= 168</a:t>
            </a:r>
          </a:p>
        </p:txBody>
      </p:sp>
      <p:sp>
        <p:nvSpPr>
          <p:cNvPr id="3" name="Slide Number Placeholder 1">
            <a:extLst>
              <a:ext uri="{FF2B5EF4-FFF2-40B4-BE49-F238E27FC236}">
                <a16:creationId xmlns:a16="http://schemas.microsoft.com/office/drawing/2014/main" id="{7A36CF07-E89A-CA09-3F5D-84EFD3A218D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119160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2472-E316-5B97-0C3B-8859DC7B48D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6.3. Mācību pieredze par sportā aizliegtām vielām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E677A5E-EE30-1B25-45C8-B519E437F1F6}"/>
              </a:ext>
            </a:extLst>
          </p:cNvPr>
          <p:cNvSpPr txBox="1">
            <a:spLocks/>
          </p:cNvSpPr>
          <p:nvPr/>
        </p:nvSpPr>
        <p:spPr>
          <a:xfrm>
            <a:off x="388230" y="662121"/>
            <a:ext cx="7996818" cy="534601"/>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mācījies par sportā aizliegtām dopinga vielām skolā, augstskolā vai sporta nodarbībās </a:t>
            </a:r>
          </a:p>
        </p:txBody>
      </p:sp>
      <p:graphicFrame>
        <p:nvGraphicFramePr>
          <p:cNvPr id="4" name="Chart 3">
            <a:extLst>
              <a:ext uri="{FF2B5EF4-FFF2-40B4-BE49-F238E27FC236}">
                <a16:creationId xmlns:a16="http://schemas.microsoft.com/office/drawing/2014/main" id="{19877848-80B6-0451-30A9-D11064541C44}"/>
              </a:ext>
            </a:extLst>
          </p:cNvPr>
          <p:cNvGraphicFramePr/>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5F64A032-A4AA-FE55-B1BE-B0F3163C2EE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52895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4356-C68B-AD69-8AA7-72B2958AE1E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6.4. Saskarsme ar informāciju par Latvijas institūciju paveikto, apkarojot dopinga lietošanu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F495A6D5-F544-3FF0-4B4D-C2D1AEF0761D}"/>
              </a:ext>
            </a:extLst>
          </p:cNvPr>
          <p:cNvSpPr txBox="1">
            <a:spLocks/>
          </p:cNvSpPr>
          <p:nvPr/>
        </p:nvSpPr>
        <p:spPr>
          <a:xfrm>
            <a:off x="362384" y="1288162"/>
            <a:ext cx="3927739" cy="81920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pēdējā gada laikā Jūs esat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saskāries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(lasījis, redzējis, dzirdējis) ar kādu informāciju par Latvijas institūciju paveikto apkarojot dopinga lietošanu sportā?</a:t>
            </a:r>
          </a:p>
        </p:txBody>
      </p:sp>
      <p:graphicFrame>
        <p:nvGraphicFramePr>
          <p:cNvPr id="5" name="Chart 4">
            <a:extLst>
              <a:ext uri="{FF2B5EF4-FFF2-40B4-BE49-F238E27FC236}">
                <a16:creationId xmlns:a16="http://schemas.microsoft.com/office/drawing/2014/main" id="{B01EC100-9702-12E5-F6DC-A95081FD55D6}"/>
              </a:ext>
            </a:extLst>
          </p:cNvPr>
          <p:cNvGraphicFramePr/>
          <p:nvPr/>
        </p:nvGraphicFramePr>
        <p:xfrm>
          <a:off x="132197" y="1987354"/>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5B3A9D19-01D8-D66C-A938-8B2EB451A569}"/>
              </a:ext>
            </a:extLst>
          </p:cNvPr>
          <p:cNvSpPr txBox="1">
            <a:spLocks/>
          </p:cNvSpPr>
          <p:nvPr/>
        </p:nvSpPr>
        <p:spPr>
          <a:xfrm>
            <a:off x="4830752" y="1285114"/>
            <a:ext cx="3927739" cy="81920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esat dzirdējis par iniciatīvu “patiess sports” vai kādu informāciju par Latvijas Antidopinga biroja paveikto, apkarojot dopinga lietošanu sportā? </a:t>
            </a:r>
          </a:p>
        </p:txBody>
      </p:sp>
      <p:graphicFrame>
        <p:nvGraphicFramePr>
          <p:cNvPr id="7" name="Chart 6">
            <a:extLst>
              <a:ext uri="{FF2B5EF4-FFF2-40B4-BE49-F238E27FC236}">
                <a16:creationId xmlns:a16="http://schemas.microsoft.com/office/drawing/2014/main" id="{E7D3A36B-649E-4483-8A79-8AAB5C18352C}"/>
              </a:ext>
            </a:extLst>
          </p:cNvPr>
          <p:cNvGraphicFramePr/>
          <p:nvPr/>
        </p:nvGraphicFramePr>
        <p:xfrm>
          <a:off x="4600565" y="1984306"/>
          <a:ext cx="4412371" cy="36770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E13EB54-824C-30DB-5122-9F9068DA50EF}"/>
              </a:ext>
            </a:extLst>
          </p:cNvPr>
          <p:cNvSpPr txBox="1"/>
          <p:nvPr/>
        </p:nvSpPr>
        <p:spPr>
          <a:xfrm>
            <a:off x="3309765" y="5538225"/>
            <a:ext cx="2467342" cy="246221"/>
          </a:xfrm>
          <a:prstGeom prst="rect">
            <a:avLst/>
          </a:prstGeom>
          <a:noFill/>
        </p:spPr>
        <p:txBody>
          <a:bodyPr wrap="none" rtlCol="0">
            <a:spAutoFit/>
          </a:bodyPr>
          <a:lstStyle/>
          <a:p>
            <a:r>
              <a:rPr lang="lv-LV" sz="1000" dirty="0"/>
              <a:t>Bāze: visi aptaujas dalībnieki, 2024: n= 1536</a:t>
            </a:r>
          </a:p>
        </p:txBody>
      </p:sp>
      <p:sp>
        <p:nvSpPr>
          <p:cNvPr id="8" name="Slide Number Placeholder 1">
            <a:extLst>
              <a:ext uri="{FF2B5EF4-FFF2-40B4-BE49-F238E27FC236}">
                <a16:creationId xmlns:a16="http://schemas.microsoft.com/office/drawing/2014/main" id="{5CB34DE4-17C0-AD08-387F-BB93963A510D}"/>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895284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2BF2-4F21-2EB6-61FB-54258404CFEC}"/>
              </a:ext>
            </a:extLst>
          </p:cNvPr>
          <p:cNvSpPr txBox="1">
            <a:spLocks/>
          </p:cNvSpPr>
          <p:nvPr/>
        </p:nvSpPr>
        <p:spPr>
          <a:xfrm>
            <a:off x="0" y="142853"/>
            <a:ext cx="9144000"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6.4. Saskarsme ar informāciju par Latvijas institūciju paveikto dopinga apkarošanā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562FB96-34D9-5DF2-2530-7E9FC6B03E4E}"/>
              </a:ext>
            </a:extLst>
          </p:cNvPr>
          <p:cNvSpPr txBox="1">
            <a:spLocks/>
          </p:cNvSpPr>
          <p:nvPr/>
        </p:nvSpPr>
        <p:spPr>
          <a:xfrm>
            <a:off x="388229" y="634689"/>
            <a:ext cx="8569323" cy="243135"/>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Pēdējā gada laikā ir </a:t>
            </a:r>
            <a:r>
              <a:rPr kumimoji="0" lang="lv-LV" sz="1100" b="1" i="0" u="none" strike="noStrike" kern="1200" cap="none" spc="0" normalizeH="0" baseline="0" noProof="0" dirty="0" err="1">
                <a:ln>
                  <a:noFill/>
                </a:ln>
                <a:solidFill>
                  <a:schemeClr val="accent1">
                    <a:lumMod val="50000"/>
                  </a:schemeClr>
                </a:solidFill>
                <a:effectLst/>
                <a:uLnTx/>
                <a:uFillTx/>
                <a:latin typeface="+mn-lt"/>
                <a:ea typeface="+mn-ea"/>
                <a:cs typeface="+mn-cs"/>
              </a:rPr>
              <a:t>saskāries</a:t>
            </a: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 (lasījis, redzējis, dzirdējis) ar kādu informāciju par Latvijas institūciju paveikto apkarojot dopinga lietošanu sportā</a:t>
            </a:r>
          </a:p>
        </p:txBody>
      </p:sp>
      <p:graphicFrame>
        <p:nvGraphicFramePr>
          <p:cNvPr id="4" name="Chart 3">
            <a:extLst>
              <a:ext uri="{FF2B5EF4-FFF2-40B4-BE49-F238E27FC236}">
                <a16:creationId xmlns:a16="http://schemas.microsoft.com/office/drawing/2014/main" id="{FCF7B4A3-2E3B-F410-A2FB-7B9BCD475A75}"/>
              </a:ext>
            </a:extLst>
          </p:cNvPr>
          <p:cNvGraphicFramePr/>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E4A94AAA-253F-FDB8-8A26-E0B025700BE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162456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11A8-34AE-7E78-8CFB-FFC12719B8C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6.4. Saskarsme ar informāciju par Latvijas institūciju paveikto dopinga apkarošanā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FEFF772-A840-FE85-8888-D38C66C644F0}"/>
              </a:ext>
            </a:extLst>
          </p:cNvPr>
          <p:cNvSpPr txBox="1">
            <a:spLocks/>
          </p:cNvSpPr>
          <p:nvPr/>
        </p:nvSpPr>
        <p:spPr>
          <a:xfrm>
            <a:off x="388229" y="634689"/>
            <a:ext cx="8569323" cy="243135"/>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Ir dzirdējis par iniciatīvu “patiess sports” vai kādu informāciju par Latvijas Antidopinga biroja paveikto, apkarojot dopinga lietošanu sportā</a:t>
            </a:r>
          </a:p>
        </p:txBody>
      </p:sp>
      <p:graphicFrame>
        <p:nvGraphicFramePr>
          <p:cNvPr id="4" name="Chart 3">
            <a:extLst>
              <a:ext uri="{FF2B5EF4-FFF2-40B4-BE49-F238E27FC236}">
                <a16:creationId xmlns:a16="http://schemas.microsoft.com/office/drawing/2014/main" id="{854401EE-E8CA-8A1F-FAF7-EDC3955E31FD}"/>
              </a:ext>
            </a:extLst>
          </p:cNvPr>
          <p:cNvGraphicFramePr/>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3F07E83F-0CB7-E1CE-58A3-CC235551AEF5}"/>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6900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7AE4E2-602B-FF32-6ABA-37C0476424B1}"/>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7. Sportā aizliegto vielu lietošanas pieredze</a:t>
            </a:r>
          </a:p>
        </p:txBody>
      </p:sp>
      <p:sp>
        <p:nvSpPr>
          <p:cNvPr id="3" name="Slide Number Placeholder 1">
            <a:extLst>
              <a:ext uri="{FF2B5EF4-FFF2-40B4-BE49-F238E27FC236}">
                <a16:creationId xmlns:a16="http://schemas.microsoft.com/office/drawing/2014/main" id="{48C2D792-60F5-AD4F-030A-C4822032303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490406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10B1-A043-6A67-331E-811D79BDD38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Sportā aizliegto vielu lietošanas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556DA6D-FD58-EAC2-028D-51EDCFDFAE7A}"/>
              </a:ext>
            </a:extLst>
          </p:cNvPr>
          <p:cNvSpPr txBox="1">
            <a:spLocks/>
          </p:cNvSpPr>
          <p:nvPr/>
        </p:nvSpPr>
        <p:spPr>
          <a:xfrm>
            <a:off x="406518" y="588969"/>
            <a:ext cx="6202066"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kādreiz dzīves laikā Jūs esat lietojis sportā aizliegtās vielas, piemēram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anaboliskos</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steroīdus, augšanas hormonu </a:t>
            </a:r>
            <a:r>
              <a:rPr kumimoji="0" lang="lv-LV" sz="1200" b="0" i="0" u="none" strike="noStrike" kern="1200" cap="none" spc="0" normalizeH="0" baseline="0" noProof="0" dirty="0" err="1">
                <a:ln>
                  <a:noFill/>
                </a:ln>
                <a:solidFill>
                  <a:schemeClr val="tx2">
                    <a:lumMod val="50000"/>
                  </a:schemeClr>
                </a:solidFill>
                <a:effectLst/>
                <a:uLnTx/>
                <a:uFillTx/>
                <a:latin typeface="+mn-lt"/>
                <a:ea typeface="+mn-ea"/>
                <a:cs typeface="+mn-cs"/>
              </a:rPr>
              <a:t>utml</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 vielas, ne medicīniskiem mērķiem?</a:t>
            </a:r>
          </a:p>
        </p:txBody>
      </p:sp>
      <p:graphicFrame>
        <p:nvGraphicFramePr>
          <p:cNvPr id="4" name="Chart 3">
            <a:extLst>
              <a:ext uri="{FF2B5EF4-FFF2-40B4-BE49-F238E27FC236}">
                <a16:creationId xmlns:a16="http://schemas.microsoft.com/office/drawing/2014/main" id="{5D64D2E4-E092-84B7-F45F-9B5CEF44F7D4}"/>
              </a:ext>
            </a:extLst>
          </p:cNvPr>
          <p:cNvGraphicFramePr/>
          <p:nvPr>
            <p:extLst>
              <p:ext uri="{D42A27DB-BD31-4B8C-83A1-F6EECF244321}">
                <p14:modId xmlns:p14="http://schemas.microsoft.com/office/powerpoint/2010/main" val="77440993"/>
              </p:ext>
            </p:extLst>
          </p:nvPr>
        </p:nvGraphicFramePr>
        <p:xfrm>
          <a:off x="591926" y="1459774"/>
          <a:ext cx="6202066" cy="27464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525278-388F-4535-5E70-00A0F295CC4B}"/>
              </a:ext>
            </a:extLst>
          </p:cNvPr>
          <p:cNvSpPr txBox="1"/>
          <p:nvPr/>
        </p:nvSpPr>
        <p:spPr>
          <a:xfrm>
            <a:off x="2968193" y="4740841"/>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AC23A319-80B8-FDC4-F634-931826742D63}"/>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99229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C7EF-96BD-F008-0B91-AB8092C9AB4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Sportā aizliegto vielu lietošanas pieredze</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D77468A-3D2D-2113-DD1E-A743E5849B4E}"/>
              </a:ext>
            </a:extLst>
          </p:cNvPr>
          <p:cNvSpPr txBox="1">
            <a:spLocks/>
          </p:cNvSpPr>
          <p:nvPr/>
        </p:nvSpPr>
        <p:spPr>
          <a:xfrm>
            <a:off x="285751" y="588969"/>
            <a:ext cx="8690090" cy="534601"/>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Ir kādreiz dzīves laikā </a:t>
            </a:r>
            <a:r>
              <a:rPr kumimoji="0" lang="lv-LV" sz="1100" b="1" i="0" u="none" strike="noStrike" kern="1200" cap="none" spc="0" normalizeH="0" baseline="0" noProof="0" dirty="0" err="1">
                <a:ln>
                  <a:noFill/>
                </a:ln>
                <a:solidFill>
                  <a:schemeClr val="tx2">
                    <a:lumMod val="50000"/>
                  </a:schemeClr>
                </a:solidFill>
                <a:effectLst/>
                <a:uLnTx/>
                <a:uFillTx/>
                <a:latin typeface="+mn-lt"/>
                <a:ea typeface="+mn-ea"/>
                <a:cs typeface="+mn-cs"/>
              </a:rPr>
              <a:t>ietojis</a:t>
            </a: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 sportā aizliegtās vielas, piemēram </a:t>
            </a:r>
            <a:r>
              <a:rPr kumimoji="0" lang="lv-LV" sz="1100" b="1" i="0" u="none" strike="noStrike" kern="1200" cap="none" spc="0" normalizeH="0" baseline="0" noProof="0" dirty="0" err="1">
                <a:ln>
                  <a:noFill/>
                </a:ln>
                <a:solidFill>
                  <a:schemeClr val="tx2">
                    <a:lumMod val="50000"/>
                  </a:schemeClr>
                </a:solidFill>
                <a:effectLst/>
                <a:uLnTx/>
                <a:uFillTx/>
                <a:latin typeface="+mn-lt"/>
                <a:ea typeface="+mn-ea"/>
                <a:cs typeface="+mn-cs"/>
              </a:rPr>
              <a:t>anaboliskos</a:t>
            </a: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 steroīdus, augšanas hormonu </a:t>
            </a:r>
            <a:r>
              <a:rPr kumimoji="0" lang="lv-LV" sz="1100" b="1" i="0" u="none" strike="noStrike" kern="1200" cap="none" spc="0" normalizeH="0" baseline="0" noProof="0" dirty="0" err="1">
                <a:ln>
                  <a:noFill/>
                </a:ln>
                <a:solidFill>
                  <a:schemeClr val="tx2">
                    <a:lumMod val="50000"/>
                  </a:schemeClr>
                </a:solidFill>
                <a:effectLst/>
                <a:uLnTx/>
                <a:uFillTx/>
                <a:latin typeface="+mn-lt"/>
                <a:ea typeface="+mn-ea"/>
                <a:cs typeface="+mn-cs"/>
              </a:rPr>
              <a:t>utml</a:t>
            </a: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 vielas, ne medicīniskiem mērķiem</a:t>
            </a:r>
          </a:p>
        </p:txBody>
      </p:sp>
      <p:graphicFrame>
        <p:nvGraphicFramePr>
          <p:cNvPr id="4" name="Chart 3">
            <a:extLst>
              <a:ext uri="{FF2B5EF4-FFF2-40B4-BE49-F238E27FC236}">
                <a16:creationId xmlns:a16="http://schemas.microsoft.com/office/drawing/2014/main" id="{184AEEA6-5C36-1EA0-432E-E43D259E9D79}"/>
              </a:ext>
            </a:extLst>
          </p:cNvPr>
          <p:cNvGraphicFramePr/>
          <p:nvPr>
            <p:extLst>
              <p:ext uri="{D42A27DB-BD31-4B8C-83A1-F6EECF244321}">
                <p14:modId xmlns:p14="http://schemas.microsoft.com/office/powerpoint/2010/main" val="1688448085"/>
              </p:ext>
            </p:extLst>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28491B62-E53F-2A3A-41A0-F8421D776C4E}"/>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19423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6B8831-ECA0-89E9-DDAE-CCF7E643FE3F}"/>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8. Dažādu vielu, preparātu lietošana </a:t>
            </a:r>
          </a:p>
          <a:p>
            <a:pPr algn="ctr">
              <a:lnSpc>
                <a:spcPct val="130000"/>
              </a:lnSpc>
              <a:defRPr/>
            </a:pPr>
            <a:r>
              <a:rPr lang="lv-LV" sz="2400" dirty="0">
                <a:solidFill>
                  <a:srgbClr val="990033"/>
                </a:solidFill>
                <a:effectLst>
                  <a:outerShdw blurRad="38100" dist="38100" dir="2700000" algn="tl">
                    <a:srgbClr val="C0C0C0"/>
                  </a:outerShdw>
                </a:effectLst>
                <a:latin typeface="+mj-lt"/>
              </a:rPr>
              <a:t>labākas fiziskās formas sasniegšanai </a:t>
            </a:r>
          </a:p>
        </p:txBody>
      </p:sp>
      <p:sp>
        <p:nvSpPr>
          <p:cNvPr id="3" name="Slide Number Placeholder 1">
            <a:extLst>
              <a:ext uri="{FF2B5EF4-FFF2-40B4-BE49-F238E27FC236}">
                <a16:creationId xmlns:a16="http://schemas.microsoft.com/office/drawing/2014/main" id="{F85325A7-DD87-B51C-A1C3-7AA8F6CE606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081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917FA8-3EA8-F358-4622-DC31F17652D7}"/>
              </a:ext>
            </a:extLst>
          </p:cNvPr>
          <p:cNvSpPr>
            <a:spLocks noChangeArrowheads="1"/>
          </p:cNvSpPr>
          <p:nvPr/>
        </p:nvSpPr>
        <p:spPr bwMode="auto">
          <a:xfrm>
            <a:off x="923027" y="2838091"/>
            <a:ext cx="7418716" cy="1181823"/>
          </a:xfrm>
          <a:prstGeom prst="rect">
            <a:avLst/>
          </a:prstGeom>
          <a:noFill/>
          <a:ln w="9525">
            <a:noFill/>
            <a:miter lim="800000"/>
            <a:headEnd/>
            <a:tailEnd/>
          </a:ln>
          <a:effectLst/>
        </p:spPr>
        <p:txBody>
          <a:bodyPr/>
          <a:lstStyle/>
          <a:p>
            <a:pPr algn="ctr">
              <a:lnSpc>
                <a:spcPct val="130000"/>
              </a:lnSpc>
              <a:defRPr/>
            </a:pPr>
            <a:r>
              <a:rPr lang="en-US" sz="2400" b="1" dirty="0">
                <a:solidFill>
                  <a:schemeClr val="accent1">
                    <a:lumMod val="50000"/>
                  </a:schemeClr>
                </a:solidFill>
                <a:latin typeface="+mj-lt"/>
              </a:rPr>
              <a:t>I</a:t>
            </a:r>
            <a:r>
              <a:rPr lang="lv-LV" sz="2400" b="1" dirty="0">
                <a:solidFill>
                  <a:schemeClr val="accent1">
                    <a:lumMod val="50000"/>
                  </a:schemeClr>
                </a:solidFill>
                <a:latin typeface="+mj-lt"/>
              </a:rPr>
              <a:t>I. Galvenie secinājumi</a:t>
            </a:r>
          </a:p>
        </p:txBody>
      </p:sp>
      <p:sp>
        <p:nvSpPr>
          <p:cNvPr id="3" name="Slide Number Placeholder 1">
            <a:extLst>
              <a:ext uri="{FF2B5EF4-FFF2-40B4-BE49-F238E27FC236}">
                <a16:creationId xmlns:a16="http://schemas.microsoft.com/office/drawing/2014/main" id="{A41AF8ED-ED4F-7A93-FB3A-50168442CB9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220679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BE54-9A68-E00C-28DE-D33C27BBB9D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CB3195A1-400A-55B8-56D9-A1E612AE47EC}"/>
              </a:ext>
            </a:extLst>
          </p:cNvPr>
          <p:cNvSpPr txBox="1">
            <a:spLocks/>
          </p:cNvSpPr>
          <p:nvPr/>
        </p:nvSpPr>
        <p:spPr>
          <a:xfrm>
            <a:off x="388230" y="662121"/>
            <a:ext cx="3936882"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pēdējā gada laikā esat lietojis kādas vielas, dzērienus vai preparātus labāku sportisko rezultātu sasniegšanai? </a:t>
            </a:r>
          </a:p>
        </p:txBody>
      </p:sp>
      <p:graphicFrame>
        <p:nvGraphicFramePr>
          <p:cNvPr id="5" name="Chart 4">
            <a:extLst>
              <a:ext uri="{FF2B5EF4-FFF2-40B4-BE49-F238E27FC236}">
                <a16:creationId xmlns:a16="http://schemas.microsoft.com/office/drawing/2014/main" id="{FD715F4F-129A-7D19-6FE9-E0C90A2AB7D8}"/>
              </a:ext>
            </a:extLst>
          </p:cNvPr>
          <p:cNvGraphicFramePr/>
          <p:nvPr>
            <p:extLst>
              <p:ext uri="{D42A27DB-BD31-4B8C-83A1-F6EECF244321}">
                <p14:modId xmlns:p14="http://schemas.microsoft.com/office/powerpoint/2010/main" val="1167132519"/>
              </p:ext>
            </p:extLst>
          </p:nvPr>
        </p:nvGraphicFramePr>
        <p:xfrm>
          <a:off x="-86816" y="1412776"/>
          <a:ext cx="6120680" cy="36770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84EA5EA-E879-D9AF-8ECD-8CDA65029554}"/>
              </a:ext>
            </a:extLst>
          </p:cNvPr>
          <p:cNvSpPr txBox="1"/>
          <p:nvPr/>
        </p:nvSpPr>
        <p:spPr>
          <a:xfrm>
            <a:off x="3336742" y="5405247"/>
            <a:ext cx="2467342" cy="246221"/>
          </a:xfrm>
          <a:prstGeom prst="rect">
            <a:avLst/>
          </a:prstGeom>
          <a:noFill/>
        </p:spPr>
        <p:txBody>
          <a:bodyPr wrap="none" rtlCol="0">
            <a:spAutoFit/>
          </a:bodyPr>
          <a:lstStyle/>
          <a:p>
            <a:r>
              <a:rPr lang="lv-LV" sz="1000" dirty="0"/>
              <a:t>Bāze: visi aptaujas dalībnieki, 2024: n= 1536</a:t>
            </a:r>
          </a:p>
        </p:txBody>
      </p:sp>
      <p:graphicFrame>
        <p:nvGraphicFramePr>
          <p:cNvPr id="7" name="Chart 6">
            <a:extLst>
              <a:ext uri="{FF2B5EF4-FFF2-40B4-BE49-F238E27FC236}">
                <a16:creationId xmlns:a16="http://schemas.microsoft.com/office/drawing/2014/main" id="{C9D2F6FA-6323-8DCB-C0D8-80862FFB3B99}"/>
              </a:ext>
            </a:extLst>
          </p:cNvPr>
          <p:cNvGraphicFramePr/>
          <p:nvPr>
            <p:extLst>
              <p:ext uri="{D42A27DB-BD31-4B8C-83A1-F6EECF244321}">
                <p14:modId xmlns:p14="http://schemas.microsoft.com/office/powerpoint/2010/main" val="1706633445"/>
              </p:ext>
            </p:extLst>
          </p:nvPr>
        </p:nvGraphicFramePr>
        <p:xfrm>
          <a:off x="4636663" y="1399032"/>
          <a:ext cx="4432598" cy="38039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AF384721-362B-B511-0B72-6CCDEEC5A1E1}"/>
              </a:ext>
            </a:extLst>
          </p:cNvPr>
          <p:cNvSpPr txBox="1">
            <a:spLocks/>
          </p:cNvSpPr>
          <p:nvPr/>
        </p:nvSpPr>
        <p:spPr>
          <a:xfrm>
            <a:off x="5934456" y="662120"/>
            <a:ext cx="3096768"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Jūs pēdējā gada laikā esat lietojis kaut ko no sekojošajā sarakstā uzskaitītā?</a:t>
            </a:r>
          </a:p>
        </p:txBody>
      </p:sp>
      <p:sp>
        <p:nvSpPr>
          <p:cNvPr id="4" name="Slide Number Placeholder 1">
            <a:extLst>
              <a:ext uri="{FF2B5EF4-FFF2-40B4-BE49-F238E27FC236}">
                <a16:creationId xmlns:a16="http://schemas.microsoft.com/office/drawing/2014/main" id="{52382CB1-9593-D63E-8AF1-A153F4BE32E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1428046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E56C-7237-8960-1DB6-2E9443465DE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5A2D468-99A1-F614-0838-2C95FC710C0A}"/>
              </a:ext>
            </a:extLst>
          </p:cNvPr>
          <p:cNvSpPr txBox="1">
            <a:spLocks/>
          </p:cNvSpPr>
          <p:nvPr/>
        </p:nvSpPr>
        <p:spPr>
          <a:xfrm>
            <a:off x="388230" y="662121"/>
            <a:ext cx="7996818" cy="534601"/>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accent1">
                    <a:lumMod val="50000"/>
                  </a:schemeClr>
                </a:solidFill>
                <a:effectLst/>
                <a:uLnTx/>
                <a:uFillTx/>
                <a:latin typeface="+mn-lt"/>
                <a:ea typeface="+mn-ea"/>
                <a:cs typeface="+mn-cs"/>
              </a:rPr>
              <a:t>Pēdējā gada laikā ir lietojis kādas vielas, dzērienus vai preparātus labāku sportisko rezultātu sasniegšanai </a:t>
            </a:r>
          </a:p>
        </p:txBody>
      </p:sp>
      <p:graphicFrame>
        <p:nvGraphicFramePr>
          <p:cNvPr id="4" name="Chart 3">
            <a:extLst>
              <a:ext uri="{FF2B5EF4-FFF2-40B4-BE49-F238E27FC236}">
                <a16:creationId xmlns:a16="http://schemas.microsoft.com/office/drawing/2014/main" id="{72DCBFC0-D008-08CB-19BA-78A3878EC85D}"/>
              </a:ext>
            </a:extLst>
          </p:cNvPr>
          <p:cNvGraphicFramePr/>
          <p:nvPr>
            <p:extLst>
              <p:ext uri="{D42A27DB-BD31-4B8C-83A1-F6EECF244321}">
                <p14:modId xmlns:p14="http://schemas.microsoft.com/office/powerpoint/2010/main" val="1533789814"/>
              </p:ext>
            </p:extLst>
          </p:nvPr>
        </p:nvGraphicFramePr>
        <p:xfrm>
          <a:off x="1476549" y="1058752"/>
          <a:ext cx="6494253" cy="53194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9DA5EBBB-91CE-C51E-EC52-815B35991AD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974520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6D30DE77-5AD3-73FD-7B16-8CE2E2040326}"/>
              </a:ext>
            </a:extLst>
          </p:cNvPr>
          <p:cNvGraphicFramePr>
            <a:graphicFrameLocks noChangeAspect="1"/>
          </p:cNvGraphicFramePr>
          <p:nvPr>
            <p:extLst>
              <p:ext uri="{D42A27DB-BD31-4B8C-83A1-F6EECF244321}">
                <p14:modId xmlns:p14="http://schemas.microsoft.com/office/powerpoint/2010/main" val="3482451300"/>
              </p:ext>
            </p:extLst>
          </p:nvPr>
        </p:nvGraphicFramePr>
        <p:xfrm>
          <a:off x="897147" y="759124"/>
          <a:ext cx="8150138" cy="57001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9">
            <a:extLst>
              <a:ext uri="{FF2B5EF4-FFF2-40B4-BE49-F238E27FC236}">
                <a16:creationId xmlns:a16="http://schemas.microsoft.com/office/drawing/2014/main" id="{571C935F-7F41-C684-BB77-9C5F7E7779D4}"/>
              </a:ext>
            </a:extLst>
          </p:cNvPr>
          <p:cNvSpPr txBox="1"/>
          <p:nvPr/>
        </p:nvSpPr>
        <p:spPr>
          <a:xfrm>
            <a:off x="1367501" y="1371901"/>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Dzimums</a:t>
            </a:r>
          </a:p>
        </p:txBody>
      </p:sp>
      <p:sp>
        <p:nvSpPr>
          <p:cNvPr id="4" name="TextBox 29">
            <a:extLst>
              <a:ext uri="{FF2B5EF4-FFF2-40B4-BE49-F238E27FC236}">
                <a16:creationId xmlns:a16="http://schemas.microsoft.com/office/drawing/2014/main" id="{44000BED-CAFF-1041-EF70-0E9689DBF4C6}"/>
              </a:ext>
            </a:extLst>
          </p:cNvPr>
          <p:cNvSpPr txBox="1"/>
          <p:nvPr/>
        </p:nvSpPr>
        <p:spPr>
          <a:xfrm>
            <a:off x="1367500" y="1766420"/>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b="1" dirty="0" err="1">
                <a:solidFill>
                  <a:schemeClr val="tx2">
                    <a:lumMod val="75000"/>
                  </a:schemeClr>
                </a:solidFill>
              </a:rPr>
              <a:t>Vecums</a:t>
            </a:r>
            <a:endParaRPr lang="lv-LV" b="1" dirty="0">
              <a:solidFill>
                <a:schemeClr val="tx2">
                  <a:lumMod val="75000"/>
                </a:schemeClr>
              </a:solidFill>
            </a:endParaRPr>
          </a:p>
        </p:txBody>
      </p:sp>
      <p:sp>
        <p:nvSpPr>
          <p:cNvPr id="5" name="TextBox 29">
            <a:extLst>
              <a:ext uri="{FF2B5EF4-FFF2-40B4-BE49-F238E27FC236}">
                <a16:creationId xmlns:a16="http://schemas.microsoft.com/office/drawing/2014/main" id="{512D6DF1-694A-B593-BED2-78CF4DBA7A18}"/>
              </a:ext>
            </a:extLst>
          </p:cNvPr>
          <p:cNvSpPr txBox="1"/>
          <p:nvPr/>
        </p:nvSpPr>
        <p:spPr>
          <a:xfrm>
            <a:off x="1367498" y="4324076"/>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Apdzīvotā vieta</a:t>
            </a:r>
          </a:p>
        </p:txBody>
      </p:sp>
      <p:sp>
        <p:nvSpPr>
          <p:cNvPr id="6" name="TextBox 29">
            <a:extLst>
              <a:ext uri="{FF2B5EF4-FFF2-40B4-BE49-F238E27FC236}">
                <a16:creationId xmlns:a16="http://schemas.microsoft.com/office/drawing/2014/main" id="{31EE6FDC-E899-5F03-3C1F-7D9A8F5EFBB3}"/>
              </a:ext>
            </a:extLst>
          </p:cNvPr>
          <p:cNvSpPr txBox="1"/>
          <p:nvPr/>
        </p:nvSpPr>
        <p:spPr>
          <a:xfrm>
            <a:off x="1367499" y="2992316"/>
            <a:ext cx="101840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Izglītība</a:t>
            </a:r>
          </a:p>
        </p:txBody>
      </p:sp>
      <p:sp>
        <p:nvSpPr>
          <p:cNvPr id="7" name="TextBox 29">
            <a:extLst>
              <a:ext uri="{FF2B5EF4-FFF2-40B4-BE49-F238E27FC236}">
                <a16:creationId xmlns:a16="http://schemas.microsoft.com/office/drawing/2014/main" id="{F975AE02-79A2-1816-D965-884B7F4300B2}"/>
              </a:ext>
            </a:extLst>
          </p:cNvPr>
          <p:cNvSpPr txBox="1"/>
          <p:nvPr/>
        </p:nvSpPr>
        <p:spPr>
          <a:xfrm>
            <a:off x="1018155" y="2598848"/>
            <a:ext cx="136775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Pamata saziņas valoda</a:t>
            </a:r>
          </a:p>
        </p:txBody>
      </p:sp>
      <p:sp>
        <p:nvSpPr>
          <p:cNvPr id="8" name="TextBox 29">
            <a:extLst>
              <a:ext uri="{FF2B5EF4-FFF2-40B4-BE49-F238E27FC236}">
                <a16:creationId xmlns:a16="http://schemas.microsoft.com/office/drawing/2014/main" id="{FD1B0BB7-3A67-F4BE-FE73-15BCE54DE71D}"/>
              </a:ext>
            </a:extLst>
          </p:cNvPr>
          <p:cNvSpPr txBox="1"/>
          <p:nvPr/>
        </p:nvSpPr>
        <p:spPr>
          <a:xfrm>
            <a:off x="557785" y="4879498"/>
            <a:ext cx="185101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Skolas vecuma bērni ģimenē</a:t>
            </a:r>
          </a:p>
        </p:txBody>
      </p:sp>
      <p:sp>
        <p:nvSpPr>
          <p:cNvPr id="9" name="TextBox 29">
            <a:extLst>
              <a:ext uri="{FF2B5EF4-FFF2-40B4-BE49-F238E27FC236}">
                <a16:creationId xmlns:a16="http://schemas.microsoft.com/office/drawing/2014/main" id="{A1312A06-387A-D6B3-B71C-65E0331B3A18}"/>
              </a:ext>
            </a:extLst>
          </p:cNvPr>
          <p:cNvSpPr txBox="1"/>
          <p:nvPr/>
        </p:nvSpPr>
        <p:spPr>
          <a:xfrm>
            <a:off x="196618" y="3528537"/>
            <a:ext cx="2735015"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Ienākumu līmenis uz 1 ģimenes locekli mēnesī  </a:t>
            </a:r>
          </a:p>
        </p:txBody>
      </p:sp>
      <p:sp>
        <p:nvSpPr>
          <p:cNvPr id="10" name="TextBox 29">
            <a:extLst>
              <a:ext uri="{FF2B5EF4-FFF2-40B4-BE49-F238E27FC236}">
                <a16:creationId xmlns:a16="http://schemas.microsoft.com/office/drawing/2014/main" id="{68869F3E-E385-C791-1C40-6CC1C048FD88}"/>
              </a:ext>
            </a:extLst>
          </p:cNvPr>
          <p:cNvSpPr txBox="1"/>
          <p:nvPr/>
        </p:nvSpPr>
        <p:spPr>
          <a:xfrm>
            <a:off x="557785" y="5273026"/>
            <a:ext cx="185101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Fiziskā forma</a:t>
            </a:r>
          </a:p>
        </p:txBody>
      </p:sp>
      <p:sp>
        <p:nvSpPr>
          <p:cNvPr id="11" name="TextBox 29">
            <a:extLst>
              <a:ext uri="{FF2B5EF4-FFF2-40B4-BE49-F238E27FC236}">
                <a16:creationId xmlns:a16="http://schemas.microsoft.com/office/drawing/2014/main" id="{0C39934E-221D-3757-B99E-5938356ED991}"/>
              </a:ext>
            </a:extLst>
          </p:cNvPr>
          <p:cNvSpPr txBox="1"/>
          <p:nvPr/>
        </p:nvSpPr>
        <p:spPr>
          <a:xfrm>
            <a:off x="557785" y="5818093"/>
            <a:ext cx="1851010" cy="1692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b="1" dirty="0">
                <a:solidFill>
                  <a:schemeClr val="tx2">
                    <a:lumMod val="75000"/>
                  </a:schemeClr>
                </a:solidFill>
              </a:rPr>
              <a:t>Fiziskās aktivitātes veic:</a:t>
            </a:r>
          </a:p>
        </p:txBody>
      </p:sp>
      <p:sp>
        <p:nvSpPr>
          <p:cNvPr id="12" name="Title 1">
            <a:extLst>
              <a:ext uri="{FF2B5EF4-FFF2-40B4-BE49-F238E27FC236}">
                <a16:creationId xmlns:a16="http://schemas.microsoft.com/office/drawing/2014/main" id="{0E49CD15-48A5-7CC2-958C-F8A6DC408C90}"/>
              </a:ext>
            </a:extLst>
          </p:cNvPr>
          <p:cNvSpPr txBox="1">
            <a:spLocks/>
          </p:cNvSpPr>
          <p:nvPr/>
        </p:nvSpPr>
        <p:spPr>
          <a:xfrm>
            <a:off x="285751" y="8798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14" name="Text Placeholder 4">
            <a:extLst>
              <a:ext uri="{FF2B5EF4-FFF2-40B4-BE49-F238E27FC236}">
                <a16:creationId xmlns:a16="http://schemas.microsoft.com/office/drawing/2014/main" id="{A1FBAE28-EB05-5D7A-2E87-CBC56E5743AD}"/>
              </a:ext>
            </a:extLst>
          </p:cNvPr>
          <p:cNvSpPr txBox="1">
            <a:spLocks/>
          </p:cNvSpPr>
          <p:nvPr/>
        </p:nvSpPr>
        <p:spPr>
          <a:xfrm>
            <a:off x="285751" y="479240"/>
            <a:ext cx="8745473" cy="25813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Vai Jūs pēdējā gada laikā esat lietojis kaut ko no sekojošajā sarakstā uzskaitītā?</a:t>
            </a:r>
          </a:p>
        </p:txBody>
      </p:sp>
      <p:sp>
        <p:nvSpPr>
          <p:cNvPr id="13" name="Slide Number Placeholder 1">
            <a:extLst>
              <a:ext uri="{FF2B5EF4-FFF2-40B4-BE49-F238E27FC236}">
                <a16:creationId xmlns:a16="http://schemas.microsoft.com/office/drawing/2014/main" id="{71C44372-15F7-5471-9646-EE2A13D4F13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108472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DD17-9971-0218-155C-9766AEFF42D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30EC2E1B-2E70-FB24-F0F1-791A064BD0FC}"/>
              </a:ext>
            </a:extLst>
          </p:cNvPr>
          <p:cNvSpPr txBox="1">
            <a:spLocks/>
          </p:cNvSpPr>
          <p:nvPr/>
        </p:nvSpPr>
        <p:spPr>
          <a:xfrm>
            <a:off x="406518" y="588969"/>
            <a:ext cx="6222882" cy="534601"/>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iepriekš minētās vielas: </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 Jūs ieguvāt lietotās vielas, dzērienus vai preparātus?</a:t>
            </a:r>
          </a:p>
        </p:txBody>
      </p:sp>
      <p:graphicFrame>
        <p:nvGraphicFramePr>
          <p:cNvPr id="7" name="Chart 6">
            <a:extLst>
              <a:ext uri="{FF2B5EF4-FFF2-40B4-BE49-F238E27FC236}">
                <a16:creationId xmlns:a16="http://schemas.microsoft.com/office/drawing/2014/main" id="{1B84C5D5-8C2E-4BBE-960A-2C5CFEC2EAF9}"/>
              </a:ext>
            </a:extLst>
          </p:cNvPr>
          <p:cNvGraphicFramePr/>
          <p:nvPr>
            <p:extLst>
              <p:ext uri="{D42A27DB-BD31-4B8C-83A1-F6EECF244321}">
                <p14:modId xmlns:p14="http://schemas.microsoft.com/office/powerpoint/2010/main" val="3113799442"/>
              </p:ext>
            </p:extLst>
          </p:nvPr>
        </p:nvGraphicFramePr>
        <p:xfrm>
          <a:off x="601110" y="1188720"/>
          <a:ext cx="5589377" cy="42611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F878D47-6A28-36EF-E238-58964666A5E5}"/>
              </a:ext>
            </a:extLst>
          </p:cNvPr>
          <p:cNvSpPr txBox="1"/>
          <p:nvPr/>
        </p:nvSpPr>
        <p:spPr>
          <a:xfrm>
            <a:off x="5654675" y="2524045"/>
            <a:ext cx="2606040" cy="2362185"/>
          </a:xfrm>
          <a:prstGeom prst="rect">
            <a:avLst/>
          </a:prstGeom>
          <a:noFill/>
        </p:spPr>
        <p:txBody>
          <a:bodyPr wrap="square" rtlCol="0">
            <a:spAutoFit/>
          </a:bodyPr>
          <a:lstStyle/>
          <a:p>
            <a:r>
              <a:rPr lang="lv-LV" sz="1000" dirty="0">
                <a:latin typeface="+mj-lt"/>
              </a:rPr>
              <a:t>Kā citi avoti (grafikā) tika minēti:</a:t>
            </a:r>
          </a:p>
          <a:p>
            <a:pPr marL="171450" indent="-171450">
              <a:spcBef>
                <a:spcPts val="300"/>
              </a:spcBef>
              <a:buFont typeface="Wingdings" panose="05000000000000000000" pitchFamily="2" charset="2"/>
              <a:buChar char="ü"/>
            </a:pPr>
            <a:r>
              <a:rPr lang="lv-LV" sz="1000" dirty="0">
                <a:latin typeface="+mj-lt"/>
              </a:rPr>
              <a:t>Benzīntankā/ degvielas </a:t>
            </a:r>
            <a:r>
              <a:rPr lang="lv-LV" sz="1000" dirty="0" err="1">
                <a:latin typeface="+mj-lt"/>
              </a:rPr>
              <a:t>uzpildes</a:t>
            </a:r>
            <a:r>
              <a:rPr lang="lv-LV" sz="1000" dirty="0">
                <a:latin typeface="+mj-lt"/>
              </a:rPr>
              <a:t> stacijā;</a:t>
            </a:r>
          </a:p>
          <a:p>
            <a:pPr marL="171450" indent="-171450">
              <a:spcBef>
                <a:spcPts val="300"/>
              </a:spcBef>
              <a:buFont typeface="Wingdings" panose="05000000000000000000" pitchFamily="2" charset="2"/>
              <a:buChar char="ü"/>
            </a:pPr>
            <a:r>
              <a:rPr lang="lv-LV" sz="1000" dirty="0">
                <a:latin typeface="+mj-lt"/>
              </a:rPr>
              <a:t>no </a:t>
            </a:r>
            <a:r>
              <a:rPr lang="lv-LV" sz="1000" dirty="0" err="1">
                <a:latin typeface="+mj-lt"/>
              </a:rPr>
              <a:t>ražotaja</a:t>
            </a:r>
            <a:r>
              <a:rPr lang="lv-LV" sz="1000" dirty="0">
                <a:latin typeface="+mj-lt"/>
              </a:rPr>
              <a:t>;</a:t>
            </a:r>
          </a:p>
          <a:p>
            <a:pPr marL="171450" indent="-171450">
              <a:spcBef>
                <a:spcPts val="300"/>
              </a:spcBef>
              <a:buFont typeface="Wingdings" panose="05000000000000000000" pitchFamily="2" charset="2"/>
              <a:buChar char="ü"/>
            </a:pPr>
            <a:r>
              <a:rPr lang="lv-LV" sz="1000" dirty="0">
                <a:latin typeface="+mj-lt"/>
              </a:rPr>
              <a:t>tirdzniecība pa telefonu;</a:t>
            </a:r>
          </a:p>
          <a:p>
            <a:pPr marL="171450" indent="-171450">
              <a:spcBef>
                <a:spcPts val="300"/>
              </a:spcBef>
              <a:buFont typeface="Wingdings" panose="05000000000000000000" pitchFamily="2" charset="2"/>
              <a:buChar char="ü"/>
            </a:pPr>
            <a:r>
              <a:rPr lang="lv-LV" sz="1000" dirty="0" err="1">
                <a:latin typeface="+mj-lt"/>
              </a:rPr>
              <a:t>Ekopreču</a:t>
            </a:r>
            <a:r>
              <a:rPr lang="lv-LV" sz="1000" dirty="0">
                <a:latin typeface="+mj-lt"/>
              </a:rPr>
              <a:t> veikalā;</a:t>
            </a:r>
          </a:p>
          <a:p>
            <a:pPr marL="171450" indent="-171450">
              <a:spcBef>
                <a:spcPts val="300"/>
              </a:spcBef>
              <a:buFont typeface="Wingdings" panose="05000000000000000000" pitchFamily="2" charset="2"/>
              <a:buChar char="ü"/>
            </a:pPr>
            <a:r>
              <a:rPr lang="lv-LV" sz="1000" dirty="0" err="1">
                <a:latin typeface="+mj-lt"/>
              </a:rPr>
              <a:t>Internetaptiekā</a:t>
            </a:r>
            <a:r>
              <a:rPr lang="lv-LV" sz="1000" dirty="0">
                <a:latin typeface="+mj-lt"/>
              </a:rPr>
              <a:t>;</a:t>
            </a:r>
          </a:p>
          <a:p>
            <a:pPr marL="171450" indent="-171450">
              <a:spcBef>
                <a:spcPts val="300"/>
              </a:spcBef>
              <a:buFont typeface="Wingdings" panose="05000000000000000000" pitchFamily="2" charset="2"/>
              <a:buChar char="ü"/>
            </a:pPr>
            <a:r>
              <a:rPr lang="lv-LV" sz="1000" dirty="0">
                <a:latin typeface="+mj-lt"/>
              </a:rPr>
              <a:t>izplatītāji pa telefonu;</a:t>
            </a:r>
          </a:p>
          <a:p>
            <a:pPr marL="171450" indent="-171450">
              <a:spcBef>
                <a:spcPts val="300"/>
              </a:spcBef>
              <a:buFont typeface="Wingdings" panose="05000000000000000000" pitchFamily="2" charset="2"/>
              <a:buChar char="ü"/>
            </a:pPr>
            <a:r>
              <a:rPr lang="lv-LV" sz="1000" dirty="0">
                <a:latin typeface="+mj-lt"/>
              </a:rPr>
              <a:t>no ārzemēm meita </a:t>
            </a:r>
            <a:r>
              <a:rPr lang="lv-LV" sz="1000" dirty="0" err="1">
                <a:latin typeface="+mj-lt"/>
              </a:rPr>
              <a:t>sūta</a:t>
            </a:r>
            <a:r>
              <a:rPr lang="lv-LV" sz="1000" dirty="0">
                <a:latin typeface="+mj-lt"/>
              </a:rPr>
              <a:t>;</a:t>
            </a:r>
          </a:p>
          <a:p>
            <a:pPr marL="171450" indent="-171450">
              <a:spcBef>
                <a:spcPts val="300"/>
              </a:spcBef>
              <a:buFont typeface="Wingdings" panose="05000000000000000000" pitchFamily="2" charset="2"/>
              <a:buChar char="ü"/>
            </a:pPr>
            <a:r>
              <a:rPr lang="lv-LV" sz="1000" dirty="0">
                <a:latin typeface="+mj-lt"/>
              </a:rPr>
              <a:t>Latvijas olimpiskā vienība;</a:t>
            </a:r>
          </a:p>
          <a:p>
            <a:pPr marL="171450" indent="-171450">
              <a:spcBef>
                <a:spcPts val="300"/>
              </a:spcBef>
              <a:buFont typeface="Wingdings" panose="05000000000000000000" pitchFamily="2" charset="2"/>
              <a:buChar char="ü"/>
            </a:pPr>
            <a:r>
              <a:rPr lang="lv-LV" sz="1000" dirty="0">
                <a:latin typeface="+mj-lt"/>
              </a:rPr>
              <a:t>Pasākumā kā </a:t>
            </a:r>
            <a:r>
              <a:rPr lang="lv-LV" sz="1000" dirty="0" err="1">
                <a:latin typeface="+mj-lt"/>
              </a:rPr>
              <a:t>promo</a:t>
            </a:r>
            <a:r>
              <a:rPr lang="lv-LV" sz="1000" dirty="0">
                <a:latin typeface="+mj-lt"/>
              </a:rPr>
              <a:t> dāvanu;</a:t>
            </a:r>
          </a:p>
          <a:p>
            <a:pPr marL="171450" indent="-171450">
              <a:spcBef>
                <a:spcPts val="300"/>
              </a:spcBef>
              <a:buFont typeface="Wingdings" panose="05000000000000000000" pitchFamily="2" charset="2"/>
              <a:buChar char="ü"/>
            </a:pPr>
            <a:r>
              <a:rPr lang="lv-LV" sz="1000" dirty="0">
                <a:latin typeface="+mj-lt"/>
              </a:rPr>
              <a:t>Sacensībās;</a:t>
            </a:r>
          </a:p>
          <a:p>
            <a:pPr marL="171450" indent="-171450">
              <a:spcBef>
                <a:spcPts val="300"/>
              </a:spcBef>
              <a:buFont typeface="Wingdings" panose="05000000000000000000" pitchFamily="2" charset="2"/>
              <a:buChar char="ü"/>
            </a:pPr>
            <a:r>
              <a:rPr lang="lv-LV" sz="1000" dirty="0">
                <a:latin typeface="+mj-lt"/>
              </a:rPr>
              <a:t>Sertificēts, </a:t>
            </a:r>
            <a:r>
              <a:rPr lang="lv-LV" sz="1000" dirty="0" err="1">
                <a:latin typeface="+mj-lt"/>
              </a:rPr>
              <a:t>licenzēts</a:t>
            </a:r>
            <a:r>
              <a:rPr lang="lv-LV" sz="1000" dirty="0">
                <a:latin typeface="+mj-lt"/>
              </a:rPr>
              <a:t> uzņēmums.</a:t>
            </a:r>
          </a:p>
        </p:txBody>
      </p:sp>
      <p:sp>
        <p:nvSpPr>
          <p:cNvPr id="4" name="TextBox 3">
            <a:extLst>
              <a:ext uri="{FF2B5EF4-FFF2-40B4-BE49-F238E27FC236}">
                <a16:creationId xmlns:a16="http://schemas.microsoft.com/office/drawing/2014/main" id="{B43E900C-6503-2979-5683-9B58A0D4E97F}"/>
              </a:ext>
            </a:extLst>
          </p:cNvPr>
          <p:cNvSpPr txBox="1"/>
          <p:nvPr/>
        </p:nvSpPr>
        <p:spPr>
          <a:xfrm>
            <a:off x="1664258" y="5587651"/>
            <a:ext cx="5293437" cy="246221"/>
          </a:xfrm>
          <a:prstGeom prst="rect">
            <a:avLst/>
          </a:prstGeom>
          <a:noFill/>
        </p:spPr>
        <p:txBody>
          <a:bodyPr wrap="none" rtlCol="0">
            <a:spAutoFit/>
          </a:bodyPr>
          <a:lstStyle/>
          <a:p>
            <a:r>
              <a:rPr lang="lv-LV" sz="1000" dirty="0"/>
              <a:t>Bāze: visi aptaujas dalībnieki, respondentiem, kuri ir lietojuši iepriekš minētās vielas; 2024: n= 1082</a:t>
            </a:r>
          </a:p>
        </p:txBody>
      </p:sp>
      <p:sp>
        <p:nvSpPr>
          <p:cNvPr id="5" name="Slide Number Placeholder 1">
            <a:extLst>
              <a:ext uri="{FF2B5EF4-FFF2-40B4-BE49-F238E27FC236}">
                <a16:creationId xmlns:a16="http://schemas.microsoft.com/office/drawing/2014/main" id="{CCD6412A-69D5-2F1D-AAA3-F3F4EECFA16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135347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038-CC79-C161-ED90-4534E6BF6E6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DEDBB2F3-5CC1-297C-D04B-13DF2D962354}"/>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iepriekš minētās vielas: </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Kā Jūs novērtētu, cik labi Jūs zināt to, kādu ietekmi uz Jūsu organismu un tajā notiekošajiem procesiem atstāj vielas, kuras Jūs lietojāt?</a:t>
            </a:r>
          </a:p>
        </p:txBody>
      </p:sp>
      <p:sp>
        <p:nvSpPr>
          <p:cNvPr id="5" name="TextBox 4">
            <a:extLst>
              <a:ext uri="{FF2B5EF4-FFF2-40B4-BE49-F238E27FC236}">
                <a16:creationId xmlns:a16="http://schemas.microsoft.com/office/drawing/2014/main" id="{E3050847-B721-00C0-8E6A-8F22DBCA9E3F}"/>
              </a:ext>
            </a:extLst>
          </p:cNvPr>
          <p:cNvSpPr txBox="1"/>
          <p:nvPr/>
        </p:nvSpPr>
        <p:spPr>
          <a:xfrm>
            <a:off x="1216359" y="4749773"/>
            <a:ext cx="5293437" cy="246221"/>
          </a:xfrm>
          <a:prstGeom prst="rect">
            <a:avLst/>
          </a:prstGeom>
          <a:noFill/>
        </p:spPr>
        <p:txBody>
          <a:bodyPr wrap="none" rtlCol="0">
            <a:spAutoFit/>
          </a:bodyPr>
          <a:lstStyle/>
          <a:p>
            <a:r>
              <a:rPr lang="lv-LV" sz="1000" dirty="0"/>
              <a:t>Bāze: visi aptaujas dalībnieki, respondentiem, kuri ir lietojuši iepriekš minētās vielas; 2024: n= 1082</a:t>
            </a:r>
          </a:p>
        </p:txBody>
      </p:sp>
      <p:graphicFrame>
        <p:nvGraphicFramePr>
          <p:cNvPr id="6" name="Chart 5">
            <a:extLst>
              <a:ext uri="{FF2B5EF4-FFF2-40B4-BE49-F238E27FC236}">
                <a16:creationId xmlns:a16="http://schemas.microsoft.com/office/drawing/2014/main" id="{EA0FB982-6CD3-7C8F-CDA2-D580A2E1C469}"/>
              </a:ext>
            </a:extLst>
          </p:cNvPr>
          <p:cNvGraphicFramePr/>
          <p:nvPr>
            <p:extLst>
              <p:ext uri="{D42A27DB-BD31-4B8C-83A1-F6EECF244321}">
                <p14:modId xmlns:p14="http://schemas.microsoft.com/office/powerpoint/2010/main" val="3574790694"/>
              </p:ext>
            </p:extLst>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2F8CEB7-38FD-18AC-41A8-223431BA40D0}"/>
              </a:ext>
            </a:extLst>
          </p:cNvPr>
          <p:cNvGraphicFramePr/>
          <p:nvPr>
            <p:extLst>
              <p:ext uri="{D42A27DB-BD31-4B8C-83A1-F6EECF244321}">
                <p14:modId xmlns:p14="http://schemas.microsoft.com/office/powerpoint/2010/main" val="3926803918"/>
              </p:ext>
            </p:extLst>
          </p:nvPr>
        </p:nvGraphicFramePr>
        <p:xfrm>
          <a:off x="352127" y="11959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a:extLst>
              <a:ext uri="{FF2B5EF4-FFF2-40B4-BE49-F238E27FC236}">
                <a16:creationId xmlns:a16="http://schemas.microsoft.com/office/drawing/2014/main" id="{B01175B9-374C-53D4-815B-E69F92CC53D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3059858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F703-0DEB-C368-E3D1-DC8E4B1D4A8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67424E0-BE7A-45EC-9EB8-160386195385}"/>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iepriekš minētās vielas: </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Vai lietotās vielas Jums sniedza to rezultātu, kuru bijāt gaidījis?</a:t>
            </a:r>
          </a:p>
        </p:txBody>
      </p:sp>
      <p:sp>
        <p:nvSpPr>
          <p:cNvPr id="4" name="TextBox 3">
            <a:extLst>
              <a:ext uri="{FF2B5EF4-FFF2-40B4-BE49-F238E27FC236}">
                <a16:creationId xmlns:a16="http://schemas.microsoft.com/office/drawing/2014/main" id="{F70477B5-2D4E-D150-9468-A59A734BA60A}"/>
              </a:ext>
            </a:extLst>
          </p:cNvPr>
          <p:cNvSpPr txBox="1"/>
          <p:nvPr/>
        </p:nvSpPr>
        <p:spPr>
          <a:xfrm>
            <a:off x="1216359" y="4749773"/>
            <a:ext cx="5293437" cy="246221"/>
          </a:xfrm>
          <a:prstGeom prst="rect">
            <a:avLst/>
          </a:prstGeom>
          <a:noFill/>
        </p:spPr>
        <p:txBody>
          <a:bodyPr wrap="none" rtlCol="0">
            <a:spAutoFit/>
          </a:bodyPr>
          <a:lstStyle/>
          <a:p>
            <a:r>
              <a:rPr lang="lv-LV" sz="1000" dirty="0"/>
              <a:t>Bāze: visi aptaujas dalībnieki, respondentiem, kuri ir lietojuši iepriekš minētās vielas; 2024: n= 1082</a:t>
            </a:r>
          </a:p>
        </p:txBody>
      </p:sp>
      <p:graphicFrame>
        <p:nvGraphicFramePr>
          <p:cNvPr id="5" name="Chart 4">
            <a:extLst>
              <a:ext uri="{FF2B5EF4-FFF2-40B4-BE49-F238E27FC236}">
                <a16:creationId xmlns:a16="http://schemas.microsoft.com/office/drawing/2014/main" id="{5BF5A921-9976-6A6E-4C3A-022C8AD434F9}"/>
              </a:ext>
            </a:extLst>
          </p:cNvPr>
          <p:cNvGraphicFramePr/>
          <p:nvPr>
            <p:extLst>
              <p:ext uri="{D42A27DB-BD31-4B8C-83A1-F6EECF244321}">
                <p14:modId xmlns:p14="http://schemas.microsoft.com/office/powerpoint/2010/main" val="271661289"/>
              </p:ext>
            </p:extLst>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3707077-AB83-07A3-7E4C-A0F60730A618}"/>
              </a:ext>
            </a:extLst>
          </p:cNvPr>
          <p:cNvGraphicFramePr/>
          <p:nvPr>
            <p:extLst>
              <p:ext uri="{D42A27DB-BD31-4B8C-83A1-F6EECF244321}">
                <p14:modId xmlns:p14="http://schemas.microsoft.com/office/powerpoint/2010/main" val="979299426"/>
              </p:ext>
            </p:extLst>
          </p:nvPr>
        </p:nvGraphicFramePr>
        <p:xfrm>
          <a:off x="388229" y="119672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1">
            <a:extLst>
              <a:ext uri="{FF2B5EF4-FFF2-40B4-BE49-F238E27FC236}">
                <a16:creationId xmlns:a16="http://schemas.microsoft.com/office/drawing/2014/main" id="{96C7AAB0-0B74-06BA-1AA7-0A18A082CFB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671723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C264-3718-D723-5054-EF1E598CAF1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8D9FE059-C4A8-9820-E9B3-8F2F50DD677A}"/>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iepriekš minētās vielas: </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kopumā Jums ir svarīgi, lai vielas, kurus Jūs lietojāt, būtu oficiāli reģistrētas tieši Latvijā (piemēram, PVD reģistrā)? </a:t>
            </a:r>
          </a:p>
        </p:txBody>
      </p:sp>
      <p:sp>
        <p:nvSpPr>
          <p:cNvPr id="4" name="TextBox 3">
            <a:extLst>
              <a:ext uri="{FF2B5EF4-FFF2-40B4-BE49-F238E27FC236}">
                <a16:creationId xmlns:a16="http://schemas.microsoft.com/office/drawing/2014/main" id="{2B3BBF3B-74CD-5DDB-8C44-FA2BE2073220}"/>
              </a:ext>
            </a:extLst>
          </p:cNvPr>
          <p:cNvSpPr txBox="1"/>
          <p:nvPr/>
        </p:nvSpPr>
        <p:spPr>
          <a:xfrm>
            <a:off x="1216359" y="4749773"/>
            <a:ext cx="5293437" cy="246221"/>
          </a:xfrm>
          <a:prstGeom prst="rect">
            <a:avLst/>
          </a:prstGeom>
          <a:noFill/>
        </p:spPr>
        <p:txBody>
          <a:bodyPr wrap="none" rtlCol="0">
            <a:spAutoFit/>
          </a:bodyPr>
          <a:lstStyle/>
          <a:p>
            <a:r>
              <a:rPr lang="lv-LV" sz="1000" dirty="0"/>
              <a:t>Bāze: visi aptaujas dalībnieki, respondentiem, kuri ir lietojuši iepriekš minētās vielas; 2024: n= 1082</a:t>
            </a:r>
          </a:p>
        </p:txBody>
      </p:sp>
      <p:graphicFrame>
        <p:nvGraphicFramePr>
          <p:cNvPr id="5" name="Chart 4">
            <a:extLst>
              <a:ext uri="{FF2B5EF4-FFF2-40B4-BE49-F238E27FC236}">
                <a16:creationId xmlns:a16="http://schemas.microsoft.com/office/drawing/2014/main" id="{CCD04B65-2426-A5D0-55CB-B746302E7988}"/>
              </a:ext>
            </a:extLst>
          </p:cNvPr>
          <p:cNvGraphicFramePr/>
          <p:nvPr>
            <p:extLst>
              <p:ext uri="{D42A27DB-BD31-4B8C-83A1-F6EECF244321}">
                <p14:modId xmlns:p14="http://schemas.microsoft.com/office/powerpoint/2010/main" val="183226498"/>
              </p:ext>
            </p:extLst>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020A3B1-5E35-8460-6020-F4E9CA7A41EB}"/>
              </a:ext>
            </a:extLst>
          </p:cNvPr>
          <p:cNvGraphicFramePr/>
          <p:nvPr>
            <p:extLst>
              <p:ext uri="{D42A27DB-BD31-4B8C-83A1-F6EECF244321}">
                <p14:modId xmlns:p14="http://schemas.microsoft.com/office/powerpoint/2010/main" val="201306057"/>
              </p:ext>
            </p:extLst>
          </p:nvPr>
        </p:nvGraphicFramePr>
        <p:xfrm>
          <a:off x="388229" y="1196722"/>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1">
            <a:extLst>
              <a:ext uri="{FF2B5EF4-FFF2-40B4-BE49-F238E27FC236}">
                <a16:creationId xmlns:a16="http://schemas.microsoft.com/office/drawing/2014/main" id="{FCB12F0F-58B5-915A-8763-9B8CB2228C1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27952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E40-1A3A-A018-6881-C1302F70C04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Dažādu vielu, preparātu lietošana labākas fiziskās formas sasniegšanai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28229CD-03F7-55A2-DEA0-6BC0EC31EC84}"/>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Jautājums respondentiem, kuri ir lietojuši iepriekš minētās vielas: </a:t>
            </a: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rūpīgi Jūs izlasījāt Jūsu lietoto preparātu etiķetes vai lietošanas pamācības? Gadījumā, ja Jūs esat lietojis vairākus preparātus, produktus vai vielas, lūdzu, atbildiet par pēdējo reizi!</a:t>
            </a:r>
          </a:p>
        </p:txBody>
      </p:sp>
      <p:sp>
        <p:nvSpPr>
          <p:cNvPr id="4" name="TextBox 3">
            <a:extLst>
              <a:ext uri="{FF2B5EF4-FFF2-40B4-BE49-F238E27FC236}">
                <a16:creationId xmlns:a16="http://schemas.microsoft.com/office/drawing/2014/main" id="{EFBF63ED-8ED6-75BB-5744-2D8CD501721C}"/>
              </a:ext>
            </a:extLst>
          </p:cNvPr>
          <p:cNvSpPr txBox="1"/>
          <p:nvPr/>
        </p:nvSpPr>
        <p:spPr>
          <a:xfrm>
            <a:off x="1216359" y="4749773"/>
            <a:ext cx="5293437" cy="246221"/>
          </a:xfrm>
          <a:prstGeom prst="rect">
            <a:avLst/>
          </a:prstGeom>
          <a:noFill/>
        </p:spPr>
        <p:txBody>
          <a:bodyPr wrap="none" rtlCol="0">
            <a:spAutoFit/>
          </a:bodyPr>
          <a:lstStyle/>
          <a:p>
            <a:r>
              <a:rPr lang="lv-LV" sz="1000" dirty="0"/>
              <a:t>Bāze: visi aptaujas dalībnieki, respondentiem, kuri ir lietojuši iepriekš minētās vielas; 2024: n= 1082</a:t>
            </a:r>
          </a:p>
        </p:txBody>
      </p:sp>
      <p:graphicFrame>
        <p:nvGraphicFramePr>
          <p:cNvPr id="5" name="Chart 4">
            <a:extLst>
              <a:ext uri="{FF2B5EF4-FFF2-40B4-BE49-F238E27FC236}">
                <a16:creationId xmlns:a16="http://schemas.microsoft.com/office/drawing/2014/main" id="{7DE8F729-46CE-DDCB-85A0-8D722CE4BC10}"/>
              </a:ext>
            </a:extLst>
          </p:cNvPr>
          <p:cNvGraphicFramePr/>
          <p:nvPr>
            <p:extLst>
              <p:ext uri="{D42A27DB-BD31-4B8C-83A1-F6EECF244321}">
                <p14:modId xmlns:p14="http://schemas.microsoft.com/office/powerpoint/2010/main" val="3127747998"/>
              </p:ext>
            </p:extLst>
          </p:nvPr>
        </p:nvGraphicFramePr>
        <p:xfrm>
          <a:off x="4258670" y="1615222"/>
          <a:ext cx="4386020" cy="230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4E62000-CB92-B8CB-A4DE-7AB00E8BA823}"/>
              </a:ext>
            </a:extLst>
          </p:cNvPr>
          <p:cNvGraphicFramePr/>
          <p:nvPr>
            <p:extLst>
              <p:ext uri="{D42A27DB-BD31-4B8C-83A1-F6EECF244321}">
                <p14:modId xmlns:p14="http://schemas.microsoft.com/office/powerpoint/2010/main" val="4291243108"/>
              </p:ext>
            </p:extLst>
          </p:nvPr>
        </p:nvGraphicFramePr>
        <p:xfrm>
          <a:off x="352127" y="1195939"/>
          <a:ext cx="3510951" cy="338155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1">
            <a:extLst>
              <a:ext uri="{FF2B5EF4-FFF2-40B4-BE49-F238E27FC236}">
                <a16:creationId xmlns:a16="http://schemas.microsoft.com/office/drawing/2014/main" id="{760311E9-ADE4-1940-A0B1-E1A19186AF5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773502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03EC3E5-4CF5-4025-F73F-2B28272A33F8}"/>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9. Atbildīgo institūciju darba vērtējums </a:t>
            </a:r>
          </a:p>
          <a:p>
            <a:pPr algn="ctr">
              <a:lnSpc>
                <a:spcPct val="130000"/>
              </a:lnSpc>
              <a:defRPr/>
            </a:pPr>
            <a:r>
              <a:rPr lang="lv-LV" sz="2400" dirty="0">
                <a:solidFill>
                  <a:srgbClr val="990033"/>
                </a:solidFill>
                <a:effectLst>
                  <a:outerShdw blurRad="38100" dist="38100" dir="2700000" algn="tl">
                    <a:srgbClr val="C0C0C0"/>
                  </a:outerShdw>
                </a:effectLst>
                <a:latin typeface="+mj-lt"/>
              </a:rPr>
              <a:t>cīņā pret dopinga lietošanu sportā</a:t>
            </a:r>
          </a:p>
        </p:txBody>
      </p:sp>
      <p:sp>
        <p:nvSpPr>
          <p:cNvPr id="3" name="Slide Number Placeholder 1">
            <a:extLst>
              <a:ext uri="{FF2B5EF4-FFF2-40B4-BE49-F238E27FC236}">
                <a16:creationId xmlns:a16="http://schemas.microsoft.com/office/drawing/2014/main" id="{085D6355-440A-D280-1CCB-4B46BC1674A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29125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5B3A-E75E-D9EC-4BA2-4882E7DA74A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Atbildīgo institūciju darbs cīņā pret dopinga lietošanu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C9E29D2-0FDA-41F4-866A-5AD2F77879A2}"/>
              </a:ext>
            </a:extLst>
          </p:cNvPr>
          <p:cNvSpPr txBox="1">
            <a:spLocks/>
          </p:cNvSpPr>
          <p:nvPr/>
        </p:nvSpPr>
        <p:spPr>
          <a:xfrm>
            <a:off x="388229" y="662121"/>
            <a:ext cx="8466846" cy="81920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Kā Jūs vērtētu atbildīgo institūciju darbu cīņā pret dopinga lietošanu sportā? Vai, Jūsuprāt, tās dara pietiekami, drīzāk pietiekami, drīzāk nepietiekami vai nepietiekami?</a:t>
            </a:r>
          </a:p>
        </p:txBody>
      </p:sp>
      <p:graphicFrame>
        <p:nvGraphicFramePr>
          <p:cNvPr id="4" name="Chart 3">
            <a:extLst>
              <a:ext uri="{FF2B5EF4-FFF2-40B4-BE49-F238E27FC236}">
                <a16:creationId xmlns:a16="http://schemas.microsoft.com/office/drawing/2014/main" id="{47FF89FE-427F-410B-187F-549D7659EC95}"/>
              </a:ext>
            </a:extLst>
          </p:cNvPr>
          <p:cNvGraphicFramePr/>
          <p:nvPr>
            <p:extLst>
              <p:ext uri="{D42A27DB-BD31-4B8C-83A1-F6EECF244321}">
                <p14:modId xmlns:p14="http://schemas.microsoft.com/office/powerpoint/2010/main" val="2003743265"/>
              </p:ext>
            </p:extLst>
          </p:nvPr>
        </p:nvGraphicFramePr>
        <p:xfrm>
          <a:off x="1877114" y="1554480"/>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A67D3A9A-5577-B3FA-BEF2-D136439300C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32695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CB003-66E2-DAC1-1A50-699F6ECD448A}"/>
              </a:ext>
            </a:extLst>
          </p:cNvPr>
          <p:cNvSpPr>
            <a:spLocks noChangeArrowheads="1"/>
          </p:cNvSpPr>
          <p:nvPr/>
        </p:nvSpPr>
        <p:spPr bwMode="auto">
          <a:xfrm>
            <a:off x="283465" y="420624"/>
            <a:ext cx="8586215" cy="5757540"/>
          </a:xfrm>
          <a:prstGeom prst="rect">
            <a:avLst/>
          </a:prstGeom>
          <a:noFill/>
          <a:ln w="9525">
            <a:noFill/>
            <a:miter lim="800000"/>
            <a:headEnd/>
            <a:tailEnd/>
          </a:ln>
        </p:spPr>
        <p:txBody>
          <a:bodyPr/>
          <a:lstStyle/>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2024. gada nogalē tika veikta otrā sabiedriskās domas aptauja par dopinga lietošanu sportā. Iepriekšējā aptauja norisa 2019.gada pavasarī. Pētījuma rezultāti un to salīdzinājums ar 2019.g. aptaujas rezultātiem kopumā liecina par pozitīvām tendencēm sabiedrībā. Iedzīvotāji lielāku vērību pievērš savam fiziskajam stāvoklim un pašsajūtai, biežāk veic fiziskās aktivitātes, apmeklē sporta vai </a:t>
            </a:r>
            <a:r>
              <a:rPr lang="lv-LV" sz="1100" dirty="0" err="1">
                <a:solidFill>
                  <a:srgbClr val="000000"/>
                </a:solidFill>
                <a:latin typeface="Calibri" pitchFamily="34" charset="0"/>
              </a:rPr>
              <a:t>fitnesa</a:t>
            </a:r>
            <a:r>
              <a:rPr lang="lv-LV" sz="1100" dirty="0">
                <a:solidFill>
                  <a:srgbClr val="000000"/>
                </a:solidFill>
                <a:latin typeface="Calibri" pitchFamily="34" charset="0"/>
              </a:rPr>
              <a:t> klubus, ir atbildīgāki lietojot vielas, preparātus fiziskā stāvokļa uzlabošanai. Sabiedrībā paaugstinās interese par informāciju, kas skar dopinga lietošanu sportā, Latvijas iedzīvotāju priekšstati par sportā aizliegto vielu lietošanu ir kļuvuši skaidrāki, dopinga lietošanu nosodošāki. Pieaug sabiedrības uzticēšanās </a:t>
            </a:r>
            <a:r>
              <a:rPr kumimoji="0" lang="lv-LV" sz="1100" b="0" i="0" u="none" strike="noStrike" kern="1200" cap="none" spc="0" normalizeH="0" baseline="0" noProof="0" dirty="0">
                <a:ln>
                  <a:noFill/>
                </a:ln>
                <a:solidFill>
                  <a:srgbClr val="000000"/>
                </a:solidFill>
                <a:effectLst/>
                <a:uLnTx/>
                <a:uFillTx/>
                <a:latin typeface="Calibri" pitchFamily="34" charset="0"/>
                <a:ea typeface="+mn-ea"/>
                <a:cs typeface="+mn-cs"/>
              </a:rPr>
              <a:t>starptautiskajām un Latvijas antidopinga institūcijām. </a:t>
            </a:r>
            <a:r>
              <a:rPr lang="lv-LV" sz="1100" dirty="0">
                <a:solidFill>
                  <a:srgbClr val="000000"/>
                </a:solidFill>
                <a:latin typeface="Calibri" pitchFamily="34" charset="0"/>
              </a:rPr>
              <a:t>Dopinga lietošana sportā personīgi uztrauc katru otro Latvijas iedzīvotāju.</a:t>
            </a:r>
          </a:p>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Sabiedrībā valda (pārstāvēja vairāk nekā divas trešdaļas respondentu) šādi vispārēji priekšstati par sportu:</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Sportam ir jābūt daļai no bērnu un jauniešu audzināšanas programmas </a:t>
            </a:r>
            <a:r>
              <a:rPr lang="lv-LV" sz="1100" dirty="0">
                <a:solidFill>
                  <a:srgbClr val="000000"/>
                </a:solidFill>
                <a:latin typeface="Calibri" pitchFamily="34" charset="0"/>
              </a:rPr>
              <a:t>(tā domā 95% aptaujāto Latvijas iedzīvotāju; +3%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Sportā visiem dalībniekiem ir jānodrošina vienlīdzīgi apstākļi </a:t>
            </a:r>
            <a:r>
              <a:rPr lang="lv-LV" sz="1100" dirty="0">
                <a:solidFill>
                  <a:srgbClr val="000000"/>
                </a:solidFill>
                <a:latin typeface="Calibri" pitchFamily="34" charset="0"/>
              </a:rPr>
              <a:t>(91%; +2%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Sports kā audzināšanas metode ir padarījis labākus daudzus bērnus un jauniešus Latvijā </a:t>
            </a:r>
            <a:r>
              <a:rPr lang="lv-LV" sz="1100" dirty="0">
                <a:solidFill>
                  <a:srgbClr val="000000"/>
                </a:solidFill>
                <a:latin typeface="Calibri" pitchFamily="34" charset="0"/>
              </a:rPr>
              <a:t>(87%; +8%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Tie, kas krāpjas sportā, parasti ir negodīgi arī citās dzīves jomās </a:t>
            </a:r>
            <a:r>
              <a:rPr lang="lv-LV" sz="1100" dirty="0">
                <a:solidFill>
                  <a:srgbClr val="000000"/>
                </a:solidFill>
                <a:latin typeface="Calibri" pitchFamily="34" charset="0"/>
              </a:rPr>
              <a:t>(73%; +7% salīdzinājumā ar 2019.g.);</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Jāatzīmē, ka šogad visi augstāk minētie uzskati tika pārstāvēti biežāk nekā iepriekšējā (2019.g.) sabiedriskās domas pētījumā.</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Aptaujas dalībnieku viedokļi dalījās, vērtējot izteikumu:</a:t>
            </a:r>
          </a:p>
          <a:p>
            <a:pPr marL="1371600" lvl="2" indent="-457200" algn="just">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Sportā galvenais ir uzvara</a:t>
            </a:r>
            <a:r>
              <a:rPr lang="lv-LV" sz="1100" dirty="0">
                <a:solidFill>
                  <a:srgbClr val="000000"/>
                </a:solidFill>
                <a:latin typeface="Calibri" pitchFamily="34" charset="0"/>
              </a:rPr>
              <a:t>. Apgalvojumam piekrita 43% (-6% salīdzinājumā ar 2019.g.), savukārt nepiekrita 53% (+8% salīdzinājumā ar 2019.g.). Ja 2019.g. respondenti izteikumam biežāk piekrita nekā nepiekrita, tad šogad biežāk tika pārstāvēta noraidoša attieksme. Aptaujas rezultātu analīze respondentu grupās, kuras izveidotas pēc dažādām sociāli demogrāfiskajām pazīmēm, atklāj, ka nozīmīgākās rezultātu atšķirības vērojamas sieviešu un vīriešu auditorijās. Ja pārliecinošs vairākums (62%) sieviešu  kopumā nepiekrita viedoklim, ka sportā galvenais ir uzvara, tad vīriešu vidū lielākā daļa (53%) respondentu apgalvojumam piekrita. Rezultātu analīze iezīmē tendenci – jo augstāka ir respondentu iegūtā izglītība, jo lielāks ir to aptaujāto skaits, kuri nepiekrita tam, ka sportā galvenais ir uzvara.</a:t>
            </a:r>
          </a:p>
        </p:txBody>
      </p:sp>
      <p:sp>
        <p:nvSpPr>
          <p:cNvPr id="3" name="Slide Number Placeholder 1">
            <a:extLst>
              <a:ext uri="{FF2B5EF4-FFF2-40B4-BE49-F238E27FC236}">
                <a16:creationId xmlns:a16="http://schemas.microsoft.com/office/drawing/2014/main" id="{9D6EEE46-CD71-CF41-5247-B80FC1C15028}"/>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713759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BFDC-548F-9716-440C-2F10114D918E}"/>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Atbildīgo institūciju darbs cīņā pret dopinga lietošanu sportā</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67ADA990-C83F-1AB2-E31B-479AFC142112}"/>
              </a:ext>
            </a:extLst>
          </p:cNvPr>
          <p:cNvSpPr txBox="1">
            <a:spLocks/>
          </p:cNvSpPr>
          <p:nvPr/>
        </p:nvSpPr>
        <p:spPr>
          <a:xfrm>
            <a:off x="388229" y="534105"/>
            <a:ext cx="8466846" cy="261423"/>
          </a:xfrm>
          <a:prstGeom prst="rect">
            <a:avLst/>
          </a:prstGeom>
        </p:spPr>
        <p:txBody>
          <a:bodyPr/>
          <a:lstStyle/>
          <a:p>
            <a:pPr lvl="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Kā Jūs vērtētu atbildīgo institūciju darbu cīņā pret dopinga lietošanu sportā? </a:t>
            </a:r>
          </a:p>
        </p:txBody>
      </p:sp>
      <p:graphicFrame>
        <p:nvGraphicFramePr>
          <p:cNvPr id="4" name="Chart 3">
            <a:extLst>
              <a:ext uri="{FF2B5EF4-FFF2-40B4-BE49-F238E27FC236}">
                <a16:creationId xmlns:a16="http://schemas.microsoft.com/office/drawing/2014/main" id="{DB47E3D6-E7AF-89B4-FE5D-08F813FD1601}"/>
              </a:ext>
            </a:extLst>
          </p:cNvPr>
          <p:cNvGraphicFramePr/>
          <p:nvPr>
            <p:extLst>
              <p:ext uri="{D42A27DB-BD31-4B8C-83A1-F6EECF244321}">
                <p14:modId xmlns:p14="http://schemas.microsoft.com/office/powerpoint/2010/main" val="832385514"/>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B9F484DC-081B-E6CF-E3A3-9A40E04D2387}"/>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90</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184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64D38-C2FE-0694-465F-C9B002579798}"/>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10. Uzticēšanās antidopinga sistēmām</a:t>
            </a:r>
          </a:p>
        </p:txBody>
      </p:sp>
      <p:sp>
        <p:nvSpPr>
          <p:cNvPr id="3" name="Slide Number Placeholder 1">
            <a:extLst>
              <a:ext uri="{FF2B5EF4-FFF2-40B4-BE49-F238E27FC236}">
                <a16:creationId xmlns:a16="http://schemas.microsoft.com/office/drawing/2014/main" id="{16322EE9-509D-806E-D506-7FE20ADB2842}"/>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91</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66148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9EFC-9FB0-A4B0-5808-C6570616E53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Uzticēšanās antidopinga sistēmām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88A9B85-BFEC-B941-E656-21AAF6033D5F}"/>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Sakiet, lūdzu, cik lielā mērā Jūs kopumā uzticaties šādām antidopinga sistēmām (t.i., var paļauties, ka dopingu lietojošie sportisti tiks pieķerti)? Vai Jūs pilnībā uzticaties, drīzāk uzticaties, drīzāk neuzticaties vai neuzticaties? </a:t>
            </a:r>
          </a:p>
        </p:txBody>
      </p:sp>
      <p:graphicFrame>
        <p:nvGraphicFramePr>
          <p:cNvPr id="8" name="Chart 7">
            <a:extLst>
              <a:ext uri="{FF2B5EF4-FFF2-40B4-BE49-F238E27FC236}">
                <a16:creationId xmlns:a16="http://schemas.microsoft.com/office/drawing/2014/main" id="{9A5BC36A-A036-CECE-7DD8-2E2F6C795AFD}"/>
              </a:ext>
            </a:extLst>
          </p:cNvPr>
          <p:cNvGraphicFramePr/>
          <p:nvPr/>
        </p:nvGraphicFramePr>
        <p:xfrm>
          <a:off x="250164" y="1295098"/>
          <a:ext cx="5742200" cy="2938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DBB5D4E7-0DB2-2E0F-A430-35104CC70E5B}"/>
              </a:ext>
            </a:extLst>
          </p:cNvPr>
          <p:cNvGraphicFramePr/>
          <p:nvPr/>
        </p:nvGraphicFramePr>
        <p:xfrm>
          <a:off x="6078621" y="1306520"/>
          <a:ext cx="2915847" cy="32563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6F56A1E-BF74-B416-DF44-B776639E3CED}"/>
              </a:ext>
            </a:extLst>
          </p:cNvPr>
          <p:cNvSpPr txBox="1"/>
          <p:nvPr/>
        </p:nvSpPr>
        <p:spPr>
          <a:xfrm>
            <a:off x="4817301" y="4816689"/>
            <a:ext cx="2114681" cy="246221"/>
          </a:xfrm>
          <a:prstGeom prst="rect">
            <a:avLst/>
          </a:prstGeom>
          <a:noFill/>
        </p:spPr>
        <p:txBody>
          <a:bodyPr wrap="none" rtlCol="0">
            <a:spAutoFit/>
          </a:bodyPr>
          <a:lstStyle/>
          <a:p>
            <a:r>
              <a:rPr lang="lv-LV" sz="1000" dirty="0"/>
              <a:t>Bāze: visi aptaujas dalībnieki; n=1536</a:t>
            </a:r>
          </a:p>
        </p:txBody>
      </p:sp>
      <p:cxnSp>
        <p:nvCxnSpPr>
          <p:cNvPr id="11" name="Straight Connector 10">
            <a:extLst>
              <a:ext uri="{FF2B5EF4-FFF2-40B4-BE49-F238E27FC236}">
                <a16:creationId xmlns:a16="http://schemas.microsoft.com/office/drawing/2014/main" id="{CC54A60C-82E5-E97D-090F-F61E8366EC7B}"/>
              </a:ext>
            </a:extLst>
          </p:cNvPr>
          <p:cNvCxnSpPr>
            <a:cxnSpLocks/>
          </p:cNvCxnSpPr>
          <p:nvPr/>
        </p:nvCxnSpPr>
        <p:spPr>
          <a:xfrm>
            <a:off x="6035493" y="1196722"/>
            <a:ext cx="0" cy="32015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1">
            <a:extLst>
              <a:ext uri="{FF2B5EF4-FFF2-40B4-BE49-F238E27FC236}">
                <a16:creationId xmlns:a16="http://schemas.microsoft.com/office/drawing/2014/main" id="{6352F38B-4400-4C23-0BDF-CD2399E66929}"/>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92</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462436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76ECE2C-1343-1615-7547-666CE9784F5D}"/>
              </a:ext>
            </a:extLst>
          </p:cNvPr>
          <p:cNvGraphicFramePr/>
          <p:nvPr/>
        </p:nvGraphicFramePr>
        <p:xfrm>
          <a:off x="604434" y="1332451"/>
          <a:ext cx="7186254" cy="36601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D25251F-FCC6-55C0-4CE8-15218B1B704D}"/>
              </a:ext>
            </a:extLst>
          </p:cNvPr>
          <p:cNvSpPr txBox="1"/>
          <p:nvPr/>
        </p:nvSpPr>
        <p:spPr>
          <a:xfrm>
            <a:off x="3439220" y="5248143"/>
            <a:ext cx="2467342" cy="246221"/>
          </a:xfrm>
          <a:prstGeom prst="rect">
            <a:avLst/>
          </a:prstGeom>
          <a:noFill/>
        </p:spPr>
        <p:txBody>
          <a:bodyPr wrap="none" rtlCol="0">
            <a:spAutoFit/>
          </a:bodyPr>
          <a:lstStyle/>
          <a:p>
            <a:r>
              <a:rPr lang="lv-LV" sz="1000" dirty="0"/>
              <a:t>Bāze: visi aptaujas dalībnieki, 2024: n= 1536</a:t>
            </a:r>
          </a:p>
        </p:txBody>
      </p:sp>
      <p:sp>
        <p:nvSpPr>
          <p:cNvPr id="4" name="Title 1">
            <a:extLst>
              <a:ext uri="{FF2B5EF4-FFF2-40B4-BE49-F238E27FC236}">
                <a16:creationId xmlns:a16="http://schemas.microsoft.com/office/drawing/2014/main" id="{6FEDE03C-67A1-ABC0-5FE2-FE59957BCC0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Uzticēšanās antidopinga sistēmām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0B8C0AAB-34BC-19E9-07A5-8C9E63642DDD}"/>
              </a:ext>
            </a:extLst>
          </p:cNvPr>
          <p:cNvSpPr txBox="1">
            <a:spLocks/>
          </p:cNvSpPr>
          <p:nvPr/>
        </p:nvSpPr>
        <p:spPr>
          <a:xfrm>
            <a:off x="388229" y="662121"/>
            <a:ext cx="8569324" cy="534601"/>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Sakiet, lūdzu, cik lielā mērā Jūs kopumā uzticaties šādām antidopinga sistēmām (t.i., var paļauties, ka dopingu lietojošie sportisti tiks pieķerti)? Vai Jūs uzticaties, drīzāk uzticaties, drīzāk neuzticaties vai neuzticaties? </a:t>
            </a:r>
          </a:p>
        </p:txBody>
      </p:sp>
      <p:sp>
        <p:nvSpPr>
          <p:cNvPr id="6" name="Slide Number Placeholder 1">
            <a:extLst>
              <a:ext uri="{FF2B5EF4-FFF2-40B4-BE49-F238E27FC236}">
                <a16:creationId xmlns:a16="http://schemas.microsoft.com/office/drawing/2014/main" id="{52D22836-B5FB-0FC2-4E94-435DCAFFAD31}"/>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93</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165972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E2EC-100E-4DC2-D5C4-91122E3C1B50}"/>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Uzticēšanās Latvijas antidopinga sistēmai</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3864265F-C43F-8528-031B-A1821EB7EF4A}"/>
              </a:ext>
            </a:extLst>
          </p:cNvPr>
          <p:cNvSpPr txBox="1">
            <a:spLocks/>
          </p:cNvSpPr>
          <p:nvPr/>
        </p:nvSpPr>
        <p:spPr>
          <a:xfrm>
            <a:off x="374904" y="570682"/>
            <a:ext cx="8769096" cy="339746"/>
          </a:xfrm>
          <a:prstGeom prst="rect">
            <a:avLst/>
          </a:prstGeom>
        </p:spPr>
        <p:txBody>
          <a:bodyPr/>
          <a:lstStyle/>
          <a:p>
            <a:pPr marL="342900" lvl="0" indent="-342900" eaLnBrk="0" hangingPunct="0">
              <a:spcBef>
                <a:spcPct val="20000"/>
              </a:spcBef>
              <a:defRPr/>
            </a:pP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Sakiet, lūdzu, cik lielā mērā Jūs kopumā uzticaties Latvijas antidopinga sistēmai (t.i., var paļauties, ka dopingu lietojošie sportisti tiks pieķerti)? </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F21DE0A-57D5-222D-53BD-08C07D25D946}"/>
              </a:ext>
            </a:extLst>
          </p:cNvPr>
          <p:cNvGraphicFramePr/>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3E51AE9-DB21-C94A-0E42-95DCB62C588F}"/>
              </a:ext>
            </a:extLst>
          </p:cNvPr>
          <p:cNvSpPr txBox="1"/>
          <p:nvPr/>
        </p:nvSpPr>
        <p:spPr>
          <a:xfrm>
            <a:off x="27432" y="5199394"/>
            <a:ext cx="1158592" cy="553998"/>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9E4A041F-C101-E3E2-C0BB-D1D863FDA99A}"/>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94</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37983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A3AE513-5178-B8A9-ABE2-76EA70BAB694}"/>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11. Sporta vides nodrošinājums bērniem un jauniešiem</a:t>
            </a:r>
          </a:p>
        </p:txBody>
      </p:sp>
      <p:sp>
        <p:nvSpPr>
          <p:cNvPr id="3" name="Slide Number Placeholder 1">
            <a:extLst>
              <a:ext uri="{FF2B5EF4-FFF2-40B4-BE49-F238E27FC236}">
                <a16:creationId xmlns:a16="http://schemas.microsoft.com/office/drawing/2014/main" id="{E729E348-F08B-61B5-3882-DB742829D51F}"/>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95</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46507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2ECA-9E2A-C998-78F0-29E103CB4E8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Sporta vides nodrošinājums bērniem un jauniešiem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71DD39C-7C11-8090-8234-9B00B1015F36}"/>
              </a:ext>
            </a:extLst>
          </p:cNvPr>
          <p:cNvSpPr txBox="1">
            <a:spLocks/>
          </p:cNvSpPr>
          <p:nvPr/>
        </p:nvSpPr>
        <p:spPr>
          <a:xfrm>
            <a:off x="388229" y="662121"/>
            <a:ext cx="8466846" cy="819208"/>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Cik lielā mērā Jūs piekrītat šādam apgalvojumam?</a:t>
            </a:r>
          </a:p>
          <a:p>
            <a:pPr lvl="0" eaLnBrk="0" hangingPunct="0">
              <a:spcBef>
                <a:spcPct val="20000"/>
              </a:spcBef>
              <a:defRPr/>
            </a:pPr>
            <a:r>
              <a:rPr kumimoji="0" lang="lv-LV" sz="1200" b="1" i="0" u="none" strike="noStrike" kern="1200" cap="none" spc="0" normalizeH="0" baseline="0" noProof="0" dirty="0">
                <a:ln>
                  <a:noFill/>
                </a:ln>
                <a:solidFill>
                  <a:schemeClr val="tx2">
                    <a:lumMod val="50000"/>
                  </a:schemeClr>
                </a:solidFill>
                <a:effectLst/>
                <a:uLnTx/>
                <a:uFillTx/>
                <a:latin typeface="+mn-lt"/>
                <a:ea typeface="+mn-ea"/>
                <a:cs typeface="+mn-cs"/>
              </a:rPr>
              <a:t>Latvijā ikvienam bērnam un jaunietim ir nodrošinātas tiesības uz drošu un patīkamu sporta vidi </a:t>
            </a:r>
          </a:p>
        </p:txBody>
      </p:sp>
      <p:graphicFrame>
        <p:nvGraphicFramePr>
          <p:cNvPr id="4" name="Chart 3">
            <a:extLst>
              <a:ext uri="{FF2B5EF4-FFF2-40B4-BE49-F238E27FC236}">
                <a16:creationId xmlns:a16="http://schemas.microsoft.com/office/drawing/2014/main" id="{ED9093B3-48F1-5627-4E99-B5391092175E}"/>
              </a:ext>
            </a:extLst>
          </p:cNvPr>
          <p:cNvGraphicFramePr/>
          <p:nvPr>
            <p:extLst>
              <p:ext uri="{D42A27DB-BD31-4B8C-83A1-F6EECF244321}">
                <p14:modId xmlns:p14="http://schemas.microsoft.com/office/powerpoint/2010/main" val="225298604"/>
              </p:ext>
            </p:extLst>
          </p:nvPr>
        </p:nvGraphicFramePr>
        <p:xfrm>
          <a:off x="1877114" y="1554480"/>
          <a:ext cx="4412371" cy="3677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11F2D08-31FA-AC40-E4CF-12C98FCBA4E1}"/>
              </a:ext>
            </a:extLst>
          </p:cNvPr>
          <p:cNvSpPr txBox="1"/>
          <p:nvPr/>
        </p:nvSpPr>
        <p:spPr>
          <a:xfrm>
            <a:off x="3153093" y="4985289"/>
            <a:ext cx="2114681" cy="246221"/>
          </a:xfrm>
          <a:prstGeom prst="rect">
            <a:avLst/>
          </a:prstGeom>
          <a:noFill/>
        </p:spPr>
        <p:txBody>
          <a:bodyPr wrap="none" rtlCol="0">
            <a:spAutoFit/>
          </a:bodyPr>
          <a:lstStyle/>
          <a:p>
            <a:r>
              <a:rPr lang="lv-LV" sz="1000" dirty="0"/>
              <a:t>Bāze: visi aptaujas dalībnieki; n=1536</a:t>
            </a:r>
          </a:p>
        </p:txBody>
      </p:sp>
      <p:sp>
        <p:nvSpPr>
          <p:cNvPr id="6" name="Slide Number Placeholder 1">
            <a:extLst>
              <a:ext uri="{FF2B5EF4-FFF2-40B4-BE49-F238E27FC236}">
                <a16:creationId xmlns:a16="http://schemas.microsoft.com/office/drawing/2014/main" id="{AA883C07-3693-F48C-5686-B2A40FAF79F4}"/>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96</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786972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2C44-C039-C8E4-A33C-32A926CD5430}"/>
              </a:ext>
            </a:extLst>
          </p:cNvPr>
          <p:cNvSpPr txBox="1">
            <a:spLocks/>
          </p:cNvSpPr>
          <p:nvPr/>
        </p:nvSpPr>
        <p:spPr>
          <a:xfrm>
            <a:off x="285751" y="12456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Sporta vides nodrošinājums bērniem un jauniešiem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308B031-2635-6B1C-4AAE-E8CD04272541}"/>
              </a:ext>
            </a:extLst>
          </p:cNvPr>
          <p:cNvSpPr txBox="1">
            <a:spLocks/>
          </p:cNvSpPr>
          <p:nvPr/>
        </p:nvSpPr>
        <p:spPr>
          <a:xfrm>
            <a:off x="27432" y="570682"/>
            <a:ext cx="9116567" cy="339746"/>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Cik</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lielā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mērā</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Jūs</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piekrītat</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šād</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 </a:t>
            </a:r>
            <a:r>
              <a:rPr kumimoji="0" lang="en-US" sz="1100" b="0" i="0" u="none" strike="noStrike" kern="1200" cap="none" spc="0" normalizeH="0" baseline="0" noProof="0" dirty="0" err="1">
                <a:ln>
                  <a:noFill/>
                </a:ln>
                <a:solidFill>
                  <a:schemeClr val="tx2">
                    <a:lumMod val="50000"/>
                  </a:schemeClr>
                </a:solidFill>
                <a:effectLst/>
                <a:uLnTx/>
                <a:uFillTx/>
                <a:latin typeface="+mn-lt"/>
                <a:ea typeface="+mn-ea"/>
                <a:cs typeface="+mn-cs"/>
              </a:rPr>
              <a:t>apgalvojum</a:t>
            </a:r>
            <a:r>
              <a:rPr kumimoji="0" lang="lv-LV" sz="1100" b="0" i="0" u="none" strike="noStrike" kern="1200" cap="none" spc="0" normalizeH="0" baseline="0" noProof="0" dirty="0">
                <a:ln>
                  <a:noFill/>
                </a:ln>
                <a:solidFill>
                  <a:schemeClr val="tx2">
                    <a:lumMod val="50000"/>
                  </a:schemeClr>
                </a:solidFill>
                <a:effectLst/>
                <a:uLnTx/>
                <a:uFillTx/>
                <a:latin typeface="+mn-lt"/>
                <a:ea typeface="+mn-ea"/>
                <a:cs typeface="+mn-cs"/>
              </a:rPr>
              <a:t>a</a:t>
            </a:r>
            <a:r>
              <a:rPr kumimoji="0" lang="en-US" sz="1100" b="0" i="0" u="none" strike="noStrike" kern="1200" cap="none" spc="0" normalizeH="0" baseline="0" noProof="0" dirty="0">
                <a:ln>
                  <a:noFill/>
                </a:ln>
                <a:solidFill>
                  <a:schemeClr val="tx2">
                    <a:lumMod val="50000"/>
                  </a:schemeClr>
                </a:solidFill>
                <a:effectLst/>
                <a:uLnTx/>
                <a:uFillTx/>
                <a:latin typeface="+mn-lt"/>
                <a:ea typeface="+mn-ea"/>
                <a:cs typeface="+mn-cs"/>
              </a:rPr>
              <a:t>m</a:t>
            </a:r>
            <a:r>
              <a:rPr lang="lv-LV" sz="1100" dirty="0">
                <a:solidFill>
                  <a:schemeClr val="tx2">
                    <a:lumMod val="50000"/>
                  </a:schemeClr>
                </a:solidFill>
              </a:rPr>
              <a:t>? - </a:t>
            </a:r>
            <a:r>
              <a:rPr lang="lv-LV" sz="1200" b="1" dirty="0">
                <a:solidFill>
                  <a:schemeClr val="tx2">
                    <a:lumMod val="50000"/>
                  </a:schemeClr>
                </a:solidFill>
              </a:rPr>
              <a:t>Latvijā ikvienam bērnam un jaunietim ir nodrošinātas tiesības uz drošu un patīkamu sporta vidi </a:t>
            </a:r>
          </a:p>
          <a:p>
            <a:pPr marL="342900" lvl="0" indent="-342900" eaLnBrk="0" hangingPunct="0">
              <a:spcBef>
                <a:spcPct val="20000"/>
              </a:spcBef>
              <a:defRPr/>
            </a:pP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063374A-CB61-AD47-1E9F-A547D124BB33}"/>
              </a:ext>
            </a:extLst>
          </p:cNvPr>
          <p:cNvGraphicFramePr/>
          <p:nvPr>
            <p:extLst>
              <p:ext uri="{D42A27DB-BD31-4B8C-83A1-F6EECF244321}">
                <p14:modId xmlns:p14="http://schemas.microsoft.com/office/powerpoint/2010/main" val="1877820415"/>
              </p:ext>
            </p:extLst>
          </p:nvPr>
        </p:nvGraphicFramePr>
        <p:xfrm>
          <a:off x="1371837" y="894296"/>
          <a:ext cx="7668883"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2C1858F-E3C2-2F83-552C-6F54114871E0}"/>
              </a:ext>
            </a:extLst>
          </p:cNvPr>
          <p:cNvSpPr txBox="1"/>
          <p:nvPr/>
        </p:nvSpPr>
        <p:spPr>
          <a:xfrm>
            <a:off x="249174" y="4486162"/>
            <a:ext cx="1019384" cy="707886"/>
          </a:xfrm>
          <a:prstGeom prst="rect">
            <a:avLst/>
          </a:prstGeom>
          <a:noFill/>
        </p:spPr>
        <p:txBody>
          <a:bodyPr wrap="squar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BE022DCA-1F3E-024B-2247-93D0B50ED88C}"/>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97</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483400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C094C9-867C-B362-F661-ABF6B18AFA46}"/>
              </a:ext>
            </a:extLst>
          </p:cNvPr>
          <p:cNvSpPr>
            <a:spLocks noChangeArrowheads="1"/>
          </p:cNvSpPr>
          <p:nvPr/>
        </p:nvSpPr>
        <p:spPr bwMode="auto">
          <a:xfrm>
            <a:off x="923027" y="2656936"/>
            <a:ext cx="7418716" cy="1362978"/>
          </a:xfrm>
          <a:prstGeom prst="rect">
            <a:avLst/>
          </a:prstGeom>
          <a:noFill/>
          <a:ln w="9525">
            <a:noFill/>
            <a:miter lim="800000"/>
            <a:headEnd/>
            <a:tailEnd/>
          </a:ln>
          <a:effectLst/>
        </p:spPr>
        <p:txBody>
          <a:bodyPr/>
          <a:lstStyle/>
          <a:p>
            <a:pPr algn="ctr">
              <a:lnSpc>
                <a:spcPct val="130000"/>
              </a:lnSpc>
              <a:defRPr/>
            </a:pPr>
            <a:r>
              <a:rPr lang="lv-LV" sz="2400" dirty="0">
                <a:solidFill>
                  <a:srgbClr val="990033"/>
                </a:solidFill>
                <a:effectLst>
                  <a:outerShdw blurRad="38100" dist="38100" dir="2700000" algn="tl">
                    <a:srgbClr val="C0C0C0"/>
                  </a:outerShdw>
                </a:effectLst>
                <a:latin typeface="+mj-lt"/>
              </a:rPr>
              <a:t>12. Sports un vērtības </a:t>
            </a:r>
          </a:p>
        </p:txBody>
      </p:sp>
      <p:sp>
        <p:nvSpPr>
          <p:cNvPr id="3" name="Slide Number Placeholder 1">
            <a:extLst>
              <a:ext uri="{FF2B5EF4-FFF2-40B4-BE49-F238E27FC236}">
                <a16:creationId xmlns:a16="http://schemas.microsoft.com/office/drawing/2014/main" id="{A0D9DA80-96DF-383C-E1DE-BA9ACC0BFEFB}"/>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98</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207194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D5323A3B-EE1B-941B-05AC-85410FD843B8}"/>
              </a:ext>
            </a:extLst>
          </p:cNvPr>
          <p:cNvGraphicFramePr>
            <a:graphicFrameLocks noChangeAspect="1"/>
          </p:cNvGraphicFramePr>
          <p:nvPr>
            <p:extLst>
              <p:ext uri="{D42A27DB-BD31-4B8C-83A1-F6EECF244321}">
                <p14:modId xmlns:p14="http://schemas.microsoft.com/office/powerpoint/2010/main" val="2872613028"/>
              </p:ext>
            </p:extLst>
          </p:nvPr>
        </p:nvGraphicFramePr>
        <p:xfrm>
          <a:off x="74874" y="1367286"/>
          <a:ext cx="8994251" cy="504938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A446D2D-AA56-F4D1-0BCA-53949688E3FC}"/>
              </a:ext>
            </a:extLst>
          </p:cNvPr>
          <p:cNvSpPr txBox="1">
            <a:spLocks/>
          </p:cNvSpPr>
          <p:nvPr/>
        </p:nvSpPr>
        <p:spPr>
          <a:xfrm>
            <a:off x="285751" y="11542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Sports un vērtības </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D3C3D0B1-23CC-6458-258A-AA37C80565B6}"/>
              </a:ext>
            </a:extLst>
          </p:cNvPr>
          <p:cNvSpPr txBox="1">
            <a:spLocks/>
          </p:cNvSpPr>
          <p:nvPr/>
        </p:nvSpPr>
        <p:spPr>
          <a:xfrm>
            <a:off x="388229" y="552393"/>
            <a:ext cx="8569324" cy="746055"/>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Kuras no šīm vērtībām, Jūsuprāt, būtu jāizkopj jaunajos sportistos?</a:t>
            </a: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Kuras no šīm vērtībām, Jūsuprāt, mūsdienās sports attīsta bērnos un jauniešos?</a:t>
            </a:r>
            <a:endParaRPr lang="lv-LV" sz="1200" dirty="0">
              <a:solidFill>
                <a:schemeClr val="tx2">
                  <a:lumMod val="50000"/>
                </a:schemeClr>
              </a:solidFill>
            </a:endParaRPr>
          </a:p>
          <a:p>
            <a:pPr lvl="0" eaLnBrk="0" hangingPunct="0">
              <a:spcBef>
                <a:spcPct val="20000"/>
              </a:spcBef>
              <a:defRPr/>
            </a:pPr>
            <a:r>
              <a:rPr kumimoji="0" lang="lv-LV" sz="1200" b="0" i="0" u="none" strike="noStrike" kern="1200" cap="none" spc="0" normalizeH="0" baseline="0" noProof="0" dirty="0">
                <a:ln>
                  <a:noFill/>
                </a:ln>
                <a:solidFill>
                  <a:schemeClr val="tx2">
                    <a:lumMod val="50000"/>
                  </a:schemeClr>
                </a:solidFill>
                <a:effectLst/>
                <a:uLnTx/>
                <a:uFillTx/>
                <a:latin typeface="+mn-lt"/>
                <a:ea typeface="+mn-ea"/>
                <a:cs typeface="+mn-cs"/>
              </a:rPr>
              <a:t>Ņemot vērā visu, ko Jūs zināt par augsta ranga sacensībām, kuras no šīm vērtībām, Jūsuprāt, patlaban piekopj profesionālais sports? </a:t>
            </a:r>
          </a:p>
        </p:txBody>
      </p:sp>
      <p:sp>
        <p:nvSpPr>
          <p:cNvPr id="5" name="TextBox 4">
            <a:extLst>
              <a:ext uri="{FF2B5EF4-FFF2-40B4-BE49-F238E27FC236}">
                <a16:creationId xmlns:a16="http://schemas.microsoft.com/office/drawing/2014/main" id="{C5D3B65C-AA4B-A9D5-C9DA-6FB7862B38CE}"/>
              </a:ext>
            </a:extLst>
          </p:cNvPr>
          <p:cNvSpPr txBox="1"/>
          <p:nvPr/>
        </p:nvSpPr>
        <p:spPr>
          <a:xfrm>
            <a:off x="6601783" y="115421"/>
            <a:ext cx="2467342" cy="246221"/>
          </a:xfrm>
          <a:prstGeom prst="rect">
            <a:avLst/>
          </a:prstGeom>
          <a:noFill/>
        </p:spPr>
        <p:txBody>
          <a:bodyPr wrap="none" rtlCol="0">
            <a:spAutoFit/>
          </a:bodyPr>
          <a:lstStyle/>
          <a:p>
            <a:r>
              <a:rPr lang="lv-LV" sz="1000" dirty="0"/>
              <a:t>Bāze: visi aptaujas dalībnieki, 2024: n= 1536</a:t>
            </a:r>
          </a:p>
        </p:txBody>
      </p:sp>
      <p:sp>
        <p:nvSpPr>
          <p:cNvPr id="6" name="Slide Number Placeholder 1">
            <a:extLst>
              <a:ext uri="{FF2B5EF4-FFF2-40B4-BE49-F238E27FC236}">
                <a16:creationId xmlns:a16="http://schemas.microsoft.com/office/drawing/2014/main" id="{C2997BF3-1E6C-FC06-5BEF-46CF6B8DE380}"/>
              </a:ext>
            </a:extLst>
          </p:cNvPr>
          <p:cNvSpPr txBox="1">
            <a:spLocks/>
          </p:cNvSpPr>
          <p:nvPr/>
        </p:nvSpPr>
        <p:spPr bwMode="auto">
          <a:xfrm>
            <a:off x="3394494" y="638519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99</a:t>
            </a:fld>
            <a:endParaRPr kumimoji="0" lang="lv-LV"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58242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7A5349DA682D71459F65987774ADC839" ma:contentTypeVersion="19" ma:contentTypeDescription="Izveidot jaunu dokumentu." ma:contentTypeScope="" ma:versionID="5660aab3f6c0ca25b7f46b8f31a7d539">
  <xsd:schema xmlns:xsd="http://www.w3.org/2001/XMLSchema" xmlns:xs="http://www.w3.org/2001/XMLSchema" xmlns:p="http://schemas.microsoft.com/office/2006/metadata/properties" xmlns:ns2="cd72f480-ad49-4ca5-b9fb-b383de9c0d55" xmlns:ns3="fcc4b0d5-f93d-4bb2-8b48-0644f5855e83" targetNamespace="http://schemas.microsoft.com/office/2006/metadata/properties" ma:root="true" ma:fieldsID="720475bf27ab34b29f0f729deaedca37" ns2:_="" ns3:_="">
    <xsd:import namespace="cd72f480-ad49-4ca5-b9fb-b383de9c0d55"/>
    <xsd:import namespace="fcc4b0d5-f93d-4bb2-8b48-0644f5855e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2f480-ad49-4ca5-b9fb-b383de9c0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ttēlu atzīmes" ma:readOnly="false" ma:fieldId="{5cf76f15-5ced-4ddc-b409-7134ff3c332f}" ma:taxonomyMulti="true" ma:sspId="70cde18c-294e-4b99-9172-39c91b0318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c4b0d5-f93d-4bb2-8b48-0644f5855e83" elementFormDefault="qualified">
    <xsd:import namespace="http://schemas.microsoft.com/office/2006/documentManagement/types"/>
    <xsd:import namespace="http://schemas.microsoft.com/office/infopath/2007/PartnerControls"/>
    <xsd:element name="SharedWithUsers" ma:index="1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Koplietots ar: detalizēti" ma:internalName="SharedWithDetails" ma:readOnly="true">
      <xsd:simpleType>
        <xsd:restriction base="dms:Note">
          <xsd:maxLength value="255"/>
        </xsd:restriction>
      </xsd:simpleType>
    </xsd:element>
    <xsd:element name="TaxCatchAll" ma:index="24" nillable="true" ma:displayName="Taxonomy Catch All Column" ma:hidden="true" ma:list="{7efe8483-328f-40ed-9a38-36daaacc92a0}" ma:internalName="TaxCatchAll" ma:showField="CatchAllData" ma:web="fcc4b0d5-f93d-4bb2-8b48-0644f5855e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72f480-ad49-4ca5-b9fb-b383de9c0d55">
      <Terms xmlns="http://schemas.microsoft.com/office/infopath/2007/PartnerControls"/>
    </lcf76f155ced4ddcb4097134ff3c332f>
    <_Flow_SignoffStatus xmlns="cd72f480-ad49-4ca5-b9fb-b383de9c0d55" xsi:nil="true"/>
    <TaxCatchAll xmlns="fcc4b0d5-f93d-4bb2-8b48-0644f5855e83" xsi:nil="true"/>
  </documentManagement>
</p:properties>
</file>

<file path=customXml/itemProps1.xml><?xml version="1.0" encoding="utf-8"?>
<ds:datastoreItem xmlns:ds="http://schemas.openxmlformats.org/officeDocument/2006/customXml" ds:itemID="{F2044E18-7C6A-442A-BCB6-A7FA5CE35D48}"/>
</file>

<file path=customXml/itemProps2.xml><?xml version="1.0" encoding="utf-8"?>
<ds:datastoreItem xmlns:ds="http://schemas.openxmlformats.org/officeDocument/2006/customXml" ds:itemID="{DEBE5505-A666-45EF-8715-94385BA58002}"/>
</file>

<file path=customXml/itemProps3.xml><?xml version="1.0" encoding="utf-8"?>
<ds:datastoreItem xmlns:ds="http://schemas.openxmlformats.org/officeDocument/2006/customXml" ds:itemID="{9732A7CA-F40D-4839-90E4-12C137DE42F6}"/>
</file>

<file path=docProps/app.xml><?xml version="1.0" encoding="utf-8"?>
<Properties xmlns="http://schemas.openxmlformats.org/officeDocument/2006/extended-properties" xmlns:vt="http://schemas.openxmlformats.org/officeDocument/2006/docPropsVTypes">
  <Template>Office 2013 - 2022 Theme</Template>
  <TotalTime>4261</TotalTime>
  <Words>9880</Words>
  <Application>Microsoft Office PowerPoint</Application>
  <PresentationFormat>On-screen Show (4:3)</PresentationFormat>
  <Paragraphs>1024</Paragraphs>
  <Slides>110</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6" baseType="lpstr">
      <vt:lpstr>Arial</vt:lpstr>
      <vt:lpstr>Calibri</vt:lpstr>
      <vt:lpstr>Calibri Light</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Oskars Zalāns</dc:creator>
  <cp:lastModifiedBy>Oskars Zalāns</cp:lastModifiedBy>
  <cp:revision>53</cp:revision>
  <dcterms:created xsi:type="dcterms:W3CDTF">2025-01-13T15:42:18Z</dcterms:created>
  <dcterms:modified xsi:type="dcterms:W3CDTF">2025-01-30T14:07:13Z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0x0101007A5349DA682D71459F65987774ADC839</vt:lpwstr>
  </property>
</Properties>
</file>