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drawings/drawing4.xml" ContentType="application/vnd.openxmlformats-officedocument.drawingml.chartshapes+xml"/>
  <Override PartName="/ppt/drawings/drawing5.xml" ContentType="application/vnd.openxmlformats-officedocument.drawingml.chartshapes+xml"/>
  <Override PartName="/ppt/drawings/drawing6.xml" ContentType="application/vnd.openxmlformats-officedocument.drawingml.chartshapes+xml"/>
  <Override PartName="/ppt/drawings/drawing1.xml" ContentType="application/vnd.openxmlformats-officedocument.drawingml.chartshapes+xml"/>
  <Override PartName="/ppt/drawings/drawing7.xml" ContentType="application/vnd.openxmlformats-officedocument.drawingml.chartshapes+xml"/>
  <Override PartName="/ppt/drawings/drawing2.xml" ContentType="application/vnd.openxmlformats-officedocument.drawingml.chartshapes+xml"/>
  <Override PartName="/ppt/drawings/drawing3.xml" ContentType="application/vnd.openxmlformats-officedocument.drawingml.chartshapes+xml"/>
  <Override PartName="/ppt/slideMasters/slideMaster1.xml" ContentType="application/vnd.openxmlformats-officedocument.presentationml.slideMaster+xml"/>
  <Override PartName="/ppt/notesSlides/notesSlide3.xml" ContentType="application/vnd.openxmlformats-officedocument.presentationml.notesSlide+xml"/>
  <Override PartName="/ppt/notesSlides/notesSlide1.xml" ContentType="application/vnd.openxmlformats-officedocument.presentationml.notesSlide+xml"/>
  <Override PartName="/ppt/notesSlides/notesSlide5.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4.xml" ContentType="application/vnd.openxmlformats-officedocument.presentationml.notesSlide+xml"/>
  <Override PartName="/ppt/notesSlides/notesSlide2.xml" ContentType="application/vnd.openxmlformats-officedocument.presentationml.notesSl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charts/chart4.xml" ContentType="application/vnd.openxmlformats-officedocument.drawingml.chart+xml"/>
  <Override PartName="/ppt/theme/themeOverride4.xml" ContentType="application/vnd.openxmlformats-officedocument.themeOverride+xml"/>
  <Override PartName="/ppt/charts/chart5.xml" ContentType="application/vnd.openxmlformats-officedocument.drawingml.chart+xml"/>
  <Override PartName="/ppt/charts/chart6.xml" ContentType="application/vnd.openxmlformats-officedocument.drawingml.chart+xml"/>
  <Override PartName="/ppt/theme/themeOverride5.xml" ContentType="application/vnd.openxmlformats-officedocument.themeOverride+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theme/themeOverride6.xml" ContentType="application/vnd.openxmlformats-officedocument.themeOverride+xml"/>
  <Override PartName="/ppt/charts/chart10.xml" ContentType="application/vnd.openxmlformats-officedocument.drawingml.chart+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charts/chart14.xml" ContentType="application/vnd.openxmlformats-officedocument.drawingml.chart+xml"/>
  <Override PartName="/ppt/charts/chart15.xml" ContentType="application/vnd.openxmlformats-officedocument.drawingml.chart+xml"/>
  <Override PartName="/ppt/theme/themeOverride7.xml" ContentType="application/vnd.openxmlformats-officedocument.themeOverride+xml"/>
  <Override PartName="/ppt/charts/chart16.xml" ContentType="application/vnd.openxmlformats-officedocument.drawingml.chart+xml"/>
  <Override PartName="/ppt/theme/themeOverride8.xml" ContentType="application/vnd.openxmlformats-officedocument.themeOverride+xml"/>
  <Override PartName="/ppt/charts/chart17.xml" ContentType="application/vnd.openxmlformats-officedocument.drawingml.chart+xml"/>
  <Override PartName="/ppt/theme/themeOverride9.xml" ContentType="application/vnd.openxmlformats-officedocument.themeOverride+xml"/>
  <Override PartName="/ppt/charts/chart18.xml" ContentType="application/vnd.openxmlformats-officedocument.drawingml.chart+xml"/>
  <Override PartName="/ppt/charts/chart19.xml" ContentType="application/vnd.openxmlformats-officedocument.drawingml.chart+xml"/>
  <Override PartName="/ppt/charts/chart20.xml" ContentType="application/vnd.openxmlformats-officedocument.drawingml.chart+xml"/>
  <Override PartName="/ppt/theme/themeOverride10.xml" ContentType="application/vnd.openxmlformats-officedocument.themeOverride+xml"/>
  <Override PartName="/ppt/charts/chart21.xml" ContentType="application/vnd.openxmlformats-officedocument.drawingml.chart+xml"/>
  <Override PartName="/ppt/charts/chart22.xml" ContentType="application/vnd.openxmlformats-officedocument.drawingml.chart+xml"/>
  <Override PartName="/ppt/charts/chart23.xml" ContentType="application/vnd.openxmlformats-officedocument.drawingml.chart+xml"/>
  <Override PartName="/ppt/theme/themeOverride11.xml" ContentType="application/vnd.openxmlformats-officedocument.themeOverride+xml"/>
  <Override PartName="/ppt/charts/chart24.xml" ContentType="application/vnd.openxmlformats-officedocument.drawingml.chart+xml"/>
  <Override PartName="/ppt/charts/chart25.xml" ContentType="application/vnd.openxmlformats-officedocument.drawingml.chart+xml"/>
  <Override PartName="/ppt/charts/chart26.xml" ContentType="application/vnd.openxmlformats-officedocument.drawingml.chart+xml"/>
  <Override PartName="/ppt/theme/themeOverride12.xml" ContentType="application/vnd.openxmlformats-officedocument.themeOverride+xml"/>
  <Override PartName="/ppt/charts/chart27.xml" ContentType="application/vnd.openxmlformats-officedocument.drawingml.chart+xml"/>
  <Override PartName="/ppt/theme/themeOverride13.xml" ContentType="application/vnd.openxmlformats-officedocument.themeOverride+xml"/>
  <Override PartName="/ppt/charts/chart28.xml" ContentType="application/vnd.openxmlformats-officedocument.drawingml.chart+xml"/>
  <Override PartName="/ppt/theme/themeOverride14.xml" ContentType="application/vnd.openxmlformats-officedocument.themeOverride+xml"/>
  <Override PartName="/ppt/charts/chart29.xml" ContentType="application/vnd.openxmlformats-officedocument.drawingml.chart+xml"/>
  <Override PartName="/ppt/charts/chart30.xml" ContentType="application/vnd.openxmlformats-officedocument.drawingml.chart+xml"/>
  <Override PartName="/ppt/theme/themeOverride15.xml" ContentType="application/vnd.openxmlformats-officedocument.themeOverride+xml"/>
  <Override PartName="/ppt/charts/chart31.xml" ContentType="application/vnd.openxmlformats-officedocument.drawingml.chart+xml"/>
  <Override PartName="/ppt/theme/themeOverride16.xml" ContentType="application/vnd.openxmlformats-officedocument.themeOverride+xml"/>
  <Override PartName="/ppt/charts/chart32.xml" ContentType="application/vnd.openxmlformats-officedocument.drawingml.chart+xml"/>
  <Override PartName="/ppt/theme/themeOverride17.xml" ContentType="application/vnd.openxmlformats-officedocument.themeOverride+xml"/>
  <Override PartName="/ppt/charts/chart33.xml" ContentType="application/vnd.openxmlformats-officedocument.drawingml.chart+xml"/>
  <Override PartName="/ppt/charts/chart34.xml" ContentType="application/vnd.openxmlformats-officedocument.drawingml.chart+xml"/>
  <Override PartName="/ppt/charts/chart35.xml" ContentType="application/vnd.openxmlformats-officedocument.drawingml.chart+xml"/>
  <Override PartName="/ppt/theme/themeOverride18.xml" ContentType="application/vnd.openxmlformats-officedocument.themeOverride+xml"/>
  <Override PartName="/ppt/charts/chart36.xml" ContentType="application/vnd.openxmlformats-officedocument.drawingml.chart+xml"/>
  <Override PartName="/ppt/theme/themeOverride19.xml" ContentType="application/vnd.openxmlformats-officedocument.themeOverride+xml"/>
  <Override PartName="/ppt/charts/chart37.xml" ContentType="application/vnd.openxmlformats-officedocument.drawingml.chart+xml"/>
  <Override PartName="/ppt/theme/themeOverride20.xml" ContentType="application/vnd.openxmlformats-officedocument.themeOverride+xml"/>
  <Override PartName="/ppt/charts/chart38.xml" ContentType="application/vnd.openxmlformats-officedocument.drawingml.chart+xml"/>
  <Override PartName="/ppt/charts/chart39.xml" ContentType="application/vnd.openxmlformats-officedocument.drawingml.chart+xml"/>
  <Override PartName="/ppt/charts/chart40.xml" ContentType="application/vnd.openxmlformats-officedocument.drawingml.chart+xml"/>
  <Override PartName="/ppt/charts/chart41.xml" ContentType="application/vnd.openxmlformats-officedocument.drawingml.chart+xml"/>
  <Override PartName="/ppt/theme/themeOverride21.xml" ContentType="application/vnd.openxmlformats-officedocument.themeOverride+xml"/>
  <Override PartName="/ppt/charts/chart42.xml" ContentType="application/vnd.openxmlformats-officedocument.drawingml.chart+xml"/>
  <Override PartName="/ppt/theme/themeOverride22.xml" ContentType="application/vnd.openxmlformats-officedocument.themeOverride+xml"/>
  <Override PartName="/ppt/charts/chart43.xml" ContentType="application/vnd.openxmlformats-officedocument.drawingml.chart+xml"/>
  <Override PartName="/ppt/theme/themeOverride23.xml" ContentType="application/vnd.openxmlformats-officedocument.themeOverride+xml"/>
  <Override PartName="/ppt/charts/chart44.xml" ContentType="application/vnd.openxmlformats-officedocument.drawingml.chart+xml"/>
  <Override PartName="/ppt/theme/themeOverride24.xml" ContentType="application/vnd.openxmlformats-officedocument.themeOverride+xml"/>
  <Override PartName="/ppt/charts/chart45.xml" ContentType="application/vnd.openxmlformats-officedocument.drawingml.chart+xml"/>
  <Override PartName="/ppt/charts/chart46.xml" ContentType="application/vnd.openxmlformats-officedocument.drawingml.chart+xml"/>
  <Override PartName="/ppt/theme/themeOverride25.xml" ContentType="application/vnd.openxmlformats-officedocument.themeOverride+xml"/>
  <Override PartName="/ppt/charts/chart47.xml" ContentType="application/vnd.openxmlformats-officedocument.drawingml.chart+xml"/>
  <Override PartName="/ppt/theme/themeOverride26.xml" ContentType="application/vnd.openxmlformats-officedocument.themeOverride+xml"/>
  <Override PartName="/ppt/charts/chart48.xml" ContentType="application/vnd.openxmlformats-officedocument.drawingml.chart+xml"/>
  <Override PartName="/ppt/charts/chart49.xml" ContentType="application/vnd.openxmlformats-officedocument.drawingml.chart+xml"/>
  <Override PartName="/ppt/charts/chart50.xml" ContentType="application/vnd.openxmlformats-officedocument.drawingml.chart+xml"/>
  <Override PartName="/ppt/charts/chart51.xml" ContentType="application/vnd.openxmlformats-officedocument.drawingml.chart+xml"/>
  <Override PartName="/ppt/charts/chart52.xml" ContentType="application/vnd.openxmlformats-officedocument.drawingml.chart+xml"/>
  <Override PartName="/ppt/charts/chart53.xml" ContentType="application/vnd.openxmlformats-officedocument.drawingml.chart+xml"/>
  <Override PartName="/ppt/charts/chart54.xml" ContentType="application/vnd.openxmlformats-officedocument.drawingml.chart+xml"/>
  <Override PartName="/ppt/theme/themeOverride27.xml" ContentType="application/vnd.openxmlformats-officedocument.themeOverride+xml"/>
  <Override PartName="/ppt/charts/chart55.xml" ContentType="application/vnd.openxmlformats-officedocument.drawingml.chart+xml"/>
  <Override PartName="/ppt/charts/chart56.xml" ContentType="application/vnd.openxmlformats-officedocument.drawingml.chart+xml"/>
  <Override PartName="/ppt/charts/chart57.xml" ContentType="application/vnd.openxmlformats-officedocument.drawingml.chart+xml"/>
  <Override PartName="/ppt/theme/themeOverride28.xml" ContentType="application/vnd.openxmlformats-officedocument.themeOverride+xml"/>
  <Override PartName="/ppt/charts/chart58.xml" ContentType="application/vnd.openxmlformats-officedocument.drawingml.chart+xml"/>
  <Override PartName="/ppt/theme/themeOverride29.xml" ContentType="application/vnd.openxmlformats-officedocument.themeOverride+xml"/>
  <Override PartName="/ppt/charts/chart59.xml" ContentType="application/vnd.openxmlformats-officedocument.drawingml.chart+xml"/>
  <Override PartName="/ppt/charts/chart60.xml" ContentType="application/vnd.openxmlformats-officedocument.drawingml.chart+xml"/>
  <Override PartName="/ppt/charts/chart61.xml" ContentType="application/vnd.openxmlformats-officedocument.drawingml.chart+xml"/>
  <Override PartName="/ppt/charts/chart62.xml" ContentType="application/vnd.openxmlformats-officedocument.drawingml.chart+xml"/>
  <Override PartName="/ppt/charts/chart63.xml" ContentType="application/vnd.openxmlformats-officedocument.drawingml.chart+xml"/>
  <Override PartName="/ppt/theme/themeOverride30.xml" ContentType="application/vnd.openxmlformats-officedocument.themeOverride+xml"/>
  <Override PartName="/ppt/charts/chart64.xml" ContentType="application/vnd.openxmlformats-officedocument.drawingml.chart+xml"/>
  <Override PartName="/ppt/charts/chart65.xml" ContentType="application/vnd.openxmlformats-officedocument.drawingml.chart+xml"/>
  <Override PartName="/ppt/charts/chart66.xml" ContentType="application/vnd.openxmlformats-officedocument.drawingml.chart+xml"/>
  <Override PartName="/ppt/theme/themeOverride31.xml" ContentType="application/vnd.openxmlformats-officedocument.themeOverride+xml"/>
  <Override PartName="/ppt/charts/chart67.xml" ContentType="application/vnd.openxmlformats-officedocument.drawingml.chart+xml"/>
  <Override PartName="/ppt/charts/chart79.xml" ContentType="application/vnd.openxmlformats-officedocument.drawingml.chart+xml"/>
  <Override PartName="/ppt/theme/themeOverride39.xml" ContentType="application/vnd.openxmlformats-officedocument.themeOverride+xml"/>
  <Override PartName="/ppt/charts/chart80.xml" ContentType="application/vnd.openxmlformats-officedocument.drawingml.chart+xml"/>
  <Override PartName="/ppt/charts/chart81.xml" ContentType="application/vnd.openxmlformats-officedocument.drawingml.chart+xml"/>
  <Override PartName="/ppt/theme/themeOverride40.xml" ContentType="application/vnd.openxmlformats-officedocument.themeOverride+xml"/>
  <Override PartName="/ppt/charts/chart82.xml" ContentType="application/vnd.openxmlformats-officedocument.drawingml.chart+xml"/>
  <Override PartName="/ppt/charts/chart83.xml" ContentType="application/vnd.openxmlformats-officedocument.drawingml.chart+xml"/>
  <Override PartName="/ppt/charts/chart84.xml" ContentType="application/vnd.openxmlformats-officedocument.drawingml.chart+xml"/>
  <Override PartName="/ppt/charts/chart85.xml" ContentType="application/vnd.openxmlformats-officedocument.drawingml.chart+xml"/>
  <Override PartName="/ppt/theme/themeOverride41.xml" ContentType="application/vnd.openxmlformats-officedocument.themeOverride+xml"/>
  <Override PartName="/ppt/charts/chart86.xml" ContentType="application/vnd.openxmlformats-officedocument.drawingml.chart+xml"/>
  <Override PartName="/ppt/theme/themeOverride42.xml" ContentType="application/vnd.openxmlformats-officedocument.themeOverride+xml"/>
  <Override PartName="/ppt/charts/chart87.xml" ContentType="application/vnd.openxmlformats-officedocument.drawingml.chart+xml"/>
  <Override PartName="/ppt/theme/themeOverride43.xml" ContentType="application/vnd.openxmlformats-officedocument.themeOverride+xml"/>
  <Override PartName="/ppt/theme/themeOverride33.xml" ContentType="application/vnd.openxmlformats-officedocument.themeOverride+xml"/>
  <Override PartName="/ppt/charts/chart88.xml" ContentType="application/vnd.openxmlformats-officedocument.drawingml.chart+xml"/>
  <Override PartName="/ppt/charts/chart89.xml" ContentType="application/vnd.openxmlformats-officedocument.drawingml.chart+xml"/>
  <Override PartName="/ppt/charts/chart90.xml" ContentType="application/vnd.openxmlformats-officedocument.drawingml.chart+xml"/>
  <Override PartName="/ppt/charts/chart91.xml" ContentType="application/vnd.openxmlformats-officedocument.drawingml.chart+xml"/>
  <Override PartName="/ppt/theme/themeOverride44.xml" ContentType="application/vnd.openxmlformats-officedocument.themeOverride+xml"/>
  <Override PartName="/ppt/charts/chart92.xml" ContentType="application/vnd.openxmlformats-officedocument.drawingml.chart+xml"/>
  <Override PartName="/ppt/charts/chart93.xml" ContentType="application/vnd.openxmlformats-officedocument.drawingml.chart+xml"/>
  <Override PartName="/ppt/charts/chart94.xml" ContentType="application/vnd.openxmlformats-officedocument.drawingml.chart+xml"/>
  <Override PartName="/ppt/charts/chart95.xml" ContentType="application/vnd.openxmlformats-officedocument.drawingml.chart+xml"/>
  <Override PartName="/ppt/charts/chart96.xml" ContentType="application/vnd.openxmlformats-officedocument.drawingml.chart+xml"/>
  <Override PartName="/ppt/charts/chart97.xml" ContentType="application/vnd.openxmlformats-officedocument.drawingml.chart+xml"/>
  <Override PartName="/ppt/theme/themeOverride45.xml" ContentType="application/vnd.openxmlformats-officedocument.themeOverride+xml"/>
  <Override PartName="/ppt/theme/themeOverride32.xml" ContentType="application/vnd.openxmlformats-officedocument.themeOverride+xml"/>
  <Override PartName="/ppt/charts/chart98.xml" ContentType="application/vnd.openxmlformats-officedocument.drawingml.chart+xml"/>
  <Override PartName="/ppt/theme/themeOverride46.xml" ContentType="application/vnd.openxmlformats-officedocument.themeOverride+xml"/>
  <Override PartName="/ppt/charts/chart99.xml" ContentType="application/vnd.openxmlformats-officedocument.drawingml.chart+xml"/>
  <Override PartName="/ppt/charts/chart100.xml" ContentType="application/vnd.openxmlformats-officedocument.drawingml.chart+xml"/>
  <Override PartName="/ppt/charts/chart69.xml" ContentType="application/vnd.openxmlformats-officedocument.drawingml.chart+xml"/>
  <Override PartName="/ppt/theme/themeOverride34.xml" ContentType="application/vnd.openxmlformats-officedocument.themeOverride+xml"/>
  <Override PartName="/ppt/charts/chart70.xml" ContentType="application/vnd.openxmlformats-officedocument.drawingml.chart+xml"/>
  <Override PartName="/ppt/charts/chart71.xml" ContentType="application/vnd.openxmlformats-officedocument.drawingml.chart+xml"/>
  <Override PartName="/ppt/charts/chart72.xml" ContentType="application/vnd.openxmlformats-officedocument.drawingml.chart+xml"/>
  <Override PartName="/ppt/theme/themeOverride35.xml" ContentType="application/vnd.openxmlformats-officedocument.themeOverride+xml"/>
  <Override PartName="/ppt/charts/chart73.xml" ContentType="application/vnd.openxmlformats-officedocument.drawingml.chart+xml"/>
  <Override PartName="/ppt/theme/themeOverride36.xml" ContentType="application/vnd.openxmlformats-officedocument.themeOverride+xml"/>
  <Override PartName="/ppt/charts/chart74.xml" ContentType="application/vnd.openxmlformats-officedocument.drawingml.chart+xml"/>
  <Override PartName="/ppt/charts/chart75.xml" ContentType="application/vnd.openxmlformats-officedocument.drawingml.chart+xml"/>
  <Override PartName="/ppt/theme/themeOverride37.xml" ContentType="application/vnd.openxmlformats-officedocument.themeOverride+xml"/>
  <Override PartName="/ppt/charts/chart76.xml" ContentType="application/vnd.openxmlformats-officedocument.drawingml.chart+xml"/>
  <Override PartName="/ppt/charts/chart77.xml" ContentType="application/vnd.openxmlformats-officedocument.drawingml.chart+xml"/>
  <Override PartName="/ppt/theme/themeOverride38.xml" ContentType="application/vnd.openxmlformats-officedocument.themeOverride+xml"/>
  <Override PartName="/ppt/charts/chart78.xml" ContentType="application/vnd.openxmlformats-officedocument.drawingml.chart+xml"/>
  <Override PartName="/ppt/notesMasters/notesMaster1.xml" ContentType="application/vnd.openxmlformats-officedocument.presentationml.notesMaster+xml"/>
  <Override PartName="/ppt/commentAuthors.xml" ContentType="application/vnd.openxmlformats-officedocument.presentationml.commentAuthors+xml"/>
  <Override PartName="/ppt/theme/theme1.xml" ContentType="application/vnd.openxmlformats-officedocument.theme+xml"/>
  <Override PartName="/ppt/theme/theme2.xml" ContentType="application/vnd.openxmlformats-officedocument.theme+xml"/>
  <Override PartName="/ppt/charts/chart1.xml" ContentType="application/vnd.openxmlformats-officedocument.drawingml.chart+xml"/>
  <Override PartName="/ppt/theme/themeOverride1.xml" ContentType="application/vnd.openxmlformats-officedocument.themeOverride+xml"/>
  <Override PartName="/ppt/charts/chart68.xml" ContentType="application/vnd.openxmlformats-officedocument.drawingml.chart+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2"/>
  </p:notesMasterIdLst>
  <p:sldIdLst>
    <p:sldId id="256" r:id="rId2"/>
    <p:sldId id="362" r:id="rId3"/>
    <p:sldId id="363" r:id="rId4"/>
    <p:sldId id="257" r:id="rId5"/>
    <p:sldId id="340" r:id="rId6"/>
    <p:sldId id="341" r:id="rId7"/>
    <p:sldId id="342" r:id="rId8"/>
    <p:sldId id="343" r:id="rId9"/>
    <p:sldId id="364" r:id="rId10"/>
    <p:sldId id="365" r:id="rId11"/>
    <p:sldId id="366" r:id="rId12"/>
    <p:sldId id="367" r:id="rId13"/>
    <p:sldId id="368" r:id="rId14"/>
    <p:sldId id="369" r:id="rId15"/>
    <p:sldId id="370" r:id="rId16"/>
    <p:sldId id="371" r:id="rId17"/>
    <p:sldId id="372" r:id="rId18"/>
    <p:sldId id="373" r:id="rId19"/>
    <p:sldId id="374" r:id="rId20"/>
    <p:sldId id="375" r:id="rId21"/>
    <p:sldId id="376" r:id="rId22"/>
    <p:sldId id="345" r:id="rId23"/>
    <p:sldId id="258" r:id="rId24"/>
    <p:sldId id="259" r:id="rId25"/>
    <p:sldId id="313" r:id="rId26"/>
    <p:sldId id="346" r:id="rId27"/>
    <p:sldId id="260" r:id="rId28"/>
    <p:sldId id="312" r:id="rId29"/>
    <p:sldId id="347" r:id="rId30"/>
    <p:sldId id="261" r:id="rId31"/>
    <p:sldId id="314" r:id="rId32"/>
    <p:sldId id="262" r:id="rId33"/>
    <p:sldId id="263" r:id="rId34"/>
    <p:sldId id="307" r:id="rId35"/>
    <p:sldId id="336" r:id="rId36"/>
    <p:sldId id="276" r:id="rId37"/>
    <p:sldId id="348" r:id="rId38"/>
    <p:sldId id="280" r:id="rId39"/>
    <p:sldId id="332" r:id="rId40"/>
    <p:sldId id="281" r:id="rId41"/>
    <p:sldId id="333" r:id="rId42"/>
    <p:sldId id="349" r:id="rId43"/>
    <p:sldId id="264" r:id="rId44"/>
    <p:sldId id="265" r:id="rId45"/>
    <p:sldId id="315" r:id="rId46"/>
    <p:sldId id="305" r:id="rId47"/>
    <p:sldId id="306" r:id="rId48"/>
    <p:sldId id="316" r:id="rId49"/>
    <p:sldId id="317" r:id="rId50"/>
    <p:sldId id="308" r:id="rId51"/>
    <p:sldId id="309" r:id="rId52"/>
    <p:sldId id="318" r:id="rId53"/>
    <p:sldId id="319" r:id="rId54"/>
    <p:sldId id="320" r:id="rId55"/>
    <p:sldId id="269" r:id="rId56"/>
    <p:sldId id="270" r:id="rId57"/>
    <p:sldId id="271" r:id="rId58"/>
    <p:sldId id="272" r:id="rId59"/>
    <p:sldId id="297" r:id="rId60"/>
    <p:sldId id="273" r:id="rId61"/>
    <p:sldId id="274" r:id="rId62"/>
    <p:sldId id="326" r:id="rId63"/>
    <p:sldId id="282" r:id="rId64"/>
    <p:sldId id="283" r:id="rId65"/>
    <p:sldId id="334" r:id="rId66"/>
    <p:sldId id="352" r:id="rId67"/>
    <p:sldId id="267" r:id="rId68"/>
    <p:sldId id="325" r:id="rId69"/>
    <p:sldId id="298" r:id="rId70"/>
    <p:sldId id="268" r:id="rId71"/>
    <p:sldId id="296" r:id="rId72"/>
    <p:sldId id="324" r:id="rId73"/>
    <p:sldId id="275" r:id="rId74"/>
    <p:sldId id="328" r:id="rId75"/>
    <p:sldId id="329" r:id="rId76"/>
    <p:sldId id="353" r:id="rId77"/>
    <p:sldId id="266" r:id="rId78"/>
    <p:sldId id="321" r:id="rId79"/>
    <p:sldId id="354" r:id="rId80"/>
    <p:sldId id="299" r:id="rId81"/>
    <p:sldId id="322" r:id="rId82"/>
    <p:sldId id="323" r:id="rId83"/>
    <p:sldId id="300" r:id="rId84"/>
    <p:sldId id="301" r:id="rId85"/>
    <p:sldId id="302" r:id="rId86"/>
    <p:sldId id="303" r:id="rId87"/>
    <p:sldId id="304" r:id="rId88"/>
    <p:sldId id="355" r:id="rId89"/>
    <p:sldId id="310" r:id="rId90"/>
    <p:sldId id="327" r:id="rId91"/>
    <p:sldId id="358" r:id="rId92"/>
    <p:sldId id="278" r:id="rId93"/>
    <p:sldId id="279" r:id="rId94"/>
    <p:sldId id="331" r:id="rId95"/>
    <p:sldId id="356" r:id="rId96"/>
    <p:sldId id="277" r:id="rId97"/>
    <p:sldId id="330" r:id="rId98"/>
    <p:sldId id="357" r:id="rId99"/>
    <p:sldId id="311" r:id="rId100"/>
    <p:sldId id="284" r:id="rId101"/>
    <p:sldId id="285" r:id="rId102"/>
    <p:sldId id="286" r:id="rId103"/>
    <p:sldId id="359" r:id="rId104"/>
    <p:sldId id="287" r:id="rId105"/>
    <p:sldId id="289" r:id="rId106"/>
    <p:sldId id="335" r:id="rId107"/>
    <p:sldId id="360" r:id="rId108"/>
    <p:sldId id="337" r:id="rId109"/>
    <p:sldId id="338" r:id="rId110"/>
    <p:sldId id="361" r:id="rId1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kars Zalāns" initials="OZ" lastIdx="1" clrIdx="0">
    <p:extLst>
      <p:ext uri="{19B8F6BF-5375-455C-9EA6-DF929625EA0E}">
        <p15:presenceInfo xmlns:p15="http://schemas.microsoft.com/office/powerpoint/2012/main" userId="222c17a939fa4ac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38" autoAdjust="0"/>
    <p:restoredTop sz="94660"/>
  </p:normalViewPr>
  <p:slideViewPr>
    <p:cSldViewPr snapToGrid="0">
      <p:cViewPr varScale="1">
        <p:scale>
          <a:sx n="105" d="100"/>
          <a:sy n="105" d="100"/>
        </p:scale>
        <p:origin x="170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tableStyles" Target="tableStyles.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notesMaster" Target="notesMasters/notesMaster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commentAuthors" Target="commentAuthors.xml"/><Relationship Id="rId118" Type="http://schemas.openxmlformats.org/officeDocument/2006/relationships/customXml" Target="../customXml/item1.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presProps" Target="presProps.xml"/><Relationship Id="rId119" Type="http://schemas.openxmlformats.org/officeDocument/2006/relationships/customXml" Target="../customXml/item2.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customXml" Target="../customXml/item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1" Type="http://schemas.openxmlformats.org/officeDocument/2006/relationships/package" Target="../embeddings/Microsoft_Excel_Worksheet9.xlsx"/></Relationships>
</file>

<file path=ppt/charts/_rels/chart100.xml.rels><?xml version="1.0" encoding="UTF-8" standalone="yes"?>
<Relationships xmlns="http://schemas.openxmlformats.org/package/2006/relationships"><Relationship Id="rId1" Type="http://schemas.openxmlformats.org/officeDocument/2006/relationships/package" Target="../embeddings/Microsoft_Excel_Worksheet99.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1" Type="http://schemas.openxmlformats.org/officeDocument/2006/relationships/package" Target="../embeddings/Microsoft_Excel_Worksheet12.xlsx"/></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2" Type="http://schemas.openxmlformats.org/officeDocument/2006/relationships/package" Target="../embeddings/Microsoft_Excel_Worksheet14.xlsx"/><Relationship Id="rId1" Type="http://schemas.openxmlformats.org/officeDocument/2006/relationships/themeOverride" Target="../theme/themeOverride7.xml"/></Relationships>
</file>

<file path=ppt/charts/_rels/chart16.xml.rels><?xml version="1.0" encoding="UTF-8" standalone="yes"?>
<Relationships xmlns="http://schemas.openxmlformats.org/package/2006/relationships"><Relationship Id="rId2" Type="http://schemas.openxmlformats.org/officeDocument/2006/relationships/package" Target="../embeddings/Microsoft_Excel_Worksheet15.xlsx"/><Relationship Id="rId1" Type="http://schemas.openxmlformats.org/officeDocument/2006/relationships/themeOverride" Target="../theme/themeOverride8.xml"/></Relationships>
</file>

<file path=ppt/charts/_rels/chart17.xml.rels><?xml version="1.0" encoding="UTF-8" standalone="yes"?>
<Relationships xmlns="http://schemas.openxmlformats.org/package/2006/relationships"><Relationship Id="rId2" Type="http://schemas.openxmlformats.org/officeDocument/2006/relationships/package" Target="../embeddings/Microsoft_Excel_Worksheet16.xlsx"/><Relationship Id="rId1" Type="http://schemas.openxmlformats.org/officeDocument/2006/relationships/themeOverride" Target="../theme/themeOverride9.xml"/></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9.xml.rels><?xml version="1.0" encoding="UTF-8" standalone="yes"?>
<Relationships xmlns="http://schemas.openxmlformats.org/package/2006/relationships"><Relationship Id="rId1" Type="http://schemas.openxmlformats.org/officeDocument/2006/relationships/package" Target="../embeddings/Microsoft_Excel_Worksheet18.xlsx"/></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_rels/chart20.xml.rels><?xml version="1.0" encoding="UTF-8" standalone="yes"?>
<Relationships xmlns="http://schemas.openxmlformats.org/package/2006/relationships"><Relationship Id="rId2" Type="http://schemas.openxmlformats.org/officeDocument/2006/relationships/package" Target="../embeddings/Microsoft_Excel_Worksheet19.xlsx"/><Relationship Id="rId1" Type="http://schemas.openxmlformats.org/officeDocument/2006/relationships/themeOverride" Target="../theme/themeOverride10.xml"/></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20.xlsx"/></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Worksheet21.xlsx"/></Relationships>
</file>

<file path=ppt/charts/_rels/chart23.xml.rels><?xml version="1.0" encoding="UTF-8" standalone="yes"?>
<Relationships xmlns="http://schemas.openxmlformats.org/package/2006/relationships"><Relationship Id="rId2" Type="http://schemas.openxmlformats.org/officeDocument/2006/relationships/package" Target="../embeddings/Microsoft_Excel_Worksheet22.xlsx"/><Relationship Id="rId1" Type="http://schemas.openxmlformats.org/officeDocument/2006/relationships/themeOverride" Target="../theme/themeOverride11.xml"/></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Excel_Worksheet23.xlsx"/></Relationships>
</file>

<file path=ppt/charts/_rels/chart25.xml.rels><?xml version="1.0" encoding="UTF-8" standalone="yes"?>
<Relationships xmlns="http://schemas.openxmlformats.org/package/2006/relationships"><Relationship Id="rId1" Type="http://schemas.openxmlformats.org/officeDocument/2006/relationships/package" Target="../embeddings/Microsoft_Excel_Worksheet24.xlsx"/></Relationships>
</file>

<file path=ppt/charts/_rels/chart26.xml.rels><?xml version="1.0" encoding="UTF-8" standalone="yes"?>
<Relationships xmlns="http://schemas.openxmlformats.org/package/2006/relationships"><Relationship Id="rId2" Type="http://schemas.openxmlformats.org/officeDocument/2006/relationships/package" Target="../embeddings/Microsoft_Excel_Worksheet25.xlsx"/><Relationship Id="rId1" Type="http://schemas.openxmlformats.org/officeDocument/2006/relationships/themeOverride" Target="../theme/themeOverride12.xml"/></Relationships>
</file>

<file path=ppt/charts/_rels/chart27.xml.rels><?xml version="1.0" encoding="UTF-8" standalone="yes"?>
<Relationships xmlns="http://schemas.openxmlformats.org/package/2006/relationships"><Relationship Id="rId2" Type="http://schemas.openxmlformats.org/officeDocument/2006/relationships/package" Target="../embeddings/Microsoft_Excel_Worksheet26.xlsx"/><Relationship Id="rId1" Type="http://schemas.openxmlformats.org/officeDocument/2006/relationships/themeOverride" Target="../theme/themeOverride13.xml"/></Relationships>
</file>

<file path=ppt/charts/_rels/chart28.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package" Target="../embeddings/Microsoft_Excel_Worksheet27.xlsx"/><Relationship Id="rId1" Type="http://schemas.openxmlformats.org/officeDocument/2006/relationships/themeOverride" Target="../theme/themeOverride14.xml"/></Relationships>
</file>

<file path=ppt/charts/_rels/chart29.xml.rels><?xml version="1.0" encoding="UTF-8" standalone="yes"?>
<Relationships xmlns="http://schemas.openxmlformats.org/package/2006/relationships"><Relationship Id="rId1" Type="http://schemas.openxmlformats.org/officeDocument/2006/relationships/package" Target="../embeddings/Microsoft_Excel_Worksheet28.xlsx"/></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3.xml"/></Relationships>
</file>

<file path=ppt/charts/_rels/chart30.xml.rels><?xml version="1.0" encoding="UTF-8" standalone="yes"?>
<Relationships xmlns="http://schemas.openxmlformats.org/package/2006/relationships"><Relationship Id="rId2" Type="http://schemas.openxmlformats.org/officeDocument/2006/relationships/package" Target="../embeddings/Microsoft_Excel_Worksheet29.xlsx"/><Relationship Id="rId1" Type="http://schemas.openxmlformats.org/officeDocument/2006/relationships/themeOverride" Target="../theme/themeOverride15.xml"/></Relationships>
</file>

<file path=ppt/charts/_rels/chart31.xml.rels><?xml version="1.0" encoding="UTF-8" standalone="yes"?>
<Relationships xmlns="http://schemas.openxmlformats.org/package/2006/relationships"><Relationship Id="rId2" Type="http://schemas.openxmlformats.org/officeDocument/2006/relationships/package" Target="../embeddings/Microsoft_Excel_Worksheet30.xlsx"/><Relationship Id="rId1" Type="http://schemas.openxmlformats.org/officeDocument/2006/relationships/themeOverride" Target="../theme/themeOverride16.xml"/></Relationships>
</file>

<file path=ppt/charts/_rels/chart32.xml.rels><?xml version="1.0" encoding="UTF-8" standalone="yes"?>
<Relationships xmlns="http://schemas.openxmlformats.org/package/2006/relationships"><Relationship Id="rId3" Type="http://schemas.openxmlformats.org/officeDocument/2006/relationships/chartUserShapes" Target="../drawings/drawing3.xml"/><Relationship Id="rId2" Type="http://schemas.openxmlformats.org/officeDocument/2006/relationships/package" Target="../embeddings/Microsoft_Excel_Worksheet31.xlsx"/><Relationship Id="rId1" Type="http://schemas.openxmlformats.org/officeDocument/2006/relationships/themeOverride" Target="../theme/themeOverride17.xml"/></Relationships>
</file>

<file path=ppt/charts/_rels/chart33.xml.rels><?xml version="1.0" encoding="UTF-8" standalone="yes"?>
<Relationships xmlns="http://schemas.openxmlformats.org/package/2006/relationships"><Relationship Id="rId1" Type="http://schemas.openxmlformats.org/officeDocument/2006/relationships/package" Target="../embeddings/Microsoft_Excel_Worksheet32.xlsx"/></Relationships>
</file>

<file path=ppt/charts/_rels/chart34.xml.rels><?xml version="1.0" encoding="UTF-8" standalone="yes"?>
<Relationships xmlns="http://schemas.openxmlformats.org/package/2006/relationships"><Relationship Id="rId1" Type="http://schemas.openxmlformats.org/officeDocument/2006/relationships/package" Target="../embeddings/Microsoft_Excel_Worksheet33.xlsx"/></Relationships>
</file>

<file path=ppt/charts/_rels/chart35.xml.rels><?xml version="1.0" encoding="UTF-8" standalone="yes"?>
<Relationships xmlns="http://schemas.openxmlformats.org/package/2006/relationships"><Relationship Id="rId2" Type="http://schemas.openxmlformats.org/officeDocument/2006/relationships/package" Target="../embeddings/Microsoft_Excel_Worksheet34.xlsx"/><Relationship Id="rId1" Type="http://schemas.openxmlformats.org/officeDocument/2006/relationships/themeOverride" Target="../theme/themeOverride18.xml"/></Relationships>
</file>

<file path=ppt/charts/_rels/chart36.xml.rels><?xml version="1.0" encoding="UTF-8" standalone="yes"?>
<Relationships xmlns="http://schemas.openxmlformats.org/package/2006/relationships"><Relationship Id="rId2" Type="http://schemas.openxmlformats.org/officeDocument/2006/relationships/package" Target="../embeddings/Microsoft_Excel_Worksheet35.xlsx"/><Relationship Id="rId1" Type="http://schemas.openxmlformats.org/officeDocument/2006/relationships/themeOverride" Target="../theme/themeOverride19.xml"/></Relationships>
</file>

<file path=ppt/charts/_rels/chart37.xml.rels><?xml version="1.0" encoding="UTF-8" standalone="yes"?>
<Relationships xmlns="http://schemas.openxmlformats.org/package/2006/relationships"><Relationship Id="rId3" Type="http://schemas.openxmlformats.org/officeDocument/2006/relationships/chartUserShapes" Target="../drawings/drawing4.xml"/><Relationship Id="rId2" Type="http://schemas.openxmlformats.org/officeDocument/2006/relationships/package" Target="../embeddings/Microsoft_Excel_Worksheet36.xlsx"/><Relationship Id="rId1" Type="http://schemas.openxmlformats.org/officeDocument/2006/relationships/themeOverride" Target="../theme/themeOverride20.xml"/></Relationships>
</file>

<file path=ppt/charts/_rels/chart38.xml.rels><?xml version="1.0" encoding="UTF-8" standalone="yes"?>
<Relationships xmlns="http://schemas.openxmlformats.org/package/2006/relationships"><Relationship Id="rId1" Type="http://schemas.openxmlformats.org/officeDocument/2006/relationships/package" Target="../embeddings/Microsoft_Excel_Worksheet37.xlsx"/></Relationships>
</file>

<file path=ppt/charts/_rels/chart39.xml.rels><?xml version="1.0" encoding="UTF-8" standalone="yes"?>
<Relationships xmlns="http://schemas.openxmlformats.org/package/2006/relationships"><Relationship Id="rId1" Type="http://schemas.openxmlformats.org/officeDocument/2006/relationships/package" Target="../embeddings/Microsoft_Excel_Worksheet38.xlsx"/></Relationships>
</file>

<file path=ppt/charts/_rels/chart4.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3.xlsx"/><Relationship Id="rId1" Type="http://schemas.openxmlformats.org/officeDocument/2006/relationships/themeOverride" Target="../theme/themeOverride4.xml"/></Relationships>
</file>

<file path=ppt/charts/_rels/chart40.xml.rels><?xml version="1.0" encoding="UTF-8" standalone="yes"?>
<Relationships xmlns="http://schemas.openxmlformats.org/package/2006/relationships"><Relationship Id="rId1" Type="http://schemas.openxmlformats.org/officeDocument/2006/relationships/package" Target="../embeddings/Microsoft_Excel_Worksheet39.xlsx"/></Relationships>
</file>

<file path=ppt/charts/_rels/chart41.xml.rels><?xml version="1.0" encoding="UTF-8" standalone="yes"?>
<Relationships xmlns="http://schemas.openxmlformats.org/package/2006/relationships"><Relationship Id="rId2" Type="http://schemas.openxmlformats.org/officeDocument/2006/relationships/package" Target="../embeddings/Microsoft_Excel_Worksheet40.xlsx"/><Relationship Id="rId1" Type="http://schemas.openxmlformats.org/officeDocument/2006/relationships/themeOverride" Target="../theme/themeOverride21.xml"/></Relationships>
</file>

<file path=ppt/charts/_rels/chart42.xml.rels><?xml version="1.0" encoding="UTF-8" standalone="yes"?>
<Relationships xmlns="http://schemas.openxmlformats.org/package/2006/relationships"><Relationship Id="rId3" Type="http://schemas.openxmlformats.org/officeDocument/2006/relationships/chartUserShapes" Target="../drawings/drawing5.xml"/><Relationship Id="rId2" Type="http://schemas.openxmlformats.org/officeDocument/2006/relationships/package" Target="../embeddings/Microsoft_Excel_Worksheet41.xlsx"/><Relationship Id="rId1" Type="http://schemas.openxmlformats.org/officeDocument/2006/relationships/themeOverride" Target="../theme/themeOverride22.xml"/></Relationships>
</file>

<file path=ppt/charts/_rels/chart43.xml.rels><?xml version="1.0" encoding="UTF-8" standalone="yes"?>
<Relationships xmlns="http://schemas.openxmlformats.org/package/2006/relationships"><Relationship Id="rId2" Type="http://schemas.openxmlformats.org/officeDocument/2006/relationships/package" Target="../embeddings/Microsoft_Excel_Worksheet42.xlsx"/><Relationship Id="rId1" Type="http://schemas.openxmlformats.org/officeDocument/2006/relationships/themeOverride" Target="../theme/themeOverride23.xml"/></Relationships>
</file>

<file path=ppt/charts/_rels/chart44.xml.rels><?xml version="1.0" encoding="UTF-8" standalone="yes"?>
<Relationships xmlns="http://schemas.openxmlformats.org/package/2006/relationships"><Relationship Id="rId3" Type="http://schemas.openxmlformats.org/officeDocument/2006/relationships/chartUserShapes" Target="../drawings/drawing6.xml"/><Relationship Id="rId2" Type="http://schemas.openxmlformats.org/officeDocument/2006/relationships/package" Target="../embeddings/Microsoft_Excel_Worksheet43.xlsx"/><Relationship Id="rId1" Type="http://schemas.openxmlformats.org/officeDocument/2006/relationships/themeOverride" Target="../theme/themeOverride24.xml"/></Relationships>
</file>

<file path=ppt/charts/_rels/chart45.xml.rels><?xml version="1.0" encoding="UTF-8" standalone="yes"?>
<Relationships xmlns="http://schemas.openxmlformats.org/package/2006/relationships"><Relationship Id="rId1" Type="http://schemas.openxmlformats.org/officeDocument/2006/relationships/package" Target="../embeddings/Microsoft_Excel_Worksheet44.xlsx"/></Relationships>
</file>

<file path=ppt/charts/_rels/chart46.xml.rels><?xml version="1.0" encoding="UTF-8" standalone="yes"?>
<Relationships xmlns="http://schemas.openxmlformats.org/package/2006/relationships"><Relationship Id="rId2" Type="http://schemas.openxmlformats.org/officeDocument/2006/relationships/package" Target="../embeddings/Microsoft_Excel_Worksheet45.xlsx"/><Relationship Id="rId1" Type="http://schemas.openxmlformats.org/officeDocument/2006/relationships/themeOverride" Target="../theme/themeOverride25.xml"/></Relationships>
</file>

<file path=ppt/charts/_rels/chart47.xml.rels><?xml version="1.0" encoding="UTF-8" standalone="yes"?>
<Relationships xmlns="http://schemas.openxmlformats.org/package/2006/relationships"><Relationship Id="rId2" Type="http://schemas.openxmlformats.org/officeDocument/2006/relationships/package" Target="../embeddings/Microsoft_Excel_Worksheet46.xlsx"/><Relationship Id="rId1" Type="http://schemas.openxmlformats.org/officeDocument/2006/relationships/themeOverride" Target="../theme/themeOverride26.xml"/></Relationships>
</file>

<file path=ppt/charts/_rels/chart48.xml.rels><?xml version="1.0" encoding="UTF-8" standalone="yes"?>
<Relationships xmlns="http://schemas.openxmlformats.org/package/2006/relationships"><Relationship Id="rId1" Type="http://schemas.openxmlformats.org/officeDocument/2006/relationships/package" Target="../embeddings/Microsoft_Excel_Worksheet47.xlsx"/></Relationships>
</file>

<file path=ppt/charts/_rels/chart49.xml.rels><?xml version="1.0" encoding="UTF-8" standalone="yes"?>
<Relationships xmlns="http://schemas.openxmlformats.org/package/2006/relationships"><Relationship Id="rId1" Type="http://schemas.openxmlformats.org/officeDocument/2006/relationships/package" Target="../embeddings/Microsoft_Excel_Worksheet48.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Excel_Worksheet4.xlsx"/></Relationships>
</file>

<file path=ppt/charts/_rels/chart50.xml.rels><?xml version="1.0" encoding="UTF-8" standalone="yes"?>
<Relationships xmlns="http://schemas.openxmlformats.org/package/2006/relationships"><Relationship Id="rId1" Type="http://schemas.openxmlformats.org/officeDocument/2006/relationships/package" Target="../embeddings/Microsoft_Excel_Worksheet49.xlsx"/></Relationships>
</file>

<file path=ppt/charts/_rels/chart51.xml.rels><?xml version="1.0" encoding="UTF-8" standalone="yes"?>
<Relationships xmlns="http://schemas.openxmlformats.org/package/2006/relationships"><Relationship Id="rId1" Type="http://schemas.openxmlformats.org/officeDocument/2006/relationships/package" Target="../embeddings/Microsoft_Excel_Worksheet50.xlsx"/></Relationships>
</file>

<file path=ppt/charts/_rels/chart52.xml.rels><?xml version="1.0" encoding="UTF-8" standalone="yes"?>
<Relationships xmlns="http://schemas.openxmlformats.org/package/2006/relationships"><Relationship Id="rId1" Type="http://schemas.openxmlformats.org/officeDocument/2006/relationships/package" Target="../embeddings/Microsoft_Excel_Worksheet51.xlsx"/></Relationships>
</file>

<file path=ppt/charts/_rels/chart53.xml.rels><?xml version="1.0" encoding="UTF-8" standalone="yes"?>
<Relationships xmlns="http://schemas.openxmlformats.org/package/2006/relationships"><Relationship Id="rId1" Type="http://schemas.openxmlformats.org/officeDocument/2006/relationships/package" Target="../embeddings/Microsoft_Excel_Worksheet52.xlsx"/></Relationships>
</file>

<file path=ppt/charts/_rels/chart54.xml.rels><?xml version="1.0" encoding="UTF-8" standalone="yes"?>
<Relationships xmlns="http://schemas.openxmlformats.org/package/2006/relationships"><Relationship Id="rId2" Type="http://schemas.openxmlformats.org/officeDocument/2006/relationships/package" Target="../embeddings/Microsoft_Excel_Worksheet53.xlsx"/><Relationship Id="rId1" Type="http://schemas.openxmlformats.org/officeDocument/2006/relationships/themeOverride" Target="../theme/themeOverride27.xml"/></Relationships>
</file>

<file path=ppt/charts/_rels/chart55.xml.rels><?xml version="1.0" encoding="UTF-8" standalone="yes"?>
<Relationships xmlns="http://schemas.openxmlformats.org/package/2006/relationships"><Relationship Id="rId1" Type="http://schemas.openxmlformats.org/officeDocument/2006/relationships/package" Target="../embeddings/Microsoft_Excel_Worksheet54.xlsx"/></Relationships>
</file>

<file path=ppt/charts/_rels/chart56.xml.rels><?xml version="1.0" encoding="UTF-8" standalone="yes"?>
<Relationships xmlns="http://schemas.openxmlformats.org/package/2006/relationships"><Relationship Id="rId1" Type="http://schemas.openxmlformats.org/officeDocument/2006/relationships/package" Target="../embeddings/Microsoft_Excel_Worksheet55.xlsx"/></Relationships>
</file>

<file path=ppt/charts/_rels/chart57.xml.rels><?xml version="1.0" encoding="UTF-8" standalone="yes"?>
<Relationships xmlns="http://schemas.openxmlformats.org/package/2006/relationships"><Relationship Id="rId2" Type="http://schemas.openxmlformats.org/officeDocument/2006/relationships/package" Target="../embeddings/Microsoft_Excel_Worksheet56.xlsx"/><Relationship Id="rId1" Type="http://schemas.openxmlformats.org/officeDocument/2006/relationships/themeOverride" Target="../theme/themeOverride28.xml"/></Relationships>
</file>

<file path=ppt/charts/_rels/chart58.xml.rels><?xml version="1.0" encoding="UTF-8" standalone="yes"?>
<Relationships xmlns="http://schemas.openxmlformats.org/package/2006/relationships"><Relationship Id="rId2" Type="http://schemas.openxmlformats.org/officeDocument/2006/relationships/package" Target="../embeddings/Microsoft_Excel_Worksheet57.xlsx"/><Relationship Id="rId1" Type="http://schemas.openxmlformats.org/officeDocument/2006/relationships/themeOverride" Target="../theme/themeOverride29.xml"/></Relationships>
</file>

<file path=ppt/charts/_rels/chart59.xml.rels><?xml version="1.0" encoding="UTF-8" standalone="yes"?>
<Relationships xmlns="http://schemas.openxmlformats.org/package/2006/relationships"><Relationship Id="rId1" Type="http://schemas.openxmlformats.org/officeDocument/2006/relationships/package" Target="../embeddings/Microsoft_Excel_Worksheet58.xlsx"/></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5.xml"/></Relationships>
</file>

<file path=ppt/charts/_rels/chart60.xml.rels><?xml version="1.0" encoding="UTF-8" standalone="yes"?>
<Relationships xmlns="http://schemas.openxmlformats.org/package/2006/relationships"><Relationship Id="rId1" Type="http://schemas.openxmlformats.org/officeDocument/2006/relationships/package" Target="../embeddings/Microsoft_Excel_Worksheet59.xlsx"/></Relationships>
</file>

<file path=ppt/charts/_rels/chart61.xml.rels><?xml version="1.0" encoding="UTF-8" standalone="yes"?>
<Relationships xmlns="http://schemas.openxmlformats.org/package/2006/relationships"><Relationship Id="rId1" Type="http://schemas.openxmlformats.org/officeDocument/2006/relationships/package" Target="../embeddings/Microsoft_Excel_Worksheet60.xlsx"/></Relationships>
</file>

<file path=ppt/charts/_rels/chart62.xml.rels><?xml version="1.0" encoding="UTF-8" standalone="yes"?>
<Relationships xmlns="http://schemas.openxmlformats.org/package/2006/relationships"><Relationship Id="rId1" Type="http://schemas.openxmlformats.org/officeDocument/2006/relationships/package" Target="../embeddings/Microsoft_Excel_Worksheet61.xlsx"/></Relationships>
</file>

<file path=ppt/charts/_rels/chart63.xml.rels><?xml version="1.0" encoding="UTF-8" standalone="yes"?>
<Relationships xmlns="http://schemas.openxmlformats.org/package/2006/relationships"><Relationship Id="rId2" Type="http://schemas.openxmlformats.org/officeDocument/2006/relationships/package" Target="../embeddings/Microsoft_Excel_Worksheet62.xlsx"/><Relationship Id="rId1" Type="http://schemas.openxmlformats.org/officeDocument/2006/relationships/themeOverride" Target="../theme/themeOverride30.xml"/></Relationships>
</file>

<file path=ppt/charts/_rels/chart64.xml.rels><?xml version="1.0" encoding="UTF-8" standalone="yes"?>
<Relationships xmlns="http://schemas.openxmlformats.org/package/2006/relationships"><Relationship Id="rId1" Type="http://schemas.openxmlformats.org/officeDocument/2006/relationships/package" Target="../embeddings/Microsoft_Excel_Worksheet63.xlsx"/></Relationships>
</file>

<file path=ppt/charts/_rels/chart65.xml.rels><?xml version="1.0" encoding="UTF-8" standalone="yes"?>
<Relationships xmlns="http://schemas.openxmlformats.org/package/2006/relationships"><Relationship Id="rId1" Type="http://schemas.openxmlformats.org/officeDocument/2006/relationships/package" Target="../embeddings/Microsoft_Excel_Worksheet64.xlsx"/></Relationships>
</file>

<file path=ppt/charts/_rels/chart66.xml.rels><?xml version="1.0" encoding="UTF-8" standalone="yes"?>
<Relationships xmlns="http://schemas.openxmlformats.org/package/2006/relationships"><Relationship Id="rId2" Type="http://schemas.openxmlformats.org/officeDocument/2006/relationships/package" Target="../embeddings/Microsoft_Excel_Worksheet65.xlsx"/><Relationship Id="rId1" Type="http://schemas.openxmlformats.org/officeDocument/2006/relationships/themeOverride" Target="../theme/themeOverride31.xml"/></Relationships>
</file>

<file path=ppt/charts/_rels/chart67.xml.rels><?xml version="1.0" encoding="UTF-8" standalone="yes"?>
<Relationships xmlns="http://schemas.openxmlformats.org/package/2006/relationships"><Relationship Id="rId2" Type="http://schemas.openxmlformats.org/officeDocument/2006/relationships/package" Target="../embeddings/Microsoft_Excel_Worksheet66.xlsx"/><Relationship Id="rId1" Type="http://schemas.openxmlformats.org/officeDocument/2006/relationships/themeOverride" Target="../theme/themeOverride32.xml"/></Relationships>
</file>

<file path=ppt/charts/_rels/chart68.xml.rels><?xml version="1.0" encoding="UTF-8" standalone="yes"?>
<Relationships xmlns="http://schemas.openxmlformats.org/package/2006/relationships"><Relationship Id="rId2" Type="http://schemas.openxmlformats.org/officeDocument/2006/relationships/package" Target="../embeddings/Microsoft_Excel_Worksheet67.xlsx"/><Relationship Id="rId1" Type="http://schemas.openxmlformats.org/officeDocument/2006/relationships/themeOverride" Target="../theme/themeOverride33.xml"/></Relationships>
</file>

<file path=ppt/charts/_rels/chart69.xml.rels><?xml version="1.0" encoding="UTF-8" standalone="yes"?>
<Relationships xmlns="http://schemas.openxmlformats.org/package/2006/relationships"><Relationship Id="rId2" Type="http://schemas.openxmlformats.org/officeDocument/2006/relationships/package" Target="../embeddings/Microsoft_Excel_Worksheet68.xlsx"/><Relationship Id="rId1" Type="http://schemas.openxmlformats.org/officeDocument/2006/relationships/themeOverride" Target="../theme/themeOverride34.xml"/></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1" Type="http://schemas.openxmlformats.org/officeDocument/2006/relationships/package" Target="../embeddings/Microsoft_Excel_Worksheet69.xlsx"/></Relationships>
</file>

<file path=ppt/charts/_rels/chart71.xml.rels><?xml version="1.0" encoding="UTF-8" standalone="yes"?>
<Relationships xmlns="http://schemas.openxmlformats.org/package/2006/relationships"><Relationship Id="rId1" Type="http://schemas.openxmlformats.org/officeDocument/2006/relationships/package" Target="../embeddings/Microsoft_Excel_Worksheet70.xlsx"/></Relationships>
</file>

<file path=ppt/charts/_rels/chart72.xml.rels><?xml version="1.0" encoding="UTF-8" standalone="yes"?>
<Relationships xmlns="http://schemas.openxmlformats.org/package/2006/relationships"><Relationship Id="rId2" Type="http://schemas.openxmlformats.org/officeDocument/2006/relationships/package" Target="../embeddings/Microsoft_Excel_Worksheet71.xlsx"/><Relationship Id="rId1" Type="http://schemas.openxmlformats.org/officeDocument/2006/relationships/themeOverride" Target="../theme/themeOverride35.xml"/></Relationships>
</file>

<file path=ppt/charts/_rels/chart73.xml.rels><?xml version="1.0" encoding="UTF-8" standalone="yes"?>
<Relationships xmlns="http://schemas.openxmlformats.org/package/2006/relationships"><Relationship Id="rId2" Type="http://schemas.openxmlformats.org/officeDocument/2006/relationships/package" Target="../embeddings/Microsoft_Excel_Worksheet72.xlsx"/><Relationship Id="rId1" Type="http://schemas.openxmlformats.org/officeDocument/2006/relationships/themeOverride" Target="../theme/themeOverride36.xml"/></Relationships>
</file>

<file path=ppt/charts/_rels/chart74.xml.rels><?xml version="1.0" encoding="UTF-8" standalone="yes"?>
<Relationships xmlns="http://schemas.openxmlformats.org/package/2006/relationships"><Relationship Id="rId1" Type="http://schemas.openxmlformats.org/officeDocument/2006/relationships/package" Target="../embeddings/Microsoft_Excel_Worksheet73.xlsx"/></Relationships>
</file>

<file path=ppt/charts/_rels/chart75.xml.rels><?xml version="1.0" encoding="UTF-8" standalone="yes"?>
<Relationships xmlns="http://schemas.openxmlformats.org/package/2006/relationships"><Relationship Id="rId2" Type="http://schemas.openxmlformats.org/officeDocument/2006/relationships/package" Target="../embeddings/Microsoft_Excel_Worksheet74.xlsx"/><Relationship Id="rId1" Type="http://schemas.openxmlformats.org/officeDocument/2006/relationships/themeOverride" Target="../theme/themeOverride37.xml"/></Relationships>
</file>

<file path=ppt/charts/_rels/chart76.xml.rels><?xml version="1.0" encoding="UTF-8" standalone="yes"?>
<Relationships xmlns="http://schemas.openxmlformats.org/package/2006/relationships"><Relationship Id="rId1" Type="http://schemas.openxmlformats.org/officeDocument/2006/relationships/package" Target="../embeddings/Microsoft_Excel_Worksheet75.xlsx"/></Relationships>
</file>

<file path=ppt/charts/_rels/chart77.xml.rels><?xml version="1.0" encoding="UTF-8" standalone="yes"?>
<Relationships xmlns="http://schemas.openxmlformats.org/package/2006/relationships"><Relationship Id="rId2" Type="http://schemas.openxmlformats.org/officeDocument/2006/relationships/package" Target="../embeddings/Microsoft_Excel_Worksheet76.xlsx"/><Relationship Id="rId1" Type="http://schemas.openxmlformats.org/officeDocument/2006/relationships/themeOverride" Target="../theme/themeOverride38.xml"/></Relationships>
</file>

<file path=ppt/charts/_rels/chart78.xml.rels><?xml version="1.0" encoding="UTF-8" standalone="yes"?>
<Relationships xmlns="http://schemas.openxmlformats.org/package/2006/relationships"><Relationship Id="rId1" Type="http://schemas.openxmlformats.org/officeDocument/2006/relationships/package" Target="../embeddings/Microsoft_Excel_Worksheet77.xlsx"/></Relationships>
</file>

<file path=ppt/charts/_rels/chart79.xml.rels><?xml version="1.0" encoding="UTF-8" standalone="yes"?>
<Relationships xmlns="http://schemas.openxmlformats.org/package/2006/relationships"><Relationship Id="rId2" Type="http://schemas.openxmlformats.org/officeDocument/2006/relationships/package" Target="../embeddings/Microsoft_Excel_Worksheet78.xlsx"/><Relationship Id="rId1" Type="http://schemas.openxmlformats.org/officeDocument/2006/relationships/themeOverride" Target="../theme/themeOverride39.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0.xml.rels><?xml version="1.0" encoding="UTF-8" standalone="yes"?>
<Relationships xmlns="http://schemas.openxmlformats.org/package/2006/relationships"><Relationship Id="rId1" Type="http://schemas.openxmlformats.org/officeDocument/2006/relationships/package" Target="../embeddings/Microsoft_Excel_Worksheet79.xlsx"/></Relationships>
</file>

<file path=ppt/charts/_rels/chart81.xml.rels><?xml version="1.0" encoding="UTF-8" standalone="yes"?>
<Relationships xmlns="http://schemas.openxmlformats.org/package/2006/relationships"><Relationship Id="rId2" Type="http://schemas.openxmlformats.org/officeDocument/2006/relationships/package" Target="../embeddings/Microsoft_Excel_Worksheet80.xlsx"/><Relationship Id="rId1" Type="http://schemas.openxmlformats.org/officeDocument/2006/relationships/themeOverride" Target="../theme/themeOverride40.xml"/></Relationships>
</file>

<file path=ppt/charts/_rels/chart82.xml.rels><?xml version="1.0" encoding="UTF-8" standalone="yes"?>
<Relationships xmlns="http://schemas.openxmlformats.org/package/2006/relationships"><Relationship Id="rId1" Type="http://schemas.openxmlformats.org/officeDocument/2006/relationships/package" Target="../embeddings/Microsoft_Excel_Worksheet81.xlsx"/></Relationships>
</file>

<file path=ppt/charts/_rels/chart83.xml.rels><?xml version="1.0" encoding="UTF-8" standalone="yes"?>
<Relationships xmlns="http://schemas.openxmlformats.org/package/2006/relationships"><Relationship Id="rId1" Type="http://schemas.openxmlformats.org/officeDocument/2006/relationships/package" Target="../embeddings/Microsoft_Excel_Worksheet82.xlsx"/></Relationships>
</file>

<file path=ppt/charts/_rels/chart84.xml.rels><?xml version="1.0" encoding="UTF-8" standalone="yes"?>
<Relationships xmlns="http://schemas.openxmlformats.org/package/2006/relationships"><Relationship Id="rId1" Type="http://schemas.openxmlformats.org/officeDocument/2006/relationships/package" Target="../embeddings/Microsoft_Excel_Worksheet83.xlsx"/></Relationships>
</file>

<file path=ppt/charts/_rels/chart85.xml.rels><?xml version="1.0" encoding="UTF-8" standalone="yes"?>
<Relationships xmlns="http://schemas.openxmlformats.org/package/2006/relationships"><Relationship Id="rId2" Type="http://schemas.openxmlformats.org/officeDocument/2006/relationships/package" Target="../embeddings/Microsoft_Excel_Worksheet84.xlsx"/><Relationship Id="rId1" Type="http://schemas.openxmlformats.org/officeDocument/2006/relationships/themeOverride" Target="../theme/themeOverride41.xml"/></Relationships>
</file>

<file path=ppt/charts/_rels/chart86.xml.rels><?xml version="1.0" encoding="UTF-8" standalone="yes"?>
<Relationships xmlns="http://schemas.openxmlformats.org/package/2006/relationships"><Relationship Id="rId2" Type="http://schemas.openxmlformats.org/officeDocument/2006/relationships/package" Target="../embeddings/Microsoft_Excel_Worksheet85.xlsx"/><Relationship Id="rId1" Type="http://schemas.openxmlformats.org/officeDocument/2006/relationships/themeOverride" Target="../theme/themeOverride42.xml"/></Relationships>
</file>

<file path=ppt/charts/_rels/chart87.xml.rels><?xml version="1.0" encoding="UTF-8" standalone="yes"?>
<Relationships xmlns="http://schemas.openxmlformats.org/package/2006/relationships"><Relationship Id="rId3" Type="http://schemas.openxmlformats.org/officeDocument/2006/relationships/chartUserShapes" Target="../drawings/drawing7.xml"/><Relationship Id="rId2" Type="http://schemas.openxmlformats.org/officeDocument/2006/relationships/package" Target="../embeddings/Microsoft_Excel_Worksheet86.xlsx"/><Relationship Id="rId1" Type="http://schemas.openxmlformats.org/officeDocument/2006/relationships/themeOverride" Target="../theme/themeOverride43.xml"/></Relationships>
</file>

<file path=ppt/charts/_rels/chart88.xml.rels><?xml version="1.0" encoding="UTF-8" standalone="yes"?>
<Relationships xmlns="http://schemas.openxmlformats.org/package/2006/relationships"><Relationship Id="rId1" Type="http://schemas.openxmlformats.org/officeDocument/2006/relationships/package" Target="../embeddings/Microsoft_Excel_Worksheet87.xlsx"/></Relationships>
</file>

<file path=ppt/charts/_rels/chart89.xml.rels><?xml version="1.0" encoding="UTF-8" standalone="yes"?>
<Relationships xmlns="http://schemas.openxmlformats.org/package/2006/relationships"><Relationship Id="rId1" Type="http://schemas.openxmlformats.org/officeDocument/2006/relationships/package" Target="../embeddings/Microsoft_Excel_Worksheet88.xlsx"/></Relationships>
</file>

<file path=ppt/charts/_rels/chart9.xml.rels><?xml version="1.0" encoding="UTF-8" standalone="yes"?>
<Relationships xmlns="http://schemas.openxmlformats.org/package/2006/relationships"><Relationship Id="rId2" Type="http://schemas.openxmlformats.org/officeDocument/2006/relationships/package" Target="../embeddings/Microsoft_Excel_Worksheet8.xlsx"/><Relationship Id="rId1" Type="http://schemas.openxmlformats.org/officeDocument/2006/relationships/themeOverride" Target="../theme/themeOverride6.xml"/></Relationships>
</file>

<file path=ppt/charts/_rels/chart90.xml.rels><?xml version="1.0" encoding="UTF-8" standalone="yes"?>
<Relationships xmlns="http://schemas.openxmlformats.org/package/2006/relationships"><Relationship Id="rId1" Type="http://schemas.openxmlformats.org/officeDocument/2006/relationships/package" Target="../embeddings/Microsoft_Excel_Worksheet89.xlsx"/></Relationships>
</file>

<file path=ppt/charts/_rels/chart91.xml.rels><?xml version="1.0" encoding="UTF-8" standalone="yes"?>
<Relationships xmlns="http://schemas.openxmlformats.org/package/2006/relationships"><Relationship Id="rId2" Type="http://schemas.openxmlformats.org/officeDocument/2006/relationships/package" Target="../embeddings/Microsoft_Excel_Worksheet90.xlsx"/><Relationship Id="rId1" Type="http://schemas.openxmlformats.org/officeDocument/2006/relationships/themeOverride" Target="../theme/themeOverride44.xml"/></Relationships>
</file>

<file path=ppt/charts/_rels/chart92.xml.rels><?xml version="1.0" encoding="UTF-8" standalone="yes"?>
<Relationships xmlns="http://schemas.openxmlformats.org/package/2006/relationships"><Relationship Id="rId1" Type="http://schemas.openxmlformats.org/officeDocument/2006/relationships/package" Target="../embeddings/Microsoft_Excel_Worksheet91.xlsx"/></Relationships>
</file>

<file path=ppt/charts/_rels/chart93.xml.rels><?xml version="1.0" encoding="UTF-8" standalone="yes"?>
<Relationships xmlns="http://schemas.openxmlformats.org/package/2006/relationships"><Relationship Id="rId1" Type="http://schemas.openxmlformats.org/officeDocument/2006/relationships/package" Target="../embeddings/Microsoft_Excel_Worksheet92.xlsx"/></Relationships>
</file>

<file path=ppt/charts/_rels/chart94.xml.rels><?xml version="1.0" encoding="UTF-8" standalone="yes"?>
<Relationships xmlns="http://schemas.openxmlformats.org/package/2006/relationships"><Relationship Id="rId1" Type="http://schemas.openxmlformats.org/officeDocument/2006/relationships/package" Target="../embeddings/Microsoft_Excel_Worksheet93.xlsx"/></Relationships>
</file>

<file path=ppt/charts/_rels/chart95.xml.rels><?xml version="1.0" encoding="UTF-8" standalone="yes"?>
<Relationships xmlns="http://schemas.openxmlformats.org/package/2006/relationships"><Relationship Id="rId1" Type="http://schemas.openxmlformats.org/officeDocument/2006/relationships/package" Target="../embeddings/Microsoft_Excel_Worksheet94.xlsx"/></Relationships>
</file>

<file path=ppt/charts/_rels/chart96.xml.rels><?xml version="1.0" encoding="UTF-8" standalone="yes"?>
<Relationships xmlns="http://schemas.openxmlformats.org/package/2006/relationships"><Relationship Id="rId1" Type="http://schemas.openxmlformats.org/officeDocument/2006/relationships/package" Target="../embeddings/Microsoft_Excel_Worksheet95.xlsx"/></Relationships>
</file>

<file path=ppt/charts/_rels/chart97.xml.rels><?xml version="1.0" encoding="UTF-8" standalone="yes"?>
<Relationships xmlns="http://schemas.openxmlformats.org/package/2006/relationships"><Relationship Id="rId2" Type="http://schemas.openxmlformats.org/officeDocument/2006/relationships/package" Target="../embeddings/Microsoft_Excel_Worksheet96.xlsx"/><Relationship Id="rId1" Type="http://schemas.openxmlformats.org/officeDocument/2006/relationships/themeOverride" Target="../theme/themeOverride45.xml"/></Relationships>
</file>

<file path=ppt/charts/_rels/chart98.xml.rels><?xml version="1.0" encoding="UTF-8" standalone="yes"?>
<Relationships xmlns="http://schemas.openxmlformats.org/package/2006/relationships"><Relationship Id="rId2" Type="http://schemas.openxmlformats.org/officeDocument/2006/relationships/package" Target="../embeddings/Microsoft_Excel_Worksheet97.xlsx"/><Relationship Id="rId1" Type="http://schemas.openxmlformats.org/officeDocument/2006/relationships/themeOverride" Target="../theme/themeOverride46.xml"/></Relationships>
</file>

<file path=ppt/charts/_rels/chart99.xml.rels><?xml version="1.0" encoding="UTF-8" standalone="yes"?>
<Relationships xmlns="http://schemas.openxmlformats.org/package/2006/relationships"><Relationship Id="rId1" Type="http://schemas.openxmlformats.org/officeDocument/2006/relationships/package" Target="../embeddings/Microsoft_Excel_Worksheet9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262149889204066"/>
          <c:y val="1.0931232977267929E-2"/>
          <c:w val="0.74737850110795923"/>
          <c:h val="0.96697201401478661"/>
        </c:manualLayout>
      </c:layout>
      <c:barChart>
        <c:barDir val="bar"/>
        <c:grouping val="clustered"/>
        <c:varyColors val="0"/>
        <c:ser>
          <c:idx val="0"/>
          <c:order val="0"/>
          <c:tx>
            <c:strRef>
              <c:f>Sheet1!$C$2</c:f>
              <c:strCache>
                <c:ptCount val="1"/>
                <c:pt idx="0">
                  <c:v>izlases sadalī9jums</c:v>
                </c:pt>
              </c:strCache>
            </c:strRef>
          </c:tx>
          <c:spPr>
            <a:solidFill>
              <a:schemeClr val="accent5"/>
            </a:solidFill>
          </c:spPr>
          <c:invertIfNegative val="0"/>
          <c:dPt>
            <c:idx val="0"/>
            <c:invertIfNegative val="0"/>
            <c:bubble3D val="0"/>
            <c:spPr>
              <a:solidFill>
                <a:srgbClr val="70AD47">
                  <a:lumMod val="50000"/>
                </a:srgbClr>
              </a:solidFill>
            </c:spPr>
            <c:extLst>
              <c:ext xmlns:c16="http://schemas.microsoft.com/office/drawing/2014/chart" uri="{C3380CC4-5D6E-409C-BE32-E72D297353CC}">
                <c16:uniqueId val="{00000001-434F-41F0-A4E8-0B730232AF64}"/>
              </c:ext>
            </c:extLst>
          </c:dPt>
          <c:dPt>
            <c:idx val="1"/>
            <c:invertIfNegative val="0"/>
            <c:bubble3D val="0"/>
            <c:spPr>
              <a:solidFill>
                <a:srgbClr val="70AD47">
                  <a:lumMod val="50000"/>
                </a:srgbClr>
              </a:solidFill>
            </c:spPr>
            <c:extLst>
              <c:ext xmlns:c16="http://schemas.microsoft.com/office/drawing/2014/chart" uri="{C3380CC4-5D6E-409C-BE32-E72D297353CC}">
                <c16:uniqueId val="{00000003-434F-41F0-A4E8-0B730232AF64}"/>
              </c:ext>
            </c:extLst>
          </c:dPt>
          <c:dPt>
            <c:idx val="2"/>
            <c:invertIfNegative val="0"/>
            <c:bubble3D val="0"/>
            <c:spPr>
              <a:solidFill>
                <a:srgbClr val="70AD47">
                  <a:lumMod val="50000"/>
                </a:srgbClr>
              </a:solidFill>
            </c:spPr>
            <c:extLst>
              <c:ext xmlns:c16="http://schemas.microsoft.com/office/drawing/2014/chart" uri="{C3380CC4-5D6E-409C-BE32-E72D297353CC}">
                <c16:uniqueId val="{00000005-434F-41F0-A4E8-0B730232AF64}"/>
              </c:ext>
            </c:extLst>
          </c:dPt>
          <c:dPt>
            <c:idx val="3"/>
            <c:invertIfNegative val="0"/>
            <c:bubble3D val="0"/>
            <c:spPr>
              <a:solidFill>
                <a:srgbClr val="70AD47">
                  <a:lumMod val="50000"/>
                </a:srgbClr>
              </a:solidFill>
            </c:spPr>
            <c:extLst>
              <c:ext xmlns:c16="http://schemas.microsoft.com/office/drawing/2014/chart" uri="{C3380CC4-5D6E-409C-BE32-E72D297353CC}">
                <c16:uniqueId val="{00000007-434F-41F0-A4E8-0B730232AF64}"/>
              </c:ext>
            </c:extLst>
          </c:dPt>
          <c:dPt>
            <c:idx val="4"/>
            <c:invertIfNegative val="0"/>
            <c:bubble3D val="0"/>
            <c:spPr>
              <a:solidFill>
                <a:srgbClr val="4472C4"/>
              </a:solidFill>
            </c:spPr>
            <c:extLst>
              <c:ext xmlns:c16="http://schemas.microsoft.com/office/drawing/2014/chart" uri="{C3380CC4-5D6E-409C-BE32-E72D297353CC}">
                <c16:uniqueId val="{00000009-434F-41F0-A4E8-0B730232AF64}"/>
              </c:ext>
            </c:extLst>
          </c:dPt>
          <c:dPt>
            <c:idx val="5"/>
            <c:invertIfNegative val="0"/>
            <c:bubble3D val="0"/>
            <c:spPr>
              <a:solidFill>
                <a:srgbClr val="4472C4"/>
              </a:solidFill>
            </c:spPr>
            <c:extLst>
              <c:ext xmlns:c16="http://schemas.microsoft.com/office/drawing/2014/chart" uri="{C3380CC4-5D6E-409C-BE32-E72D297353CC}">
                <c16:uniqueId val="{0000000B-434F-41F0-A4E8-0B730232AF64}"/>
              </c:ext>
            </c:extLst>
          </c:dPt>
          <c:dPt>
            <c:idx val="6"/>
            <c:invertIfNegative val="0"/>
            <c:bubble3D val="0"/>
            <c:spPr>
              <a:solidFill>
                <a:srgbClr val="4472C4"/>
              </a:solidFill>
            </c:spPr>
            <c:extLst>
              <c:ext xmlns:c16="http://schemas.microsoft.com/office/drawing/2014/chart" uri="{C3380CC4-5D6E-409C-BE32-E72D297353CC}">
                <c16:uniqueId val="{00000066-1E47-4C3C-9261-004353F05AE5}"/>
              </c:ext>
            </c:extLst>
          </c:dPt>
          <c:dPt>
            <c:idx val="7"/>
            <c:invertIfNegative val="0"/>
            <c:bubble3D val="0"/>
            <c:spPr>
              <a:solidFill>
                <a:srgbClr val="4472C4"/>
              </a:solidFill>
            </c:spPr>
            <c:extLst>
              <c:ext xmlns:c16="http://schemas.microsoft.com/office/drawing/2014/chart" uri="{C3380CC4-5D6E-409C-BE32-E72D297353CC}">
                <c16:uniqueId val="{0000000D-434F-41F0-A4E8-0B730232AF64}"/>
              </c:ext>
            </c:extLst>
          </c:dPt>
          <c:dPt>
            <c:idx val="8"/>
            <c:invertIfNegative val="0"/>
            <c:bubble3D val="0"/>
            <c:spPr>
              <a:solidFill>
                <a:srgbClr val="4472C4"/>
              </a:solidFill>
            </c:spPr>
            <c:extLst>
              <c:ext xmlns:c16="http://schemas.microsoft.com/office/drawing/2014/chart" uri="{C3380CC4-5D6E-409C-BE32-E72D297353CC}">
                <c16:uniqueId val="{0000000F-434F-41F0-A4E8-0B730232AF64}"/>
              </c:ext>
            </c:extLst>
          </c:dPt>
          <c:dPt>
            <c:idx val="9"/>
            <c:invertIfNegative val="0"/>
            <c:bubble3D val="0"/>
            <c:spPr>
              <a:solidFill>
                <a:srgbClr val="4472C4"/>
              </a:solidFill>
            </c:spPr>
            <c:extLst>
              <c:ext xmlns:c16="http://schemas.microsoft.com/office/drawing/2014/chart" uri="{C3380CC4-5D6E-409C-BE32-E72D297353CC}">
                <c16:uniqueId val="{00000065-1E47-4C3C-9261-004353F05AE5}"/>
              </c:ext>
            </c:extLst>
          </c:dPt>
          <c:dPt>
            <c:idx val="10"/>
            <c:invertIfNegative val="0"/>
            <c:bubble3D val="0"/>
            <c:spPr>
              <a:solidFill>
                <a:srgbClr val="4472C4"/>
              </a:solidFill>
            </c:spPr>
            <c:extLst>
              <c:ext xmlns:c16="http://schemas.microsoft.com/office/drawing/2014/chart" uri="{C3380CC4-5D6E-409C-BE32-E72D297353CC}">
                <c16:uniqueId val="{00000011-434F-41F0-A4E8-0B730232AF64}"/>
              </c:ext>
            </c:extLst>
          </c:dPt>
          <c:dPt>
            <c:idx val="11"/>
            <c:invertIfNegative val="0"/>
            <c:bubble3D val="0"/>
            <c:spPr>
              <a:solidFill>
                <a:srgbClr val="FFC000">
                  <a:lumMod val="50000"/>
                </a:srgbClr>
              </a:solidFill>
            </c:spPr>
            <c:extLst>
              <c:ext xmlns:c16="http://schemas.microsoft.com/office/drawing/2014/chart" uri="{C3380CC4-5D6E-409C-BE32-E72D297353CC}">
                <c16:uniqueId val="{00000013-434F-41F0-A4E8-0B730232AF64}"/>
              </c:ext>
            </c:extLst>
          </c:dPt>
          <c:dPt>
            <c:idx val="12"/>
            <c:invertIfNegative val="0"/>
            <c:bubble3D val="0"/>
            <c:spPr>
              <a:solidFill>
                <a:srgbClr val="FFC000">
                  <a:lumMod val="50000"/>
                </a:srgbClr>
              </a:solidFill>
            </c:spPr>
            <c:extLst>
              <c:ext xmlns:c16="http://schemas.microsoft.com/office/drawing/2014/chart" uri="{C3380CC4-5D6E-409C-BE32-E72D297353CC}">
                <c16:uniqueId val="{00000015-434F-41F0-A4E8-0B730232AF64}"/>
              </c:ext>
            </c:extLst>
          </c:dPt>
          <c:dPt>
            <c:idx val="13"/>
            <c:invertIfNegative val="0"/>
            <c:bubble3D val="0"/>
            <c:spPr>
              <a:solidFill>
                <a:srgbClr val="4472C4"/>
              </a:solidFill>
            </c:spPr>
            <c:extLst>
              <c:ext xmlns:c16="http://schemas.microsoft.com/office/drawing/2014/chart" uri="{C3380CC4-5D6E-409C-BE32-E72D297353CC}">
                <c16:uniqueId val="{00000017-434F-41F0-A4E8-0B730232AF64}"/>
              </c:ext>
            </c:extLst>
          </c:dPt>
          <c:dPt>
            <c:idx val="14"/>
            <c:invertIfNegative val="0"/>
            <c:bubble3D val="0"/>
            <c:spPr>
              <a:solidFill>
                <a:srgbClr val="70AD47"/>
              </a:solidFill>
            </c:spPr>
            <c:extLst>
              <c:ext xmlns:c16="http://schemas.microsoft.com/office/drawing/2014/chart" uri="{C3380CC4-5D6E-409C-BE32-E72D297353CC}">
                <c16:uniqueId val="{00000019-434F-41F0-A4E8-0B730232AF64}"/>
              </c:ext>
            </c:extLst>
          </c:dPt>
          <c:dPt>
            <c:idx val="15"/>
            <c:invertIfNegative val="0"/>
            <c:bubble3D val="0"/>
            <c:spPr>
              <a:solidFill>
                <a:srgbClr val="70AD47"/>
              </a:solidFill>
            </c:spPr>
            <c:extLst>
              <c:ext xmlns:c16="http://schemas.microsoft.com/office/drawing/2014/chart" uri="{C3380CC4-5D6E-409C-BE32-E72D297353CC}">
                <c16:uniqueId val="{0000001B-B56E-48F0-B504-C16544311250}"/>
              </c:ext>
            </c:extLst>
          </c:dPt>
          <c:dPt>
            <c:idx val="16"/>
            <c:invertIfNegative val="0"/>
            <c:bubble3D val="0"/>
            <c:spPr>
              <a:solidFill>
                <a:srgbClr val="70AD47"/>
              </a:solidFill>
            </c:spPr>
            <c:extLst>
              <c:ext xmlns:c16="http://schemas.microsoft.com/office/drawing/2014/chart" uri="{C3380CC4-5D6E-409C-BE32-E72D297353CC}">
                <c16:uniqueId val="{00000064-1E47-4C3C-9261-004353F05AE5}"/>
              </c:ext>
            </c:extLst>
          </c:dPt>
          <c:dPt>
            <c:idx val="17"/>
            <c:invertIfNegative val="0"/>
            <c:bubble3D val="0"/>
            <c:spPr>
              <a:solidFill>
                <a:srgbClr val="70AD47"/>
              </a:solidFill>
            </c:spPr>
            <c:extLst>
              <c:ext xmlns:c16="http://schemas.microsoft.com/office/drawing/2014/chart" uri="{C3380CC4-5D6E-409C-BE32-E72D297353CC}">
                <c16:uniqueId val="{0000001D-434F-41F0-A4E8-0B730232AF64}"/>
              </c:ext>
            </c:extLst>
          </c:dPt>
          <c:dPt>
            <c:idx val="18"/>
            <c:invertIfNegative val="0"/>
            <c:bubble3D val="0"/>
            <c:spPr>
              <a:solidFill>
                <a:srgbClr val="70AD47"/>
              </a:solidFill>
            </c:spPr>
            <c:extLst>
              <c:ext xmlns:c16="http://schemas.microsoft.com/office/drawing/2014/chart" uri="{C3380CC4-5D6E-409C-BE32-E72D297353CC}">
                <c16:uniqueId val="{0000001F-434F-41F0-A4E8-0B730232AF64}"/>
              </c:ext>
            </c:extLst>
          </c:dPt>
          <c:dPt>
            <c:idx val="19"/>
            <c:invertIfNegative val="0"/>
            <c:bubble3D val="0"/>
            <c:spPr>
              <a:solidFill>
                <a:srgbClr val="70AD47"/>
              </a:solidFill>
            </c:spPr>
            <c:extLst>
              <c:ext xmlns:c16="http://schemas.microsoft.com/office/drawing/2014/chart" uri="{C3380CC4-5D6E-409C-BE32-E72D297353CC}">
                <c16:uniqueId val="{00000063-1E47-4C3C-9261-004353F05AE5}"/>
              </c:ext>
            </c:extLst>
          </c:dPt>
          <c:dPt>
            <c:idx val="20"/>
            <c:invertIfNegative val="0"/>
            <c:bubble3D val="0"/>
            <c:spPr>
              <a:solidFill>
                <a:srgbClr val="ED7D31"/>
              </a:solidFill>
            </c:spPr>
            <c:extLst>
              <c:ext xmlns:c16="http://schemas.microsoft.com/office/drawing/2014/chart" uri="{C3380CC4-5D6E-409C-BE32-E72D297353CC}">
                <c16:uniqueId val="{00000021-B56E-48F0-B504-C16544311250}"/>
              </c:ext>
            </c:extLst>
          </c:dPt>
          <c:dPt>
            <c:idx val="21"/>
            <c:invertIfNegative val="0"/>
            <c:bubble3D val="0"/>
            <c:spPr>
              <a:solidFill>
                <a:srgbClr val="5B9BD5"/>
              </a:solidFill>
            </c:spPr>
            <c:extLst>
              <c:ext xmlns:c16="http://schemas.microsoft.com/office/drawing/2014/chart" uri="{C3380CC4-5D6E-409C-BE32-E72D297353CC}">
                <c16:uniqueId val="{00000023-434F-41F0-A4E8-0B730232AF64}"/>
              </c:ext>
            </c:extLst>
          </c:dPt>
          <c:dPt>
            <c:idx val="22"/>
            <c:invertIfNegative val="0"/>
            <c:bubble3D val="0"/>
            <c:spPr>
              <a:solidFill>
                <a:srgbClr val="5B9BD5"/>
              </a:solidFill>
            </c:spPr>
            <c:extLst>
              <c:ext xmlns:c16="http://schemas.microsoft.com/office/drawing/2014/chart" uri="{C3380CC4-5D6E-409C-BE32-E72D297353CC}">
                <c16:uniqueId val="{00000025-8C32-427B-95A5-B0B41E73D74D}"/>
              </c:ext>
            </c:extLst>
          </c:dPt>
          <c:dPt>
            <c:idx val="25"/>
            <c:invertIfNegative val="0"/>
            <c:bubble3D val="0"/>
            <c:spPr>
              <a:solidFill>
                <a:srgbClr val="ED7D31"/>
              </a:solidFill>
            </c:spPr>
            <c:extLst>
              <c:ext xmlns:c16="http://schemas.microsoft.com/office/drawing/2014/chart" uri="{C3380CC4-5D6E-409C-BE32-E72D297353CC}">
                <c16:uniqueId val="{0000005F-1E47-4C3C-9261-004353F05AE5}"/>
              </c:ext>
            </c:extLst>
          </c:dPt>
          <c:dPt>
            <c:idx val="26"/>
            <c:invertIfNegative val="0"/>
            <c:bubble3D val="0"/>
            <c:spPr>
              <a:solidFill>
                <a:srgbClr val="ED7D31"/>
              </a:solidFill>
            </c:spPr>
            <c:extLst>
              <c:ext xmlns:c16="http://schemas.microsoft.com/office/drawing/2014/chart" uri="{C3380CC4-5D6E-409C-BE32-E72D297353CC}">
                <c16:uniqueId val="{0000005E-1E47-4C3C-9261-004353F05AE5}"/>
              </c:ext>
            </c:extLst>
          </c:dPt>
          <c:dPt>
            <c:idx val="28"/>
            <c:invertIfNegative val="0"/>
            <c:bubble3D val="0"/>
            <c:spPr>
              <a:solidFill>
                <a:srgbClr val="00B050"/>
              </a:solidFill>
            </c:spPr>
            <c:extLst>
              <c:ext xmlns:c16="http://schemas.microsoft.com/office/drawing/2014/chart" uri="{C3380CC4-5D6E-409C-BE32-E72D297353CC}">
                <c16:uniqueId val="{00000062-1E47-4C3C-9261-004353F05AE5}"/>
              </c:ext>
            </c:extLst>
          </c:dPt>
          <c:dPt>
            <c:idx val="29"/>
            <c:invertIfNegative val="0"/>
            <c:bubble3D val="0"/>
            <c:spPr>
              <a:solidFill>
                <a:srgbClr val="00B050"/>
              </a:solidFill>
            </c:spPr>
            <c:extLst>
              <c:ext xmlns:c16="http://schemas.microsoft.com/office/drawing/2014/chart" uri="{C3380CC4-5D6E-409C-BE32-E72D297353CC}">
                <c16:uniqueId val="{00000027-B56E-48F0-B504-C16544311250}"/>
              </c:ext>
            </c:extLst>
          </c:dPt>
          <c:dPt>
            <c:idx val="30"/>
            <c:invertIfNegative val="0"/>
            <c:bubble3D val="0"/>
            <c:spPr>
              <a:solidFill>
                <a:srgbClr val="00B050"/>
              </a:solidFill>
            </c:spPr>
            <c:extLst>
              <c:ext xmlns:c16="http://schemas.microsoft.com/office/drawing/2014/chart" uri="{C3380CC4-5D6E-409C-BE32-E72D297353CC}">
                <c16:uniqueId val="{00000029-434F-41F0-A4E8-0B730232AF64}"/>
              </c:ext>
            </c:extLst>
          </c:dPt>
          <c:dPt>
            <c:idx val="31"/>
            <c:invertIfNegative val="0"/>
            <c:bubble3D val="0"/>
            <c:spPr>
              <a:solidFill>
                <a:srgbClr val="00B050"/>
              </a:solidFill>
            </c:spPr>
            <c:extLst>
              <c:ext xmlns:c16="http://schemas.microsoft.com/office/drawing/2014/chart" uri="{C3380CC4-5D6E-409C-BE32-E72D297353CC}">
                <c16:uniqueId val="{0000002B-434F-41F0-A4E8-0B730232AF64}"/>
              </c:ext>
            </c:extLst>
          </c:dPt>
          <c:dPt>
            <c:idx val="32"/>
            <c:invertIfNegative val="0"/>
            <c:bubble3D val="0"/>
            <c:spPr>
              <a:solidFill>
                <a:srgbClr val="00B050"/>
              </a:solidFill>
            </c:spPr>
            <c:extLst>
              <c:ext xmlns:c16="http://schemas.microsoft.com/office/drawing/2014/chart" uri="{C3380CC4-5D6E-409C-BE32-E72D297353CC}">
                <c16:uniqueId val="{0000002D-8C32-427B-95A5-B0B41E73D74D}"/>
              </c:ext>
            </c:extLst>
          </c:dPt>
          <c:dPt>
            <c:idx val="34"/>
            <c:invertIfNegative val="0"/>
            <c:bubble3D val="0"/>
            <c:spPr>
              <a:solidFill>
                <a:srgbClr val="44546A"/>
              </a:solidFill>
            </c:spPr>
            <c:extLst>
              <c:ext xmlns:c16="http://schemas.microsoft.com/office/drawing/2014/chart" uri="{C3380CC4-5D6E-409C-BE32-E72D297353CC}">
                <c16:uniqueId val="{00000061-1E47-4C3C-9261-004353F05AE5}"/>
              </c:ext>
            </c:extLst>
          </c:dPt>
          <c:dPt>
            <c:idx val="35"/>
            <c:invertIfNegative val="0"/>
            <c:bubble3D val="0"/>
            <c:spPr>
              <a:solidFill>
                <a:srgbClr val="44546A"/>
              </a:solidFill>
            </c:spPr>
            <c:extLst>
              <c:ext xmlns:c16="http://schemas.microsoft.com/office/drawing/2014/chart" uri="{C3380CC4-5D6E-409C-BE32-E72D297353CC}">
                <c16:uniqueId val="{00000060-1E47-4C3C-9261-004353F05AE5}"/>
              </c:ext>
            </c:extLst>
          </c:dPt>
          <c:dLbls>
            <c:dLbl>
              <c:idx val="17"/>
              <c:numFmt formatCode="0%" sourceLinked="0"/>
              <c:spPr>
                <a:noFill/>
                <a:ln>
                  <a:noFill/>
                </a:ln>
                <a:effectLst/>
              </c:spPr>
              <c:txPr>
                <a:bodyPr/>
                <a:lstStyle/>
                <a:p>
                  <a:pPr>
                    <a:defRPr sz="900" b="1"/>
                  </a:pPr>
                  <a:endParaRPr lang="en-US"/>
                </a:p>
              </c:txPr>
              <c:showLegendKey val="0"/>
              <c:showVal val="1"/>
              <c:showCatName val="0"/>
              <c:showSerName val="0"/>
              <c:showPercent val="0"/>
              <c:showBubbleSize val="0"/>
              <c:extLst>
                <c:ext xmlns:c16="http://schemas.microsoft.com/office/drawing/2014/chart" uri="{C3380CC4-5D6E-409C-BE32-E72D297353CC}">
                  <c16:uniqueId val="{0000001D-434F-41F0-A4E8-0B730232AF64}"/>
                </c:ext>
              </c:extLst>
            </c:dLbl>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Sheet1!$A$3:$B$38</c:f>
              <c:multiLvlStrCache>
                <c:ptCount val="36"/>
                <c:lvl>
                  <c:pt idx="0">
                    <c:v>Lauki</c:v>
                  </c:pt>
                  <c:pt idx="1">
                    <c:v>Cita pilsēta</c:v>
                  </c:pt>
                  <c:pt idx="2">
                    <c:v>Rīga</c:v>
                  </c:pt>
                  <c:pt idx="4">
                    <c:v>Latgale</c:v>
                  </c:pt>
                  <c:pt idx="5">
                    <c:v>Zemgale</c:v>
                  </c:pt>
                  <c:pt idx="6">
                    <c:v>Kurzeme</c:v>
                  </c:pt>
                  <c:pt idx="7">
                    <c:v>Vidzeme</c:v>
                  </c:pt>
                  <c:pt idx="8">
                    <c:v>Pierīga</c:v>
                  </c:pt>
                  <c:pt idx="9">
                    <c:v>Rīga</c:v>
                  </c:pt>
                  <c:pt idx="11">
                    <c:v>Nav </c:v>
                  </c:pt>
                  <c:pt idx="12">
                    <c:v>Ir</c:v>
                  </c:pt>
                  <c:pt idx="14">
                    <c:v>Atteikums</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lvl>
                <c:lvl>
                  <c:pt idx="0">
                    <c:v>Apdzīvotā vieta</c:v>
                  </c:pt>
                  <c:pt idx="4">
                    <c:v>Reģions</c:v>
                  </c:pt>
                  <c:pt idx="11">
                    <c:v>Skolas vecuma bērni ģimenē</c:v>
                  </c:pt>
                  <c:pt idx="14">
                    <c:v>Ienākumu līmenis uz vienu ģimenes locekli mēnesī</c:v>
                  </c:pt>
                  <c:pt idx="21">
                    <c:v>Izglītība</c:v>
                  </c:pt>
                  <c:pt idx="25">
                    <c:v>Sarun-valoda ģimenē</c:v>
                  </c:pt>
                  <c:pt idx="28">
                    <c:v>Vecums</c:v>
                  </c:pt>
                  <c:pt idx="34">
                    <c:v>Dzi-mums</c:v>
                  </c:pt>
                </c:lvl>
              </c:multiLvlStrCache>
            </c:multiLvlStrRef>
          </c:cat>
          <c:val>
            <c:numRef>
              <c:f>Sheet1!$C$3:$C$38</c:f>
              <c:numCache>
                <c:formatCode>0%</c:formatCode>
                <c:ptCount val="36"/>
                <c:pt idx="0">
                  <c:v>0.2753799947336022</c:v>
                </c:pt>
                <c:pt idx="1">
                  <c:v>0.40247870345004733</c:v>
                </c:pt>
                <c:pt idx="2">
                  <c:v>0.32214130181635175</c:v>
                </c:pt>
                <c:pt idx="4">
                  <c:v>0.12954834570291476</c:v>
                </c:pt>
                <c:pt idx="5">
                  <c:v>0.12026870902909398</c:v>
                </c:pt>
                <c:pt idx="6">
                  <c:v>0.14993167427310977</c:v>
                </c:pt>
                <c:pt idx="7">
                  <c:v>0.14133532933938525</c:v>
                </c:pt>
                <c:pt idx="8">
                  <c:v>0.13677463983914515</c:v>
                </c:pt>
                <c:pt idx="9">
                  <c:v>0.32214130181635175</c:v>
                </c:pt>
                <c:pt idx="11">
                  <c:v>0.64349106604209227</c:v>
                </c:pt>
                <c:pt idx="12">
                  <c:v>0.3565089339579085</c:v>
                </c:pt>
                <c:pt idx="14">
                  <c:v>0.43197507468982588</c:v>
                </c:pt>
                <c:pt idx="15">
                  <c:v>9.0881446497847573E-2</c:v>
                </c:pt>
                <c:pt idx="16">
                  <c:v>0.11862885709772832</c:v>
                </c:pt>
                <c:pt idx="17">
                  <c:v>0.14726146823432021</c:v>
                </c:pt>
                <c:pt idx="18">
                  <c:v>0.11954395811271772</c:v>
                </c:pt>
                <c:pt idx="19">
                  <c:v>9.1709195367561044E-2</c:v>
                </c:pt>
                <c:pt idx="21">
                  <c:v>4.4232267357898404E-2</c:v>
                </c:pt>
                <c:pt idx="22">
                  <c:v>0.35973348896347718</c:v>
                </c:pt>
                <c:pt idx="23">
                  <c:v>0.59603424367862479</c:v>
                </c:pt>
                <c:pt idx="25">
                  <c:v>0.19294603676514444</c:v>
                </c:pt>
                <c:pt idx="26">
                  <c:v>0.80705396323485734</c:v>
                </c:pt>
                <c:pt idx="28">
                  <c:v>0.22570347215764702</c:v>
                </c:pt>
                <c:pt idx="29">
                  <c:v>0.23034092637089629</c:v>
                </c:pt>
                <c:pt idx="30">
                  <c:v>0.24157287360690971</c:v>
                </c:pt>
                <c:pt idx="31">
                  <c:v>0.18571816190859869</c:v>
                </c:pt>
                <c:pt idx="32">
                  <c:v>0.11666456595594867</c:v>
                </c:pt>
                <c:pt idx="34">
                  <c:v>0.47434818757965375</c:v>
                </c:pt>
                <c:pt idx="35">
                  <c:v>0.5256518124203472</c:v>
                </c:pt>
              </c:numCache>
            </c:numRef>
          </c:val>
          <c:extLst>
            <c:ext xmlns:c16="http://schemas.microsoft.com/office/drawing/2014/chart" uri="{C3380CC4-5D6E-409C-BE32-E72D297353CC}">
              <c16:uniqueId val="{00000030-434F-41F0-A4E8-0B730232AF64}"/>
            </c:ext>
          </c:extLst>
        </c:ser>
        <c:dLbls>
          <c:showLegendKey val="0"/>
          <c:showVal val="0"/>
          <c:showCatName val="0"/>
          <c:showSerName val="0"/>
          <c:showPercent val="0"/>
          <c:showBubbleSize val="0"/>
        </c:dLbls>
        <c:gapWidth val="51"/>
        <c:axId val="-1720574624"/>
        <c:axId val="-1720593120"/>
      </c:barChart>
      <c:catAx>
        <c:axId val="-1720574624"/>
        <c:scaling>
          <c:orientation val="minMax"/>
        </c:scaling>
        <c:delete val="0"/>
        <c:axPos val="l"/>
        <c:numFmt formatCode="General" sourceLinked="0"/>
        <c:majorTickMark val="out"/>
        <c:minorTickMark val="none"/>
        <c:tickLblPos val="nextTo"/>
        <c:txPr>
          <a:bodyPr/>
          <a:lstStyle/>
          <a:p>
            <a:pPr>
              <a:defRPr sz="1000"/>
            </a:pPr>
            <a:endParaRPr lang="en-US"/>
          </a:p>
        </c:txPr>
        <c:crossAx val="-1720593120"/>
        <c:crosses val="autoZero"/>
        <c:auto val="1"/>
        <c:lblAlgn val="ctr"/>
        <c:lblOffset val="100"/>
        <c:noMultiLvlLbl val="0"/>
      </c:catAx>
      <c:valAx>
        <c:axId val="-1720593120"/>
        <c:scaling>
          <c:orientation val="minMax"/>
          <c:max val="1"/>
        </c:scaling>
        <c:delete val="1"/>
        <c:axPos val="b"/>
        <c:majorGridlines/>
        <c:numFmt formatCode="0%" sourceLinked="1"/>
        <c:majorTickMark val="out"/>
        <c:minorTickMark val="none"/>
        <c:tickLblPos val="nextTo"/>
        <c:crossAx val="-1720574624"/>
        <c:crosses val="autoZero"/>
        <c:crossBetween val="between"/>
        <c:majorUnit val="0.25"/>
      </c:valAx>
    </c:plotArea>
    <c:plotVisOnly val="1"/>
    <c:dispBlanksAs val="gap"/>
    <c:showDLblsOverMax val="0"/>
  </c:chart>
  <c:txPr>
    <a:bodyPr/>
    <a:lstStyle/>
    <a:p>
      <a:pPr>
        <a:defRPr sz="1800"/>
      </a:pPr>
      <a:endParaRPr lang="en-US"/>
    </a:p>
  </c:txPr>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Sheet1!$C$2</c:f>
              <c:strCache>
                <c:ptCount val="1"/>
                <c:pt idx="0">
                  <c:v>3 reizes nedēļā vai biežāk</c:v>
                </c:pt>
              </c:strCache>
            </c:strRef>
          </c:tx>
          <c:spPr>
            <a:solidFill>
              <a:schemeClr val="accent1"/>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Sheet1!$A$3:$B$36</c:f>
              <c:multiLvlStrCache>
                <c:ptCount val="34"/>
                <c:lvl>
                  <c:pt idx="0">
                    <c:v>Slikta</c:v>
                  </c:pt>
                  <c:pt idx="1">
                    <c:v>Vidēja</c:v>
                  </c:pt>
                  <c:pt idx="2">
                    <c:v>Laba</c:v>
                  </c:pt>
                  <c:pt idx="4">
                    <c:v>Nav </c:v>
                  </c:pt>
                  <c:pt idx="5">
                    <c:v>Ir</c:v>
                  </c:pt>
                  <c:pt idx="7">
                    <c:v>Lauki</c:v>
                  </c:pt>
                  <c:pt idx="8">
                    <c:v>Cita pilsēta</c:v>
                  </c:pt>
                  <c:pt idx="9">
                    <c:v>Rīga</c:v>
                  </c:pt>
                  <c:pt idx="11">
                    <c:v>Zems</c:v>
                  </c:pt>
                  <c:pt idx="12">
                    <c:v>Vidēji zems</c:v>
                  </c:pt>
                  <c:pt idx="13">
                    <c:v>Vidējs</c:v>
                  </c:pt>
                  <c:pt idx="14">
                    <c:v>Vidēji augsts</c:v>
                  </c:pt>
                  <c:pt idx="15">
                    <c:v>Augsts</c:v>
                  </c:pt>
                  <c:pt idx="17">
                    <c:v>Pamata</c:v>
                  </c:pt>
                  <c:pt idx="18">
                    <c:v>Vidējā</c:v>
                  </c:pt>
                  <c:pt idx="19">
                    <c:v>Augstākā</c:v>
                  </c:pt>
                  <c:pt idx="21">
                    <c:v>Krievu vai cita</c:v>
                  </c:pt>
                  <c:pt idx="22">
                    <c:v>Latviešu</c:v>
                  </c:pt>
                  <c:pt idx="24">
                    <c:v>55-64 gadi</c:v>
                  </c:pt>
                  <c:pt idx="25">
                    <c:v>45-54 gadi</c:v>
                  </c:pt>
                  <c:pt idx="26">
                    <c:v>35-44 gadi</c:v>
                  </c:pt>
                  <c:pt idx="27">
                    <c:v>25-34 gadi</c:v>
                  </c:pt>
                  <c:pt idx="28">
                    <c:v>18-24 gadi</c:v>
                  </c:pt>
                  <c:pt idx="30">
                    <c:v>Vīrieši</c:v>
                  </c:pt>
                  <c:pt idx="31">
                    <c:v>Sievietes</c:v>
                  </c:pt>
                  <c:pt idx="33">
                    <c:v>Kopā</c:v>
                  </c:pt>
                </c:lvl>
                <c:lvl>
                  <c:pt idx="0">
                    <c:v>Fiziskā forma</c:v>
                  </c:pt>
                  <c:pt idx="4">
                    <c:v>Skolas vecuma bērni ģimenē</c:v>
                  </c:pt>
                  <c:pt idx="7">
                    <c:v>Apdzīvotā vieta</c:v>
                  </c:pt>
                  <c:pt idx="11">
                    <c:v>Ienākumu līmenis uz vienu ģimenes locekli mēnesī</c:v>
                  </c:pt>
                  <c:pt idx="17">
                    <c:v>Izglītība</c:v>
                  </c:pt>
                  <c:pt idx="21">
                    <c:v>Sarun-valoda ģimenē</c:v>
                  </c:pt>
                  <c:pt idx="24">
                    <c:v>Vecums</c:v>
                  </c:pt>
                  <c:pt idx="30">
                    <c:v>Dzi-mums</c:v>
                  </c:pt>
                  <c:pt idx="33">
                    <c:v>Kopā</c:v>
                  </c:pt>
                </c:lvl>
              </c:multiLvlStrCache>
            </c:multiLvlStrRef>
          </c:cat>
          <c:val>
            <c:numRef>
              <c:f>Sheet1!$C$3:$C$36</c:f>
              <c:numCache>
                <c:formatCode>0%</c:formatCode>
                <c:ptCount val="34"/>
                <c:pt idx="0">
                  <c:v>0.10787193720553832</c:v>
                </c:pt>
                <c:pt idx="1">
                  <c:v>0.25101821269658608</c:v>
                </c:pt>
                <c:pt idx="2">
                  <c:v>0.57054112291553538</c:v>
                </c:pt>
                <c:pt idx="4">
                  <c:v>0.31057142050463676</c:v>
                </c:pt>
                <c:pt idx="5">
                  <c:v>0.32909225343044979</c:v>
                </c:pt>
                <c:pt idx="7">
                  <c:v>0.34003970882442242</c:v>
                </c:pt>
                <c:pt idx="8">
                  <c:v>0.33553532159421068</c:v>
                </c:pt>
                <c:pt idx="9">
                  <c:v>0.27468787139644685</c:v>
                </c:pt>
                <c:pt idx="11">
                  <c:v>0.27218177760115669</c:v>
                </c:pt>
                <c:pt idx="12">
                  <c:v>0.31223620309108935</c:v>
                </c:pt>
                <c:pt idx="13">
                  <c:v>0.34653318112110171</c:v>
                </c:pt>
                <c:pt idx="14">
                  <c:v>0.25797496782233592</c:v>
                </c:pt>
                <c:pt idx="15">
                  <c:v>0.35846433978472042</c:v>
                </c:pt>
                <c:pt idx="17">
                  <c:v>0.46030508429681793</c:v>
                </c:pt>
                <c:pt idx="18">
                  <c:v>0.30099920164881494</c:v>
                </c:pt>
                <c:pt idx="19">
                  <c:v>0.31631476608501813</c:v>
                </c:pt>
                <c:pt idx="21">
                  <c:v>0.32780823896604566</c:v>
                </c:pt>
                <c:pt idx="22">
                  <c:v>0.31463195021282353</c:v>
                </c:pt>
                <c:pt idx="24">
                  <c:v>0.29851948364403014</c:v>
                </c:pt>
                <c:pt idx="25">
                  <c:v>0.2528360146687576</c:v>
                </c:pt>
                <c:pt idx="26">
                  <c:v>0.29578553111660894</c:v>
                </c:pt>
                <c:pt idx="27">
                  <c:v>0.35255092424853068</c:v>
                </c:pt>
                <c:pt idx="28">
                  <c:v>0.46826580377426974</c:v>
                </c:pt>
                <c:pt idx="30">
                  <c:v>0.32713252465918125</c:v>
                </c:pt>
                <c:pt idx="31">
                  <c:v>0.30818792765247111</c:v>
                </c:pt>
                <c:pt idx="33">
                  <c:v>0.31717426290703099</c:v>
                </c:pt>
              </c:numCache>
            </c:numRef>
          </c:val>
          <c:extLst>
            <c:ext xmlns:c16="http://schemas.microsoft.com/office/drawing/2014/chart" uri="{C3380CC4-5D6E-409C-BE32-E72D297353CC}">
              <c16:uniqueId val="{00000000-2052-4482-AD15-8BA78E59F9FD}"/>
            </c:ext>
          </c:extLst>
        </c:ser>
        <c:ser>
          <c:idx val="1"/>
          <c:order val="1"/>
          <c:tx>
            <c:strRef>
              <c:f>Sheet1!$D$2</c:f>
              <c:strCache>
                <c:ptCount val="1"/>
                <c:pt idx="0">
                  <c:v>1 – 2 reizes nedēļā</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Sheet1!$A$3:$B$36</c:f>
              <c:multiLvlStrCache>
                <c:ptCount val="34"/>
                <c:lvl>
                  <c:pt idx="0">
                    <c:v>Slikta</c:v>
                  </c:pt>
                  <c:pt idx="1">
                    <c:v>Vidēja</c:v>
                  </c:pt>
                  <c:pt idx="2">
                    <c:v>Laba</c:v>
                  </c:pt>
                  <c:pt idx="4">
                    <c:v>Nav </c:v>
                  </c:pt>
                  <c:pt idx="5">
                    <c:v>Ir</c:v>
                  </c:pt>
                  <c:pt idx="7">
                    <c:v>Lauki</c:v>
                  </c:pt>
                  <c:pt idx="8">
                    <c:v>Cita pilsēta</c:v>
                  </c:pt>
                  <c:pt idx="9">
                    <c:v>Rīga</c:v>
                  </c:pt>
                  <c:pt idx="11">
                    <c:v>Zems</c:v>
                  </c:pt>
                  <c:pt idx="12">
                    <c:v>Vidēji zems</c:v>
                  </c:pt>
                  <c:pt idx="13">
                    <c:v>Vidējs</c:v>
                  </c:pt>
                  <c:pt idx="14">
                    <c:v>Vidēji augsts</c:v>
                  </c:pt>
                  <c:pt idx="15">
                    <c:v>Augsts</c:v>
                  </c:pt>
                  <c:pt idx="17">
                    <c:v>Pamata</c:v>
                  </c:pt>
                  <c:pt idx="18">
                    <c:v>Vidējā</c:v>
                  </c:pt>
                  <c:pt idx="19">
                    <c:v>Augstākā</c:v>
                  </c:pt>
                  <c:pt idx="21">
                    <c:v>Krievu vai cita</c:v>
                  </c:pt>
                  <c:pt idx="22">
                    <c:v>Latviešu</c:v>
                  </c:pt>
                  <c:pt idx="24">
                    <c:v>55-64 gadi</c:v>
                  </c:pt>
                  <c:pt idx="25">
                    <c:v>45-54 gadi</c:v>
                  </c:pt>
                  <c:pt idx="26">
                    <c:v>35-44 gadi</c:v>
                  </c:pt>
                  <c:pt idx="27">
                    <c:v>25-34 gadi</c:v>
                  </c:pt>
                  <c:pt idx="28">
                    <c:v>18-24 gadi</c:v>
                  </c:pt>
                  <c:pt idx="30">
                    <c:v>Vīrieši</c:v>
                  </c:pt>
                  <c:pt idx="31">
                    <c:v>Sievietes</c:v>
                  </c:pt>
                  <c:pt idx="33">
                    <c:v>Kopā</c:v>
                  </c:pt>
                </c:lvl>
                <c:lvl>
                  <c:pt idx="0">
                    <c:v>Fiziskā forma</c:v>
                  </c:pt>
                  <c:pt idx="4">
                    <c:v>Skolas vecuma bērni ģimenē</c:v>
                  </c:pt>
                  <c:pt idx="7">
                    <c:v>Apdzīvotā vieta</c:v>
                  </c:pt>
                  <c:pt idx="11">
                    <c:v>Ienākumu līmenis uz vienu ģimenes locekli mēnesī</c:v>
                  </c:pt>
                  <c:pt idx="17">
                    <c:v>Izglītība</c:v>
                  </c:pt>
                  <c:pt idx="21">
                    <c:v>Sarun-valoda ģimenē</c:v>
                  </c:pt>
                  <c:pt idx="24">
                    <c:v>Vecums</c:v>
                  </c:pt>
                  <c:pt idx="30">
                    <c:v>Dzi-mums</c:v>
                  </c:pt>
                  <c:pt idx="33">
                    <c:v>Kopā</c:v>
                  </c:pt>
                </c:lvl>
              </c:multiLvlStrCache>
            </c:multiLvlStrRef>
          </c:cat>
          <c:val>
            <c:numRef>
              <c:f>Sheet1!$D$3:$D$36</c:f>
              <c:numCache>
                <c:formatCode>0%</c:formatCode>
                <c:ptCount val="34"/>
                <c:pt idx="0">
                  <c:v>0.24000681580038774</c:v>
                </c:pt>
                <c:pt idx="1">
                  <c:v>0.38874182834226123</c:v>
                </c:pt>
                <c:pt idx="2">
                  <c:v>0.30167428419300851</c:v>
                </c:pt>
                <c:pt idx="4">
                  <c:v>0.30289302006042357</c:v>
                </c:pt>
                <c:pt idx="5">
                  <c:v>0.37120878205533719</c:v>
                </c:pt>
                <c:pt idx="7">
                  <c:v>0.34334824108228273</c:v>
                </c:pt>
                <c:pt idx="8">
                  <c:v>0.30955675524863785</c:v>
                </c:pt>
                <c:pt idx="9">
                  <c:v>0.33558863956437662</c:v>
                </c:pt>
                <c:pt idx="11">
                  <c:v>0.26382005806371012</c:v>
                </c:pt>
                <c:pt idx="12">
                  <c:v>0.29203489634908653</c:v>
                </c:pt>
                <c:pt idx="13">
                  <c:v>0.32680696297030742</c:v>
                </c:pt>
                <c:pt idx="14">
                  <c:v>0.40128873947507498</c:v>
                </c:pt>
                <c:pt idx="15">
                  <c:v>0.31711612273211032</c:v>
                </c:pt>
                <c:pt idx="17">
                  <c:v>0.28003019139096286</c:v>
                </c:pt>
                <c:pt idx="18">
                  <c:v>0.26950523540773547</c:v>
                </c:pt>
                <c:pt idx="19">
                  <c:v>0.36560277019622284</c:v>
                </c:pt>
                <c:pt idx="21">
                  <c:v>0.24682644122347558</c:v>
                </c:pt>
                <c:pt idx="22">
                  <c:v>0.34647499259905912</c:v>
                </c:pt>
                <c:pt idx="24">
                  <c:v>0.28262552742664387</c:v>
                </c:pt>
                <c:pt idx="25">
                  <c:v>0.34137188797634571</c:v>
                </c:pt>
                <c:pt idx="26">
                  <c:v>0.30733812161434498</c:v>
                </c:pt>
                <c:pt idx="27">
                  <c:v>0.38413111053359617</c:v>
                </c:pt>
                <c:pt idx="28">
                  <c:v>0.33636642333200995</c:v>
                </c:pt>
                <c:pt idx="30">
                  <c:v>0.28459095153877473</c:v>
                </c:pt>
                <c:pt idx="31">
                  <c:v>0.36574209949461145</c:v>
                </c:pt>
                <c:pt idx="33">
                  <c:v>0.3272481995417526</c:v>
                </c:pt>
              </c:numCache>
            </c:numRef>
          </c:val>
          <c:extLst>
            <c:ext xmlns:c16="http://schemas.microsoft.com/office/drawing/2014/chart" uri="{C3380CC4-5D6E-409C-BE32-E72D297353CC}">
              <c16:uniqueId val="{00000001-2052-4482-AD15-8BA78E59F9FD}"/>
            </c:ext>
          </c:extLst>
        </c:ser>
        <c:ser>
          <c:idx val="2"/>
          <c:order val="2"/>
          <c:tx>
            <c:strRef>
              <c:f>Sheet1!$E$2</c:f>
              <c:strCache>
                <c:ptCount val="1"/>
                <c:pt idx="0">
                  <c:v>Retāk</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Sheet1!$A$3:$B$36</c:f>
              <c:multiLvlStrCache>
                <c:ptCount val="34"/>
                <c:lvl>
                  <c:pt idx="0">
                    <c:v>Slikta</c:v>
                  </c:pt>
                  <c:pt idx="1">
                    <c:v>Vidēja</c:v>
                  </c:pt>
                  <c:pt idx="2">
                    <c:v>Laba</c:v>
                  </c:pt>
                  <c:pt idx="4">
                    <c:v>Nav </c:v>
                  </c:pt>
                  <c:pt idx="5">
                    <c:v>Ir</c:v>
                  </c:pt>
                  <c:pt idx="7">
                    <c:v>Lauki</c:v>
                  </c:pt>
                  <c:pt idx="8">
                    <c:v>Cita pilsēta</c:v>
                  </c:pt>
                  <c:pt idx="9">
                    <c:v>Rīga</c:v>
                  </c:pt>
                  <c:pt idx="11">
                    <c:v>Zems</c:v>
                  </c:pt>
                  <c:pt idx="12">
                    <c:v>Vidēji zems</c:v>
                  </c:pt>
                  <c:pt idx="13">
                    <c:v>Vidējs</c:v>
                  </c:pt>
                  <c:pt idx="14">
                    <c:v>Vidēji augsts</c:v>
                  </c:pt>
                  <c:pt idx="15">
                    <c:v>Augsts</c:v>
                  </c:pt>
                  <c:pt idx="17">
                    <c:v>Pamata</c:v>
                  </c:pt>
                  <c:pt idx="18">
                    <c:v>Vidējā</c:v>
                  </c:pt>
                  <c:pt idx="19">
                    <c:v>Augstākā</c:v>
                  </c:pt>
                  <c:pt idx="21">
                    <c:v>Krievu vai cita</c:v>
                  </c:pt>
                  <c:pt idx="22">
                    <c:v>Latviešu</c:v>
                  </c:pt>
                  <c:pt idx="24">
                    <c:v>55-64 gadi</c:v>
                  </c:pt>
                  <c:pt idx="25">
                    <c:v>45-54 gadi</c:v>
                  </c:pt>
                  <c:pt idx="26">
                    <c:v>35-44 gadi</c:v>
                  </c:pt>
                  <c:pt idx="27">
                    <c:v>25-34 gadi</c:v>
                  </c:pt>
                  <c:pt idx="28">
                    <c:v>18-24 gadi</c:v>
                  </c:pt>
                  <c:pt idx="30">
                    <c:v>Vīrieši</c:v>
                  </c:pt>
                  <c:pt idx="31">
                    <c:v>Sievietes</c:v>
                  </c:pt>
                  <c:pt idx="33">
                    <c:v>Kopā</c:v>
                  </c:pt>
                </c:lvl>
                <c:lvl>
                  <c:pt idx="0">
                    <c:v>Fiziskā forma</c:v>
                  </c:pt>
                  <c:pt idx="4">
                    <c:v>Skolas vecuma bērni ģimenē</c:v>
                  </c:pt>
                  <c:pt idx="7">
                    <c:v>Apdzīvotā vieta</c:v>
                  </c:pt>
                  <c:pt idx="11">
                    <c:v>Ienākumu līmenis uz vienu ģimenes locekli mēnesī</c:v>
                  </c:pt>
                  <c:pt idx="17">
                    <c:v>Izglītība</c:v>
                  </c:pt>
                  <c:pt idx="21">
                    <c:v>Sarun-valoda ģimenē</c:v>
                  </c:pt>
                  <c:pt idx="24">
                    <c:v>Vecums</c:v>
                  </c:pt>
                  <c:pt idx="30">
                    <c:v>Dzi-mums</c:v>
                  </c:pt>
                  <c:pt idx="33">
                    <c:v>Kopā</c:v>
                  </c:pt>
                </c:lvl>
              </c:multiLvlStrCache>
            </c:multiLvlStrRef>
          </c:cat>
          <c:val>
            <c:numRef>
              <c:f>Sheet1!$E$3:$E$36</c:f>
              <c:numCache>
                <c:formatCode>0%</c:formatCode>
                <c:ptCount val="34"/>
                <c:pt idx="0">
                  <c:v>0.35063476477652944</c:v>
                </c:pt>
                <c:pt idx="1">
                  <c:v>0.25562283040466038</c:v>
                </c:pt>
                <c:pt idx="2">
                  <c:v>8.4225783339822419E-2</c:v>
                </c:pt>
                <c:pt idx="4">
                  <c:v>0.23006750267962539</c:v>
                </c:pt>
                <c:pt idx="5">
                  <c:v>0.20609914027856363</c:v>
                </c:pt>
                <c:pt idx="7">
                  <c:v>0.1859632692664076</c:v>
                </c:pt>
                <c:pt idx="8">
                  <c:v>0.22137063233986817</c:v>
                </c:pt>
                <c:pt idx="9">
                  <c:v>0.25210998309155586</c:v>
                </c:pt>
                <c:pt idx="11">
                  <c:v>0.25164329197511104</c:v>
                </c:pt>
                <c:pt idx="12">
                  <c:v>0.25604613890743211</c:v>
                </c:pt>
                <c:pt idx="13">
                  <c:v>0.19635413528470699</c:v>
                </c:pt>
                <c:pt idx="14">
                  <c:v>0.25762489904479868</c:v>
                </c:pt>
                <c:pt idx="15">
                  <c:v>0.22863379737573075</c:v>
                </c:pt>
                <c:pt idx="17">
                  <c:v>0.18168944509164597</c:v>
                </c:pt>
                <c:pt idx="18">
                  <c:v>0.231559052012976</c:v>
                </c:pt>
                <c:pt idx="19">
                  <c:v>0.21842115103104065</c:v>
                </c:pt>
                <c:pt idx="21">
                  <c:v>0.21845051838932017</c:v>
                </c:pt>
                <c:pt idx="22">
                  <c:v>0.22225701597427994</c:v>
                </c:pt>
                <c:pt idx="24">
                  <c:v>0.21432903828780361</c:v>
                </c:pt>
                <c:pt idx="25">
                  <c:v>0.226172646376881</c:v>
                </c:pt>
                <c:pt idx="26">
                  <c:v>0.26011258395680459</c:v>
                </c:pt>
                <c:pt idx="27">
                  <c:v>0.20542156382809848</c:v>
                </c:pt>
                <c:pt idx="28">
                  <c:v>0.17198266291582859</c:v>
                </c:pt>
                <c:pt idx="30">
                  <c:v>0.24012275018932655</c:v>
                </c:pt>
                <c:pt idx="31">
                  <c:v>0.20473776263953256</c:v>
                </c:pt>
                <c:pt idx="33">
                  <c:v>0.22152256735130596</c:v>
                </c:pt>
              </c:numCache>
            </c:numRef>
          </c:val>
          <c:extLst>
            <c:ext xmlns:c16="http://schemas.microsoft.com/office/drawing/2014/chart" uri="{C3380CC4-5D6E-409C-BE32-E72D297353CC}">
              <c16:uniqueId val="{00000002-2052-4482-AD15-8BA78E59F9FD}"/>
            </c:ext>
          </c:extLst>
        </c:ser>
        <c:ser>
          <c:idx val="3"/>
          <c:order val="3"/>
          <c:tx>
            <c:strRef>
              <c:f>Sheet1!$F$2</c:f>
              <c:strCache>
                <c:ptCount val="1"/>
                <c:pt idx="0">
                  <c:v>Nemaz</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Sheet1!$A$3:$B$36</c:f>
              <c:multiLvlStrCache>
                <c:ptCount val="34"/>
                <c:lvl>
                  <c:pt idx="0">
                    <c:v>Slikta</c:v>
                  </c:pt>
                  <c:pt idx="1">
                    <c:v>Vidēja</c:v>
                  </c:pt>
                  <c:pt idx="2">
                    <c:v>Laba</c:v>
                  </c:pt>
                  <c:pt idx="4">
                    <c:v>Nav </c:v>
                  </c:pt>
                  <c:pt idx="5">
                    <c:v>Ir</c:v>
                  </c:pt>
                  <c:pt idx="7">
                    <c:v>Lauki</c:v>
                  </c:pt>
                  <c:pt idx="8">
                    <c:v>Cita pilsēta</c:v>
                  </c:pt>
                  <c:pt idx="9">
                    <c:v>Rīga</c:v>
                  </c:pt>
                  <c:pt idx="11">
                    <c:v>Zems</c:v>
                  </c:pt>
                  <c:pt idx="12">
                    <c:v>Vidēji zems</c:v>
                  </c:pt>
                  <c:pt idx="13">
                    <c:v>Vidējs</c:v>
                  </c:pt>
                  <c:pt idx="14">
                    <c:v>Vidēji augsts</c:v>
                  </c:pt>
                  <c:pt idx="15">
                    <c:v>Augsts</c:v>
                  </c:pt>
                  <c:pt idx="17">
                    <c:v>Pamata</c:v>
                  </c:pt>
                  <c:pt idx="18">
                    <c:v>Vidējā</c:v>
                  </c:pt>
                  <c:pt idx="19">
                    <c:v>Augstākā</c:v>
                  </c:pt>
                  <c:pt idx="21">
                    <c:v>Krievu vai cita</c:v>
                  </c:pt>
                  <c:pt idx="22">
                    <c:v>Latviešu</c:v>
                  </c:pt>
                  <c:pt idx="24">
                    <c:v>55-64 gadi</c:v>
                  </c:pt>
                  <c:pt idx="25">
                    <c:v>45-54 gadi</c:v>
                  </c:pt>
                  <c:pt idx="26">
                    <c:v>35-44 gadi</c:v>
                  </c:pt>
                  <c:pt idx="27">
                    <c:v>25-34 gadi</c:v>
                  </c:pt>
                  <c:pt idx="28">
                    <c:v>18-24 gadi</c:v>
                  </c:pt>
                  <c:pt idx="30">
                    <c:v>Vīrieši</c:v>
                  </c:pt>
                  <c:pt idx="31">
                    <c:v>Sievietes</c:v>
                  </c:pt>
                  <c:pt idx="33">
                    <c:v>Kopā</c:v>
                  </c:pt>
                </c:lvl>
                <c:lvl>
                  <c:pt idx="0">
                    <c:v>Fiziskā forma</c:v>
                  </c:pt>
                  <c:pt idx="4">
                    <c:v>Skolas vecuma bērni ģimenē</c:v>
                  </c:pt>
                  <c:pt idx="7">
                    <c:v>Apdzīvotā vieta</c:v>
                  </c:pt>
                  <c:pt idx="11">
                    <c:v>Ienākumu līmenis uz vienu ģimenes locekli mēnesī</c:v>
                  </c:pt>
                  <c:pt idx="17">
                    <c:v>Izglītība</c:v>
                  </c:pt>
                  <c:pt idx="21">
                    <c:v>Sarun-valoda ģimenē</c:v>
                  </c:pt>
                  <c:pt idx="24">
                    <c:v>Vecums</c:v>
                  </c:pt>
                  <c:pt idx="30">
                    <c:v>Dzi-mums</c:v>
                  </c:pt>
                  <c:pt idx="33">
                    <c:v>Kopā</c:v>
                  </c:pt>
                </c:lvl>
              </c:multiLvlStrCache>
            </c:multiLvlStrRef>
          </c:cat>
          <c:val>
            <c:numRef>
              <c:f>Sheet1!$F$3:$F$36</c:f>
              <c:numCache>
                <c:formatCode>0%</c:formatCode>
                <c:ptCount val="34"/>
                <c:pt idx="0">
                  <c:v>0.28170392071042316</c:v>
                </c:pt>
                <c:pt idx="1">
                  <c:v>7.963240354872575E-2</c:v>
                </c:pt>
                <c:pt idx="2">
                  <c:v>3.2746879610128829E-2</c:v>
                </c:pt>
                <c:pt idx="4">
                  <c:v>0.12558087146821939</c:v>
                </c:pt>
                <c:pt idx="5">
                  <c:v>8.0584133408184211E-2</c:v>
                </c:pt>
                <c:pt idx="7">
                  <c:v>0.11103286897639623</c:v>
                </c:pt>
                <c:pt idx="8">
                  <c:v>0.10989562757535584</c:v>
                </c:pt>
                <c:pt idx="9">
                  <c:v>0.1078168231756829</c:v>
                </c:pt>
                <c:pt idx="11">
                  <c:v>0.18798692601194683</c:v>
                </c:pt>
                <c:pt idx="12">
                  <c:v>0.1305908362796023</c:v>
                </c:pt>
                <c:pt idx="13">
                  <c:v>0.11914532137406358</c:v>
                </c:pt>
                <c:pt idx="14">
                  <c:v>8.3111393657790564E-2</c:v>
                </c:pt>
                <c:pt idx="15">
                  <c:v>8.6974465285697258E-2</c:v>
                </c:pt>
                <c:pt idx="17">
                  <c:v>4.1437476736882646E-2</c:v>
                </c:pt>
                <c:pt idx="18">
                  <c:v>0.1727644053486154</c:v>
                </c:pt>
                <c:pt idx="19">
                  <c:v>7.6433723363378683E-2</c:v>
                </c:pt>
                <c:pt idx="21">
                  <c:v>0.17458179566698981</c:v>
                </c:pt>
                <c:pt idx="22">
                  <c:v>9.3989089009022225E-2</c:v>
                </c:pt>
                <c:pt idx="24">
                  <c:v>0.16700882920730811</c:v>
                </c:pt>
                <c:pt idx="25">
                  <c:v>0.14695969297256867</c:v>
                </c:pt>
                <c:pt idx="26">
                  <c:v>0.11494318687220482</c:v>
                </c:pt>
                <c:pt idx="27">
                  <c:v>4.4613590817558675E-2</c:v>
                </c:pt>
                <c:pt idx="28">
                  <c:v>1.663845269861252E-2</c:v>
                </c:pt>
                <c:pt idx="30">
                  <c:v>0.12820847573534297</c:v>
                </c:pt>
                <c:pt idx="31">
                  <c:v>9.2691917162991314E-2</c:v>
                </c:pt>
                <c:pt idx="33">
                  <c:v>0.10953913235085291</c:v>
                </c:pt>
              </c:numCache>
            </c:numRef>
          </c:val>
          <c:extLst>
            <c:ext xmlns:c16="http://schemas.microsoft.com/office/drawing/2014/chart" uri="{C3380CC4-5D6E-409C-BE32-E72D297353CC}">
              <c16:uniqueId val="{00000003-2052-4482-AD15-8BA78E59F9FD}"/>
            </c:ext>
          </c:extLst>
        </c:ser>
        <c:ser>
          <c:idx val="4"/>
          <c:order val="4"/>
          <c:tx>
            <c:strRef>
              <c:f>Sheet1!$G$2</c:f>
              <c:strCache>
                <c:ptCount val="1"/>
                <c:pt idx="0">
                  <c:v>Grūti pateikt</c:v>
                </c:pt>
              </c:strCache>
            </c:strRef>
          </c:tx>
          <c:spPr>
            <a:solidFill>
              <a:schemeClr val="bg1">
                <a:lumMod val="65000"/>
              </a:scheme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Sheet1!$A$3:$B$36</c:f>
              <c:multiLvlStrCache>
                <c:ptCount val="34"/>
                <c:lvl>
                  <c:pt idx="0">
                    <c:v>Slikta</c:v>
                  </c:pt>
                  <c:pt idx="1">
                    <c:v>Vidēja</c:v>
                  </c:pt>
                  <c:pt idx="2">
                    <c:v>Laba</c:v>
                  </c:pt>
                  <c:pt idx="4">
                    <c:v>Nav </c:v>
                  </c:pt>
                  <c:pt idx="5">
                    <c:v>Ir</c:v>
                  </c:pt>
                  <c:pt idx="7">
                    <c:v>Lauki</c:v>
                  </c:pt>
                  <c:pt idx="8">
                    <c:v>Cita pilsēta</c:v>
                  </c:pt>
                  <c:pt idx="9">
                    <c:v>Rīga</c:v>
                  </c:pt>
                  <c:pt idx="11">
                    <c:v>Zems</c:v>
                  </c:pt>
                  <c:pt idx="12">
                    <c:v>Vidēji zems</c:v>
                  </c:pt>
                  <c:pt idx="13">
                    <c:v>Vidējs</c:v>
                  </c:pt>
                  <c:pt idx="14">
                    <c:v>Vidēji augsts</c:v>
                  </c:pt>
                  <c:pt idx="15">
                    <c:v>Augsts</c:v>
                  </c:pt>
                  <c:pt idx="17">
                    <c:v>Pamata</c:v>
                  </c:pt>
                  <c:pt idx="18">
                    <c:v>Vidējā</c:v>
                  </c:pt>
                  <c:pt idx="19">
                    <c:v>Augstākā</c:v>
                  </c:pt>
                  <c:pt idx="21">
                    <c:v>Krievu vai cita</c:v>
                  </c:pt>
                  <c:pt idx="22">
                    <c:v>Latviešu</c:v>
                  </c:pt>
                  <c:pt idx="24">
                    <c:v>55-64 gadi</c:v>
                  </c:pt>
                  <c:pt idx="25">
                    <c:v>45-54 gadi</c:v>
                  </c:pt>
                  <c:pt idx="26">
                    <c:v>35-44 gadi</c:v>
                  </c:pt>
                  <c:pt idx="27">
                    <c:v>25-34 gadi</c:v>
                  </c:pt>
                  <c:pt idx="28">
                    <c:v>18-24 gadi</c:v>
                  </c:pt>
                  <c:pt idx="30">
                    <c:v>Vīrieši</c:v>
                  </c:pt>
                  <c:pt idx="31">
                    <c:v>Sievietes</c:v>
                  </c:pt>
                  <c:pt idx="33">
                    <c:v>Kopā</c:v>
                  </c:pt>
                </c:lvl>
                <c:lvl>
                  <c:pt idx="0">
                    <c:v>Fiziskā forma</c:v>
                  </c:pt>
                  <c:pt idx="4">
                    <c:v>Skolas vecuma bērni ģimenē</c:v>
                  </c:pt>
                  <c:pt idx="7">
                    <c:v>Apdzīvotā vieta</c:v>
                  </c:pt>
                  <c:pt idx="11">
                    <c:v>Ienākumu līmenis uz vienu ģimenes locekli mēnesī</c:v>
                  </c:pt>
                  <c:pt idx="17">
                    <c:v>Izglītība</c:v>
                  </c:pt>
                  <c:pt idx="21">
                    <c:v>Sarun-valoda ģimenē</c:v>
                  </c:pt>
                  <c:pt idx="24">
                    <c:v>Vecums</c:v>
                  </c:pt>
                  <c:pt idx="30">
                    <c:v>Dzi-mums</c:v>
                  </c:pt>
                  <c:pt idx="33">
                    <c:v>Kopā</c:v>
                  </c:pt>
                </c:lvl>
              </c:multiLvlStrCache>
            </c:multiLvlStrRef>
          </c:cat>
          <c:val>
            <c:numRef>
              <c:f>Sheet1!$G$3:$G$36</c:f>
              <c:numCache>
                <c:formatCode>0%</c:formatCode>
                <c:ptCount val="34"/>
                <c:pt idx="0">
                  <c:v>1.9782561507120891E-2</c:v>
                </c:pt>
                <c:pt idx="1">
                  <c:v>2.4984725007765701E-2</c:v>
                </c:pt>
                <c:pt idx="2">
                  <c:v>1.0811929941504929E-2</c:v>
                </c:pt>
                <c:pt idx="4">
                  <c:v>3.0887185287095595E-2</c:v>
                </c:pt>
                <c:pt idx="5">
                  <c:v>1.3015690827462918E-2</c:v>
                </c:pt>
                <c:pt idx="7">
                  <c:v>1.9615911850492506E-2</c:v>
                </c:pt>
                <c:pt idx="8">
                  <c:v>2.3641663241928467E-2</c:v>
                </c:pt>
                <c:pt idx="9">
                  <c:v>2.979668277193457E-2</c:v>
                </c:pt>
                <c:pt idx="11">
                  <c:v>2.436794634807499E-2</c:v>
                </c:pt>
                <c:pt idx="12">
                  <c:v>9.0919253727898292E-3</c:v>
                </c:pt>
                <c:pt idx="13">
                  <c:v>1.116039924982104E-2</c:v>
                </c:pt>
                <c:pt idx="14">
                  <c:v>0</c:v>
                </c:pt>
                <c:pt idx="15">
                  <c:v>8.8112748217413009E-3</c:v>
                </c:pt>
                <c:pt idx="17">
                  <c:v>3.6537802483690665E-2</c:v>
                </c:pt>
                <c:pt idx="18">
                  <c:v>2.5172105581856806E-2</c:v>
                </c:pt>
                <c:pt idx="19">
                  <c:v>2.3227589324339205E-2</c:v>
                </c:pt>
                <c:pt idx="21">
                  <c:v>3.2333005754167518E-2</c:v>
                </c:pt>
                <c:pt idx="22">
                  <c:v>2.2646952204814674E-2</c:v>
                </c:pt>
                <c:pt idx="24">
                  <c:v>3.7517121434213888E-2</c:v>
                </c:pt>
                <c:pt idx="25">
                  <c:v>3.2659758005444808E-2</c:v>
                </c:pt>
                <c:pt idx="26">
                  <c:v>2.1820576440036387E-2</c:v>
                </c:pt>
                <c:pt idx="27">
                  <c:v>1.3282810572216624E-2</c:v>
                </c:pt>
                <c:pt idx="28">
                  <c:v>6.7466572792793536E-3</c:v>
                </c:pt>
                <c:pt idx="30">
                  <c:v>1.994529787737357E-2</c:v>
                </c:pt>
                <c:pt idx="31">
                  <c:v>2.8640293050392712E-2</c:v>
                </c:pt>
                <c:pt idx="33">
                  <c:v>2.4515837849057275E-2</c:v>
                </c:pt>
              </c:numCache>
            </c:numRef>
          </c:val>
          <c:extLst>
            <c:ext xmlns:c16="http://schemas.microsoft.com/office/drawing/2014/chart" uri="{C3380CC4-5D6E-409C-BE32-E72D297353CC}">
              <c16:uniqueId val="{00000004-2052-4482-AD15-8BA78E59F9FD}"/>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900"/>
            </a:pPr>
            <a:endParaRPr lang="en-US"/>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2212670345863928"/>
          <c:y val="2.3597491191768767E-3"/>
          <c:w val="0.77873296541360715"/>
          <c:h val="4.4360105500642275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0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Sheet1!$C$2</c:f>
              <c:strCache>
                <c:ptCount val="1"/>
                <c:pt idx="0">
                  <c:v>Jā</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Sheet1!$C$3:$C$40</c:f>
              <c:numCache>
                <c:formatCode>0%</c:formatCode>
                <c:ptCount val="38"/>
                <c:pt idx="0">
                  <c:v>0.49886761850463496</c:v>
                </c:pt>
                <c:pt idx="1">
                  <c:v>0.45825121282086029</c:v>
                </c:pt>
                <c:pt idx="2">
                  <c:v>0.52978485375333007</c:v>
                </c:pt>
                <c:pt idx="4">
                  <c:v>0.48116606041513793</c:v>
                </c:pt>
                <c:pt idx="5">
                  <c:v>0.50334883595356095</c:v>
                </c:pt>
                <c:pt idx="6">
                  <c:v>0.5387567210148132</c:v>
                </c:pt>
                <c:pt idx="8">
                  <c:v>0.4864198963235371</c:v>
                </c:pt>
                <c:pt idx="9">
                  <c:v>0.54433161243185602</c:v>
                </c:pt>
                <c:pt idx="11">
                  <c:v>0.50220273411930927</c:v>
                </c:pt>
                <c:pt idx="12">
                  <c:v>0.4993905138301844</c:v>
                </c:pt>
                <c:pt idx="13">
                  <c:v>0.52081278231759287</c:v>
                </c:pt>
                <c:pt idx="15">
                  <c:v>0.55038413379563345</c:v>
                </c:pt>
                <c:pt idx="16">
                  <c:v>0.5517022782624833</c:v>
                </c:pt>
                <c:pt idx="17">
                  <c:v>0.56811997874551634</c:v>
                </c:pt>
                <c:pt idx="18">
                  <c:v>0.4717009022850322</c:v>
                </c:pt>
                <c:pt idx="19">
                  <c:v>0.46203551302044071</c:v>
                </c:pt>
                <c:pt idx="21">
                  <c:v>0.63707775876473016</c:v>
                </c:pt>
                <c:pt idx="22">
                  <c:v>0.54126684065042452</c:v>
                </c:pt>
                <c:pt idx="23">
                  <c:v>0.47677585761220537</c:v>
                </c:pt>
                <c:pt idx="25">
                  <c:v>0.58559079944149706</c:v>
                </c:pt>
                <c:pt idx="26">
                  <c:v>0.48829264774199338</c:v>
                </c:pt>
                <c:pt idx="28">
                  <c:v>0.39268442073276172</c:v>
                </c:pt>
                <c:pt idx="29">
                  <c:v>0.41836925607308845</c:v>
                </c:pt>
                <c:pt idx="30">
                  <c:v>0.48883759014887734</c:v>
                </c:pt>
                <c:pt idx="31">
                  <c:v>0.62193603535024522</c:v>
                </c:pt>
                <c:pt idx="32">
                  <c:v>0.75835727714023027</c:v>
                </c:pt>
                <c:pt idx="34">
                  <c:v>0.48253429081706672</c:v>
                </c:pt>
                <c:pt idx="35">
                  <c:v>0.52920330079719835</c:v>
                </c:pt>
                <c:pt idx="37">
                  <c:v>0.50706594049698639</c:v>
                </c:pt>
              </c:numCache>
            </c:numRef>
          </c:val>
          <c:extLst>
            <c:ext xmlns:c16="http://schemas.microsoft.com/office/drawing/2014/chart" uri="{C3380CC4-5D6E-409C-BE32-E72D297353CC}">
              <c16:uniqueId val="{00000000-7552-448A-9814-568EE52F144A}"/>
            </c:ext>
          </c:extLst>
        </c:ser>
        <c:ser>
          <c:idx val="1"/>
          <c:order val="1"/>
          <c:tx>
            <c:strRef>
              <c:f>Sheet1!$D$2</c:f>
              <c:strCache>
                <c:ptCount val="1"/>
                <c:pt idx="0">
                  <c:v>Nē</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Sheet1!$D$3:$D$40</c:f>
              <c:numCache>
                <c:formatCode>0%</c:formatCode>
                <c:ptCount val="38"/>
                <c:pt idx="0">
                  <c:v>0.29192699452009718</c:v>
                </c:pt>
                <c:pt idx="1">
                  <c:v>0.28927115946211907</c:v>
                </c:pt>
                <c:pt idx="2">
                  <c:v>0.28127974410420364</c:v>
                </c:pt>
                <c:pt idx="4">
                  <c:v>0.26232301472161473</c:v>
                </c:pt>
                <c:pt idx="5">
                  <c:v>0.28197621844694298</c:v>
                </c:pt>
                <c:pt idx="6">
                  <c:v>0.30230987589160202</c:v>
                </c:pt>
                <c:pt idx="8">
                  <c:v>0.28315402271172824</c:v>
                </c:pt>
                <c:pt idx="9">
                  <c:v>0.28639778847676545</c:v>
                </c:pt>
                <c:pt idx="11">
                  <c:v>0.29148561284914187</c:v>
                </c:pt>
                <c:pt idx="12">
                  <c:v>0.29752784930656223</c:v>
                </c:pt>
                <c:pt idx="13">
                  <c:v>0.26166320229928614</c:v>
                </c:pt>
                <c:pt idx="15">
                  <c:v>0.2818873903393892</c:v>
                </c:pt>
                <c:pt idx="16">
                  <c:v>0.2822321828591049</c:v>
                </c:pt>
                <c:pt idx="17">
                  <c:v>0.24867398248082925</c:v>
                </c:pt>
                <c:pt idx="18">
                  <c:v>0.33493174855107638</c:v>
                </c:pt>
                <c:pt idx="19">
                  <c:v>0.34317248636338754</c:v>
                </c:pt>
                <c:pt idx="21">
                  <c:v>0.22097465537293273</c:v>
                </c:pt>
                <c:pt idx="22">
                  <c:v>0.25980665257961894</c:v>
                </c:pt>
                <c:pt idx="23">
                  <c:v>0.30379981097210468</c:v>
                </c:pt>
                <c:pt idx="25">
                  <c:v>0.20709127738465719</c:v>
                </c:pt>
                <c:pt idx="26">
                  <c:v>0.30277159161353701</c:v>
                </c:pt>
                <c:pt idx="28">
                  <c:v>0.33799964778208974</c:v>
                </c:pt>
                <c:pt idx="29">
                  <c:v>0.32656701478564171</c:v>
                </c:pt>
                <c:pt idx="30">
                  <c:v>0.28276538117419092</c:v>
                </c:pt>
                <c:pt idx="31">
                  <c:v>0.26053375901215975</c:v>
                </c:pt>
                <c:pt idx="32">
                  <c:v>0.13806004186953946</c:v>
                </c:pt>
                <c:pt idx="34">
                  <c:v>0.33408882166496201</c:v>
                </c:pt>
                <c:pt idx="35">
                  <c:v>0.23939045612689139</c:v>
                </c:pt>
                <c:pt idx="37">
                  <c:v>0.28431045418663115</c:v>
                </c:pt>
              </c:numCache>
            </c:numRef>
          </c:val>
          <c:extLst>
            <c:ext xmlns:c16="http://schemas.microsoft.com/office/drawing/2014/chart" uri="{C3380CC4-5D6E-409C-BE32-E72D297353CC}">
              <c16:uniqueId val="{00000001-7552-448A-9814-568EE52F144A}"/>
            </c:ext>
          </c:extLst>
        </c:ser>
        <c:ser>
          <c:idx val="2"/>
          <c:order val="2"/>
          <c:tx>
            <c:strRef>
              <c:f>Sheet1!$E$2</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Sheet1!$E$3:$E$40</c:f>
              <c:numCache>
                <c:formatCode>0%</c:formatCode>
                <c:ptCount val="38"/>
                <c:pt idx="0">
                  <c:v>0.20920538697526825</c:v>
                </c:pt>
                <c:pt idx="1">
                  <c:v>0.2524776277170197</c:v>
                </c:pt>
                <c:pt idx="2">
                  <c:v>0.18893540214246632</c:v>
                </c:pt>
                <c:pt idx="4">
                  <c:v>0.25651092486324722</c:v>
                </c:pt>
                <c:pt idx="5">
                  <c:v>0.21467494559949529</c:v>
                </c:pt>
                <c:pt idx="6">
                  <c:v>0.15893340309358528</c:v>
                </c:pt>
                <c:pt idx="8">
                  <c:v>0.23042608096473574</c:v>
                </c:pt>
                <c:pt idx="9">
                  <c:v>0.16927059909137721</c:v>
                </c:pt>
                <c:pt idx="11">
                  <c:v>0.20631165303155025</c:v>
                </c:pt>
                <c:pt idx="12">
                  <c:v>0.20308163686325417</c:v>
                </c:pt>
                <c:pt idx="13">
                  <c:v>0.21752401538311836</c:v>
                </c:pt>
                <c:pt idx="15">
                  <c:v>0.16772847586497741</c:v>
                </c:pt>
                <c:pt idx="16">
                  <c:v>0.1660655388784118</c:v>
                </c:pt>
                <c:pt idx="17">
                  <c:v>0.1832060387736551</c:v>
                </c:pt>
                <c:pt idx="18">
                  <c:v>0.19336734916389151</c:v>
                </c:pt>
                <c:pt idx="19">
                  <c:v>0.19479200061617188</c:v>
                </c:pt>
                <c:pt idx="21">
                  <c:v>0.14194758586233705</c:v>
                </c:pt>
                <c:pt idx="22">
                  <c:v>0.1989265067699556</c:v>
                </c:pt>
                <c:pt idx="23">
                  <c:v>0.21942433141568959</c:v>
                </c:pt>
                <c:pt idx="25">
                  <c:v>0.20731792317384454</c:v>
                </c:pt>
                <c:pt idx="26">
                  <c:v>0.20893576064446961</c:v>
                </c:pt>
                <c:pt idx="28">
                  <c:v>0.26931593148514821</c:v>
                </c:pt>
                <c:pt idx="29">
                  <c:v>0.25506372914126785</c:v>
                </c:pt>
                <c:pt idx="30">
                  <c:v>0.22839702867693149</c:v>
                </c:pt>
                <c:pt idx="31">
                  <c:v>0.11753020563759488</c:v>
                </c:pt>
                <c:pt idx="32">
                  <c:v>0.1035826809902306</c:v>
                </c:pt>
                <c:pt idx="34">
                  <c:v>0.18337688751797171</c:v>
                </c:pt>
                <c:pt idx="35">
                  <c:v>0.23140624307590843</c:v>
                </c:pt>
                <c:pt idx="37">
                  <c:v>0.20862360531638247</c:v>
                </c:pt>
              </c:numCache>
            </c:numRef>
          </c:val>
          <c:extLst>
            <c:ext xmlns:c16="http://schemas.microsoft.com/office/drawing/2014/chart" uri="{C3380CC4-5D6E-409C-BE32-E72D297353CC}">
              <c16:uniqueId val="{00000002-7552-448A-9814-568EE52F144A}"/>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900"/>
            </a:pPr>
            <a:endParaRPr lang="en-US"/>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21629890559029258"/>
          <c:y val="2.3597491191768767E-3"/>
          <c:w val="0.78370109440970748"/>
          <c:h val="4.0910676692836698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4323767898382"/>
          <c:y val="1.2445649860958169E-2"/>
          <c:w val="0.48130811844415178"/>
          <c:h val="0.97043476475593848"/>
        </c:manualLayout>
      </c:layout>
      <c:barChart>
        <c:barDir val="bar"/>
        <c:grouping val="clustered"/>
        <c:varyColors val="0"/>
        <c:ser>
          <c:idx val="0"/>
          <c:order val="0"/>
          <c:tx>
            <c:strRef>
              <c:f>Sheet1!$B$1</c:f>
              <c:strCache>
                <c:ptCount val="1"/>
                <c:pt idx="0">
                  <c:v>2024</c:v>
                </c:pt>
              </c:strCache>
            </c:strRef>
          </c:tx>
          <c:spPr>
            <a:solidFill>
              <a:schemeClr val="accent5"/>
            </a:solidFill>
          </c:spPr>
          <c:invertIfNegative val="0"/>
          <c:dPt>
            <c:idx val="0"/>
            <c:invertIfNegative val="0"/>
            <c:bubble3D val="0"/>
            <c:spPr>
              <a:solidFill>
                <a:schemeClr val="bg1">
                  <a:lumMod val="65000"/>
                </a:schemeClr>
              </a:solidFill>
            </c:spPr>
            <c:extLst>
              <c:ext xmlns:c16="http://schemas.microsoft.com/office/drawing/2014/chart" uri="{C3380CC4-5D6E-409C-BE32-E72D297353CC}">
                <c16:uniqueId val="{00000000-8FB7-40FB-94E2-E04290989E40}"/>
              </c:ext>
            </c:extLst>
          </c:dPt>
          <c:dPt>
            <c:idx val="1"/>
            <c:invertIfNegative val="0"/>
            <c:bubble3D val="0"/>
            <c:extLst>
              <c:ext xmlns:c16="http://schemas.microsoft.com/office/drawing/2014/chart" uri="{C3380CC4-5D6E-409C-BE32-E72D297353CC}">
                <c16:uniqueId val="{00000001-8FB7-40FB-94E2-E04290989E40}"/>
              </c:ext>
            </c:extLst>
          </c:dPt>
          <c:dLbls>
            <c:spPr>
              <a:noFill/>
              <a:ln>
                <a:noFill/>
              </a:ln>
              <a:effectLst/>
            </c:spPr>
            <c:txPr>
              <a:bodyPr/>
              <a:lstStyle/>
              <a:p>
                <a:pPr>
                  <a:defRPr lang="en-US"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Sheet1!$A$2:$A$18</c:f>
              <c:strCache>
                <c:ptCount val="17"/>
                <c:pt idx="0">
                  <c:v>Grūti pateikt</c:v>
                </c:pt>
                <c:pt idx="1">
                  <c:v>Cita veida fiziskās aktivitātes</c:v>
                </c:pt>
                <c:pt idx="2">
                  <c:v>Slēpošana, snovbords</c:v>
                </c:pt>
                <c:pt idx="3">
                  <c:v>Ūdens sporta veidi (kanoe, smaiļošana, airēšana)</c:v>
                </c:pt>
                <c:pt idx="4">
                  <c:v>Cīņas sporta veidi (bokss, kikboksings, cīņa, džudo, karatē u.c.)</c:v>
                </c:pt>
                <c:pt idx="5">
                  <c:v>Dejošana (tautasdejas, sporta dejas u.c.)</c:v>
                </c:pt>
                <c:pt idx="6">
                  <c:v>Orientēšanas sports</c:v>
                </c:pt>
                <c:pt idx="7">
                  <c:v>Teniss, badmintons, skvošs</c:v>
                </c:pt>
                <c:pt idx="8">
                  <c:v>Komandu sporta veidi (basketbols, futbols, hokejs u.c. )</c:v>
                </c:pt>
                <c:pt idx="9">
                  <c:v>Spēka sporta aktivitātes (svarcelšana, pauerliftings, CrossFit u.c.)</c:v>
                </c:pt>
                <c:pt idx="10">
                  <c:v>Fiziskās aktivitātes ar trenažieri mājās</c:v>
                </c:pt>
                <c:pt idx="11">
                  <c:v>Peldēšana</c:v>
                </c:pt>
                <c:pt idx="12">
                  <c:v>Fitnesa kluba apmeklējums, ieskaitot grupu nodarbības</c:v>
                </c:pt>
                <c:pt idx="13">
                  <c:v>Skriešana</c:v>
                </c:pt>
                <c:pt idx="14">
                  <c:v>Riteņbraukšana</c:v>
                </c:pt>
                <c:pt idx="15">
                  <c:v>Vingrošana, aerobika, joga, Pilates</c:v>
                </c:pt>
                <c:pt idx="16">
                  <c:v>Pastaigas brīvā dabā, nūjošana</c:v>
                </c:pt>
              </c:strCache>
            </c:strRef>
          </c:cat>
          <c:val>
            <c:numRef>
              <c:f>Sheet1!$B$2:$B$18</c:f>
              <c:numCache>
                <c:formatCode>0%</c:formatCode>
                <c:ptCount val="17"/>
                <c:pt idx="0">
                  <c:v>1.5589288080629413E-2</c:v>
                </c:pt>
                <c:pt idx="1">
                  <c:v>3.1138579567507697E-2</c:v>
                </c:pt>
                <c:pt idx="2">
                  <c:v>1.5028148040862811E-2</c:v>
                </c:pt>
                <c:pt idx="3">
                  <c:v>1.6591508618029983E-2</c:v>
                </c:pt>
                <c:pt idx="4">
                  <c:v>1.860016457120588E-2</c:v>
                </c:pt>
                <c:pt idx="5">
                  <c:v>2.6091824858834333E-2</c:v>
                </c:pt>
                <c:pt idx="6">
                  <c:v>3.0405413841752407E-2</c:v>
                </c:pt>
                <c:pt idx="7">
                  <c:v>3.2253200222355664E-2</c:v>
                </c:pt>
                <c:pt idx="8">
                  <c:v>7.6061827787980207E-2</c:v>
                </c:pt>
                <c:pt idx="9">
                  <c:v>8.5978398303045822E-2</c:v>
                </c:pt>
                <c:pt idx="10">
                  <c:v>0.1208389138925961</c:v>
                </c:pt>
                <c:pt idx="11">
                  <c:v>0.13950402374364976</c:v>
                </c:pt>
                <c:pt idx="12">
                  <c:v>0.14031869823221249</c:v>
                </c:pt>
                <c:pt idx="13">
                  <c:v>0.16863523626685015</c:v>
                </c:pt>
                <c:pt idx="14">
                  <c:v>0.21558633795637261</c:v>
                </c:pt>
                <c:pt idx="15">
                  <c:v>0.26168493581918673</c:v>
                </c:pt>
                <c:pt idx="16">
                  <c:v>0.65979899572691436</c:v>
                </c:pt>
              </c:numCache>
            </c:numRef>
          </c:val>
          <c:extLst>
            <c:ext xmlns:c16="http://schemas.microsoft.com/office/drawing/2014/chart" uri="{C3380CC4-5D6E-409C-BE32-E72D297353CC}">
              <c16:uniqueId val="{00000002-8FB7-40FB-94E2-E04290989E40}"/>
            </c:ext>
          </c:extLst>
        </c:ser>
        <c:dLbls>
          <c:showLegendKey val="0"/>
          <c:showVal val="0"/>
          <c:showCatName val="0"/>
          <c:showSerName val="0"/>
          <c:showPercent val="0"/>
          <c:showBubbleSize val="0"/>
        </c:dLbls>
        <c:gapWidth val="50"/>
        <c:axId val="-1642242512"/>
        <c:axId val="-1642271344"/>
      </c:barChart>
      <c:catAx>
        <c:axId val="-1642242512"/>
        <c:scaling>
          <c:orientation val="minMax"/>
        </c:scaling>
        <c:delete val="0"/>
        <c:axPos val="l"/>
        <c:numFmt formatCode="General" sourceLinked="0"/>
        <c:majorTickMark val="out"/>
        <c:minorTickMark val="none"/>
        <c:tickLblPos val="nextTo"/>
        <c:txPr>
          <a:bodyPr/>
          <a:lstStyle/>
          <a:p>
            <a:pPr>
              <a:defRPr lang="en-US" sz="1100" b="1"/>
            </a:pPr>
            <a:endParaRPr lang="en-US"/>
          </a:p>
        </c:txPr>
        <c:crossAx val="-1642271344"/>
        <c:crosses val="autoZero"/>
        <c:auto val="1"/>
        <c:lblAlgn val="ctr"/>
        <c:lblOffset val="100"/>
        <c:noMultiLvlLbl val="0"/>
      </c:catAx>
      <c:valAx>
        <c:axId val="-1642271344"/>
        <c:scaling>
          <c:orientation val="minMax"/>
        </c:scaling>
        <c:delete val="1"/>
        <c:axPos val="b"/>
        <c:numFmt formatCode="0%" sourceLinked="1"/>
        <c:majorTickMark val="out"/>
        <c:minorTickMark val="none"/>
        <c:tickLblPos val="nextTo"/>
        <c:crossAx val="-164224251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063858483933021"/>
          <c:y val="1.2445588522787807E-2"/>
          <c:w val="0.48130811844415178"/>
          <c:h val="0.97043476475593848"/>
        </c:manualLayout>
      </c:layout>
      <c:barChart>
        <c:barDir val="bar"/>
        <c:grouping val="clustered"/>
        <c:varyColors val="0"/>
        <c:ser>
          <c:idx val="0"/>
          <c:order val="0"/>
          <c:tx>
            <c:strRef>
              <c:f>Sheet1!$B$1</c:f>
              <c:strCache>
                <c:ptCount val="1"/>
                <c:pt idx="0">
                  <c:v>2024</c:v>
                </c:pt>
              </c:strCache>
            </c:strRef>
          </c:tx>
          <c:spPr>
            <a:solidFill>
              <a:schemeClr val="accent4">
                <a:lumMod val="75000"/>
              </a:schemeClr>
            </a:solidFill>
          </c:spPr>
          <c:invertIfNegative val="0"/>
          <c:dPt>
            <c:idx val="0"/>
            <c:invertIfNegative val="0"/>
            <c:bubble3D val="0"/>
            <c:spPr>
              <a:solidFill>
                <a:schemeClr val="bg1">
                  <a:lumMod val="65000"/>
                </a:schemeClr>
              </a:solidFill>
            </c:spPr>
            <c:extLst>
              <c:ext xmlns:c16="http://schemas.microsoft.com/office/drawing/2014/chart" uri="{C3380CC4-5D6E-409C-BE32-E72D297353CC}">
                <c16:uniqueId val="{00000001-0DF2-4B85-8FF2-D3326889F5F2}"/>
              </c:ext>
            </c:extLst>
          </c:dPt>
          <c:dPt>
            <c:idx val="1"/>
            <c:invertIfNegative val="0"/>
            <c:bubble3D val="0"/>
            <c:extLst>
              <c:ext xmlns:c16="http://schemas.microsoft.com/office/drawing/2014/chart" uri="{C3380CC4-5D6E-409C-BE32-E72D297353CC}">
                <c16:uniqueId val="{00000002-0DF2-4B85-8FF2-D3326889F5F2}"/>
              </c:ext>
            </c:extLst>
          </c:dPt>
          <c:dLbls>
            <c:spPr>
              <a:noFill/>
              <a:ln>
                <a:noFill/>
              </a:ln>
              <a:effectLst/>
            </c:spPr>
            <c:txPr>
              <a:bodyPr/>
              <a:lstStyle/>
              <a:p>
                <a:pPr>
                  <a:defRPr lang="en-US"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Grūti pateikt</c:v>
                </c:pt>
                <c:pt idx="1">
                  <c:v>Cits iemesls</c:v>
                </c:pt>
                <c:pt idx="2">
                  <c:v>Modes lieta</c:v>
                </c:pt>
                <c:pt idx="3">
                  <c:v>Lai piedalītos sacensībās; lai uzvarētu sacensībās</c:v>
                </c:pt>
                <c:pt idx="4">
                  <c:v>Esmu amatiera līmeņa vai ne-profesionālais sportists</c:v>
                </c:pt>
                <c:pt idx="5">
                  <c:v>Laika “aizpildīšanai”</c:v>
                </c:pt>
                <c:pt idx="6">
                  <c:v>Lai satiktu draugus, būtu kopā ar draugiem vai ģimeni</c:v>
                </c:pt>
                <c:pt idx="7">
                  <c:v>Lai uzlabotu savu izskatu</c:v>
                </c:pt>
                <c:pt idx="8">
                  <c:v>Svara samazināšanai</c:v>
                </c:pt>
                <c:pt idx="9">
                  <c:v>Labsajūtai, vienkārši patīk to darīt</c:v>
                </c:pt>
                <c:pt idx="10">
                  <c:v>Veselības nostiprināšanai</c:v>
                </c:pt>
              </c:strCache>
            </c:strRef>
          </c:cat>
          <c:val>
            <c:numRef>
              <c:f>Sheet1!$B$2:$B$12</c:f>
              <c:numCache>
                <c:formatCode>0%</c:formatCode>
                <c:ptCount val="11"/>
                <c:pt idx="0">
                  <c:v>7.6886191127683535E-3</c:v>
                </c:pt>
                <c:pt idx="1">
                  <c:v>2.328300817592201E-2</c:v>
                </c:pt>
                <c:pt idx="2">
                  <c:v>6.8789043731600644E-3</c:v>
                </c:pt>
                <c:pt idx="3">
                  <c:v>4.3523750834090574E-2</c:v>
                </c:pt>
                <c:pt idx="4">
                  <c:v>4.9756440560354713E-2</c:v>
                </c:pt>
                <c:pt idx="5">
                  <c:v>7.74187552014476E-2</c:v>
                </c:pt>
                <c:pt idx="6">
                  <c:v>0.12995374897685927</c:v>
                </c:pt>
                <c:pt idx="7">
                  <c:v>0.26974951042021489</c:v>
                </c:pt>
                <c:pt idx="8">
                  <c:v>0.27471267338211131</c:v>
                </c:pt>
                <c:pt idx="9">
                  <c:v>0.72131844334401718</c:v>
                </c:pt>
                <c:pt idx="10">
                  <c:v>0.723849424868793</c:v>
                </c:pt>
              </c:numCache>
            </c:numRef>
          </c:val>
          <c:extLst>
            <c:ext xmlns:c16="http://schemas.microsoft.com/office/drawing/2014/chart" uri="{C3380CC4-5D6E-409C-BE32-E72D297353CC}">
              <c16:uniqueId val="{00000003-0DF2-4B85-8FF2-D3326889F5F2}"/>
            </c:ext>
          </c:extLst>
        </c:ser>
        <c:dLbls>
          <c:showLegendKey val="0"/>
          <c:showVal val="0"/>
          <c:showCatName val="0"/>
          <c:showSerName val="0"/>
          <c:showPercent val="0"/>
          <c:showBubbleSize val="0"/>
        </c:dLbls>
        <c:gapWidth val="50"/>
        <c:axId val="-1642242512"/>
        <c:axId val="-1642271344"/>
      </c:barChart>
      <c:catAx>
        <c:axId val="-1642242512"/>
        <c:scaling>
          <c:orientation val="minMax"/>
        </c:scaling>
        <c:delete val="0"/>
        <c:axPos val="l"/>
        <c:numFmt formatCode="General" sourceLinked="0"/>
        <c:majorTickMark val="out"/>
        <c:minorTickMark val="none"/>
        <c:tickLblPos val="nextTo"/>
        <c:txPr>
          <a:bodyPr/>
          <a:lstStyle/>
          <a:p>
            <a:pPr>
              <a:defRPr lang="en-US" sz="1100" b="1"/>
            </a:pPr>
            <a:endParaRPr lang="en-US"/>
          </a:p>
        </c:txPr>
        <c:crossAx val="-1642271344"/>
        <c:crosses val="autoZero"/>
        <c:auto val="1"/>
        <c:lblAlgn val="ctr"/>
        <c:lblOffset val="100"/>
        <c:noMultiLvlLbl val="0"/>
      </c:catAx>
      <c:valAx>
        <c:axId val="-1642271344"/>
        <c:scaling>
          <c:orientation val="minMax"/>
        </c:scaling>
        <c:delete val="1"/>
        <c:axPos val="b"/>
        <c:numFmt formatCode="0%" sourceLinked="1"/>
        <c:majorTickMark val="out"/>
        <c:minorTickMark val="none"/>
        <c:tickLblPos val="nextTo"/>
        <c:crossAx val="-164224251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305865367270564"/>
          <c:y val="0.26208327234068352"/>
          <c:w val="0.51932681487152632"/>
          <c:h val="0.5391989779849804"/>
        </c:manualLayout>
      </c:layout>
      <c:doughnutChart>
        <c:varyColors val="1"/>
        <c:ser>
          <c:idx val="0"/>
          <c:order val="0"/>
          <c:tx>
            <c:strRef>
              <c:f>Sheet1!$B$1</c:f>
              <c:strCache>
                <c:ptCount val="1"/>
                <c:pt idx="0">
                  <c:v>Sales</c:v>
                </c:pt>
              </c:strCache>
            </c:strRef>
          </c:tx>
          <c:spPr>
            <a:solidFill>
              <a:schemeClr val="accent6"/>
            </a:solidFill>
          </c:spPr>
          <c:dPt>
            <c:idx val="0"/>
            <c:bubble3D val="0"/>
            <c:spPr>
              <a:solidFill>
                <a:schemeClr val="accent2">
                  <a:lumMod val="75000"/>
                </a:schemeClr>
              </a:solidFill>
            </c:spPr>
            <c:extLst>
              <c:ext xmlns:c16="http://schemas.microsoft.com/office/drawing/2014/chart" uri="{C3380CC4-5D6E-409C-BE32-E72D297353CC}">
                <c16:uniqueId val="{00000001-83B8-4588-9786-1F73CC1603E6}"/>
              </c:ext>
            </c:extLst>
          </c:dPt>
          <c:dPt>
            <c:idx val="1"/>
            <c:bubble3D val="0"/>
            <c:spPr>
              <a:solidFill>
                <a:schemeClr val="accent2"/>
              </a:solidFill>
            </c:spPr>
            <c:extLst>
              <c:ext xmlns:c16="http://schemas.microsoft.com/office/drawing/2014/chart" uri="{C3380CC4-5D6E-409C-BE32-E72D297353CC}">
                <c16:uniqueId val="{00000002-83B8-4588-9786-1F73CC1603E6}"/>
              </c:ext>
            </c:extLst>
          </c:dPt>
          <c:dPt>
            <c:idx val="2"/>
            <c:bubble3D val="0"/>
            <c:extLst>
              <c:ext xmlns:c16="http://schemas.microsoft.com/office/drawing/2014/chart" uri="{C3380CC4-5D6E-409C-BE32-E72D297353CC}">
                <c16:uniqueId val="{00000004-83B8-4588-9786-1F73CC1603E6}"/>
              </c:ext>
            </c:extLst>
          </c:dPt>
          <c:dPt>
            <c:idx val="3"/>
            <c:bubble3D val="0"/>
            <c:spPr>
              <a:solidFill>
                <a:schemeClr val="accent6">
                  <a:lumMod val="60000"/>
                  <a:lumOff val="40000"/>
                </a:schemeClr>
              </a:solidFill>
            </c:spPr>
            <c:extLst>
              <c:ext xmlns:c16="http://schemas.microsoft.com/office/drawing/2014/chart" uri="{C3380CC4-5D6E-409C-BE32-E72D297353CC}">
                <c16:uniqueId val="{00000006-83B8-4588-9786-1F73CC1603E6}"/>
              </c:ext>
            </c:extLst>
          </c:dPt>
          <c:dPt>
            <c:idx val="4"/>
            <c:bubble3D val="0"/>
            <c:spPr>
              <a:solidFill>
                <a:schemeClr val="accent5"/>
              </a:solidFill>
            </c:spPr>
            <c:extLst>
              <c:ext xmlns:c16="http://schemas.microsoft.com/office/drawing/2014/chart" uri="{C3380CC4-5D6E-409C-BE32-E72D297353CC}">
                <c16:uniqueId val="{00000008-83B8-4588-9786-1F73CC1603E6}"/>
              </c:ext>
            </c:extLst>
          </c:dPt>
          <c:dPt>
            <c:idx val="5"/>
            <c:bubble3D val="0"/>
            <c:spPr>
              <a:solidFill>
                <a:schemeClr val="bg1">
                  <a:lumMod val="65000"/>
                </a:schemeClr>
              </a:solidFill>
            </c:spPr>
            <c:extLst>
              <c:ext xmlns:c16="http://schemas.microsoft.com/office/drawing/2014/chart" uri="{C3380CC4-5D6E-409C-BE32-E72D297353CC}">
                <c16:uniqueId val="{0000000A-83B8-4588-9786-1F73CC1603E6}"/>
              </c:ext>
            </c:extLst>
          </c:dPt>
          <c:dPt>
            <c:idx val="6"/>
            <c:bubble3D val="0"/>
            <c:extLst>
              <c:ext xmlns:c16="http://schemas.microsoft.com/office/drawing/2014/chart" uri="{C3380CC4-5D6E-409C-BE32-E72D297353CC}">
                <c16:uniqueId val="{0000000B-83B8-4588-9786-1F73CC1603E6}"/>
              </c:ext>
            </c:extLst>
          </c:dPt>
          <c:dLbls>
            <c:dLbl>
              <c:idx val="0"/>
              <c:layout>
                <c:manualLayout>
                  <c:x val="-0.17937380372925818"/>
                  <c:y val="-9.7876568620057933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3B8-4588-9786-1F73CC1603E6}"/>
                </c:ext>
              </c:extLst>
            </c:dLbl>
            <c:dLbl>
              <c:idx val="1"/>
              <c:layout>
                <c:manualLayout>
                  <c:x val="-0.1640681208268383"/>
                  <c:y val="-0.15525431347412655"/>
                </c:manualLayout>
              </c:layout>
              <c:showLegendKey val="0"/>
              <c:showVal val="1"/>
              <c:showCatName val="1"/>
              <c:showSerName val="0"/>
              <c:showPercent val="0"/>
              <c:showBubbleSize val="0"/>
              <c:extLst>
                <c:ext xmlns:c15="http://schemas.microsoft.com/office/drawing/2012/chart" uri="{CE6537A1-D6FC-4f65-9D91-7224C49458BB}">
                  <c15:layout>
                    <c:manualLayout>
                      <c:w val="0.22955091085008023"/>
                      <c:h val="9.3779045439154468E-2"/>
                    </c:manualLayout>
                  </c15:layout>
                </c:ext>
                <c:ext xmlns:c16="http://schemas.microsoft.com/office/drawing/2014/chart" uri="{C3380CC4-5D6E-409C-BE32-E72D297353CC}">
                  <c16:uniqueId val="{00000002-83B8-4588-9786-1F73CC1603E6}"/>
                </c:ext>
              </c:extLst>
            </c:dLbl>
            <c:dLbl>
              <c:idx val="2"/>
              <c:layout>
                <c:manualLayout>
                  <c:x val="-1.1932046394113454E-2"/>
                  <c:y val="-0.23660727091530376"/>
                </c:manualLayout>
              </c:layout>
              <c:spPr>
                <a:noFill/>
                <a:ln>
                  <a:noFill/>
                </a:ln>
                <a:effectLst/>
              </c:spPr>
              <c:txPr>
                <a:bodyPr wrap="square" lIns="38100" tIns="19050" rIns="38100" bIns="19050" anchor="ctr">
                  <a:noAutofit/>
                </a:bodyPr>
                <a:lstStyle/>
                <a:p>
                  <a:pPr>
                    <a:defRPr sz="1000" b="1"/>
                  </a:pPr>
                  <a:endParaRPr lang="en-US"/>
                </a:p>
              </c:txPr>
              <c:showLegendKey val="0"/>
              <c:showVal val="1"/>
              <c:showCatName val="1"/>
              <c:showSerName val="0"/>
              <c:showPercent val="0"/>
              <c:showBubbleSize val="0"/>
              <c:extLst>
                <c:ext xmlns:c15="http://schemas.microsoft.com/office/drawing/2012/chart" uri="{CE6537A1-D6FC-4f65-9D91-7224C49458BB}">
                  <c15:layout>
                    <c:manualLayout>
                      <c:w val="0.23828643578335329"/>
                      <c:h val="0.11631305715861488"/>
                    </c:manualLayout>
                  </c15:layout>
                </c:ext>
                <c:ext xmlns:c16="http://schemas.microsoft.com/office/drawing/2014/chart" uri="{C3380CC4-5D6E-409C-BE32-E72D297353CC}">
                  <c16:uniqueId val="{00000004-83B8-4588-9786-1F73CC1603E6}"/>
                </c:ext>
              </c:extLst>
            </c:dLbl>
            <c:dLbl>
              <c:idx val="3"/>
              <c:layout>
                <c:manualLayout>
                  <c:x val="0.13581297676159998"/>
                  <c:y val="-0.169005087895953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3B8-4588-9786-1F73CC1603E6}"/>
                </c:ext>
              </c:extLst>
            </c:dLbl>
            <c:dLbl>
              <c:idx val="4"/>
              <c:layout>
                <c:manualLayout>
                  <c:x val="0.23557367064540127"/>
                  <c:y val="9.0136046877841561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8-83B8-4588-9786-1F73CC1603E6}"/>
                </c:ext>
              </c:extLst>
            </c:dLbl>
            <c:dLbl>
              <c:idx val="5"/>
              <c:layout>
                <c:manualLayout>
                  <c:x val="-0.23218813927657536"/>
                  <c:y val="-3.0045348959280568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A-83B8-4588-9786-1F73CC1603E6}"/>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83B8-4588-9786-1F73CC1603E6}"/>
                </c:ext>
              </c:extLst>
            </c:dLbl>
            <c:spPr>
              <a:noFill/>
              <a:ln>
                <a:noFill/>
              </a:ln>
              <a:effectLst/>
            </c:spPr>
            <c:txPr>
              <a:bodyPr wrap="square" lIns="38100" tIns="19050" rIns="38100" bIns="19050" anchor="ctr">
                <a:spAutoFit/>
              </a:bodyPr>
              <a:lstStyle/>
              <a:p>
                <a:pPr>
                  <a:defRPr sz="100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Sheet1!$A$2:$A$7</c:f>
              <c:strCache>
                <c:ptCount val="6"/>
                <c:pt idx="0">
                  <c:v>Vairākas reizes nedēļā</c:v>
                </c:pt>
                <c:pt idx="1">
                  <c:v>Reizi nedēļā</c:v>
                </c:pt>
                <c:pt idx="2">
                  <c:v>1-3 reizes mēnesī</c:v>
                </c:pt>
                <c:pt idx="3">
                  <c:v>Retāk nekā reizi mēnesī</c:v>
                </c:pt>
                <c:pt idx="4">
                  <c:v>Neapmeklē sporta vai fitnesa klubus</c:v>
                </c:pt>
                <c:pt idx="5">
                  <c:v>Grūti pateikt</c:v>
                </c:pt>
              </c:strCache>
            </c:strRef>
          </c:cat>
          <c:val>
            <c:numRef>
              <c:f>Sheet1!$B$2:$B$7</c:f>
              <c:numCache>
                <c:formatCode>0%</c:formatCode>
                <c:ptCount val="6"/>
                <c:pt idx="0">
                  <c:v>0.14372950590612185</c:v>
                </c:pt>
                <c:pt idx="1">
                  <c:v>5.6821025219297064E-2</c:v>
                </c:pt>
                <c:pt idx="2">
                  <c:v>3.9656271424213019E-2</c:v>
                </c:pt>
                <c:pt idx="3">
                  <c:v>5.3683832443194544E-2</c:v>
                </c:pt>
                <c:pt idx="4">
                  <c:v>0.69463601409341569</c:v>
                </c:pt>
                <c:pt idx="5">
                  <c:v>1.1473350913758612E-2</c:v>
                </c:pt>
              </c:numCache>
            </c:numRef>
          </c:val>
          <c:extLst>
            <c:ext xmlns:c16="http://schemas.microsoft.com/office/drawing/2014/chart" uri="{C3380CC4-5D6E-409C-BE32-E72D297353CC}">
              <c16:uniqueId val="{0000000C-83B8-4588-9786-1F73CC1603E6}"/>
            </c:ext>
          </c:extLst>
        </c:ser>
        <c:dLbls>
          <c:showLegendKey val="0"/>
          <c:showVal val="0"/>
          <c:showCatName val="0"/>
          <c:showSerName val="0"/>
          <c:showPercent val="0"/>
          <c:showBubbleSize val="0"/>
          <c:showLeaderLines val="1"/>
        </c:dLbls>
        <c:firstSliceAng val="281"/>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068000898450897"/>
          <c:y val="5.751624323187092E-2"/>
          <c:w val="0.81279537316366557"/>
          <c:h val="0.91341459972843508"/>
        </c:manualLayout>
      </c:layout>
      <c:barChart>
        <c:barDir val="bar"/>
        <c:grouping val="clustered"/>
        <c:varyColors val="0"/>
        <c:ser>
          <c:idx val="0"/>
          <c:order val="0"/>
          <c:tx>
            <c:strRef>
              <c:f>Sheet1!$B$1</c:f>
              <c:strCache>
                <c:ptCount val="1"/>
                <c:pt idx="0">
                  <c:v>Series 1</c:v>
                </c:pt>
              </c:strCache>
            </c:strRef>
          </c:tx>
          <c:spPr>
            <a:solidFill>
              <a:schemeClr val="accent4">
                <a:lumMod val="75000"/>
              </a:schemeClr>
            </a:solidFill>
          </c:spPr>
          <c:invertIfNegative val="0"/>
          <c:dPt>
            <c:idx val="0"/>
            <c:invertIfNegative val="0"/>
            <c:bubble3D val="0"/>
            <c:extLst>
              <c:ext xmlns:c16="http://schemas.microsoft.com/office/drawing/2014/chart" uri="{C3380CC4-5D6E-409C-BE32-E72D297353CC}">
                <c16:uniqueId val="{00000000-B748-4002-9FC8-DC330282D5B0}"/>
              </c:ext>
            </c:extLst>
          </c:dPt>
          <c:dPt>
            <c:idx val="1"/>
            <c:invertIfNegative val="0"/>
            <c:bubble3D val="0"/>
            <c:extLst>
              <c:ext xmlns:c16="http://schemas.microsoft.com/office/drawing/2014/chart" uri="{C3380CC4-5D6E-409C-BE32-E72D297353CC}">
                <c16:uniqueId val="{00000001-B748-4002-9FC8-DC330282D5B0}"/>
              </c:ext>
            </c:extLst>
          </c:dPt>
          <c:dLbls>
            <c:spPr>
              <a:noFill/>
              <a:ln>
                <a:noFill/>
              </a:ln>
              <a:effectLst/>
            </c:spPr>
            <c:txPr>
              <a:bodyPr/>
              <a:lstStyle/>
              <a:p>
                <a:pPr>
                  <a:defRPr lang="en-US"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2019</c:v>
                </c:pt>
                <c:pt idx="1">
                  <c:v>2024 </c:v>
                </c:pt>
              </c:strCache>
            </c:strRef>
          </c:cat>
          <c:val>
            <c:numRef>
              <c:f>Sheet1!$B$2:$B$3</c:f>
              <c:numCache>
                <c:formatCode>0%</c:formatCode>
                <c:ptCount val="2"/>
                <c:pt idx="0">
                  <c:v>0.24</c:v>
                </c:pt>
                <c:pt idx="1">
                  <c:v>0.29389063499282647</c:v>
                </c:pt>
              </c:numCache>
            </c:numRef>
          </c:val>
          <c:extLst>
            <c:ext xmlns:c16="http://schemas.microsoft.com/office/drawing/2014/chart" uri="{C3380CC4-5D6E-409C-BE32-E72D297353CC}">
              <c16:uniqueId val="{00000002-B748-4002-9FC8-DC330282D5B0}"/>
            </c:ext>
          </c:extLst>
        </c:ser>
        <c:dLbls>
          <c:showLegendKey val="0"/>
          <c:showVal val="0"/>
          <c:showCatName val="0"/>
          <c:showSerName val="0"/>
          <c:showPercent val="0"/>
          <c:showBubbleSize val="0"/>
        </c:dLbls>
        <c:gapWidth val="50"/>
        <c:axId val="-1640710144"/>
        <c:axId val="-1640716672"/>
      </c:barChart>
      <c:catAx>
        <c:axId val="-1640710144"/>
        <c:scaling>
          <c:orientation val="minMax"/>
        </c:scaling>
        <c:delete val="0"/>
        <c:axPos val="l"/>
        <c:numFmt formatCode="General" sourceLinked="0"/>
        <c:majorTickMark val="out"/>
        <c:minorTickMark val="none"/>
        <c:tickLblPos val="nextTo"/>
        <c:txPr>
          <a:bodyPr/>
          <a:lstStyle/>
          <a:p>
            <a:pPr>
              <a:defRPr lang="en-US" sz="1100" b="1" i="0"/>
            </a:pPr>
            <a:endParaRPr lang="en-US"/>
          </a:p>
        </c:txPr>
        <c:crossAx val="-1640716672"/>
        <c:crosses val="autoZero"/>
        <c:auto val="1"/>
        <c:lblAlgn val="ctr"/>
        <c:lblOffset val="100"/>
        <c:noMultiLvlLbl val="0"/>
      </c:catAx>
      <c:valAx>
        <c:axId val="-1640716672"/>
        <c:scaling>
          <c:orientation val="minMax"/>
          <c:max val="0.5"/>
          <c:min val="0"/>
        </c:scaling>
        <c:delete val="1"/>
        <c:axPos val="b"/>
        <c:numFmt formatCode="0%" sourceLinked="1"/>
        <c:majorTickMark val="out"/>
        <c:minorTickMark val="none"/>
        <c:tickLblPos val="nextTo"/>
        <c:crossAx val="-1640710144"/>
        <c:crosses val="autoZero"/>
        <c:crossBetween val="between"/>
        <c:majorUnit val="0.25"/>
      </c:valAx>
    </c:plotArea>
    <c:plotVisOnly val="1"/>
    <c:dispBlanksAs val="gap"/>
    <c:showDLblsOverMax val="0"/>
  </c:chart>
  <c:txPr>
    <a:bodyPr/>
    <a:lstStyle/>
    <a:p>
      <a:pPr>
        <a:defRPr sz="180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13343532405233"/>
          <c:y val="4.6001232772310595E-3"/>
          <c:w val="0.88376083232268965"/>
          <c:h val="0.868815384073931"/>
        </c:manualLayout>
      </c:layout>
      <c:barChart>
        <c:barDir val="bar"/>
        <c:grouping val="percentStacked"/>
        <c:varyColors val="0"/>
        <c:ser>
          <c:idx val="0"/>
          <c:order val="0"/>
          <c:tx>
            <c:strRef>
              <c:f>Sheet1!$B$2</c:f>
              <c:strCache>
                <c:ptCount val="1"/>
                <c:pt idx="0">
                  <c:v>Būtu</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2024</c:v>
                </c:pt>
              </c:numCache>
            </c:numRef>
          </c:cat>
          <c:val>
            <c:numRef>
              <c:f>Sheet1!$B$3:$B$4</c:f>
              <c:numCache>
                <c:formatCode>0%</c:formatCode>
                <c:ptCount val="2"/>
                <c:pt idx="0">
                  <c:v>0.4</c:v>
                </c:pt>
                <c:pt idx="1">
                  <c:v>0.52235295787751435</c:v>
                </c:pt>
              </c:numCache>
            </c:numRef>
          </c:val>
          <c:extLst>
            <c:ext xmlns:c16="http://schemas.microsoft.com/office/drawing/2014/chart" uri="{C3380CC4-5D6E-409C-BE32-E72D297353CC}">
              <c16:uniqueId val="{00000000-51FC-4CDA-A1C7-9A9123989B22}"/>
            </c:ext>
          </c:extLst>
        </c:ser>
        <c:ser>
          <c:idx val="1"/>
          <c:order val="1"/>
          <c:tx>
            <c:strRef>
              <c:f>Sheet1!$C$2</c:f>
              <c:strCache>
                <c:ptCount val="1"/>
                <c:pt idx="0">
                  <c:v>Nebūtu</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2024</c:v>
                </c:pt>
              </c:numCache>
            </c:numRef>
          </c:cat>
          <c:val>
            <c:numRef>
              <c:f>Sheet1!$C$3:$C$4</c:f>
              <c:numCache>
                <c:formatCode>0%</c:formatCode>
                <c:ptCount val="2"/>
                <c:pt idx="0">
                  <c:v>0.41</c:v>
                </c:pt>
                <c:pt idx="1">
                  <c:v>0.29071802225118543</c:v>
                </c:pt>
              </c:numCache>
            </c:numRef>
          </c:val>
          <c:extLst>
            <c:ext xmlns:c16="http://schemas.microsoft.com/office/drawing/2014/chart" uri="{C3380CC4-5D6E-409C-BE32-E72D297353CC}">
              <c16:uniqueId val="{00000001-51FC-4CDA-A1C7-9A9123989B22}"/>
            </c:ext>
          </c:extLst>
        </c:ser>
        <c:ser>
          <c:idx val="2"/>
          <c:order val="2"/>
          <c:tx>
            <c:strRef>
              <c:f>Sheet1!$D$2</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2024</c:v>
                </c:pt>
              </c:numCache>
            </c:numRef>
          </c:cat>
          <c:val>
            <c:numRef>
              <c:f>Sheet1!$D$3:$D$4</c:f>
              <c:numCache>
                <c:formatCode>0%</c:formatCode>
                <c:ptCount val="2"/>
                <c:pt idx="0">
                  <c:v>0.19</c:v>
                </c:pt>
                <c:pt idx="1">
                  <c:v>0.18692901987130014</c:v>
                </c:pt>
              </c:numCache>
            </c:numRef>
          </c:val>
          <c:extLst>
            <c:ext xmlns:c16="http://schemas.microsoft.com/office/drawing/2014/chart" uri="{C3380CC4-5D6E-409C-BE32-E72D297353CC}">
              <c16:uniqueId val="{00000002-51FC-4CDA-A1C7-9A9123989B22}"/>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05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12478739267034807"/>
          <c:y val="0.87869376235429153"/>
          <c:w val="0.875212607329652"/>
          <c:h val="0.12130644973293395"/>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8658415371252088"/>
          <c:y val="1.2830567776874599E-2"/>
          <c:w val="0.72064554231671007"/>
          <c:h val="0.98095305148604828"/>
        </c:manualLayout>
      </c:layout>
      <c:barChart>
        <c:barDir val="bar"/>
        <c:grouping val="clustered"/>
        <c:varyColors val="0"/>
        <c:ser>
          <c:idx val="0"/>
          <c:order val="0"/>
          <c:tx>
            <c:strRef>
              <c:f>Sheet1!$C$2</c:f>
              <c:strCache>
                <c:ptCount val="1"/>
                <c:pt idx="0">
                  <c:v>Mēdz apmeklēt sporta vai fitnesa klubus</c:v>
                </c:pt>
              </c:strCache>
            </c:strRef>
          </c:tx>
          <c:invertIfNegative val="0"/>
          <c:dPt>
            <c:idx val="0"/>
            <c:invertIfNegative val="0"/>
            <c:bubble3D val="0"/>
            <c:spPr>
              <a:solidFill>
                <a:srgbClr val="ED7D31">
                  <a:lumMod val="50000"/>
                </a:srgbClr>
              </a:solidFill>
            </c:spPr>
            <c:extLst>
              <c:ext xmlns:c16="http://schemas.microsoft.com/office/drawing/2014/chart" uri="{C3380CC4-5D6E-409C-BE32-E72D297353CC}">
                <c16:uniqueId val="{00000001-CE61-48DB-B47F-20E5631B3421}"/>
              </c:ext>
            </c:extLst>
          </c:dPt>
          <c:dPt>
            <c:idx val="1"/>
            <c:invertIfNegative val="0"/>
            <c:bubble3D val="0"/>
            <c:spPr>
              <a:solidFill>
                <a:srgbClr val="ED7D31">
                  <a:lumMod val="50000"/>
                </a:srgbClr>
              </a:solidFill>
            </c:spPr>
            <c:extLst>
              <c:ext xmlns:c16="http://schemas.microsoft.com/office/drawing/2014/chart" uri="{C3380CC4-5D6E-409C-BE32-E72D297353CC}">
                <c16:uniqueId val="{00000003-CE61-48DB-B47F-20E5631B3421}"/>
              </c:ext>
            </c:extLst>
          </c:dPt>
          <c:dPt>
            <c:idx val="2"/>
            <c:invertIfNegative val="0"/>
            <c:bubble3D val="0"/>
            <c:spPr>
              <a:solidFill>
                <a:srgbClr val="ED7D31">
                  <a:lumMod val="50000"/>
                </a:srgbClr>
              </a:solidFill>
            </c:spPr>
            <c:extLst>
              <c:ext xmlns:c16="http://schemas.microsoft.com/office/drawing/2014/chart" uri="{C3380CC4-5D6E-409C-BE32-E72D297353CC}">
                <c16:uniqueId val="{00000005-CE61-48DB-B47F-20E5631B3421}"/>
              </c:ext>
            </c:extLst>
          </c:dPt>
          <c:dPt>
            <c:idx val="4"/>
            <c:invertIfNegative val="0"/>
            <c:bubble3D val="0"/>
            <c:spPr>
              <a:solidFill>
                <a:srgbClr val="70AD47">
                  <a:lumMod val="50000"/>
                </a:srgbClr>
              </a:solidFill>
            </c:spPr>
            <c:extLst>
              <c:ext xmlns:c16="http://schemas.microsoft.com/office/drawing/2014/chart" uri="{C3380CC4-5D6E-409C-BE32-E72D297353CC}">
                <c16:uniqueId val="{00000007-CE61-48DB-B47F-20E5631B3421}"/>
              </c:ext>
            </c:extLst>
          </c:dPt>
          <c:dPt>
            <c:idx val="5"/>
            <c:invertIfNegative val="0"/>
            <c:bubble3D val="0"/>
            <c:spPr>
              <a:solidFill>
                <a:srgbClr val="70AD47">
                  <a:lumMod val="50000"/>
                </a:srgbClr>
              </a:solidFill>
            </c:spPr>
            <c:extLst>
              <c:ext xmlns:c16="http://schemas.microsoft.com/office/drawing/2014/chart" uri="{C3380CC4-5D6E-409C-BE32-E72D297353CC}">
                <c16:uniqueId val="{00000009-CE61-48DB-B47F-20E5631B3421}"/>
              </c:ext>
            </c:extLst>
          </c:dPt>
          <c:dPt>
            <c:idx val="6"/>
            <c:invertIfNegative val="0"/>
            <c:bubble3D val="0"/>
            <c:spPr>
              <a:solidFill>
                <a:srgbClr val="70AD47">
                  <a:lumMod val="50000"/>
                </a:srgbClr>
              </a:solidFill>
            </c:spPr>
            <c:extLst>
              <c:ext xmlns:c16="http://schemas.microsoft.com/office/drawing/2014/chart" uri="{C3380CC4-5D6E-409C-BE32-E72D297353CC}">
                <c16:uniqueId val="{0000000B-CE61-48DB-B47F-20E5631B3421}"/>
              </c:ext>
            </c:extLst>
          </c:dPt>
          <c:dPt>
            <c:idx val="8"/>
            <c:invertIfNegative val="0"/>
            <c:bubble3D val="0"/>
            <c:spPr>
              <a:solidFill>
                <a:srgbClr val="7030A0"/>
              </a:solidFill>
            </c:spPr>
            <c:extLst>
              <c:ext xmlns:c16="http://schemas.microsoft.com/office/drawing/2014/chart" uri="{C3380CC4-5D6E-409C-BE32-E72D297353CC}">
                <c16:uniqueId val="{0000000D-CE61-48DB-B47F-20E5631B3421}"/>
              </c:ext>
            </c:extLst>
          </c:dPt>
          <c:dPt>
            <c:idx val="9"/>
            <c:invertIfNegative val="0"/>
            <c:bubble3D val="0"/>
            <c:spPr>
              <a:solidFill>
                <a:srgbClr val="7030A0"/>
              </a:solidFill>
            </c:spPr>
            <c:extLst>
              <c:ext xmlns:c16="http://schemas.microsoft.com/office/drawing/2014/chart" uri="{C3380CC4-5D6E-409C-BE32-E72D297353CC}">
                <c16:uniqueId val="{0000000F-CE61-48DB-B47F-20E5631B3421}"/>
              </c:ext>
            </c:extLst>
          </c:dPt>
          <c:dPt>
            <c:idx val="11"/>
            <c:invertIfNegative val="0"/>
            <c:bubble3D val="0"/>
            <c:spPr>
              <a:solidFill>
                <a:srgbClr val="ED7D31"/>
              </a:solidFill>
            </c:spPr>
            <c:extLst>
              <c:ext xmlns:c16="http://schemas.microsoft.com/office/drawing/2014/chart" uri="{C3380CC4-5D6E-409C-BE32-E72D297353CC}">
                <c16:uniqueId val="{00000011-CE61-48DB-B47F-20E5631B3421}"/>
              </c:ext>
            </c:extLst>
          </c:dPt>
          <c:dPt>
            <c:idx val="12"/>
            <c:invertIfNegative val="0"/>
            <c:bubble3D val="0"/>
            <c:spPr>
              <a:solidFill>
                <a:srgbClr val="ED7D31"/>
              </a:solidFill>
            </c:spPr>
            <c:extLst>
              <c:ext xmlns:c16="http://schemas.microsoft.com/office/drawing/2014/chart" uri="{C3380CC4-5D6E-409C-BE32-E72D297353CC}">
                <c16:uniqueId val="{00000013-CE61-48DB-B47F-20E5631B3421}"/>
              </c:ext>
            </c:extLst>
          </c:dPt>
          <c:dPt>
            <c:idx val="13"/>
            <c:invertIfNegative val="0"/>
            <c:bubble3D val="0"/>
            <c:spPr>
              <a:solidFill>
                <a:srgbClr val="ED7D31"/>
              </a:solidFill>
            </c:spPr>
            <c:extLst>
              <c:ext xmlns:c16="http://schemas.microsoft.com/office/drawing/2014/chart" uri="{C3380CC4-5D6E-409C-BE32-E72D297353CC}">
                <c16:uniqueId val="{00000015-CE61-48DB-B47F-20E5631B3421}"/>
              </c:ext>
            </c:extLst>
          </c:dPt>
          <c:dPt>
            <c:idx val="15"/>
            <c:invertIfNegative val="0"/>
            <c:bubble3D val="0"/>
            <c:spPr>
              <a:solidFill>
                <a:srgbClr val="5B9BD5"/>
              </a:solidFill>
            </c:spPr>
            <c:extLst>
              <c:ext xmlns:c16="http://schemas.microsoft.com/office/drawing/2014/chart" uri="{C3380CC4-5D6E-409C-BE32-E72D297353CC}">
                <c16:uniqueId val="{00000017-CE61-48DB-B47F-20E5631B3421}"/>
              </c:ext>
            </c:extLst>
          </c:dPt>
          <c:dPt>
            <c:idx val="16"/>
            <c:invertIfNegative val="0"/>
            <c:bubble3D val="0"/>
            <c:spPr>
              <a:solidFill>
                <a:srgbClr val="5B9BD5"/>
              </a:solidFill>
            </c:spPr>
            <c:extLst>
              <c:ext xmlns:c16="http://schemas.microsoft.com/office/drawing/2014/chart" uri="{C3380CC4-5D6E-409C-BE32-E72D297353CC}">
                <c16:uniqueId val="{00000019-CE61-48DB-B47F-20E5631B3421}"/>
              </c:ext>
            </c:extLst>
          </c:dPt>
          <c:dPt>
            <c:idx val="17"/>
            <c:invertIfNegative val="0"/>
            <c:bubble3D val="0"/>
            <c:spPr>
              <a:solidFill>
                <a:srgbClr val="5B9BD5"/>
              </a:solidFill>
            </c:spPr>
            <c:extLst>
              <c:ext xmlns:c16="http://schemas.microsoft.com/office/drawing/2014/chart" uri="{C3380CC4-5D6E-409C-BE32-E72D297353CC}">
                <c16:uniqueId val="{0000001B-CE61-48DB-B47F-20E5631B3421}"/>
              </c:ext>
            </c:extLst>
          </c:dPt>
          <c:dPt>
            <c:idx val="18"/>
            <c:invertIfNegative val="0"/>
            <c:bubble3D val="0"/>
            <c:spPr>
              <a:solidFill>
                <a:srgbClr val="5B9BD5"/>
              </a:solidFill>
            </c:spPr>
            <c:extLst>
              <c:ext xmlns:c16="http://schemas.microsoft.com/office/drawing/2014/chart" uri="{C3380CC4-5D6E-409C-BE32-E72D297353CC}">
                <c16:uniqueId val="{0000001D-CE61-48DB-B47F-20E5631B3421}"/>
              </c:ext>
            </c:extLst>
          </c:dPt>
          <c:dPt>
            <c:idx val="19"/>
            <c:invertIfNegative val="0"/>
            <c:bubble3D val="0"/>
            <c:spPr>
              <a:solidFill>
                <a:srgbClr val="5B9BD5"/>
              </a:solidFill>
            </c:spPr>
            <c:extLst>
              <c:ext xmlns:c16="http://schemas.microsoft.com/office/drawing/2014/chart" uri="{C3380CC4-5D6E-409C-BE32-E72D297353CC}">
                <c16:uniqueId val="{0000001F-CE61-48DB-B47F-20E5631B3421}"/>
              </c:ext>
            </c:extLst>
          </c:dPt>
          <c:dPt>
            <c:idx val="21"/>
            <c:invertIfNegative val="0"/>
            <c:bubble3D val="0"/>
            <c:spPr>
              <a:solidFill>
                <a:srgbClr val="70AD47"/>
              </a:solidFill>
            </c:spPr>
            <c:extLst>
              <c:ext xmlns:c16="http://schemas.microsoft.com/office/drawing/2014/chart" uri="{C3380CC4-5D6E-409C-BE32-E72D297353CC}">
                <c16:uniqueId val="{00000021-CE61-48DB-B47F-20E5631B3421}"/>
              </c:ext>
            </c:extLst>
          </c:dPt>
          <c:dPt>
            <c:idx val="22"/>
            <c:invertIfNegative val="0"/>
            <c:bubble3D val="0"/>
            <c:spPr>
              <a:solidFill>
                <a:srgbClr val="70AD47"/>
              </a:solidFill>
            </c:spPr>
            <c:extLst>
              <c:ext xmlns:c16="http://schemas.microsoft.com/office/drawing/2014/chart" uri="{C3380CC4-5D6E-409C-BE32-E72D297353CC}">
                <c16:uniqueId val="{00000023-CE61-48DB-B47F-20E5631B3421}"/>
              </c:ext>
            </c:extLst>
          </c:dPt>
          <c:dPt>
            <c:idx val="23"/>
            <c:invertIfNegative val="0"/>
            <c:bubble3D val="0"/>
            <c:spPr>
              <a:solidFill>
                <a:srgbClr val="70AD47"/>
              </a:solidFill>
            </c:spPr>
            <c:extLst>
              <c:ext xmlns:c16="http://schemas.microsoft.com/office/drawing/2014/chart" uri="{C3380CC4-5D6E-409C-BE32-E72D297353CC}">
                <c16:uniqueId val="{00000025-CE61-48DB-B47F-20E5631B3421}"/>
              </c:ext>
            </c:extLst>
          </c:dPt>
          <c:dPt>
            <c:idx val="25"/>
            <c:invertIfNegative val="0"/>
            <c:bubble3D val="0"/>
            <c:spPr>
              <a:solidFill>
                <a:srgbClr val="FFC000">
                  <a:lumMod val="75000"/>
                </a:srgbClr>
              </a:solidFill>
            </c:spPr>
            <c:extLst>
              <c:ext xmlns:c16="http://schemas.microsoft.com/office/drawing/2014/chart" uri="{C3380CC4-5D6E-409C-BE32-E72D297353CC}">
                <c16:uniqueId val="{00000027-CE61-48DB-B47F-20E5631B3421}"/>
              </c:ext>
            </c:extLst>
          </c:dPt>
          <c:dPt>
            <c:idx val="26"/>
            <c:invertIfNegative val="0"/>
            <c:bubble3D val="0"/>
            <c:spPr>
              <a:solidFill>
                <a:srgbClr val="FFC000">
                  <a:lumMod val="75000"/>
                </a:srgbClr>
              </a:solidFill>
            </c:spPr>
            <c:extLst>
              <c:ext xmlns:c16="http://schemas.microsoft.com/office/drawing/2014/chart" uri="{C3380CC4-5D6E-409C-BE32-E72D297353CC}">
                <c16:uniqueId val="{00000029-CE61-48DB-B47F-20E5631B3421}"/>
              </c:ext>
            </c:extLst>
          </c:dPt>
          <c:dPt>
            <c:idx val="34"/>
            <c:invertIfNegative val="0"/>
            <c:bubble3D val="0"/>
            <c:spPr>
              <a:solidFill>
                <a:srgbClr val="70AD47">
                  <a:lumMod val="75000"/>
                </a:srgbClr>
              </a:solidFill>
            </c:spPr>
            <c:extLst>
              <c:ext xmlns:c16="http://schemas.microsoft.com/office/drawing/2014/chart" uri="{C3380CC4-5D6E-409C-BE32-E72D297353CC}">
                <c16:uniqueId val="{0000002B-CE61-48DB-B47F-20E5631B3421}"/>
              </c:ext>
            </c:extLst>
          </c:dPt>
          <c:dPt>
            <c:idx val="35"/>
            <c:invertIfNegative val="0"/>
            <c:bubble3D val="0"/>
            <c:spPr>
              <a:solidFill>
                <a:srgbClr val="70AD47">
                  <a:lumMod val="75000"/>
                </a:srgbClr>
              </a:solidFill>
            </c:spPr>
            <c:extLst>
              <c:ext xmlns:c16="http://schemas.microsoft.com/office/drawing/2014/chart" uri="{C3380CC4-5D6E-409C-BE32-E72D297353CC}">
                <c16:uniqueId val="{0000002D-CE61-48DB-B47F-20E5631B3421}"/>
              </c:ext>
            </c:extLst>
          </c:dPt>
          <c:dPt>
            <c:idx val="37"/>
            <c:invertIfNegative val="0"/>
            <c:bubble3D val="0"/>
            <c:spPr>
              <a:solidFill>
                <a:srgbClr val="990033"/>
              </a:solidFill>
            </c:spPr>
            <c:extLst>
              <c:ext xmlns:c16="http://schemas.microsoft.com/office/drawing/2014/chart" uri="{C3380CC4-5D6E-409C-BE32-E72D297353CC}">
                <c16:uniqueId val="{0000002F-CE61-48DB-B47F-20E5631B3421}"/>
              </c:ext>
            </c:extLst>
          </c:dPt>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Sheet1!$C$3:$C$40</c:f>
              <c:numCache>
                <c:formatCode>0%</c:formatCode>
                <c:ptCount val="38"/>
                <c:pt idx="0">
                  <c:v>1.3781618906870612E-2</c:v>
                </c:pt>
                <c:pt idx="1">
                  <c:v>0.19341686997992069</c:v>
                </c:pt>
                <c:pt idx="2">
                  <c:v>0.38722239113166246</c:v>
                </c:pt>
                <c:pt idx="4">
                  <c:v>0.14206416395721419</c:v>
                </c:pt>
                <c:pt idx="5">
                  <c:v>0.26531885529122912</c:v>
                </c:pt>
                <c:pt idx="6">
                  <c:v>0.45208040296097729</c:v>
                </c:pt>
                <c:pt idx="8">
                  <c:v>0.25387689598174284</c:v>
                </c:pt>
                <c:pt idx="9">
                  <c:v>0.36611458541874264</c:v>
                </c:pt>
                <c:pt idx="11">
                  <c:v>0.26766229307733735</c:v>
                </c:pt>
                <c:pt idx="12">
                  <c:v>0.29483172191880042</c:v>
                </c:pt>
                <c:pt idx="13">
                  <c:v>0.31513594931349814</c:v>
                </c:pt>
                <c:pt idx="15">
                  <c:v>0.2320187058056036</c:v>
                </c:pt>
                <c:pt idx="16">
                  <c:v>0.21684882814917505</c:v>
                </c:pt>
                <c:pt idx="17">
                  <c:v>0.27542697791737508</c:v>
                </c:pt>
                <c:pt idx="18">
                  <c:v>0.36689282985984534</c:v>
                </c:pt>
                <c:pt idx="19">
                  <c:v>0.42320652613007015</c:v>
                </c:pt>
                <c:pt idx="21">
                  <c:v>0.3125940537512592</c:v>
                </c:pt>
                <c:pt idx="22">
                  <c:v>0.24137466474232391</c:v>
                </c:pt>
                <c:pt idx="23">
                  <c:v>0.32419838790647576</c:v>
                </c:pt>
                <c:pt idx="25">
                  <c:v>0.28571099584550741</c:v>
                </c:pt>
                <c:pt idx="26">
                  <c:v>0.29584617827436643</c:v>
                </c:pt>
                <c:pt idx="28">
                  <c:v>0.13917666276656598</c:v>
                </c:pt>
                <c:pt idx="29">
                  <c:v>0.21760189364605181</c:v>
                </c:pt>
                <c:pt idx="30">
                  <c:v>0.29458194450916708</c:v>
                </c:pt>
                <c:pt idx="31">
                  <c:v>0.42375311444201691</c:v>
                </c:pt>
                <c:pt idx="32">
                  <c:v>0.53566993819868769</c:v>
                </c:pt>
                <c:pt idx="34">
                  <c:v>0.32598773162614947</c:v>
                </c:pt>
                <c:pt idx="35">
                  <c:v>0.26492621547626105</c:v>
                </c:pt>
                <c:pt idx="37">
                  <c:v>0.29389063499282647</c:v>
                </c:pt>
              </c:numCache>
            </c:numRef>
          </c:val>
          <c:extLst>
            <c:ext xmlns:c16="http://schemas.microsoft.com/office/drawing/2014/chart" uri="{C3380CC4-5D6E-409C-BE32-E72D297353CC}">
              <c16:uniqueId val="{00000030-CE61-48DB-B47F-20E5631B3421}"/>
            </c:ext>
          </c:extLst>
        </c:ser>
        <c:dLbls>
          <c:showLegendKey val="0"/>
          <c:showVal val="0"/>
          <c:showCatName val="0"/>
          <c:showSerName val="0"/>
          <c:showPercent val="0"/>
          <c:showBubbleSize val="0"/>
        </c:dLbls>
        <c:gapWidth val="51"/>
        <c:axId val="-1720574624"/>
        <c:axId val="-1720593120"/>
      </c:barChart>
      <c:catAx>
        <c:axId val="-1720574624"/>
        <c:scaling>
          <c:orientation val="minMax"/>
        </c:scaling>
        <c:delete val="0"/>
        <c:axPos val="l"/>
        <c:numFmt formatCode="General" sourceLinked="0"/>
        <c:majorTickMark val="out"/>
        <c:minorTickMark val="none"/>
        <c:tickLblPos val="nextTo"/>
        <c:txPr>
          <a:bodyPr/>
          <a:lstStyle/>
          <a:p>
            <a:pPr>
              <a:defRPr sz="1000" b="0"/>
            </a:pPr>
            <a:endParaRPr lang="en-US"/>
          </a:p>
        </c:txPr>
        <c:crossAx val="-1720593120"/>
        <c:crosses val="autoZero"/>
        <c:auto val="1"/>
        <c:lblAlgn val="ctr"/>
        <c:lblOffset val="100"/>
        <c:noMultiLvlLbl val="0"/>
      </c:catAx>
      <c:valAx>
        <c:axId val="-1720593120"/>
        <c:scaling>
          <c:orientation val="minMax"/>
          <c:max val="0.75000000000000011"/>
        </c:scaling>
        <c:delete val="1"/>
        <c:axPos val="b"/>
        <c:numFmt formatCode="0%" sourceLinked="1"/>
        <c:majorTickMark val="out"/>
        <c:minorTickMark val="none"/>
        <c:tickLblPos val="nextTo"/>
        <c:crossAx val="-1720574624"/>
        <c:crosses val="autoZero"/>
        <c:crossBetween val="between"/>
        <c:majorUnit val="0.25"/>
      </c:valAx>
      <c:spPr>
        <a:noFill/>
        <a:ln w="25400">
          <a:noFill/>
        </a:ln>
      </c:spPr>
    </c:plotArea>
    <c:plotVisOnly val="1"/>
    <c:dispBlanksAs val="gap"/>
    <c:showDLblsOverMax val="0"/>
  </c:chart>
  <c:txPr>
    <a:bodyPr/>
    <a:lstStyle/>
    <a:p>
      <a:pPr>
        <a:defRPr sz="1800"/>
      </a:pPr>
      <a:endParaRPr lang="en-US"/>
    </a:p>
  </c:txPr>
  <c:externalData r:id="rId2">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881911820340853"/>
          <c:y val="4.32270821991078E-2"/>
          <c:w val="0.81180881796591486"/>
          <c:h val="0.83018835132090119"/>
        </c:manualLayout>
      </c:layout>
      <c:barChart>
        <c:barDir val="bar"/>
        <c:grouping val="percentStacked"/>
        <c:varyColors val="0"/>
        <c:ser>
          <c:idx val="0"/>
          <c:order val="0"/>
          <c:tx>
            <c:strRef>
              <c:f>Sheet1!$B$2</c:f>
              <c:strCache>
                <c:ptCount val="1"/>
                <c:pt idx="0">
                  <c:v>Visi</c:v>
                </c:pt>
              </c:strCache>
            </c:strRef>
          </c:tx>
          <c:spPr>
            <a:solidFill>
              <a:srgbClr val="70AD47">
                <a:lumMod val="75000"/>
              </a:srgbClr>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2024</c:v>
                </c:pt>
              </c:numCache>
            </c:numRef>
          </c:cat>
          <c:val>
            <c:numRef>
              <c:f>Sheet1!$B$3:$B$4</c:f>
              <c:numCache>
                <c:formatCode>0%</c:formatCode>
                <c:ptCount val="2"/>
                <c:pt idx="0">
                  <c:v>0.52</c:v>
                </c:pt>
                <c:pt idx="1">
                  <c:v>0.63743137724737842</c:v>
                </c:pt>
              </c:numCache>
            </c:numRef>
          </c:val>
          <c:extLst>
            <c:ext xmlns:c16="http://schemas.microsoft.com/office/drawing/2014/chart" uri="{C3380CC4-5D6E-409C-BE32-E72D297353CC}">
              <c16:uniqueId val="{00000000-A213-4B74-BF0E-50DC4324D3B2}"/>
            </c:ext>
          </c:extLst>
        </c:ser>
        <c:ser>
          <c:idx val="1"/>
          <c:order val="1"/>
          <c:tx>
            <c:strRef>
              <c:f>Sheet1!$C$2</c:f>
              <c:strCache>
                <c:ptCount val="1"/>
                <c:pt idx="0">
                  <c:v>Daži</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2024</c:v>
                </c:pt>
              </c:numCache>
            </c:numRef>
          </c:cat>
          <c:val>
            <c:numRef>
              <c:f>Sheet1!$C$3:$C$4</c:f>
              <c:numCache>
                <c:formatCode>0%</c:formatCode>
                <c:ptCount val="2"/>
                <c:pt idx="0">
                  <c:v>0.13</c:v>
                </c:pt>
                <c:pt idx="1">
                  <c:v>0.13748560364821691</c:v>
                </c:pt>
              </c:numCache>
            </c:numRef>
          </c:val>
          <c:extLst>
            <c:ext xmlns:c16="http://schemas.microsoft.com/office/drawing/2014/chart" uri="{C3380CC4-5D6E-409C-BE32-E72D297353CC}">
              <c16:uniqueId val="{00000001-A213-4B74-BF0E-50DC4324D3B2}"/>
            </c:ext>
          </c:extLst>
        </c:ser>
        <c:ser>
          <c:idx val="2"/>
          <c:order val="2"/>
          <c:tx>
            <c:strRef>
              <c:f>Sheet1!$D$2</c:f>
              <c:strCache>
                <c:ptCount val="1"/>
                <c:pt idx="0">
                  <c:v>Neviens</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2024</c:v>
                </c:pt>
              </c:numCache>
            </c:numRef>
          </c:cat>
          <c:val>
            <c:numRef>
              <c:f>Sheet1!$D$3:$D$4</c:f>
              <c:numCache>
                <c:formatCode>0%</c:formatCode>
                <c:ptCount val="2"/>
                <c:pt idx="0">
                  <c:v>0.33</c:v>
                </c:pt>
                <c:pt idx="1">
                  <c:v>0.22508301910440381</c:v>
                </c:pt>
              </c:numCache>
            </c:numRef>
          </c:val>
          <c:extLst>
            <c:ext xmlns:c16="http://schemas.microsoft.com/office/drawing/2014/chart" uri="{C3380CC4-5D6E-409C-BE32-E72D297353CC}">
              <c16:uniqueId val="{00000002-A213-4B74-BF0E-50DC4324D3B2}"/>
            </c:ext>
          </c:extLst>
        </c:ser>
        <c:ser>
          <c:idx val="3"/>
          <c:order val="3"/>
          <c:tx>
            <c:strRef>
              <c:f>Sheet1!$E$2</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2024</c:v>
                </c:pt>
              </c:numCache>
            </c:numRef>
          </c:cat>
          <c:val>
            <c:numRef>
              <c:f>Sheet1!$E$3:$E$4</c:f>
              <c:numCache>
                <c:formatCode>General</c:formatCode>
                <c:ptCount val="2"/>
                <c:pt idx="0" formatCode="0%">
                  <c:v>0.02</c:v>
                </c:pt>
              </c:numCache>
            </c:numRef>
          </c:val>
          <c:extLst>
            <c:ext xmlns:c16="http://schemas.microsoft.com/office/drawing/2014/chart" uri="{C3380CC4-5D6E-409C-BE32-E72D297353CC}">
              <c16:uniqueId val="{00000003-A213-4B74-BF0E-50DC4324D3B2}"/>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05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18953993768123478"/>
          <c:y val="0.87869376235429153"/>
          <c:w val="0.77354705399883272"/>
          <c:h val="0.12130626283675364"/>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988945852467981"/>
          <c:y val="0.20484276712455432"/>
          <c:w val="0.51932681487152632"/>
          <c:h val="0.5391989779849804"/>
        </c:manualLayout>
      </c:layout>
      <c:doughnutChart>
        <c:varyColors val="1"/>
        <c:ser>
          <c:idx val="0"/>
          <c:order val="0"/>
          <c:tx>
            <c:strRef>
              <c:f>Sheet1!$B$1</c:f>
              <c:strCache>
                <c:ptCount val="1"/>
                <c:pt idx="0">
                  <c:v>Sales</c:v>
                </c:pt>
              </c:strCache>
            </c:strRef>
          </c:tx>
          <c:spPr>
            <a:solidFill>
              <a:schemeClr val="accent6"/>
            </a:solidFill>
          </c:spPr>
          <c:dPt>
            <c:idx val="0"/>
            <c:bubble3D val="0"/>
            <c:spPr>
              <a:solidFill>
                <a:schemeClr val="accent5">
                  <a:lumMod val="60000"/>
                  <a:lumOff val="40000"/>
                </a:schemeClr>
              </a:solidFill>
            </c:spPr>
            <c:extLst>
              <c:ext xmlns:c16="http://schemas.microsoft.com/office/drawing/2014/chart" uri="{C3380CC4-5D6E-409C-BE32-E72D297353CC}">
                <c16:uniqueId val="{00000001-B1DE-4E3A-B9DE-8A59D8948305}"/>
              </c:ext>
            </c:extLst>
          </c:dPt>
          <c:dPt>
            <c:idx val="1"/>
            <c:bubble3D val="0"/>
            <c:spPr>
              <a:solidFill>
                <a:schemeClr val="accent5"/>
              </a:solidFill>
            </c:spPr>
            <c:extLst>
              <c:ext xmlns:c16="http://schemas.microsoft.com/office/drawing/2014/chart" uri="{C3380CC4-5D6E-409C-BE32-E72D297353CC}">
                <c16:uniqueId val="{00000003-B1DE-4E3A-B9DE-8A59D8948305}"/>
              </c:ext>
            </c:extLst>
          </c:dPt>
          <c:dPt>
            <c:idx val="2"/>
            <c:bubble3D val="0"/>
            <c:spPr>
              <a:solidFill>
                <a:schemeClr val="accent1"/>
              </a:solidFill>
            </c:spPr>
            <c:extLst>
              <c:ext xmlns:c16="http://schemas.microsoft.com/office/drawing/2014/chart" uri="{C3380CC4-5D6E-409C-BE32-E72D297353CC}">
                <c16:uniqueId val="{00000005-B1DE-4E3A-B9DE-8A59D8948305}"/>
              </c:ext>
            </c:extLst>
          </c:dPt>
          <c:dPt>
            <c:idx val="3"/>
            <c:bubble3D val="0"/>
            <c:spPr>
              <a:solidFill>
                <a:schemeClr val="bg1">
                  <a:lumMod val="50000"/>
                </a:schemeClr>
              </a:solidFill>
            </c:spPr>
            <c:extLst>
              <c:ext xmlns:c16="http://schemas.microsoft.com/office/drawing/2014/chart" uri="{C3380CC4-5D6E-409C-BE32-E72D297353CC}">
                <c16:uniqueId val="{00000008-B1DE-4E3A-B9DE-8A59D8948305}"/>
              </c:ext>
            </c:extLst>
          </c:dPt>
          <c:dPt>
            <c:idx val="6"/>
            <c:bubble3D val="0"/>
            <c:extLst>
              <c:ext xmlns:c16="http://schemas.microsoft.com/office/drawing/2014/chart" uri="{C3380CC4-5D6E-409C-BE32-E72D297353CC}">
                <c16:uniqueId val="{00000006-B1DE-4E3A-B9DE-8A59D8948305}"/>
              </c:ext>
            </c:extLst>
          </c:dPt>
          <c:dLbls>
            <c:dLbl>
              <c:idx val="0"/>
              <c:layout>
                <c:manualLayout>
                  <c:x val="2.4102647760475639E-2"/>
                  <c:y val="-0.15384402762688459"/>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1DE-4E3A-B9DE-8A59D8948305}"/>
                </c:ext>
              </c:extLst>
            </c:dLbl>
            <c:dLbl>
              <c:idx val="1"/>
              <c:layout>
                <c:manualLayout>
                  <c:x val="0.19929029100653017"/>
                  <c:y val="-4.7309497803570799E-2"/>
                </c:manualLayout>
              </c:layout>
              <c:spPr>
                <a:noFill/>
                <a:ln>
                  <a:noFill/>
                </a:ln>
                <a:effectLst/>
              </c:spPr>
              <c:txPr>
                <a:bodyPr wrap="square" lIns="38100" tIns="19050" rIns="38100" bIns="19050" anchor="ctr">
                  <a:noAutofit/>
                </a:bodyPr>
                <a:lstStyle/>
                <a:p>
                  <a:pPr>
                    <a:defRPr sz="1000" b="1"/>
                  </a:pPr>
                  <a:endParaRPr lang="en-US"/>
                </a:p>
              </c:txPr>
              <c:showLegendKey val="0"/>
              <c:showVal val="1"/>
              <c:showCatName val="1"/>
              <c:showSerName val="0"/>
              <c:showPercent val="0"/>
              <c:showBubbleSize val="0"/>
              <c:extLst>
                <c:ext xmlns:c15="http://schemas.microsoft.com/office/drawing/2012/chart" uri="{CE6537A1-D6FC-4f65-9D91-7224C49458BB}">
                  <c15:layout>
                    <c:manualLayout>
                      <c:w val="0.17211525260568511"/>
                      <c:h val="9.0689048578649276E-2"/>
                    </c:manualLayout>
                  </c15:layout>
                </c:ext>
                <c:ext xmlns:c16="http://schemas.microsoft.com/office/drawing/2014/chart" uri="{C3380CC4-5D6E-409C-BE32-E72D297353CC}">
                  <c16:uniqueId val="{00000003-B1DE-4E3A-B9DE-8A59D8948305}"/>
                </c:ext>
              </c:extLst>
            </c:dLbl>
            <c:dLbl>
              <c:idx val="2"/>
              <c:layout>
                <c:manualLayout>
                  <c:x val="0.18526893512962592"/>
                  <c:y val="2.3169399239497471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1DE-4E3A-B9DE-8A59D8948305}"/>
                </c:ext>
              </c:extLst>
            </c:dLbl>
            <c:dLbl>
              <c:idx val="3"/>
              <c:layout>
                <c:manualLayout>
                  <c:x val="-0.16334516181655784"/>
                  <c:y val="0.12839189605178083"/>
                </c:manualLayout>
              </c:layout>
              <c:showLegendKey val="0"/>
              <c:showVal val="1"/>
              <c:showCatName val="1"/>
              <c:showSerName val="0"/>
              <c:showPercent val="0"/>
              <c:showBubbleSize val="0"/>
              <c:extLst>
                <c:ext xmlns:c15="http://schemas.microsoft.com/office/drawing/2012/chart" uri="{CE6537A1-D6FC-4f65-9D91-7224C49458BB}">
                  <c15:layout>
                    <c:manualLayout>
                      <c:w val="0.22278821631103149"/>
                      <c:h val="0.32397392606200043"/>
                    </c:manualLayout>
                  </c15:layout>
                </c:ext>
                <c:ext xmlns:c16="http://schemas.microsoft.com/office/drawing/2014/chart" uri="{C3380CC4-5D6E-409C-BE32-E72D297353CC}">
                  <c16:uniqueId val="{00000008-B1DE-4E3A-B9DE-8A59D8948305}"/>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6-B1DE-4E3A-B9DE-8A59D8948305}"/>
                </c:ext>
              </c:extLst>
            </c:dLbl>
            <c:spPr>
              <a:noFill/>
              <a:ln>
                <a:noFill/>
              </a:ln>
              <a:effectLst/>
            </c:spPr>
            <c:txPr>
              <a:bodyPr wrap="square" lIns="38100" tIns="19050" rIns="38100" bIns="19050" anchor="ctr">
                <a:spAutoFit/>
              </a:bodyPr>
              <a:lstStyle/>
              <a:p>
                <a:pPr>
                  <a:defRPr sz="100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Sheet1!$A$2:$A$5</c:f>
              <c:strCache>
                <c:ptCount val="4"/>
                <c:pt idx="0">
                  <c:v>1</c:v>
                </c:pt>
                <c:pt idx="1">
                  <c:v>2</c:v>
                </c:pt>
                <c:pt idx="2">
                  <c:v>3 vai vairāk</c:v>
                </c:pt>
                <c:pt idx="3">
                  <c:v>Nav skolas vecuma bērnu</c:v>
                </c:pt>
              </c:strCache>
            </c:strRef>
          </c:cat>
          <c:val>
            <c:numRef>
              <c:f>Sheet1!$B$2:$B$5</c:f>
              <c:numCache>
                <c:formatCode>0%</c:formatCode>
                <c:ptCount val="4"/>
                <c:pt idx="0">
                  <c:v>0.19268403737287032</c:v>
                </c:pt>
                <c:pt idx="1">
                  <c:v>0.12420482274862332</c:v>
                </c:pt>
                <c:pt idx="2">
                  <c:v>3.9620073836414603E-2</c:v>
                </c:pt>
                <c:pt idx="3">
                  <c:v>0.64349106604209128</c:v>
                </c:pt>
              </c:numCache>
            </c:numRef>
          </c:val>
          <c:extLst>
            <c:ext xmlns:c16="http://schemas.microsoft.com/office/drawing/2014/chart" uri="{C3380CC4-5D6E-409C-BE32-E72D297353CC}">
              <c16:uniqueId val="{00000007-B1DE-4E3A-B9DE-8A59D8948305}"/>
            </c:ext>
          </c:extLst>
        </c:ser>
        <c:dLbls>
          <c:showLegendKey val="0"/>
          <c:showVal val="0"/>
          <c:showCatName val="0"/>
          <c:showSerName val="0"/>
          <c:showPercent val="0"/>
          <c:showBubbleSize val="0"/>
          <c:showLeaderLines val="1"/>
        </c:dLbls>
        <c:firstSliceAng val="340"/>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988945852467981"/>
          <c:y val="0.20484276712455432"/>
          <c:w val="0.51932681487152632"/>
          <c:h val="0.5391989779849804"/>
        </c:manualLayout>
      </c:layout>
      <c:doughnutChart>
        <c:varyColors val="1"/>
        <c:ser>
          <c:idx val="0"/>
          <c:order val="0"/>
          <c:tx>
            <c:strRef>
              <c:f>Sheet1!$B$1</c:f>
              <c:strCache>
                <c:ptCount val="1"/>
                <c:pt idx="0">
                  <c:v>Sales</c:v>
                </c:pt>
              </c:strCache>
            </c:strRef>
          </c:tx>
          <c:spPr>
            <a:solidFill>
              <a:schemeClr val="accent6"/>
            </a:solidFill>
          </c:spPr>
          <c:dPt>
            <c:idx val="0"/>
            <c:bubble3D val="0"/>
            <c:spPr>
              <a:solidFill>
                <a:schemeClr val="accent1"/>
              </a:solidFill>
            </c:spPr>
            <c:extLst>
              <c:ext xmlns:c16="http://schemas.microsoft.com/office/drawing/2014/chart" uri="{C3380CC4-5D6E-409C-BE32-E72D297353CC}">
                <c16:uniqueId val="{00000001-2E71-41CE-BED6-62DF7CE7A647}"/>
              </c:ext>
            </c:extLst>
          </c:dPt>
          <c:dPt>
            <c:idx val="1"/>
            <c:bubble3D val="0"/>
            <c:spPr>
              <a:solidFill>
                <a:schemeClr val="accent5"/>
              </a:solidFill>
            </c:spPr>
            <c:extLst>
              <c:ext xmlns:c16="http://schemas.microsoft.com/office/drawing/2014/chart" uri="{C3380CC4-5D6E-409C-BE32-E72D297353CC}">
                <c16:uniqueId val="{00000003-2E71-41CE-BED6-62DF7CE7A647}"/>
              </c:ext>
            </c:extLst>
          </c:dPt>
          <c:dPt>
            <c:idx val="2"/>
            <c:bubble3D val="0"/>
            <c:spPr>
              <a:solidFill>
                <a:schemeClr val="accent2"/>
              </a:solidFill>
            </c:spPr>
            <c:extLst>
              <c:ext xmlns:c16="http://schemas.microsoft.com/office/drawing/2014/chart" uri="{C3380CC4-5D6E-409C-BE32-E72D297353CC}">
                <c16:uniqueId val="{00000005-2E71-41CE-BED6-62DF7CE7A647}"/>
              </c:ext>
            </c:extLst>
          </c:dPt>
          <c:dPt>
            <c:idx val="3"/>
            <c:bubble3D val="0"/>
            <c:spPr>
              <a:solidFill>
                <a:schemeClr val="accent2">
                  <a:lumMod val="75000"/>
                </a:schemeClr>
              </a:solidFill>
            </c:spPr>
            <c:extLst>
              <c:ext xmlns:c16="http://schemas.microsoft.com/office/drawing/2014/chart" uri="{C3380CC4-5D6E-409C-BE32-E72D297353CC}">
                <c16:uniqueId val="{00000007-2E71-41CE-BED6-62DF7CE7A647}"/>
              </c:ext>
            </c:extLst>
          </c:dPt>
          <c:dPt>
            <c:idx val="4"/>
            <c:bubble3D val="0"/>
            <c:spPr>
              <a:solidFill>
                <a:schemeClr val="bg1">
                  <a:lumMod val="65000"/>
                </a:schemeClr>
              </a:solidFill>
            </c:spPr>
            <c:extLst>
              <c:ext xmlns:c16="http://schemas.microsoft.com/office/drawing/2014/chart" uri="{C3380CC4-5D6E-409C-BE32-E72D297353CC}">
                <c16:uniqueId val="{0000000A-2E71-41CE-BED6-62DF7CE7A647}"/>
              </c:ext>
            </c:extLst>
          </c:dPt>
          <c:dPt>
            <c:idx val="6"/>
            <c:bubble3D val="0"/>
            <c:extLst>
              <c:ext xmlns:c16="http://schemas.microsoft.com/office/drawing/2014/chart" uri="{C3380CC4-5D6E-409C-BE32-E72D297353CC}">
                <c16:uniqueId val="{00000008-2E71-41CE-BED6-62DF7CE7A647}"/>
              </c:ext>
            </c:extLst>
          </c:dPt>
          <c:dLbls>
            <c:dLbl>
              <c:idx val="0"/>
              <c:layout>
                <c:manualLayout>
                  <c:x val="0.12666641900611667"/>
                  <c:y val="-0.12428286540767927"/>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E71-41CE-BED6-62DF7CE7A647}"/>
                </c:ext>
              </c:extLst>
            </c:dLbl>
            <c:dLbl>
              <c:idx val="1"/>
              <c:layout>
                <c:manualLayout>
                  <c:x val="-5.3016586257746828E-2"/>
                  <c:y val="0.16516135564696754"/>
                </c:manualLayout>
              </c:layout>
              <c:spPr>
                <a:noFill/>
                <a:ln>
                  <a:noFill/>
                </a:ln>
                <a:effectLst/>
              </c:spPr>
              <c:txPr>
                <a:bodyPr wrap="square" lIns="38100" tIns="19050" rIns="38100" bIns="19050" anchor="ctr">
                  <a:noAutofit/>
                </a:bodyPr>
                <a:lstStyle/>
                <a:p>
                  <a:pPr>
                    <a:defRPr sz="1000" b="1"/>
                  </a:pPr>
                  <a:endParaRPr lang="en-US"/>
                </a:p>
              </c:txPr>
              <c:showLegendKey val="0"/>
              <c:showVal val="1"/>
              <c:showCatName val="1"/>
              <c:showSerName val="0"/>
              <c:showPercent val="0"/>
              <c:showBubbleSize val="0"/>
              <c:extLst>
                <c:ext xmlns:c15="http://schemas.microsoft.com/office/drawing/2012/chart" uri="{CE6537A1-D6FC-4f65-9D91-7224C49458BB}">
                  <c15:layout>
                    <c:manualLayout>
                      <c:w val="0.24185861705272102"/>
                      <c:h val="0.12394535607525527"/>
                    </c:manualLayout>
                  </c15:layout>
                </c:ext>
                <c:ext xmlns:c16="http://schemas.microsoft.com/office/drawing/2014/chart" uri="{C3380CC4-5D6E-409C-BE32-E72D297353CC}">
                  <c16:uniqueId val="{00000003-2E71-41CE-BED6-62DF7CE7A647}"/>
                </c:ext>
              </c:extLst>
            </c:dLbl>
            <c:dLbl>
              <c:idx val="2"/>
              <c:layout>
                <c:manualLayout>
                  <c:x val="-0.20447339560380989"/>
                  <c:y val="3.4254869590467273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E71-41CE-BED6-62DF7CE7A647}"/>
                </c:ext>
              </c:extLst>
            </c:dLbl>
            <c:dLbl>
              <c:idx val="3"/>
              <c:layout>
                <c:manualLayout>
                  <c:x val="-0.20878705015287655"/>
                  <c:y val="-5.4517649701391592E-2"/>
                </c:manualLayout>
              </c:layout>
              <c:spPr>
                <a:noFill/>
                <a:ln>
                  <a:noFill/>
                </a:ln>
                <a:effectLst/>
              </c:spPr>
              <c:txPr>
                <a:bodyPr wrap="square" lIns="38100" tIns="19050" rIns="38100" bIns="19050" anchor="ctr">
                  <a:noAutofit/>
                </a:bodyPr>
                <a:lstStyle/>
                <a:p>
                  <a:pPr>
                    <a:defRPr sz="1000" b="1"/>
                  </a:pPr>
                  <a:endParaRPr lang="en-US"/>
                </a:p>
              </c:txPr>
              <c:showLegendKey val="0"/>
              <c:showVal val="1"/>
              <c:showCatName val="1"/>
              <c:showSerName val="0"/>
              <c:showPercent val="0"/>
              <c:showBubbleSize val="0"/>
              <c:extLst>
                <c:ext xmlns:c15="http://schemas.microsoft.com/office/drawing/2012/chart" uri="{CE6537A1-D6FC-4f65-9D91-7224C49458BB}">
                  <c15:layout>
                    <c:manualLayout>
                      <c:w val="0.22278821631103146"/>
                      <c:h val="9.8570182447070678E-2"/>
                    </c:manualLayout>
                  </c15:layout>
                </c:ext>
                <c:ext xmlns:c16="http://schemas.microsoft.com/office/drawing/2014/chart" uri="{C3380CC4-5D6E-409C-BE32-E72D297353CC}">
                  <c16:uniqueId val="{00000007-2E71-41CE-BED6-62DF7CE7A647}"/>
                </c:ext>
              </c:extLst>
            </c:dLbl>
            <c:dLbl>
              <c:idx val="4"/>
              <c:layout>
                <c:manualLayout>
                  <c:x val="-0.13948672889407185"/>
                  <c:y val="-0.14411066581862597"/>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A-2E71-41CE-BED6-62DF7CE7A647}"/>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8-2E71-41CE-BED6-62DF7CE7A647}"/>
                </c:ext>
              </c:extLst>
            </c:dLbl>
            <c:spPr>
              <a:noFill/>
              <a:ln>
                <a:noFill/>
              </a:ln>
              <a:effectLst/>
            </c:spPr>
            <c:txPr>
              <a:bodyPr wrap="square" lIns="38100" tIns="19050" rIns="38100" bIns="19050" anchor="ctr">
                <a:spAutoFit/>
              </a:bodyPr>
              <a:lstStyle/>
              <a:p>
                <a:pPr>
                  <a:defRPr sz="100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Sheet1!$A$2:$A$6</c:f>
              <c:strCache>
                <c:ptCount val="5"/>
                <c:pt idx="0">
                  <c:v>Jā</c:v>
                </c:pt>
                <c:pt idx="1">
                  <c:v>Drīzāk jā</c:v>
                </c:pt>
                <c:pt idx="2">
                  <c:v>Drīzāk nē</c:v>
                </c:pt>
                <c:pt idx="3">
                  <c:v>Nē</c:v>
                </c:pt>
                <c:pt idx="4">
                  <c:v>Grūti pateikt</c:v>
                </c:pt>
              </c:strCache>
            </c:strRef>
          </c:cat>
          <c:val>
            <c:numRef>
              <c:f>Sheet1!$B$2:$B$6</c:f>
              <c:numCache>
                <c:formatCode>0%</c:formatCode>
                <c:ptCount val="5"/>
                <c:pt idx="0">
                  <c:v>0.43619563312220644</c:v>
                </c:pt>
                <c:pt idx="1">
                  <c:v>0.32109209954598034</c:v>
                </c:pt>
                <c:pt idx="2">
                  <c:v>4.698866541752713E-2</c:v>
                </c:pt>
                <c:pt idx="3">
                  <c:v>7.5102729332152104E-2</c:v>
                </c:pt>
                <c:pt idx="4">
                  <c:v>0.120620872582134</c:v>
                </c:pt>
              </c:numCache>
            </c:numRef>
          </c:val>
          <c:extLst>
            <c:ext xmlns:c16="http://schemas.microsoft.com/office/drawing/2014/chart" uri="{C3380CC4-5D6E-409C-BE32-E72D297353CC}">
              <c16:uniqueId val="{00000009-2E71-41CE-BED6-62DF7CE7A647}"/>
            </c:ext>
          </c:extLst>
        </c:ser>
        <c:dLbls>
          <c:showLegendKey val="0"/>
          <c:showVal val="0"/>
          <c:showCatName val="0"/>
          <c:showSerName val="0"/>
          <c:showPercent val="0"/>
          <c:showBubbleSize val="0"/>
          <c:showLeaderLines val="1"/>
        </c:dLbls>
        <c:firstSliceAng val="340"/>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4599350423182752"/>
          <c:y val="0"/>
          <c:w val="0.52836647974643858"/>
          <c:h val="0.88445189145464898"/>
        </c:manualLayout>
      </c:layout>
      <c:barChart>
        <c:barDir val="bar"/>
        <c:grouping val="percentStacked"/>
        <c:varyColors val="0"/>
        <c:ser>
          <c:idx val="0"/>
          <c:order val="0"/>
          <c:tx>
            <c:strRef>
              <c:f>Sheet1!$B$1</c:f>
              <c:strCache>
                <c:ptCount val="1"/>
                <c:pt idx="0">
                  <c:v>Pilnībā piekrīt</c:v>
                </c:pt>
              </c:strCache>
            </c:strRef>
          </c:tx>
          <c:spPr>
            <a:solidFill>
              <a:srgbClr val="70AD47">
                <a:lumMod val="75000"/>
              </a:srgbClr>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Sportā galvenais ir uzvara</c:v>
                </c:pt>
                <c:pt idx="1">
                  <c:v>Tie, kas krāpjas sportā, parasti ir negodīgi arī citās dzīves jomās</c:v>
                </c:pt>
                <c:pt idx="2">
                  <c:v>Sports kā audzināšanas metode ir padarījis labākus daudzus bērnus un jauniešus Latvijā</c:v>
                </c:pt>
                <c:pt idx="3">
                  <c:v>Sportā visiem dalībniekiem ir jānodrošina vienlīdzīgi apstākļi</c:v>
                </c:pt>
                <c:pt idx="4">
                  <c:v>Sportam ir jābūt daļai no bērnu un jauniešu audzināšanas programmas</c:v>
                </c:pt>
              </c:strCache>
            </c:strRef>
          </c:cat>
          <c:val>
            <c:numRef>
              <c:f>Sheet1!$B$2:$B$6</c:f>
              <c:numCache>
                <c:formatCode>0%</c:formatCode>
                <c:ptCount val="5"/>
                <c:pt idx="0">
                  <c:v>0.11946832648215903</c:v>
                </c:pt>
                <c:pt idx="1">
                  <c:v>0.34092652508807608</c:v>
                </c:pt>
                <c:pt idx="2">
                  <c:v>0.557825282986258</c:v>
                </c:pt>
                <c:pt idx="3">
                  <c:v>0.69427084549926787</c:v>
                </c:pt>
                <c:pt idx="4">
                  <c:v>0.78453652155535802</c:v>
                </c:pt>
              </c:numCache>
            </c:numRef>
          </c:val>
          <c:extLst>
            <c:ext xmlns:c16="http://schemas.microsoft.com/office/drawing/2014/chart" uri="{C3380CC4-5D6E-409C-BE32-E72D297353CC}">
              <c16:uniqueId val="{00000000-DCA5-42CD-B947-FF429E9EC703}"/>
            </c:ext>
          </c:extLst>
        </c:ser>
        <c:ser>
          <c:idx val="1"/>
          <c:order val="1"/>
          <c:tx>
            <c:strRef>
              <c:f>Sheet1!$C$1</c:f>
              <c:strCache>
                <c:ptCount val="1"/>
                <c:pt idx="0">
                  <c:v>Drīzāk piekrīt</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Sportā galvenais ir uzvara</c:v>
                </c:pt>
                <c:pt idx="1">
                  <c:v>Tie, kas krāpjas sportā, parasti ir negodīgi arī citās dzīves jomās</c:v>
                </c:pt>
                <c:pt idx="2">
                  <c:v>Sports kā audzināšanas metode ir padarījis labākus daudzus bērnus un jauniešus Latvijā</c:v>
                </c:pt>
                <c:pt idx="3">
                  <c:v>Sportā visiem dalībniekiem ir jānodrošina vienlīdzīgi apstākļi</c:v>
                </c:pt>
                <c:pt idx="4">
                  <c:v>Sportam ir jābūt daļai no bērnu un jauniešu audzināšanas programmas</c:v>
                </c:pt>
              </c:strCache>
            </c:strRef>
          </c:cat>
          <c:val>
            <c:numRef>
              <c:f>Sheet1!$C$2:$C$6</c:f>
              <c:numCache>
                <c:formatCode>0%</c:formatCode>
                <c:ptCount val="5"/>
                <c:pt idx="0">
                  <c:v>0.31410444652718866</c:v>
                </c:pt>
                <c:pt idx="1">
                  <c:v>0.38938268891479061</c:v>
                </c:pt>
                <c:pt idx="2">
                  <c:v>0.30922357797452471</c:v>
                </c:pt>
                <c:pt idx="3">
                  <c:v>0.21388075123506747</c:v>
                </c:pt>
                <c:pt idx="4">
                  <c:v>0.1636405925610617</c:v>
                </c:pt>
              </c:numCache>
            </c:numRef>
          </c:val>
          <c:extLst>
            <c:ext xmlns:c16="http://schemas.microsoft.com/office/drawing/2014/chart" uri="{C3380CC4-5D6E-409C-BE32-E72D297353CC}">
              <c16:uniqueId val="{00000001-DCA5-42CD-B947-FF429E9EC703}"/>
            </c:ext>
          </c:extLst>
        </c:ser>
        <c:ser>
          <c:idx val="2"/>
          <c:order val="2"/>
          <c:tx>
            <c:strRef>
              <c:f>Sheet1!$D$1</c:f>
              <c:strCache>
                <c:ptCount val="1"/>
                <c:pt idx="0">
                  <c:v>Drīzāk nepiekrīt</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Sportā galvenais ir uzvara</c:v>
                </c:pt>
                <c:pt idx="1">
                  <c:v>Tie, kas krāpjas sportā, parasti ir negodīgi arī citās dzīves jomās</c:v>
                </c:pt>
                <c:pt idx="2">
                  <c:v>Sports kā audzināšanas metode ir padarījis labākus daudzus bērnus un jauniešus Latvijā</c:v>
                </c:pt>
                <c:pt idx="3">
                  <c:v>Sportā visiem dalībniekiem ir jānodrošina vienlīdzīgi apstākļi</c:v>
                </c:pt>
                <c:pt idx="4">
                  <c:v>Sportam ir jābūt daļai no bērnu un jauniešu audzināšanas programmas</c:v>
                </c:pt>
              </c:strCache>
            </c:strRef>
          </c:cat>
          <c:val>
            <c:numRef>
              <c:f>Sheet1!$D$2:$D$6</c:f>
              <c:numCache>
                <c:formatCode>0%</c:formatCode>
                <c:ptCount val="5"/>
                <c:pt idx="0">
                  <c:v>0.36312670361756988</c:v>
                </c:pt>
                <c:pt idx="1">
                  <c:v>0.10095532049521048</c:v>
                </c:pt>
                <c:pt idx="2">
                  <c:v>4.8225146019513526E-2</c:v>
                </c:pt>
                <c:pt idx="3">
                  <c:v>5.0453363951661452E-2</c:v>
                </c:pt>
                <c:pt idx="4">
                  <c:v>1.9005793516256628E-2</c:v>
                </c:pt>
              </c:numCache>
            </c:numRef>
          </c:val>
          <c:extLst>
            <c:ext xmlns:c16="http://schemas.microsoft.com/office/drawing/2014/chart" uri="{C3380CC4-5D6E-409C-BE32-E72D297353CC}">
              <c16:uniqueId val="{00000002-DCA5-42CD-B947-FF429E9EC703}"/>
            </c:ext>
          </c:extLst>
        </c:ser>
        <c:ser>
          <c:idx val="3"/>
          <c:order val="3"/>
          <c:tx>
            <c:strRef>
              <c:f>Sheet1!$E$1</c:f>
              <c:strCache>
                <c:ptCount val="1"/>
                <c:pt idx="0">
                  <c:v>Pilnībā nepiekrīt</c:v>
                </c:pt>
              </c:strCache>
            </c:strRef>
          </c:tx>
          <c:spPr>
            <a:solidFill>
              <a:srgbClr val="ED7D31">
                <a:lumMod val="75000"/>
              </a:srgbClr>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Sportā galvenais ir uzvara</c:v>
                </c:pt>
                <c:pt idx="1">
                  <c:v>Tie, kas krāpjas sportā, parasti ir negodīgi arī citās dzīves jomās</c:v>
                </c:pt>
                <c:pt idx="2">
                  <c:v>Sports kā audzināšanas metode ir padarījis labākus daudzus bērnus un jauniešus Latvijā</c:v>
                </c:pt>
                <c:pt idx="3">
                  <c:v>Sportā visiem dalībniekiem ir jānodrošina vienlīdzīgi apstākļi</c:v>
                </c:pt>
                <c:pt idx="4">
                  <c:v>Sportam ir jābūt daļai no bērnu un jauniešu audzināšanas programmas</c:v>
                </c:pt>
              </c:strCache>
            </c:strRef>
          </c:cat>
          <c:val>
            <c:numRef>
              <c:f>Sheet1!$E$2:$E$6</c:f>
              <c:numCache>
                <c:formatCode>0%</c:formatCode>
                <c:ptCount val="5"/>
                <c:pt idx="0">
                  <c:v>0.16774148710243458</c:v>
                </c:pt>
                <c:pt idx="1">
                  <c:v>4.4207947054190323E-2</c:v>
                </c:pt>
                <c:pt idx="2">
                  <c:v>2.6032670347615992E-2</c:v>
                </c:pt>
                <c:pt idx="3">
                  <c:v>2.547490057261392E-2</c:v>
                </c:pt>
                <c:pt idx="4">
                  <c:v>2.2234778507002263E-2</c:v>
                </c:pt>
              </c:numCache>
            </c:numRef>
          </c:val>
          <c:extLst>
            <c:ext xmlns:c16="http://schemas.microsoft.com/office/drawing/2014/chart" uri="{C3380CC4-5D6E-409C-BE32-E72D297353CC}">
              <c16:uniqueId val="{00000003-DCA5-42CD-B947-FF429E9EC703}"/>
            </c:ext>
          </c:extLst>
        </c:ser>
        <c:ser>
          <c:idx val="4"/>
          <c:order val="4"/>
          <c:tx>
            <c:strRef>
              <c:f>Sheet1!$F$1</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Sportā galvenais ir uzvara</c:v>
                </c:pt>
                <c:pt idx="1">
                  <c:v>Tie, kas krāpjas sportā, parasti ir negodīgi arī citās dzīves jomās</c:v>
                </c:pt>
                <c:pt idx="2">
                  <c:v>Sports kā audzināšanas metode ir padarījis labākus daudzus bērnus un jauniešus Latvijā</c:v>
                </c:pt>
                <c:pt idx="3">
                  <c:v>Sportā visiem dalībniekiem ir jānodrošina vienlīdzīgi apstākļi</c:v>
                </c:pt>
                <c:pt idx="4">
                  <c:v>Sportam ir jābūt daļai no bērnu un jauniešu audzināšanas programmas</c:v>
                </c:pt>
              </c:strCache>
            </c:strRef>
          </c:cat>
          <c:val>
            <c:numRef>
              <c:f>Sheet1!$F$2:$F$6</c:f>
              <c:numCache>
                <c:formatCode>0%</c:formatCode>
                <c:ptCount val="5"/>
                <c:pt idx="0">
                  <c:v>3.5559036270647854E-2</c:v>
                </c:pt>
                <c:pt idx="1">
                  <c:v>0.12452751844773247</c:v>
                </c:pt>
                <c:pt idx="2">
                  <c:v>5.8693322672088238E-2</c:v>
                </c:pt>
                <c:pt idx="3">
                  <c:v>1.592013874138893E-2</c:v>
                </c:pt>
                <c:pt idx="4">
                  <c:v>1.0582313860321152E-2</c:v>
                </c:pt>
              </c:numCache>
            </c:numRef>
          </c:val>
          <c:extLst>
            <c:ext xmlns:c16="http://schemas.microsoft.com/office/drawing/2014/chart" uri="{C3380CC4-5D6E-409C-BE32-E72D297353CC}">
              <c16:uniqueId val="{00000004-DCA5-42CD-B947-FF429E9EC703}"/>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10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18799414858416635"/>
          <c:y val="0.90279517716499336"/>
          <c:w val="0.80511267458465396"/>
          <c:h val="8.2645891951181036E-2"/>
        </c:manualLayout>
      </c:layout>
      <c:overlay val="0"/>
      <c:txPr>
        <a:bodyPr/>
        <a:lstStyle/>
        <a:p>
          <a:pPr>
            <a:defRPr sz="100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881911820340853"/>
          <c:y val="1.5636344518372172E-2"/>
          <c:w val="0.81180881796591486"/>
          <c:h val="0.83018835132090119"/>
        </c:manualLayout>
      </c:layout>
      <c:barChart>
        <c:barDir val="bar"/>
        <c:grouping val="percentStacked"/>
        <c:varyColors val="0"/>
        <c:ser>
          <c:idx val="0"/>
          <c:order val="0"/>
          <c:tx>
            <c:strRef>
              <c:f>Sheet1!$B$2</c:f>
              <c:strCache>
                <c:ptCount val="1"/>
                <c:pt idx="0">
                  <c:v>Jā + drīzāk jā</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2024</c:v>
                </c:pt>
              </c:numCache>
            </c:numRef>
          </c:cat>
          <c:val>
            <c:numRef>
              <c:f>Sheet1!$B$3:$B$4</c:f>
              <c:numCache>
                <c:formatCode>0%</c:formatCode>
                <c:ptCount val="2"/>
                <c:pt idx="0">
                  <c:v>0.69</c:v>
                </c:pt>
                <c:pt idx="1">
                  <c:v>0.75728773266818683</c:v>
                </c:pt>
              </c:numCache>
            </c:numRef>
          </c:val>
          <c:extLst>
            <c:ext xmlns:c16="http://schemas.microsoft.com/office/drawing/2014/chart" uri="{C3380CC4-5D6E-409C-BE32-E72D297353CC}">
              <c16:uniqueId val="{00000000-6EDB-40EB-A4CE-B1D87BE1EBFD}"/>
            </c:ext>
          </c:extLst>
        </c:ser>
        <c:ser>
          <c:idx val="1"/>
          <c:order val="1"/>
          <c:tx>
            <c:strRef>
              <c:f>Sheet1!$C$2</c:f>
              <c:strCache>
                <c:ptCount val="1"/>
                <c:pt idx="0">
                  <c:v>Nē + drīzāk nē</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2024</c:v>
                </c:pt>
              </c:numCache>
            </c:numRef>
          </c:cat>
          <c:val>
            <c:numRef>
              <c:f>Sheet1!$C$3:$C$4</c:f>
              <c:numCache>
                <c:formatCode>0%</c:formatCode>
                <c:ptCount val="2"/>
                <c:pt idx="0">
                  <c:v>0.17</c:v>
                </c:pt>
                <c:pt idx="1">
                  <c:v>0.12209139474967923</c:v>
                </c:pt>
              </c:numCache>
            </c:numRef>
          </c:val>
          <c:extLst>
            <c:ext xmlns:c16="http://schemas.microsoft.com/office/drawing/2014/chart" uri="{C3380CC4-5D6E-409C-BE32-E72D297353CC}">
              <c16:uniqueId val="{00000001-6EDB-40EB-A4CE-B1D87BE1EBFD}"/>
            </c:ext>
          </c:extLst>
        </c:ser>
        <c:ser>
          <c:idx val="2"/>
          <c:order val="2"/>
          <c:tx>
            <c:strRef>
              <c:f>Sheet1!$D$2</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2024</c:v>
                </c:pt>
              </c:numCache>
            </c:numRef>
          </c:cat>
          <c:val>
            <c:numRef>
              <c:f>Sheet1!$D$3:$D$4</c:f>
              <c:numCache>
                <c:formatCode>0%</c:formatCode>
                <c:ptCount val="2"/>
                <c:pt idx="0">
                  <c:v>0.14000000000000001</c:v>
                </c:pt>
                <c:pt idx="1">
                  <c:v>0.120620872582134</c:v>
                </c:pt>
              </c:numCache>
            </c:numRef>
          </c:val>
          <c:extLst>
            <c:ext xmlns:c16="http://schemas.microsoft.com/office/drawing/2014/chart" uri="{C3380CC4-5D6E-409C-BE32-E72D297353CC}">
              <c16:uniqueId val="{00000002-6EDB-40EB-A4CE-B1D87BE1EBFD}"/>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05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8.1619091418644152E-2"/>
          <c:y val="0.87869376235429153"/>
          <c:w val="0.91838090858135579"/>
          <c:h val="0.12130644973293395"/>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988945852467981"/>
          <c:y val="0.20484276712455432"/>
          <c:w val="0.51932681487152632"/>
          <c:h val="0.5391989779849804"/>
        </c:manualLayout>
      </c:layout>
      <c:doughnutChart>
        <c:varyColors val="1"/>
        <c:ser>
          <c:idx val="0"/>
          <c:order val="0"/>
          <c:tx>
            <c:strRef>
              <c:f>Sheet1!$B$1</c:f>
              <c:strCache>
                <c:ptCount val="1"/>
                <c:pt idx="0">
                  <c:v>Sales</c:v>
                </c:pt>
              </c:strCache>
            </c:strRef>
          </c:tx>
          <c:spPr>
            <a:solidFill>
              <a:schemeClr val="accent6"/>
            </a:solidFill>
          </c:spPr>
          <c:dPt>
            <c:idx val="0"/>
            <c:bubble3D val="0"/>
            <c:spPr>
              <a:solidFill>
                <a:schemeClr val="accent2">
                  <a:lumMod val="75000"/>
                </a:schemeClr>
              </a:solidFill>
            </c:spPr>
            <c:extLst>
              <c:ext xmlns:c16="http://schemas.microsoft.com/office/drawing/2014/chart" uri="{C3380CC4-5D6E-409C-BE32-E72D297353CC}">
                <c16:uniqueId val="{00000001-9C57-499E-96C3-A64BDDAC37DB}"/>
              </c:ext>
            </c:extLst>
          </c:dPt>
          <c:dPt>
            <c:idx val="1"/>
            <c:bubble3D val="0"/>
            <c:spPr>
              <a:solidFill>
                <a:schemeClr val="accent2"/>
              </a:solidFill>
            </c:spPr>
            <c:extLst>
              <c:ext xmlns:c16="http://schemas.microsoft.com/office/drawing/2014/chart" uri="{C3380CC4-5D6E-409C-BE32-E72D297353CC}">
                <c16:uniqueId val="{00000002-9C57-499E-96C3-A64BDDAC37DB}"/>
              </c:ext>
            </c:extLst>
          </c:dPt>
          <c:dPt>
            <c:idx val="2"/>
            <c:bubble3D val="0"/>
            <c:spPr>
              <a:solidFill>
                <a:schemeClr val="accent5"/>
              </a:solidFill>
            </c:spPr>
            <c:extLst>
              <c:ext xmlns:c16="http://schemas.microsoft.com/office/drawing/2014/chart" uri="{C3380CC4-5D6E-409C-BE32-E72D297353CC}">
                <c16:uniqueId val="{00000004-9C57-499E-96C3-A64BDDAC37DB}"/>
              </c:ext>
            </c:extLst>
          </c:dPt>
          <c:dPt>
            <c:idx val="3"/>
            <c:bubble3D val="0"/>
            <c:spPr>
              <a:solidFill>
                <a:schemeClr val="accent1"/>
              </a:solidFill>
            </c:spPr>
            <c:extLst>
              <c:ext xmlns:c16="http://schemas.microsoft.com/office/drawing/2014/chart" uri="{C3380CC4-5D6E-409C-BE32-E72D297353CC}">
                <c16:uniqueId val="{00000006-9C57-499E-96C3-A64BDDAC37DB}"/>
              </c:ext>
            </c:extLst>
          </c:dPt>
          <c:dPt>
            <c:idx val="4"/>
            <c:bubble3D val="0"/>
            <c:spPr>
              <a:solidFill>
                <a:schemeClr val="bg1">
                  <a:lumMod val="65000"/>
                </a:schemeClr>
              </a:solidFill>
            </c:spPr>
            <c:extLst>
              <c:ext xmlns:c16="http://schemas.microsoft.com/office/drawing/2014/chart" uri="{C3380CC4-5D6E-409C-BE32-E72D297353CC}">
                <c16:uniqueId val="{00000008-9C57-499E-96C3-A64BDDAC37DB}"/>
              </c:ext>
            </c:extLst>
          </c:dPt>
          <c:dPt>
            <c:idx val="6"/>
            <c:bubble3D val="0"/>
            <c:extLst>
              <c:ext xmlns:c16="http://schemas.microsoft.com/office/drawing/2014/chart" uri="{C3380CC4-5D6E-409C-BE32-E72D297353CC}">
                <c16:uniqueId val="{00000009-9C57-499E-96C3-A64BDDAC37DB}"/>
              </c:ext>
            </c:extLst>
          </c:dPt>
          <c:dLbls>
            <c:dLbl>
              <c:idx val="0"/>
              <c:layout>
                <c:manualLayout>
                  <c:x val="5.2479947855699247E-2"/>
                  <c:y val="-0.17822100989113496"/>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C57-499E-96C3-A64BDDAC37DB}"/>
                </c:ext>
              </c:extLst>
            </c:dLbl>
            <c:dLbl>
              <c:idx val="1"/>
              <c:layout>
                <c:manualLayout>
                  <c:x val="0.2058411452708758"/>
                  <c:y val="7.0588763213789332E-2"/>
                </c:manualLayout>
              </c:layout>
              <c:spPr>
                <a:noFill/>
                <a:ln>
                  <a:noFill/>
                </a:ln>
                <a:effectLst/>
              </c:spPr>
              <c:txPr>
                <a:bodyPr wrap="square" lIns="38100" tIns="19050" rIns="38100" bIns="19050" anchor="ctr">
                  <a:noAutofit/>
                </a:bodyPr>
                <a:lstStyle/>
                <a:p>
                  <a:pPr>
                    <a:defRPr sz="1000" b="1"/>
                  </a:pPr>
                  <a:endParaRPr lang="en-US"/>
                </a:p>
              </c:txPr>
              <c:showLegendKey val="0"/>
              <c:showVal val="1"/>
              <c:showCatName val="1"/>
              <c:showSerName val="0"/>
              <c:showPercent val="0"/>
              <c:showBubbleSize val="0"/>
              <c:extLst>
                <c:ext xmlns:c15="http://schemas.microsoft.com/office/drawing/2012/chart" uri="{CE6537A1-D6FC-4f65-9D91-7224C49458BB}">
                  <c15:layout>
                    <c:manualLayout>
                      <c:w val="0.2295509108500802"/>
                      <c:h val="0.13133573163825518"/>
                    </c:manualLayout>
                  </c15:layout>
                </c:ext>
                <c:ext xmlns:c16="http://schemas.microsoft.com/office/drawing/2014/chart" uri="{C3380CC4-5D6E-409C-BE32-E72D297353CC}">
                  <c16:uniqueId val="{00000002-9C57-499E-96C3-A64BDDAC37DB}"/>
                </c:ext>
              </c:extLst>
            </c:dLbl>
            <c:dLbl>
              <c:idx val="2"/>
              <c:layout>
                <c:manualLayout>
                  <c:x val="-0.13870297851200636"/>
                  <c:y val="0.14201135155274774"/>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C57-499E-96C3-A64BDDAC37DB}"/>
                </c:ext>
              </c:extLst>
            </c:dLbl>
            <c:dLbl>
              <c:idx val="3"/>
              <c:layout>
                <c:manualLayout>
                  <c:x val="-0.19284416473592089"/>
                  <c:y val="-6.119721623157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6-9C57-499E-96C3-A64BDDAC37DB}"/>
                </c:ext>
              </c:extLst>
            </c:dLbl>
            <c:dLbl>
              <c:idx val="4"/>
              <c:layout>
                <c:manualLayout>
                  <c:x val="-0.14006097855325403"/>
                  <c:y val="-0.16759667449000959"/>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8-9C57-499E-96C3-A64BDDAC37DB}"/>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9C57-499E-96C3-A64BDDAC37DB}"/>
                </c:ext>
              </c:extLst>
            </c:dLbl>
            <c:spPr>
              <a:noFill/>
              <a:ln>
                <a:noFill/>
              </a:ln>
              <a:effectLst/>
            </c:spPr>
            <c:txPr>
              <a:bodyPr wrap="square" lIns="38100" tIns="19050" rIns="38100" bIns="19050" anchor="ctr">
                <a:spAutoFit/>
              </a:bodyPr>
              <a:lstStyle/>
              <a:p>
                <a:pPr>
                  <a:defRPr sz="100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Sheet1!$A$2:$A$6</c:f>
              <c:strCache>
                <c:ptCount val="5"/>
                <c:pt idx="0">
                  <c:v>Ļoti uztrauc</c:v>
                </c:pt>
                <c:pt idx="1">
                  <c:v>Drīzāk uztrauc</c:v>
                </c:pt>
                <c:pt idx="2">
                  <c:v>Drīzāk neuztrauc</c:v>
                </c:pt>
                <c:pt idx="3">
                  <c:v>Nemaz neuztrauc</c:v>
                </c:pt>
                <c:pt idx="4">
                  <c:v>Grūti pateikt</c:v>
                </c:pt>
              </c:strCache>
            </c:strRef>
          </c:cat>
          <c:val>
            <c:numRef>
              <c:f>Sheet1!$B$2:$B$6</c:f>
              <c:numCache>
                <c:formatCode>0%</c:formatCode>
                <c:ptCount val="5"/>
                <c:pt idx="0">
                  <c:v>9.4900111613836699E-2</c:v>
                </c:pt>
                <c:pt idx="1">
                  <c:v>0.39783051379884316</c:v>
                </c:pt>
                <c:pt idx="2">
                  <c:v>0.2897513209029316</c:v>
                </c:pt>
                <c:pt idx="3">
                  <c:v>0.13770888811997362</c:v>
                </c:pt>
                <c:pt idx="4">
                  <c:v>7.7809165564415417E-2</c:v>
                </c:pt>
              </c:numCache>
            </c:numRef>
          </c:val>
          <c:extLst>
            <c:ext xmlns:c16="http://schemas.microsoft.com/office/drawing/2014/chart" uri="{C3380CC4-5D6E-409C-BE32-E72D297353CC}">
              <c16:uniqueId val="{0000000A-9C57-499E-96C3-A64BDDAC37DB}"/>
            </c:ext>
          </c:extLst>
        </c:ser>
        <c:dLbls>
          <c:showLegendKey val="0"/>
          <c:showVal val="0"/>
          <c:showCatName val="0"/>
          <c:showSerName val="0"/>
          <c:showPercent val="0"/>
          <c:showBubbleSize val="0"/>
          <c:showLeaderLines val="1"/>
        </c:dLbls>
        <c:firstSliceAng val="360"/>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Sheet1!$C$2</c:f>
              <c:strCache>
                <c:ptCount val="1"/>
                <c:pt idx="0">
                  <c:v>Ļoti + drīzāk uztrauc</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Sheet1!$C$3:$C$40</c:f>
              <c:numCache>
                <c:formatCode>0%</c:formatCode>
                <c:ptCount val="38"/>
                <c:pt idx="0">
                  <c:v>0.48802042364567572</c:v>
                </c:pt>
                <c:pt idx="1">
                  <c:v>0.48269330365779384</c:v>
                </c:pt>
                <c:pt idx="2">
                  <c:v>0.50102892989719738</c:v>
                </c:pt>
                <c:pt idx="4">
                  <c:v>0.50363155104987867</c:v>
                </c:pt>
                <c:pt idx="5">
                  <c:v>0.49650181418956585</c:v>
                </c:pt>
                <c:pt idx="6">
                  <c:v>0.49019550195221689</c:v>
                </c:pt>
                <c:pt idx="8">
                  <c:v>0.48880888478711398</c:v>
                </c:pt>
                <c:pt idx="9">
                  <c:v>0.50541924167164853</c:v>
                </c:pt>
                <c:pt idx="11">
                  <c:v>0.51045330187258753</c:v>
                </c:pt>
                <c:pt idx="12">
                  <c:v>0.50762293415609383</c:v>
                </c:pt>
                <c:pt idx="13">
                  <c:v>0.46518275243090029</c:v>
                </c:pt>
                <c:pt idx="15">
                  <c:v>0.54861413471659637</c:v>
                </c:pt>
                <c:pt idx="16">
                  <c:v>0.4651468460656949</c:v>
                </c:pt>
                <c:pt idx="17">
                  <c:v>0.58503160422116962</c:v>
                </c:pt>
                <c:pt idx="18">
                  <c:v>0.42474468192482973</c:v>
                </c:pt>
                <c:pt idx="19">
                  <c:v>0.50870541845270589</c:v>
                </c:pt>
                <c:pt idx="21">
                  <c:v>0.43344401752487544</c:v>
                </c:pt>
                <c:pt idx="22">
                  <c:v>0.50371369153783607</c:v>
                </c:pt>
                <c:pt idx="23">
                  <c:v>0.49385707813118968</c:v>
                </c:pt>
                <c:pt idx="25">
                  <c:v>0.43658195942632916</c:v>
                </c:pt>
                <c:pt idx="26">
                  <c:v>0.50863248967002828</c:v>
                </c:pt>
                <c:pt idx="28">
                  <c:v>0.6049447646205014</c:v>
                </c:pt>
                <c:pt idx="29">
                  <c:v>0.53497822619971958</c:v>
                </c:pt>
                <c:pt idx="30">
                  <c:v>0.45582458433934475</c:v>
                </c:pt>
                <c:pt idx="31">
                  <c:v>0.4092586124475131</c:v>
                </c:pt>
                <c:pt idx="32">
                  <c:v>0.41866610495114648</c:v>
                </c:pt>
                <c:pt idx="34">
                  <c:v>0.4994199983663104</c:v>
                </c:pt>
                <c:pt idx="35">
                  <c:v>0.49049893533023137</c:v>
                </c:pt>
                <c:pt idx="37">
                  <c:v>0.49473062541267976</c:v>
                </c:pt>
              </c:numCache>
            </c:numRef>
          </c:val>
          <c:extLst>
            <c:ext xmlns:c16="http://schemas.microsoft.com/office/drawing/2014/chart" uri="{C3380CC4-5D6E-409C-BE32-E72D297353CC}">
              <c16:uniqueId val="{00000000-D395-4E8B-9DC3-014C28E18088}"/>
            </c:ext>
          </c:extLst>
        </c:ser>
        <c:ser>
          <c:idx val="1"/>
          <c:order val="1"/>
          <c:tx>
            <c:strRef>
              <c:f>Sheet1!$D$2</c:f>
              <c:strCache>
                <c:ptCount val="1"/>
                <c:pt idx="0">
                  <c:v>Nemaz + drīzāk neuztrauc</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Sheet1!$D$3:$D$40</c:f>
              <c:numCache>
                <c:formatCode>0%</c:formatCode>
                <c:ptCount val="38"/>
                <c:pt idx="0">
                  <c:v>0.435610545043634</c:v>
                </c:pt>
                <c:pt idx="1">
                  <c:v>0.43285833329837203</c:v>
                </c:pt>
                <c:pt idx="2">
                  <c:v>0.42803394890524649</c:v>
                </c:pt>
                <c:pt idx="4">
                  <c:v>0.41413464932762878</c:v>
                </c:pt>
                <c:pt idx="5">
                  <c:v>0.42055753022986436</c:v>
                </c:pt>
                <c:pt idx="6">
                  <c:v>0.4619331102832358</c:v>
                </c:pt>
                <c:pt idx="8">
                  <c:v>0.43083607560513842</c:v>
                </c:pt>
                <c:pt idx="9">
                  <c:v>0.42136684142703468</c:v>
                </c:pt>
                <c:pt idx="11">
                  <c:v>0.41256740381969365</c:v>
                </c:pt>
                <c:pt idx="12">
                  <c:v>0.4224113873220689</c:v>
                </c:pt>
                <c:pt idx="13">
                  <c:v>0.44649913323395846</c:v>
                </c:pt>
                <c:pt idx="15">
                  <c:v>0.36965501038121301</c:v>
                </c:pt>
                <c:pt idx="16">
                  <c:v>0.43460680544851771</c:v>
                </c:pt>
                <c:pt idx="17">
                  <c:v>0.37063253649735683</c:v>
                </c:pt>
                <c:pt idx="18">
                  <c:v>0.5205377778384046</c:v>
                </c:pt>
                <c:pt idx="19">
                  <c:v>0.44656164941481075</c:v>
                </c:pt>
                <c:pt idx="21">
                  <c:v>0.52246699154803422</c:v>
                </c:pt>
                <c:pt idx="22">
                  <c:v>0.42319067662394905</c:v>
                </c:pt>
                <c:pt idx="23">
                  <c:v>0.42298652039238349</c:v>
                </c:pt>
                <c:pt idx="25">
                  <c:v>0.50330874293512096</c:v>
                </c:pt>
                <c:pt idx="26">
                  <c:v>0.4093267573833767</c:v>
                </c:pt>
                <c:pt idx="28">
                  <c:v>0.31275267834144771</c:v>
                </c:pt>
                <c:pt idx="29">
                  <c:v>0.38143256610046877</c:v>
                </c:pt>
                <c:pt idx="30">
                  <c:v>0.43932038736417295</c:v>
                </c:pt>
                <c:pt idx="31">
                  <c:v>0.52550513717008251</c:v>
                </c:pt>
                <c:pt idx="32">
                  <c:v>0.55961787435321664</c:v>
                </c:pt>
                <c:pt idx="34">
                  <c:v>0.45171871411538872</c:v>
                </c:pt>
                <c:pt idx="35">
                  <c:v>0.40556933439426346</c:v>
                </c:pt>
                <c:pt idx="37">
                  <c:v>0.42746020902290516</c:v>
                </c:pt>
              </c:numCache>
            </c:numRef>
          </c:val>
          <c:extLst>
            <c:ext xmlns:c16="http://schemas.microsoft.com/office/drawing/2014/chart" uri="{C3380CC4-5D6E-409C-BE32-E72D297353CC}">
              <c16:uniqueId val="{00000001-D395-4E8B-9DC3-014C28E18088}"/>
            </c:ext>
          </c:extLst>
        </c:ser>
        <c:ser>
          <c:idx val="2"/>
          <c:order val="2"/>
          <c:tx>
            <c:strRef>
              <c:f>Sheet1!$E$2</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Sheet1!$E$3:$E$40</c:f>
              <c:numCache>
                <c:formatCode>0%</c:formatCode>
                <c:ptCount val="38"/>
                <c:pt idx="0">
                  <c:v>7.6369031310691018E-2</c:v>
                </c:pt>
                <c:pt idx="1">
                  <c:v>8.444836304383363E-2</c:v>
                </c:pt>
                <c:pt idx="2">
                  <c:v>7.0937121197555825E-2</c:v>
                </c:pt>
                <c:pt idx="4">
                  <c:v>8.2233799622492415E-2</c:v>
                </c:pt>
                <c:pt idx="5">
                  <c:v>8.2940655580568567E-2</c:v>
                </c:pt>
                <c:pt idx="6">
                  <c:v>4.7871387764548051E-2</c:v>
                </c:pt>
                <c:pt idx="8">
                  <c:v>8.0355039607748674E-2</c:v>
                </c:pt>
                <c:pt idx="9">
                  <c:v>7.3213916901315026E-2</c:v>
                </c:pt>
                <c:pt idx="11">
                  <c:v>7.6979294307720339E-2</c:v>
                </c:pt>
                <c:pt idx="12">
                  <c:v>6.9965678521838187E-2</c:v>
                </c:pt>
                <c:pt idx="13">
                  <c:v>8.8318114335138129E-2</c:v>
                </c:pt>
                <c:pt idx="15">
                  <c:v>8.1730854902190314E-2</c:v>
                </c:pt>
                <c:pt idx="16">
                  <c:v>0.10024634848578767</c:v>
                </c:pt>
                <c:pt idx="17">
                  <c:v>4.4335859281474051E-2</c:v>
                </c:pt>
                <c:pt idx="18">
                  <c:v>5.4717540236765651E-2</c:v>
                </c:pt>
                <c:pt idx="19">
                  <c:v>4.4732932132483326E-2</c:v>
                </c:pt>
                <c:pt idx="21">
                  <c:v>4.4088990927090371E-2</c:v>
                </c:pt>
                <c:pt idx="22">
                  <c:v>7.309563183821341E-2</c:v>
                </c:pt>
                <c:pt idx="23">
                  <c:v>8.3156401476426667E-2</c:v>
                </c:pt>
                <c:pt idx="25">
                  <c:v>6.0109297638548574E-2</c:v>
                </c:pt>
                <c:pt idx="26">
                  <c:v>8.2040752946594769E-2</c:v>
                </c:pt>
                <c:pt idx="28">
                  <c:v>8.2302557038050714E-2</c:v>
                </c:pt>
                <c:pt idx="29">
                  <c:v>8.3589207699809515E-2</c:v>
                </c:pt>
                <c:pt idx="30">
                  <c:v>0.10485502829648181</c:v>
                </c:pt>
                <c:pt idx="31">
                  <c:v>6.5236250382404881E-2</c:v>
                </c:pt>
                <c:pt idx="32">
                  <c:v>2.1716020695637047E-2</c:v>
                </c:pt>
                <c:pt idx="34">
                  <c:v>4.8861287518300232E-2</c:v>
                </c:pt>
                <c:pt idx="35">
                  <c:v>0.1039317302755039</c:v>
                </c:pt>
                <c:pt idx="37">
                  <c:v>7.7809165564415417E-2</c:v>
                </c:pt>
              </c:numCache>
            </c:numRef>
          </c:val>
          <c:extLst>
            <c:ext xmlns:c16="http://schemas.microsoft.com/office/drawing/2014/chart" uri="{C3380CC4-5D6E-409C-BE32-E72D297353CC}">
              <c16:uniqueId val="{00000002-D395-4E8B-9DC3-014C28E18088}"/>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900"/>
            </a:pPr>
            <a:endParaRPr lang="en-US"/>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21629890559029258"/>
          <c:y val="2.3597491191768767E-3"/>
          <c:w val="0.78370109440970748"/>
          <c:h val="4.0910676692836698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13343532405233"/>
          <c:y val="4.6001232772310595E-3"/>
          <c:w val="0.88376083232268965"/>
          <c:h val="0.83018835132090119"/>
        </c:manualLayout>
      </c:layout>
      <c:barChart>
        <c:barDir val="bar"/>
        <c:grouping val="percentStacked"/>
        <c:varyColors val="0"/>
        <c:ser>
          <c:idx val="0"/>
          <c:order val="0"/>
          <c:tx>
            <c:strRef>
              <c:f>Sheet1!$B$2</c:f>
              <c:strCache>
                <c:ptCount val="1"/>
                <c:pt idx="0">
                  <c:v>Jā + drīzāk jā</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2024</c:v>
                </c:pt>
              </c:numCache>
            </c:numRef>
          </c:cat>
          <c:val>
            <c:numRef>
              <c:f>Sheet1!$B$3:$B$4</c:f>
              <c:numCache>
                <c:formatCode>0%</c:formatCode>
                <c:ptCount val="2"/>
                <c:pt idx="0">
                  <c:v>0.4</c:v>
                </c:pt>
                <c:pt idx="1">
                  <c:v>0.61955789065290834</c:v>
                </c:pt>
              </c:numCache>
            </c:numRef>
          </c:val>
          <c:extLst>
            <c:ext xmlns:c16="http://schemas.microsoft.com/office/drawing/2014/chart" uri="{C3380CC4-5D6E-409C-BE32-E72D297353CC}">
              <c16:uniqueId val="{00000000-6749-46CC-9903-96FE282564E1}"/>
            </c:ext>
          </c:extLst>
        </c:ser>
        <c:ser>
          <c:idx val="1"/>
          <c:order val="1"/>
          <c:tx>
            <c:strRef>
              <c:f>Sheet1!$C$2</c:f>
              <c:strCache>
                <c:ptCount val="1"/>
                <c:pt idx="0">
                  <c:v>Nē + drīzāk nē</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2024</c:v>
                </c:pt>
              </c:numCache>
            </c:numRef>
          </c:cat>
          <c:val>
            <c:numRef>
              <c:f>Sheet1!$C$3:$C$4</c:f>
              <c:numCache>
                <c:formatCode>0%</c:formatCode>
                <c:ptCount val="2"/>
                <c:pt idx="0">
                  <c:v>0.38</c:v>
                </c:pt>
                <c:pt idx="1">
                  <c:v>0.30890598959670712</c:v>
                </c:pt>
              </c:numCache>
            </c:numRef>
          </c:val>
          <c:extLst>
            <c:ext xmlns:c16="http://schemas.microsoft.com/office/drawing/2014/chart" uri="{C3380CC4-5D6E-409C-BE32-E72D297353CC}">
              <c16:uniqueId val="{00000001-6749-46CC-9903-96FE282564E1}"/>
            </c:ext>
          </c:extLst>
        </c:ser>
        <c:ser>
          <c:idx val="2"/>
          <c:order val="2"/>
          <c:tx>
            <c:strRef>
              <c:f>Sheet1!$D$2</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2024</c:v>
                </c:pt>
              </c:numCache>
            </c:numRef>
          </c:cat>
          <c:val>
            <c:numRef>
              <c:f>Sheet1!$D$3:$D$4</c:f>
              <c:numCache>
                <c:formatCode>0%</c:formatCode>
                <c:ptCount val="2"/>
                <c:pt idx="0">
                  <c:v>0.22</c:v>
                </c:pt>
                <c:pt idx="1">
                  <c:v>7.1536119750384611E-2</c:v>
                </c:pt>
              </c:numCache>
            </c:numRef>
          </c:val>
          <c:extLst>
            <c:ext xmlns:c16="http://schemas.microsoft.com/office/drawing/2014/chart" uri="{C3380CC4-5D6E-409C-BE32-E72D297353CC}">
              <c16:uniqueId val="{00000002-6749-46CC-9903-96FE282564E1}"/>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05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12478739267034807"/>
          <c:y val="0.87869376235429153"/>
          <c:w val="0.875212607329652"/>
          <c:h val="0.12130644973293395"/>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503259942961324"/>
          <c:y val="0.19448123718230226"/>
          <c:w val="0.51932681487152632"/>
          <c:h val="0.5391989779849804"/>
        </c:manualLayout>
      </c:layout>
      <c:doughnutChart>
        <c:varyColors val="1"/>
        <c:ser>
          <c:idx val="0"/>
          <c:order val="0"/>
          <c:tx>
            <c:strRef>
              <c:f>Sheet1!$B$1</c:f>
              <c:strCache>
                <c:ptCount val="1"/>
                <c:pt idx="0">
                  <c:v>Sales</c:v>
                </c:pt>
              </c:strCache>
            </c:strRef>
          </c:tx>
          <c:spPr>
            <a:solidFill>
              <a:schemeClr val="accent6"/>
            </a:solidFill>
          </c:spPr>
          <c:dPt>
            <c:idx val="0"/>
            <c:bubble3D val="0"/>
            <c:spPr>
              <a:solidFill>
                <a:schemeClr val="accent6">
                  <a:lumMod val="75000"/>
                </a:schemeClr>
              </a:solidFill>
            </c:spPr>
            <c:extLst>
              <c:ext xmlns:c16="http://schemas.microsoft.com/office/drawing/2014/chart" uri="{C3380CC4-5D6E-409C-BE32-E72D297353CC}">
                <c16:uniqueId val="{00000001-4CA1-44E7-8030-C4B0CCFD7447}"/>
              </c:ext>
            </c:extLst>
          </c:dPt>
          <c:dPt>
            <c:idx val="1"/>
            <c:bubble3D val="0"/>
            <c:extLst>
              <c:ext xmlns:c16="http://schemas.microsoft.com/office/drawing/2014/chart" uri="{C3380CC4-5D6E-409C-BE32-E72D297353CC}">
                <c16:uniqueId val="{00000003-4CA1-44E7-8030-C4B0CCFD7447}"/>
              </c:ext>
            </c:extLst>
          </c:dPt>
          <c:dPt>
            <c:idx val="2"/>
            <c:bubble3D val="0"/>
            <c:spPr>
              <a:solidFill>
                <a:schemeClr val="accent2"/>
              </a:solidFill>
            </c:spPr>
            <c:extLst>
              <c:ext xmlns:c16="http://schemas.microsoft.com/office/drawing/2014/chart" uri="{C3380CC4-5D6E-409C-BE32-E72D297353CC}">
                <c16:uniqueId val="{00000004-4CA1-44E7-8030-C4B0CCFD7447}"/>
              </c:ext>
            </c:extLst>
          </c:dPt>
          <c:dPt>
            <c:idx val="3"/>
            <c:bubble3D val="0"/>
            <c:spPr>
              <a:solidFill>
                <a:schemeClr val="accent2">
                  <a:lumMod val="75000"/>
                </a:schemeClr>
              </a:solidFill>
            </c:spPr>
            <c:extLst>
              <c:ext xmlns:c16="http://schemas.microsoft.com/office/drawing/2014/chart" uri="{C3380CC4-5D6E-409C-BE32-E72D297353CC}">
                <c16:uniqueId val="{00000006-4CA1-44E7-8030-C4B0CCFD7447}"/>
              </c:ext>
            </c:extLst>
          </c:dPt>
          <c:dPt>
            <c:idx val="4"/>
            <c:bubble3D val="0"/>
            <c:spPr>
              <a:solidFill>
                <a:schemeClr val="bg1">
                  <a:lumMod val="65000"/>
                </a:schemeClr>
              </a:solidFill>
            </c:spPr>
            <c:extLst>
              <c:ext xmlns:c16="http://schemas.microsoft.com/office/drawing/2014/chart" uri="{C3380CC4-5D6E-409C-BE32-E72D297353CC}">
                <c16:uniqueId val="{00000008-4CA1-44E7-8030-C4B0CCFD7447}"/>
              </c:ext>
            </c:extLst>
          </c:dPt>
          <c:dPt>
            <c:idx val="6"/>
            <c:bubble3D val="0"/>
            <c:extLst>
              <c:ext xmlns:c16="http://schemas.microsoft.com/office/drawing/2014/chart" uri="{C3380CC4-5D6E-409C-BE32-E72D297353CC}">
                <c16:uniqueId val="{00000009-4CA1-44E7-8030-C4B0CCFD7447}"/>
              </c:ext>
            </c:extLst>
          </c:dPt>
          <c:dLbls>
            <c:dLbl>
              <c:idx val="0"/>
              <c:layout>
                <c:manualLayout>
                  <c:x val="-0.17136382706565828"/>
                  <c:y val="-0.12416624895942846"/>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CA1-44E7-8030-C4B0CCFD7447}"/>
                </c:ext>
              </c:extLst>
            </c:dLbl>
            <c:dLbl>
              <c:idx val="1"/>
              <c:layout>
                <c:manualLayout>
                  <c:x val="0.18814859563690864"/>
                  <c:y val="-0.11018629003520569"/>
                </c:manualLayout>
              </c:layout>
              <c:spPr>
                <a:noFill/>
                <a:ln>
                  <a:noFill/>
                </a:ln>
                <a:effectLst/>
              </c:spPr>
              <c:txPr>
                <a:bodyPr wrap="square" lIns="38100" tIns="19050" rIns="38100" bIns="19050" anchor="ctr">
                  <a:noAutofit/>
                </a:bodyPr>
                <a:lstStyle/>
                <a:p>
                  <a:pPr>
                    <a:defRPr sz="1000" b="1"/>
                  </a:pPr>
                  <a:endParaRPr lang="en-US"/>
                </a:p>
              </c:txPr>
              <c:showLegendKey val="0"/>
              <c:showVal val="1"/>
              <c:showCatName val="1"/>
              <c:showSerName val="0"/>
              <c:showPercent val="0"/>
              <c:showBubbleSize val="0"/>
              <c:extLst>
                <c:ext xmlns:c15="http://schemas.microsoft.com/office/drawing/2012/chart" uri="{CE6537A1-D6FC-4f65-9D91-7224C49458BB}">
                  <c15:layout>
                    <c:manualLayout>
                      <c:w val="0.2295509108500802"/>
                      <c:h val="0.13133573163825518"/>
                    </c:manualLayout>
                  </c15:layout>
                </c:ext>
                <c:ext xmlns:c16="http://schemas.microsoft.com/office/drawing/2014/chart" uri="{C3380CC4-5D6E-409C-BE32-E72D297353CC}">
                  <c16:uniqueId val="{00000003-4CA1-44E7-8030-C4B0CCFD7447}"/>
                </c:ext>
              </c:extLst>
            </c:dLbl>
            <c:dLbl>
              <c:idx val="2"/>
              <c:layout>
                <c:manualLayout>
                  <c:x val="0.12298662100382489"/>
                  <c:y val="0.13895973893667263"/>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CA1-44E7-8030-C4B0CCFD7447}"/>
                </c:ext>
              </c:extLst>
            </c:dLbl>
            <c:dLbl>
              <c:idx val="3"/>
              <c:layout>
                <c:manualLayout>
                  <c:x val="-0.10490035320914476"/>
                  <c:y val="0.10140305273757177"/>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CA1-44E7-8030-C4B0CCFD7447}"/>
                </c:ext>
              </c:extLst>
            </c:dLbl>
            <c:dLbl>
              <c:idx val="4"/>
              <c:layout>
                <c:manualLayout>
                  <c:x val="-0.20256619930041747"/>
                  <c:y val="7.1357703778291273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8-4CA1-44E7-8030-C4B0CCFD7447}"/>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4CA1-44E7-8030-C4B0CCFD7447}"/>
                </c:ext>
              </c:extLst>
            </c:dLbl>
            <c:spPr>
              <a:noFill/>
              <a:ln>
                <a:noFill/>
              </a:ln>
              <a:effectLst/>
            </c:spPr>
            <c:txPr>
              <a:bodyPr wrap="square" lIns="38100" tIns="19050" rIns="38100" bIns="19050" anchor="ctr">
                <a:spAutoFit/>
              </a:bodyPr>
              <a:lstStyle/>
              <a:p>
                <a:pPr>
                  <a:defRPr sz="100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Sheet1!$A$2:$A$6</c:f>
              <c:strCache>
                <c:ptCount val="5"/>
                <c:pt idx="0">
                  <c:v>Jā</c:v>
                </c:pt>
                <c:pt idx="1">
                  <c:v>Drīzāk jā</c:v>
                </c:pt>
                <c:pt idx="2">
                  <c:v>Drīzāk nē</c:v>
                </c:pt>
                <c:pt idx="3">
                  <c:v>Nē</c:v>
                </c:pt>
                <c:pt idx="4">
                  <c:v>Grūti pateikt</c:v>
                </c:pt>
              </c:strCache>
            </c:strRef>
          </c:cat>
          <c:val>
            <c:numRef>
              <c:f>Sheet1!$B$2:$B$6</c:f>
              <c:numCache>
                <c:formatCode>0%</c:formatCode>
                <c:ptCount val="5"/>
                <c:pt idx="0">
                  <c:v>0.22247510334630966</c:v>
                </c:pt>
                <c:pt idx="1">
                  <c:v>0.39708278730659868</c:v>
                </c:pt>
                <c:pt idx="2">
                  <c:v>0.22077123577966162</c:v>
                </c:pt>
                <c:pt idx="3">
                  <c:v>8.8134753817045497E-2</c:v>
                </c:pt>
                <c:pt idx="4">
                  <c:v>7.1536119750384611E-2</c:v>
                </c:pt>
              </c:numCache>
            </c:numRef>
          </c:val>
          <c:extLst>
            <c:ext xmlns:c16="http://schemas.microsoft.com/office/drawing/2014/chart" uri="{C3380CC4-5D6E-409C-BE32-E72D297353CC}">
              <c16:uniqueId val="{0000000A-4CA1-44E7-8030-C4B0CCFD7447}"/>
            </c:ext>
          </c:extLst>
        </c:ser>
        <c:dLbls>
          <c:showLegendKey val="0"/>
          <c:showVal val="0"/>
          <c:showCatName val="0"/>
          <c:showSerName val="0"/>
          <c:showPercent val="0"/>
          <c:showBubbleSize val="0"/>
          <c:showLeaderLines val="1"/>
        </c:dLbls>
        <c:firstSliceAng val="260"/>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Sheet1!$C$2</c:f>
              <c:strCache>
                <c:ptCount val="1"/>
                <c:pt idx="0">
                  <c:v>Jā + drīzāk jā</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Sheet1!$C$3:$C$40</c:f>
              <c:numCache>
                <c:formatCode>0%</c:formatCode>
                <c:ptCount val="38"/>
                <c:pt idx="0">
                  <c:v>0.59029659196755291</c:v>
                </c:pt>
                <c:pt idx="1">
                  <c:v>0.56527797112041289</c:v>
                </c:pt>
                <c:pt idx="2">
                  <c:v>0.63987383401179276</c:v>
                </c:pt>
                <c:pt idx="4">
                  <c:v>0.5977740693061474</c:v>
                </c:pt>
                <c:pt idx="5">
                  <c:v>0.63472307738780476</c:v>
                </c:pt>
                <c:pt idx="6">
                  <c:v>0.60886792592686334</c:v>
                </c:pt>
                <c:pt idx="8">
                  <c:v>0.59630448745460574</c:v>
                </c:pt>
                <c:pt idx="9">
                  <c:v>0.66152979033873505</c:v>
                </c:pt>
                <c:pt idx="11">
                  <c:v>0.61779247833999307</c:v>
                </c:pt>
                <c:pt idx="12">
                  <c:v>0.6288783516122054</c:v>
                </c:pt>
                <c:pt idx="13">
                  <c:v>0.60942218998176967</c:v>
                </c:pt>
                <c:pt idx="15">
                  <c:v>0.63854479266560549</c:v>
                </c:pt>
                <c:pt idx="16">
                  <c:v>0.71701032400865627</c:v>
                </c:pt>
                <c:pt idx="17">
                  <c:v>0.60458683912666022</c:v>
                </c:pt>
                <c:pt idx="18">
                  <c:v>0.64271868113295427</c:v>
                </c:pt>
                <c:pt idx="19">
                  <c:v>0.55439594830403605</c:v>
                </c:pt>
                <c:pt idx="21">
                  <c:v>0.62150466035376428</c:v>
                </c:pt>
                <c:pt idx="22">
                  <c:v>0.59405916347532572</c:v>
                </c:pt>
                <c:pt idx="23">
                  <c:v>0.63480304837697688</c:v>
                </c:pt>
                <c:pt idx="25">
                  <c:v>0.5973515038793934</c:v>
                </c:pt>
                <c:pt idx="26">
                  <c:v>0.62486687185368128</c:v>
                </c:pt>
                <c:pt idx="28">
                  <c:v>0.63038907360240903</c:v>
                </c:pt>
                <c:pt idx="29">
                  <c:v>0.62493839621160963</c:v>
                </c:pt>
                <c:pt idx="30">
                  <c:v>0.59725818839403744</c:v>
                </c:pt>
                <c:pt idx="31">
                  <c:v>0.63695476093820336</c:v>
                </c:pt>
                <c:pt idx="32">
                  <c:v>0.60646138754087819</c:v>
                </c:pt>
                <c:pt idx="34">
                  <c:v>0.55976463985998659</c:v>
                </c:pt>
                <c:pt idx="35">
                  <c:v>0.67351531926429575</c:v>
                </c:pt>
                <c:pt idx="37">
                  <c:v>0.61955789065290834</c:v>
                </c:pt>
              </c:numCache>
            </c:numRef>
          </c:val>
          <c:extLst>
            <c:ext xmlns:c16="http://schemas.microsoft.com/office/drawing/2014/chart" uri="{C3380CC4-5D6E-409C-BE32-E72D297353CC}">
              <c16:uniqueId val="{00000000-1AD0-48F9-AD32-8C78211128D5}"/>
            </c:ext>
          </c:extLst>
        </c:ser>
        <c:ser>
          <c:idx val="1"/>
          <c:order val="1"/>
          <c:tx>
            <c:strRef>
              <c:f>Sheet1!$D$2</c:f>
              <c:strCache>
                <c:ptCount val="1"/>
                <c:pt idx="0">
                  <c:v>Nē + drīzāk nē</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Sheet1!$D$3:$D$40</c:f>
              <c:numCache>
                <c:formatCode>0%</c:formatCode>
                <c:ptCount val="38"/>
                <c:pt idx="0">
                  <c:v>0.31412251201619468</c:v>
                </c:pt>
                <c:pt idx="1">
                  <c:v>0.35492686263368756</c:v>
                </c:pt>
                <c:pt idx="2">
                  <c:v>0.29682988449763958</c:v>
                </c:pt>
                <c:pt idx="4">
                  <c:v>0.29617519624036182</c:v>
                </c:pt>
                <c:pt idx="5">
                  <c:v>0.30208097399729406</c:v>
                </c:pt>
                <c:pt idx="6">
                  <c:v>0.3288152599044461</c:v>
                </c:pt>
                <c:pt idx="8">
                  <c:v>0.32869410694004325</c:v>
                </c:pt>
                <c:pt idx="9">
                  <c:v>0.27318885739790294</c:v>
                </c:pt>
                <c:pt idx="11">
                  <c:v>0.30149001131955055</c:v>
                </c:pt>
                <c:pt idx="12">
                  <c:v>0.30001425795645853</c:v>
                </c:pt>
                <c:pt idx="13">
                  <c:v>0.3263546826056688</c:v>
                </c:pt>
                <c:pt idx="15">
                  <c:v>0.29019080733581587</c:v>
                </c:pt>
                <c:pt idx="16">
                  <c:v>0.19389497090284216</c:v>
                </c:pt>
                <c:pt idx="17">
                  <c:v>0.33555723233265211</c:v>
                </c:pt>
                <c:pt idx="18">
                  <c:v>0.32611538149121494</c:v>
                </c:pt>
                <c:pt idx="19">
                  <c:v>0.41256233038544743</c:v>
                </c:pt>
                <c:pt idx="21">
                  <c:v>0.34858497781420239</c:v>
                </c:pt>
                <c:pt idx="22">
                  <c:v>0.33319547444302861</c:v>
                </c:pt>
                <c:pt idx="23">
                  <c:v>0.29130157700547732</c:v>
                </c:pt>
                <c:pt idx="25">
                  <c:v>0.33804394372102037</c:v>
                </c:pt>
                <c:pt idx="26">
                  <c:v>0.30193984727681017</c:v>
                </c:pt>
                <c:pt idx="28">
                  <c:v>0.29627677483911474</c:v>
                </c:pt>
                <c:pt idx="29">
                  <c:v>0.29183026341588808</c:v>
                </c:pt>
                <c:pt idx="30">
                  <c:v>0.31388375854538514</c:v>
                </c:pt>
                <c:pt idx="31">
                  <c:v>0.31191999687040695</c:v>
                </c:pt>
                <c:pt idx="32">
                  <c:v>0.35194773348251251</c:v>
                </c:pt>
                <c:pt idx="34">
                  <c:v>0.37696858773614395</c:v>
                </c:pt>
                <c:pt idx="35">
                  <c:v>0.24748630206486474</c:v>
                </c:pt>
                <c:pt idx="37">
                  <c:v>0.30890598959670712</c:v>
                </c:pt>
              </c:numCache>
            </c:numRef>
          </c:val>
          <c:extLst>
            <c:ext xmlns:c16="http://schemas.microsoft.com/office/drawing/2014/chart" uri="{C3380CC4-5D6E-409C-BE32-E72D297353CC}">
              <c16:uniqueId val="{00000001-1AD0-48F9-AD32-8C78211128D5}"/>
            </c:ext>
          </c:extLst>
        </c:ser>
        <c:ser>
          <c:idx val="2"/>
          <c:order val="2"/>
          <c:tx>
            <c:strRef>
              <c:f>Sheet1!$E$2</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Sheet1!$E$3:$E$40</c:f>
              <c:numCache>
                <c:formatCode>0%</c:formatCode>
                <c:ptCount val="38"/>
                <c:pt idx="0">
                  <c:v>9.5580896016253136E-2</c:v>
                </c:pt>
                <c:pt idx="1">
                  <c:v>7.9795166245898941E-2</c:v>
                </c:pt>
                <c:pt idx="2">
                  <c:v>6.3296281490567818E-2</c:v>
                </c:pt>
                <c:pt idx="4">
                  <c:v>0.10605073445349056</c:v>
                </c:pt>
                <c:pt idx="5">
                  <c:v>6.3195948614900258E-2</c:v>
                </c:pt>
                <c:pt idx="6">
                  <c:v>6.2316814168691372E-2</c:v>
                </c:pt>
                <c:pt idx="8">
                  <c:v>7.5001405605352081E-2</c:v>
                </c:pt>
                <c:pt idx="9">
                  <c:v>6.5281352263360293E-2</c:v>
                </c:pt>
                <c:pt idx="11">
                  <c:v>8.0717510340458182E-2</c:v>
                </c:pt>
                <c:pt idx="12">
                  <c:v>7.1107390431337181E-2</c:v>
                </c:pt>
                <c:pt idx="13">
                  <c:v>6.422312741255827E-2</c:v>
                </c:pt>
                <c:pt idx="15">
                  <c:v>7.1264399998578226E-2</c:v>
                </c:pt>
                <c:pt idx="16">
                  <c:v>8.909470508850173E-2</c:v>
                </c:pt>
                <c:pt idx="17">
                  <c:v>5.9855928540688448E-2</c:v>
                </c:pt>
                <c:pt idx="18">
                  <c:v>3.1165937375830927E-2</c:v>
                </c:pt>
                <c:pt idx="19">
                  <c:v>3.3041721310516629E-2</c:v>
                </c:pt>
                <c:pt idx="21">
                  <c:v>2.9910361832033404E-2</c:v>
                </c:pt>
                <c:pt idx="22">
                  <c:v>7.2745362081644033E-2</c:v>
                </c:pt>
                <c:pt idx="23">
                  <c:v>7.3895374617545473E-2</c:v>
                </c:pt>
                <c:pt idx="25">
                  <c:v>6.4604552399584972E-2</c:v>
                </c:pt>
                <c:pt idx="26">
                  <c:v>7.3193280869508201E-2</c:v>
                </c:pt>
                <c:pt idx="28">
                  <c:v>7.3334151558476224E-2</c:v>
                </c:pt>
                <c:pt idx="29">
                  <c:v>8.3231340372500087E-2</c:v>
                </c:pt>
                <c:pt idx="30">
                  <c:v>8.8858053060577064E-2</c:v>
                </c:pt>
                <c:pt idx="31">
                  <c:v>5.112524219139037E-2</c:v>
                </c:pt>
                <c:pt idx="32">
                  <c:v>4.1590878976609388E-2</c:v>
                </c:pt>
                <c:pt idx="34">
                  <c:v>6.3266772403868479E-2</c:v>
                </c:pt>
                <c:pt idx="35">
                  <c:v>7.8998378670838462E-2</c:v>
                </c:pt>
                <c:pt idx="37">
                  <c:v>7.1536119750384611E-2</c:v>
                </c:pt>
              </c:numCache>
            </c:numRef>
          </c:val>
          <c:extLst>
            <c:ext xmlns:c16="http://schemas.microsoft.com/office/drawing/2014/chart" uri="{C3380CC4-5D6E-409C-BE32-E72D297353CC}">
              <c16:uniqueId val="{00000002-1AD0-48F9-AD32-8C78211128D5}"/>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900"/>
            </a:pPr>
            <a:endParaRPr lang="en-US"/>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21629890559029258"/>
          <c:y val="2.3597491191768767E-3"/>
          <c:w val="0.78370109440970748"/>
          <c:h val="4.0910676692836698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4599350423182752"/>
          <c:y val="0"/>
          <c:w val="0.52836647974643858"/>
          <c:h val="0.88445189145464898"/>
        </c:manualLayout>
      </c:layout>
      <c:barChart>
        <c:barDir val="bar"/>
        <c:grouping val="percentStacked"/>
        <c:varyColors val="0"/>
        <c:ser>
          <c:idx val="0"/>
          <c:order val="0"/>
          <c:tx>
            <c:strRef>
              <c:f>Sheet1!$B$1</c:f>
              <c:strCache>
                <c:ptCount val="1"/>
                <c:pt idx="0">
                  <c:v>Pilnībā piekrīt</c:v>
                </c:pt>
              </c:strCache>
            </c:strRef>
          </c:tx>
          <c:spPr>
            <a:solidFill>
              <a:srgbClr val="70AD47">
                <a:lumMod val="75000"/>
              </a:srgbClr>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Sportā aizliegto vielu lietošanu nevajadzētu kontrolēt, ļaut pašiem cilvēkiem atbildēt par savam izvēlēm</c:v>
                </c:pt>
                <c:pt idx="1">
                  <c:v>Ja cilvēks nepiedalās sacensībās, tad drīkst lietot sportā aizliegtās vielas (dopingu) un metodes </c:v>
                </c:pt>
                <c:pt idx="2">
                  <c:v>Dopings jeb sportā aizliegto vielu lietošana ir jautājums, kas skar ne tikai sportu</c:v>
                </c:pt>
                <c:pt idx="3">
                  <c:v>Ikviens, kurš lieto dopinga vielas no sportā aizliegto vielu saraksta, bojā savu veselību</c:v>
                </c:pt>
              </c:strCache>
            </c:strRef>
          </c:cat>
          <c:val>
            <c:numRef>
              <c:f>Sheet1!$B$2:$B$5</c:f>
              <c:numCache>
                <c:formatCode>0%</c:formatCode>
                <c:ptCount val="4"/>
                <c:pt idx="0">
                  <c:v>4.4004207106653336E-2</c:v>
                </c:pt>
                <c:pt idx="1">
                  <c:v>5.2145056879180147E-2</c:v>
                </c:pt>
                <c:pt idx="2">
                  <c:v>0.44627237413775467</c:v>
                </c:pt>
                <c:pt idx="3">
                  <c:v>0.57772529349793544</c:v>
                </c:pt>
              </c:numCache>
            </c:numRef>
          </c:val>
          <c:extLst>
            <c:ext xmlns:c16="http://schemas.microsoft.com/office/drawing/2014/chart" uri="{C3380CC4-5D6E-409C-BE32-E72D297353CC}">
              <c16:uniqueId val="{00000000-09C1-4A56-AF2E-484EA4C61F7B}"/>
            </c:ext>
          </c:extLst>
        </c:ser>
        <c:ser>
          <c:idx val="1"/>
          <c:order val="1"/>
          <c:tx>
            <c:strRef>
              <c:f>Sheet1!$C$1</c:f>
              <c:strCache>
                <c:ptCount val="1"/>
                <c:pt idx="0">
                  <c:v>Drīzāk piekrīt</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Sportā aizliegto vielu lietošanu nevajadzētu kontrolēt, ļaut pašiem cilvēkiem atbildēt par savam izvēlēm</c:v>
                </c:pt>
                <c:pt idx="1">
                  <c:v>Ja cilvēks nepiedalās sacensībās, tad drīkst lietot sportā aizliegtās vielas (dopingu) un metodes </c:v>
                </c:pt>
                <c:pt idx="2">
                  <c:v>Dopings jeb sportā aizliegto vielu lietošana ir jautājums, kas skar ne tikai sportu</c:v>
                </c:pt>
                <c:pt idx="3">
                  <c:v>Ikviens, kurš lieto dopinga vielas no sportā aizliegto vielu saraksta, bojā savu veselību</c:v>
                </c:pt>
              </c:strCache>
            </c:strRef>
          </c:cat>
          <c:val>
            <c:numRef>
              <c:f>Sheet1!$C$2:$C$5</c:f>
              <c:numCache>
                <c:formatCode>0%</c:formatCode>
                <c:ptCount val="4"/>
                <c:pt idx="0">
                  <c:v>6.4390467418636216E-2</c:v>
                </c:pt>
                <c:pt idx="1">
                  <c:v>0.10205672720270381</c:v>
                </c:pt>
                <c:pt idx="2">
                  <c:v>0.31836740698899851</c:v>
                </c:pt>
                <c:pt idx="3">
                  <c:v>0.23708387396500913</c:v>
                </c:pt>
              </c:numCache>
            </c:numRef>
          </c:val>
          <c:extLst>
            <c:ext xmlns:c16="http://schemas.microsoft.com/office/drawing/2014/chart" uri="{C3380CC4-5D6E-409C-BE32-E72D297353CC}">
              <c16:uniqueId val="{00000001-09C1-4A56-AF2E-484EA4C61F7B}"/>
            </c:ext>
          </c:extLst>
        </c:ser>
        <c:ser>
          <c:idx val="2"/>
          <c:order val="2"/>
          <c:tx>
            <c:strRef>
              <c:f>Sheet1!$D$1</c:f>
              <c:strCache>
                <c:ptCount val="1"/>
                <c:pt idx="0">
                  <c:v>Drīzāk nepiekrīt</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Sportā aizliegto vielu lietošanu nevajadzētu kontrolēt, ļaut pašiem cilvēkiem atbildēt par savam izvēlēm</c:v>
                </c:pt>
                <c:pt idx="1">
                  <c:v>Ja cilvēks nepiedalās sacensībās, tad drīkst lietot sportā aizliegtās vielas (dopingu) un metodes </c:v>
                </c:pt>
                <c:pt idx="2">
                  <c:v>Dopings jeb sportā aizliegto vielu lietošana ir jautājums, kas skar ne tikai sportu</c:v>
                </c:pt>
                <c:pt idx="3">
                  <c:v>Ikviens, kurš lieto dopinga vielas no sportā aizliegto vielu saraksta, bojā savu veselību</c:v>
                </c:pt>
              </c:strCache>
            </c:strRef>
          </c:cat>
          <c:val>
            <c:numRef>
              <c:f>Sheet1!$D$2:$D$5</c:f>
              <c:numCache>
                <c:formatCode>0%</c:formatCode>
                <c:ptCount val="4"/>
                <c:pt idx="0">
                  <c:v>0.16570373039346331</c:v>
                </c:pt>
                <c:pt idx="1">
                  <c:v>0.15996773139446116</c:v>
                </c:pt>
                <c:pt idx="2">
                  <c:v>6.2965558811107922E-2</c:v>
                </c:pt>
                <c:pt idx="3">
                  <c:v>5.4305340233560907E-2</c:v>
                </c:pt>
              </c:numCache>
            </c:numRef>
          </c:val>
          <c:extLst>
            <c:ext xmlns:c16="http://schemas.microsoft.com/office/drawing/2014/chart" uri="{C3380CC4-5D6E-409C-BE32-E72D297353CC}">
              <c16:uniqueId val="{00000002-09C1-4A56-AF2E-484EA4C61F7B}"/>
            </c:ext>
          </c:extLst>
        </c:ser>
        <c:ser>
          <c:idx val="3"/>
          <c:order val="3"/>
          <c:tx>
            <c:strRef>
              <c:f>Sheet1!$E$1</c:f>
              <c:strCache>
                <c:ptCount val="1"/>
                <c:pt idx="0">
                  <c:v>Pilnībā nepiekrīt</c:v>
                </c:pt>
              </c:strCache>
            </c:strRef>
          </c:tx>
          <c:spPr>
            <a:solidFill>
              <a:srgbClr val="ED7D31">
                <a:lumMod val="75000"/>
              </a:srgbClr>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Sportā aizliegto vielu lietošanu nevajadzētu kontrolēt, ļaut pašiem cilvēkiem atbildēt par savam izvēlēm</c:v>
                </c:pt>
                <c:pt idx="1">
                  <c:v>Ja cilvēks nepiedalās sacensībās, tad drīkst lietot sportā aizliegtās vielas (dopingu) un metodes </c:v>
                </c:pt>
                <c:pt idx="2">
                  <c:v>Dopings jeb sportā aizliegto vielu lietošana ir jautājums, kas skar ne tikai sportu</c:v>
                </c:pt>
                <c:pt idx="3">
                  <c:v>Ikviens, kurš lieto dopinga vielas no sportā aizliegto vielu saraksta, bojā savu veselību</c:v>
                </c:pt>
              </c:strCache>
            </c:strRef>
          </c:cat>
          <c:val>
            <c:numRef>
              <c:f>Sheet1!$E$2:$E$5</c:f>
              <c:numCache>
                <c:formatCode>0%</c:formatCode>
                <c:ptCount val="4"/>
                <c:pt idx="0">
                  <c:v>0.67851191146493661</c:v>
                </c:pt>
                <c:pt idx="1">
                  <c:v>0.62000656610120186</c:v>
                </c:pt>
                <c:pt idx="2">
                  <c:v>4.446163858692518E-2</c:v>
                </c:pt>
                <c:pt idx="3">
                  <c:v>4.9552431054757526E-2</c:v>
                </c:pt>
              </c:numCache>
            </c:numRef>
          </c:val>
          <c:extLst>
            <c:ext xmlns:c16="http://schemas.microsoft.com/office/drawing/2014/chart" uri="{C3380CC4-5D6E-409C-BE32-E72D297353CC}">
              <c16:uniqueId val="{00000003-09C1-4A56-AF2E-484EA4C61F7B}"/>
            </c:ext>
          </c:extLst>
        </c:ser>
        <c:ser>
          <c:idx val="4"/>
          <c:order val="4"/>
          <c:tx>
            <c:strRef>
              <c:f>Sheet1!$F$1</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Sportā aizliegto vielu lietošanu nevajadzētu kontrolēt, ļaut pašiem cilvēkiem atbildēt par savam izvēlēm</c:v>
                </c:pt>
                <c:pt idx="1">
                  <c:v>Ja cilvēks nepiedalās sacensībās, tad drīkst lietot sportā aizliegtās vielas (dopingu) un metodes </c:v>
                </c:pt>
                <c:pt idx="2">
                  <c:v>Dopings jeb sportā aizliegto vielu lietošana ir jautājums, kas skar ne tikai sportu</c:v>
                </c:pt>
                <c:pt idx="3">
                  <c:v>Ikviens, kurš lieto dopinga vielas no sportā aizliegto vielu saraksta, bojā savu veselību</c:v>
                </c:pt>
              </c:strCache>
            </c:strRef>
          </c:cat>
          <c:val>
            <c:numRef>
              <c:f>Sheet1!$F$2:$F$5</c:f>
              <c:numCache>
                <c:formatCode>0%</c:formatCode>
                <c:ptCount val="4"/>
                <c:pt idx="0">
                  <c:v>4.7389683616310317E-2</c:v>
                </c:pt>
                <c:pt idx="1">
                  <c:v>6.5823918422452998E-2</c:v>
                </c:pt>
                <c:pt idx="2">
                  <c:v>0.12793302147521426</c:v>
                </c:pt>
                <c:pt idx="3">
                  <c:v>8.1333061248737792E-2</c:v>
                </c:pt>
              </c:numCache>
            </c:numRef>
          </c:val>
          <c:extLst>
            <c:ext xmlns:c16="http://schemas.microsoft.com/office/drawing/2014/chart" uri="{C3380CC4-5D6E-409C-BE32-E72D297353CC}">
              <c16:uniqueId val="{00000004-09C1-4A56-AF2E-484EA4C61F7B}"/>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10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18799414858416635"/>
          <c:y val="0.90279517716499336"/>
          <c:w val="0.80511267458465396"/>
          <c:h val="8.2645891951181036E-2"/>
        </c:manualLayout>
      </c:layout>
      <c:overlay val="0"/>
      <c:txPr>
        <a:bodyPr/>
        <a:lstStyle/>
        <a:p>
          <a:pPr>
            <a:defRPr sz="100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1.2431830955554763E-2"/>
          <c:y val="0"/>
          <c:w val="0.95774167427522949"/>
          <c:h val="0.8679974978270959"/>
        </c:manualLayout>
      </c:layout>
      <c:barChart>
        <c:barDir val="bar"/>
        <c:grouping val="percentStacked"/>
        <c:varyColors val="0"/>
        <c:ser>
          <c:idx val="0"/>
          <c:order val="0"/>
          <c:tx>
            <c:strRef>
              <c:f>Sheet1!$B$1</c:f>
              <c:strCache>
                <c:ptCount val="1"/>
                <c:pt idx="0">
                  <c:v>Pilnībā + drīzāk piekrīt</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10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Sportā aizliegto vielu lietošanu nevajadzētu kontrolēt, ļaut pašiem cilvēkiem atbildēt par savam izvēlēm</c:v>
                </c:pt>
                <c:pt idx="1">
                  <c:v>Ja cilvēks nepiedalās sacensībās, tad drīkst lietot sportā aizliegtās vielas (dopingu) un metodes </c:v>
                </c:pt>
                <c:pt idx="2">
                  <c:v>Dopings jeb sportā aizliegto vielu lietošana ir jautājums, kas skar ne tikai sportu</c:v>
                </c:pt>
                <c:pt idx="3">
                  <c:v>Ikviens, kurš lieto dopinga vielas no sportā aizliegto vielu saraksta, bojā savu veselību</c:v>
                </c:pt>
              </c:strCache>
            </c:strRef>
          </c:cat>
          <c:val>
            <c:numRef>
              <c:f>Sheet1!$B$2:$B$5</c:f>
              <c:numCache>
                <c:formatCode>0%</c:formatCode>
                <c:ptCount val="4"/>
                <c:pt idx="0">
                  <c:v>0.10839467452528954</c:v>
                </c:pt>
                <c:pt idx="1">
                  <c:v>0.15420178408188398</c:v>
                </c:pt>
                <c:pt idx="2">
                  <c:v>0.76463978112675324</c:v>
                </c:pt>
                <c:pt idx="3">
                  <c:v>0.81480916746294452</c:v>
                </c:pt>
              </c:numCache>
            </c:numRef>
          </c:val>
          <c:extLst>
            <c:ext xmlns:c16="http://schemas.microsoft.com/office/drawing/2014/chart" uri="{C3380CC4-5D6E-409C-BE32-E72D297353CC}">
              <c16:uniqueId val="{00000000-ACE1-4E7A-ABB8-0E279AE511F7}"/>
            </c:ext>
          </c:extLst>
        </c:ser>
        <c:ser>
          <c:idx val="1"/>
          <c:order val="1"/>
          <c:tx>
            <c:strRef>
              <c:f>Sheet1!$C$1</c:f>
              <c:strCache>
                <c:ptCount val="1"/>
                <c:pt idx="0">
                  <c:v>Pilnībā + drīzāk nepiekrīt</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Sportā aizliegto vielu lietošanu nevajadzētu kontrolēt, ļaut pašiem cilvēkiem atbildēt par savam izvēlēm</c:v>
                </c:pt>
                <c:pt idx="1">
                  <c:v>Ja cilvēks nepiedalās sacensībās, tad drīkst lietot sportā aizliegtās vielas (dopingu) un metodes </c:v>
                </c:pt>
                <c:pt idx="2">
                  <c:v>Dopings jeb sportā aizliegto vielu lietošana ir jautājums, kas skar ne tikai sportu</c:v>
                </c:pt>
                <c:pt idx="3">
                  <c:v>Ikviens, kurš lieto dopinga vielas no sportā aizliegto vielu saraksta, bojā savu veselību</c:v>
                </c:pt>
              </c:strCache>
            </c:strRef>
          </c:cat>
          <c:val>
            <c:numRef>
              <c:f>Sheet1!$C$2:$C$5</c:f>
              <c:numCache>
                <c:formatCode>0%</c:formatCode>
                <c:ptCount val="4"/>
                <c:pt idx="0">
                  <c:v>0.84421564185839992</c:v>
                </c:pt>
                <c:pt idx="1">
                  <c:v>0.77997429749566305</c:v>
                </c:pt>
                <c:pt idx="2">
                  <c:v>0.10742719739803309</c:v>
                </c:pt>
                <c:pt idx="3">
                  <c:v>0.10385777128831844</c:v>
                </c:pt>
              </c:numCache>
            </c:numRef>
          </c:val>
          <c:extLst>
            <c:ext xmlns:c16="http://schemas.microsoft.com/office/drawing/2014/chart" uri="{C3380CC4-5D6E-409C-BE32-E72D297353CC}">
              <c16:uniqueId val="{00000001-ACE1-4E7A-ABB8-0E279AE511F7}"/>
            </c:ext>
          </c:extLst>
        </c:ser>
        <c:ser>
          <c:idx val="2"/>
          <c:order val="2"/>
          <c:tx>
            <c:strRef>
              <c:f>Sheet1!$D$1</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Sportā aizliegto vielu lietošanu nevajadzētu kontrolēt, ļaut pašiem cilvēkiem atbildēt par savam izvēlēm</c:v>
                </c:pt>
                <c:pt idx="1">
                  <c:v>Ja cilvēks nepiedalās sacensībās, tad drīkst lietot sportā aizliegtās vielas (dopingu) un metodes </c:v>
                </c:pt>
                <c:pt idx="2">
                  <c:v>Dopings jeb sportā aizliegto vielu lietošana ir jautājums, kas skar ne tikai sportu</c:v>
                </c:pt>
                <c:pt idx="3">
                  <c:v>Ikviens, kurš lieto dopinga vielas no sportā aizliegto vielu saraksta, bojā savu veselību</c:v>
                </c:pt>
              </c:strCache>
            </c:strRef>
          </c:cat>
          <c:val>
            <c:numRef>
              <c:f>Sheet1!$D$2:$D$5</c:f>
              <c:numCache>
                <c:formatCode>0%</c:formatCode>
                <c:ptCount val="4"/>
                <c:pt idx="0">
                  <c:v>4.7389683616310317E-2</c:v>
                </c:pt>
                <c:pt idx="1">
                  <c:v>6.5823918422452998E-2</c:v>
                </c:pt>
                <c:pt idx="2">
                  <c:v>0.12793302147521426</c:v>
                </c:pt>
                <c:pt idx="3">
                  <c:v>8.1333061248737792E-2</c:v>
                </c:pt>
              </c:numCache>
            </c:numRef>
          </c:val>
          <c:extLst>
            <c:ext xmlns:c16="http://schemas.microsoft.com/office/drawing/2014/chart" uri="{C3380CC4-5D6E-409C-BE32-E72D297353CC}">
              <c16:uniqueId val="{00000002-ACE1-4E7A-ABB8-0E279AE511F7}"/>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1"/>
        <c:axPos val="l"/>
        <c:numFmt formatCode="General" sourceLinked="1"/>
        <c:majorTickMark val="out"/>
        <c:minorTickMark val="none"/>
        <c:tickLblPos val="nextTo"/>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
          <c:y val="0.85767829450882427"/>
          <c:w val="1"/>
          <c:h val="0.14232170549117573"/>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49924538160291099"/>
          <c:y val="9.1822982137729561E-2"/>
          <c:w val="0.50075461839708901"/>
          <c:h val="0.90817701786227045"/>
        </c:manualLayout>
      </c:layout>
      <c:barChart>
        <c:barDir val="bar"/>
        <c:grouping val="clustered"/>
        <c:varyColors val="0"/>
        <c:ser>
          <c:idx val="0"/>
          <c:order val="0"/>
          <c:tx>
            <c:strRef>
              <c:f>Sheet1!$B$1</c:f>
              <c:strCache>
                <c:ptCount val="1"/>
                <c:pt idx="0">
                  <c:v>2019</c:v>
                </c:pt>
              </c:strCache>
            </c:strRef>
          </c:tx>
          <c:spPr>
            <a:solidFill>
              <a:srgbClr val="70AD47">
                <a:lumMod val="60000"/>
                <a:lumOff val="40000"/>
              </a:srgbClr>
            </a:solidFill>
          </c:spPr>
          <c:invertIfNegative val="0"/>
          <c:dLbls>
            <c:spPr>
              <a:noFill/>
              <a:ln w="25400">
                <a:noFill/>
              </a:ln>
            </c:spPr>
            <c:txPr>
              <a:bodyPr/>
              <a:lstStyle/>
              <a:p>
                <a:pPr>
                  <a:defRPr lang="en-US" sz="800" b="0" i="0" u="none" strike="noStrike" baseline="0">
                    <a:solidFill>
                      <a:srgbClr val="000000"/>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Ja cilvēks nepiedalās sacensībās, tad drīkst lietot sportā aizliegtās vielas (dopingu) un metodes </c:v>
                </c:pt>
                <c:pt idx="1">
                  <c:v>Ikviens, kurš lieto dopinga vielas no sportā aizliegto vielu saraksta, bojā savu veselību</c:v>
                </c:pt>
              </c:strCache>
            </c:strRef>
          </c:cat>
          <c:val>
            <c:numRef>
              <c:f>Sheet1!$B$2:$B$3</c:f>
              <c:numCache>
                <c:formatCode>0%</c:formatCode>
                <c:ptCount val="2"/>
                <c:pt idx="0">
                  <c:v>0.23</c:v>
                </c:pt>
                <c:pt idx="1">
                  <c:v>0.69</c:v>
                </c:pt>
              </c:numCache>
            </c:numRef>
          </c:val>
          <c:extLst>
            <c:ext xmlns:c16="http://schemas.microsoft.com/office/drawing/2014/chart" uri="{C3380CC4-5D6E-409C-BE32-E72D297353CC}">
              <c16:uniqueId val="{00000000-9611-4D7D-A515-2983A32B4303}"/>
            </c:ext>
          </c:extLst>
        </c:ser>
        <c:ser>
          <c:idx val="1"/>
          <c:order val="1"/>
          <c:tx>
            <c:strRef>
              <c:f>Sheet1!$C$1</c:f>
              <c:strCache>
                <c:ptCount val="1"/>
              </c:strCache>
            </c:strRef>
          </c:tx>
          <c:spPr>
            <a:solidFill>
              <a:srgbClr val="ED7D31">
                <a:lumMod val="60000"/>
                <a:lumOff val="40000"/>
              </a:srgbClr>
            </a:solidFill>
          </c:spPr>
          <c:invertIfNegative val="0"/>
          <c:dLbls>
            <c:spPr>
              <a:noFill/>
              <a:ln>
                <a:noFill/>
              </a:ln>
              <a:effectLst/>
            </c:spPr>
            <c:txPr>
              <a:bodyPr/>
              <a:lstStyle/>
              <a:p>
                <a:pPr>
                  <a:defRPr sz="800">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Ja cilvēks nepiedalās sacensībās, tad drīkst lietot sportā aizliegtās vielas (dopingu) un metodes </c:v>
                </c:pt>
                <c:pt idx="1">
                  <c:v>Ikviens, kurš lieto dopinga vielas no sportā aizliegto vielu saraksta, bojā savu veselību</c:v>
                </c:pt>
              </c:strCache>
            </c:strRef>
          </c:cat>
          <c:val>
            <c:numRef>
              <c:f>Sheet1!$C$2:$C$3</c:f>
              <c:numCache>
                <c:formatCode>0%</c:formatCode>
                <c:ptCount val="2"/>
                <c:pt idx="0">
                  <c:v>-0.67</c:v>
                </c:pt>
                <c:pt idx="1">
                  <c:v>-0.21</c:v>
                </c:pt>
              </c:numCache>
            </c:numRef>
          </c:val>
          <c:extLst>
            <c:ext xmlns:c16="http://schemas.microsoft.com/office/drawing/2014/chart" uri="{C3380CC4-5D6E-409C-BE32-E72D297353CC}">
              <c16:uniqueId val="{00000001-9611-4D7D-A515-2983A32B4303}"/>
            </c:ext>
          </c:extLst>
        </c:ser>
        <c:ser>
          <c:idx val="2"/>
          <c:order val="2"/>
          <c:tx>
            <c:strRef>
              <c:f>Sheet1!$D$1</c:f>
              <c:strCache>
                <c:ptCount val="1"/>
                <c:pt idx="0">
                  <c:v>2024</c:v>
                </c:pt>
              </c:strCache>
            </c:strRef>
          </c:tx>
          <c:spPr>
            <a:solidFill>
              <a:srgbClr val="70AD47">
                <a:lumMod val="75000"/>
              </a:srgbClr>
            </a:solidFill>
          </c:spPr>
          <c:invertIfNegative val="0"/>
          <c:dLbls>
            <c:spPr>
              <a:noFill/>
              <a:ln>
                <a:noFill/>
              </a:ln>
              <a:effectLst/>
            </c:spPr>
            <c:txPr>
              <a:bodyPr wrap="square" lIns="38100" tIns="19050" rIns="38100" bIns="19050" anchor="ctr">
                <a:spAutoFit/>
              </a:bodyPr>
              <a:lstStyle/>
              <a:p>
                <a:pPr>
                  <a:defRPr sz="900" b="1">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Ja cilvēks nepiedalās sacensībās, tad drīkst lietot sportā aizliegtās vielas (dopingu) un metodes </c:v>
                </c:pt>
                <c:pt idx="1">
                  <c:v>Ikviens, kurš lieto dopinga vielas no sportā aizliegto vielu saraksta, bojā savu veselību</c:v>
                </c:pt>
              </c:strCache>
            </c:strRef>
          </c:cat>
          <c:val>
            <c:numRef>
              <c:f>Sheet1!$D$2:$D$3</c:f>
              <c:numCache>
                <c:formatCode>0%</c:formatCode>
                <c:ptCount val="2"/>
                <c:pt idx="0">
                  <c:v>0.15420178408188398</c:v>
                </c:pt>
                <c:pt idx="1">
                  <c:v>0.81480916746294452</c:v>
                </c:pt>
              </c:numCache>
            </c:numRef>
          </c:val>
          <c:extLst>
            <c:ext xmlns:c16="http://schemas.microsoft.com/office/drawing/2014/chart" uri="{C3380CC4-5D6E-409C-BE32-E72D297353CC}">
              <c16:uniqueId val="{00000002-9611-4D7D-A515-2983A32B4303}"/>
            </c:ext>
          </c:extLst>
        </c:ser>
        <c:ser>
          <c:idx val="3"/>
          <c:order val="3"/>
          <c:tx>
            <c:strRef>
              <c:f>Sheet1!$E$1</c:f>
              <c:strCache>
                <c:ptCount val="1"/>
              </c:strCache>
            </c:strRef>
          </c:tx>
          <c:spPr>
            <a:solidFill>
              <a:srgbClr val="ED7D31">
                <a:lumMod val="75000"/>
              </a:srgbClr>
            </a:solidFill>
          </c:spPr>
          <c:invertIfNegative val="0"/>
          <c:dLbls>
            <c:spPr>
              <a:noFill/>
              <a:ln>
                <a:noFill/>
              </a:ln>
              <a:effectLst/>
            </c:spPr>
            <c:txPr>
              <a:bodyPr wrap="square" lIns="38100" tIns="19050" rIns="38100" bIns="19050" anchor="ctr">
                <a:spAutoFit/>
              </a:bodyPr>
              <a:lstStyle/>
              <a:p>
                <a:pPr>
                  <a:defRPr sz="900" b="1">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Sheet1!$A$2:$A$3</c:f>
              <c:strCache>
                <c:ptCount val="2"/>
                <c:pt idx="0">
                  <c:v>Ja cilvēks nepiedalās sacensībās, tad drīkst lietot sportā aizliegtās vielas (dopingu) un metodes </c:v>
                </c:pt>
                <c:pt idx="1">
                  <c:v>Ikviens, kurš lieto dopinga vielas no sportā aizliegto vielu saraksta, bojā savu veselību</c:v>
                </c:pt>
              </c:strCache>
            </c:strRef>
          </c:cat>
          <c:val>
            <c:numRef>
              <c:f>Sheet1!$E$2:$E$3</c:f>
              <c:numCache>
                <c:formatCode>0%</c:formatCode>
                <c:ptCount val="2"/>
                <c:pt idx="0">
                  <c:v>-0.77997429749566305</c:v>
                </c:pt>
                <c:pt idx="1">
                  <c:v>-0.103857771288318</c:v>
                </c:pt>
              </c:numCache>
            </c:numRef>
          </c:val>
          <c:extLst>
            <c:ext xmlns:c16="http://schemas.microsoft.com/office/drawing/2014/chart" uri="{C3380CC4-5D6E-409C-BE32-E72D297353CC}">
              <c16:uniqueId val="{00000003-9611-4D7D-A515-2983A32B4303}"/>
            </c:ext>
          </c:extLst>
        </c:ser>
        <c:dLbls>
          <c:showLegendKey val="0"/>
          <c:showVal val="1"/>
          <c:showCatName val="0"/>
          <c:showSerName val="0"/>
          <c:showPercent val="0"/>
          <c:showBubbleSize val="0"/>
        </c:dLbls>
        <c:gapWidth val="60"/>
        <c:overlap val="60"/>
        <c:axId val="366829040"/>
        <c:axId val="366831784"/>
      </c:barChart>
      <c:catAx>
        <c:axId val="366829040"/>
        <c:scaling>
          <c:orientation val="minMax"/>
        </c:scaling>
        <c:delete val="0"/>
        <c:axPos val="l"/>
        <c:majorGridlines>
          <c:spPr>
            <a:ln w="3175">
              <a:solidFill>
                <a:srgbClr val="C0C0C0"/>
              </a:solidFill>
              <a:prstDash val="solid"/>
            </a:ln>
          </c:spPr>
        </c:majorGridlines>
        <c:numFmt formatCode="General" sourceLinked="1"/>
        <c:majorTickMark val="out"/>
        <c:minorTickMark val="out"/>
        <c:tickLblPos val="low"/>
        <c:spPr>
          <a:ln w="3175">
            <a:solidFill>
              <a:srgbClr val="000000"/>
            </a:solidFill>
            <a:prstDash val="solid"/>
          </a:ln>
        </c:spPr>
        <c:txPr>
          <a:bodyPr rot="0" vert="horz"/>
          <a:lstStyle/>
          <a:p>
            <a:pPr>
              <a:defRPr lang="en-US" sz="1100" b="1" i="0" u="none" strike="noStrike" baseline="0">
                <a:solidFill>
                  <a:srgbClr val="000000"/>
                </a:solidFill>
                <a:latin typeface="+mn-lt"/>
                <a:ea typeface="Arial"/>
                <a:cs typeface="Arial"/>
              </a:defRPr>
            </a:pPr>
            <a:endParaRPr lang="en-US"/>
          </a:p>
        </c:txPr>
        <c:crossAx val="366831784"/>
        <c:crosses val="autoZero"/>
        <c:auto val="1"/>
        <c:lblAlgn val="ctr"/>
        <c:lblOffset val="100"/>
        <c:tickLblSkip val="1"/>
        <c:tickMarkSkip val="1"/>
        <c:noMultiLvlLbl val="0"/>
      </c:catAx>
      <c:valAx>
        <c:axId val="366831784"/>
        <c:scaling>
          <c:orientation val="minMax"/>
          <c:max val="1"/>
          <c:min val="-1"/>
        </c:scaling>
        <c:delete val="1"/>
        <c:axPos val="b"/>
        <c:majorGridlines>
          <c:spPr>
            <a:ln w="3175">
              <a:solidFill>
                <a:srgbClr val="C0C0C0"/>
              </a:solidFill>
              <a:prstDash val="solid"/>
            </a:ln>
          </c:spPr>
        </c:majorGridlines>
        <c:numFmt formatCode="0%" sourceLinked="0"/>
        <c:majorTickMark val="out"/>
        <c:minorTickMark val="none"/>
        <c:tickLblPos val="nextTo"/>
        <c:crossAx val="366829040"/>
        <c:crosses val="autoZero"/>
        <c:crossBetween val="between"/>
        <c:majorUnit val="0.25"/>
      </c:valAx>
      <c:spPr>
        <a:solidFill>
          <a:srgbClr val="FFFFFF"/>
        </a:solidFill>
        <a:ln w="12700">
          <a:solidFill>
            <a:srgbClr val="C0C0C0"/>
          </a:solidFill>
          <a:prstDash val="solid"/>
        </a:ln>
      </c:spPr>
    </c:plotArea>
    <c:legend>
      <c:legendPos val="r"/>
      <c:layout>
        <c:manualLayout>
          <c:xMode val="edge"/>
          <c:yMode val="edge"/>
          <c:x val="0.25341430730573006"/>
          <c:y val="1.2949716733027548E-2"/>
          <c:w val="0.1374033620307662"/>
          <c:h val="9.8055378612483965E-2"/>
        </c:manualLayout>
      </c:layout>
      <c:overlay val="0"/>
      <c:spPr>
        <a:noFill/>
        <a:ln w="3175">
          <a:solidFill>
            <a:srgbClr val="FFFFFF"/>
          </a:solidFill>
          <a:prstDash val="solid"/>
        </a:ln>
      </c:spPr>
      <c:txPr>
        <a:bodyPr/>
        <a:lstStyle/>
        <a:p>
          <a:pPr>
            <a:defRPr lang="en-US" sz="1100" b="1" i="0" u="none" strike="noStrike" baseline="0">
              <a:solidFill>
                <a:srgbClr val="000000"/>
              </a:solidFill>
              <a:latin typeface="+mn-lt"/>
              <a:ea typeface="Arial"/>
              <a:cs typeface="Arial"/>
            </a:defRPr>
          </a:pPr>
          <a:endParaRPr lang="en-US"/>
        </a:p>
      </c:txPr>
    </c:legend>
    <c:plotVisOnly val="1"/>
    <c:dispBlanksAs val="gap"/>
    <c:showDLblsOverMax val="0"/>
  </c:chart>
  <c:spPr>
    <a:noFill/>
    <a:ln w="3175">
      <a:noFill/>
      <a:prstDash val="solid"/>
    </a:ln>
  </c:spPr>
  <c:txPr>
    <a:bodyPr/>
    <a:lstStyle/>
    <a:p>
      <a:pPr>
        <a:defRPr sz="1000" b="0" i="0" u="none" strike="noStrike" baseline="0">
          <a:solidFill>
            <a:srgbClr val="000000"/>
          </a:solidFill>
          <a:latin typeface="Arial"/>
          <a:ea typeface="Arial"/>
          <a:cs typeface="Arial"/>
        </a:defRPr>
      </a:pPr>
      <a:endParaRPr lang="en-US"/>
    </a:p>
  </c:txPr>
  <c:externalData r:id="rId2">
    <c:autoUpdate val="0"/>
  </c:externalData>
  <c:userShapes r:id="rId3"/>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Sheet1!$C$2</c:f>
              <c:strCache>
                <c:ptCount val="1"/>
                <c:pt idx="0">
                  <c:v>Pilnībā + drīzāk piekrīt</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Sheet1!$C$3:$C$40</c:f>
              <c:numCache>
                <c:formatCode>0%</c:formatCode>
                <c:ptCount val="38"/>
                <c:pt idx="0">
                  <c:v>0.11629539925729034</c:v>
                </c:pt>
                <c:pt idx="1">
                  <c:v>0.15737398846955319</c:v>
                </c:pt>
                <c:pt idx="2">
                  <c:v>0.1633292608539389</c:v>
                </c:pt>
                <c:pt idx="4">
                  <c:v>0.11078733542825969</c:v>
                </c:pt>
                <c:pt idx="5">
                  <c:v>0.13877149376196718</c:v>
                </c:pt>
                <c:pt idx="6">
                  <c:v>0.20960486989206051</c:v>
                </c:pt>
                <c:pt idx="8">
                  <c:v>0.15020332011620741</c:v>
                </c:pt>
                <c:pt idx="9">
                  <c:v>0.16141892675272637</c:v>
                </c:pt>
                <c:pt idx="11">
                  <c:v>0.12017321562358096</c:v>
                </c:pt>
                <c:pt idx="12">
                  <c:v>0.15485333256034214</c:v>
                </c:pt>
                <c:pt idx="13">
                  <c:v>0.18247680676490369</c:v>
                </c:pt>
                <c:pt idx="15">
                  <c:v>0.15945723313991794</c:v>
                </c:pt>
                <c:pt idx="16">
                  <c:v>0.11038219805505207</c:v>
                </c:pt>
                <c:pt idx="17">
                  <c:v>0.1538123184344373</c:v>
                </c:pt>
                <c:pt idx="18">
                  <c:v>0.19347572501376725</c:v>
                </c:pt>
                <c:pt idx="19">
                  <c:v>0.2960207706890044</c:v>
                </c:pt>
                <c:pt idx="21">
                  <c:v>0.12740894780789905</c:v>
                </c:pt>
                <c:pt idx="22">
                  <c:v>0.14650296103525551</c:v>
                </c:pt>
                <c:pt idx="23">
                  <c:v>0.16083669208384041</c:v>
                </c:pt>
                <c:pt idx="25">
                  <c:v>0.19000812812608953</c:v>
                </c:pt>
                <c:pt idx="26">
                  <c:v>0.14564139966014458</c:v>
                </c:pt>
                <c:pt idx="28">
                  <c:v>5.8824545064578307E-2</c:v>
                </c:pt>
                <c:pt idx="29">
                  <c:v>0.10747249943026935</c:v>
                </c:pt>
                <c:pt idx="30">
                  <c:v>0.14773928779929821</c:v>
                </c:pt>
                <c:pt idx="31">
                  <c:v>0.26310936587575179</c:v>
                </c:pt>
                <c:pt idx="32">
                  <c:v>0.27099550378297627</c:v>
                </c:pt>
                <c:pt idx="34">
                  <c:v>0.22604974276143289</c:v>
                </c:pt>
                <c:pt idx="35">
                  <c:v>8.936618725588398E-2</c:v>
                </c:pt>
                <c:pt idx="37">
                  <c:v>0.15420178408188398</c:v>
                </c:pt>
              </c:numCache>
            </c:numRef>
          </c:val>
          <c:extLst>
            <c:ext xmlns:c16="http://schemas.microsoft.com/office/drawing/2014/chart" uri="{C3380CC4-5D6E-409C-BE32-E72D297353CC}">
              <c16:uniqueId val="{00000000-4676-4B1A-8960-A64C75A11928}"/>
            </c:ext>
          </c:extLst>
        </c:ser>
        <c:ser>
          <c:idx val="1"/>
          <c:order val="1"/>
          <c:tx>
            <c:strRef>
              <c:f>Sheet1!$D$2</c:f>
              <c:strCache>
                <c:ptCount val="1"/>
                <c:pt idx="0">
                  <c:v>Pilnībā + drīzāk nepiekrīt</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Sheet1!$D$3:$D$40</c:f>
              <c:numCache>
                <c:formatCode>0%</c:formatCode>
                <c:ptCount val="38"/>
                <c:pt idx="0">
                  <c:v>0.78861264700436384</c:v>
                </c:pt>
                <c:pt idx="1">
                  <c:v>0.78579374328521912</c:v>
                </c:pt>
                <c:pt idx="2">
                  <c:v>0.77219286193341563</c:v>
                </c:pt>
                <c:pt idx="4">
                  <c:v>0.83006519528831735</c:v>
                </c:pt>
                <c:pt idx="5">
                  <c:v>0.7971222688686691</c:v>
                </c:pt>
                <c:pt idx="6">
                  <c:v>0.72437951244967846</c:v>
                </c:pt>
                <c:pt idx="8">
                  <c:v>0.77313226699962956</c:v>
                </c:pt>
                <c:pt idx="9">
                  <c:v>0.7923240174561309</c:v>
                </c:pt>
                <c:pt idx="11">
                  <c:v>0.81524370816037117</c:v>
                </c:pt>
                <c:pt idx="12">
                  <c:v>0.788016719993482</c:v>
                </c:pt>
                <c:pt idx="13">
                  <c:v>0.7397764283320043</c:v>
                </c:pt>
                <c:pt idx="15">
                  <c:v>0.78186387218331499</c:v>
                </c:pt>
                <c:pt idx="16">
                  <c:v>0.82723605652840315</c:v>
                </c:pt>
                <c:pt idx="17">
                  <c:v>0.81669138725005519</c:v>
                </c:pt>
                <c:pt idx="18">
                  <c:v>0.73049623428722688</c:v>
                </c:pt>
                <c:pt idx="19">
                  <c:v>0.64565796688589938</c:v>
                </c:pt>
                <c:pt idx="21">
                  <c:v>0.82439762893843838</c:v>
                </c:pt>
                <c:pt idx="22">
                  <c:v>0.7952627830892729</c:v>
                </c:pt>
                <c:pt idx="23">
                  <c:v>0.76745031080189174</c:v>
                </c:pt>
                <c:pt idx="25">
                  <c:v>0.70976468036409246</c:v>
                </c:pt>
                <c:pt idx="26">
                  <c:v>0.79675962782727527</c:v>
                </c:pt>
                <c:pt idx="28">
                  <c:v>0.88374256075977331</c:v>
                </c:pt>
                <c:pt idx="29">
                  <c:v>0.82120489538258101</c:v>
                </c:pt>
                <c:pt idx="30">
                  <c:v>0.78396774913502465</c:v>
                </c:pt>
                <c:pt idx="31">
                  <c:v>0.68226477653138418</c:v>
                </c:pt>
                <c:pt idx="32">
                  <c:v>0.64508991117570036</c:v>
                </c:pt>
                <c:pt idx="34">
                  <c:v>0.70694374641485591</c:v>
                </c:pt>
                <c:pt idx="35">
                  <c:v>0.84587706568667531</c:v>
                </c:pt>
                <c:pt idx="37">
                  <c:v>0.77997429749566305</c:v>
                </c:pt>
              </c:numCache>
            </c:numRef>
          </c:val>
          <c:extLst>
            <c:ext xmlns:c16="http://schemas.microsoft.com/office/drawing/2014/chart" uri="{C3380CC4-5D6E-409C-BE32-E72D297353CC}">
              <c16:uniqueId val="{00000001-4676-4B1A-8960-A64C75A11928}"/>
            </c:ext>
          </c:extLst>
        </c:ser>
        <c:ser>
          <c:idx val="2"/>
          <c:order val="2"/>
          <c:tx>
            <c:strRef>
              <c:f>Sheet1!$E$2</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Sheet1!$E$3:$E$40</c:f>
              <c:numCache>
                <c:formatCode>0%</c:formatCode>
                <c:ptCount val="38"/>
                <c:pt idx="0">
                  <c:v>9.5091953738346613E-2</c:v>
                </c:pt>
                <c:pt idx="1">
                  <c:v>5.6832268245226733E-2</c:v>
                </c:pt>
                <c:pt idx="2">
                  <c:v>6.4477877212645779E-2</c:v>
                </c:pt>
                <c:pt idx="4">
                  <c:v>5.9147469283422655E-2</c:v>
                </c:pt>
                <c:pt idx="5">
                  <c:v>6.4106237369362759E-2</c:v>
                </c:pt>
                <c:pt idx="6">
                  <c:v>6.6015617658261791E-2</c:v>
                </c:pt>
                <c:pt idx="8">
                  <c:v>7.6664412884164077E-2</c:v>
                </c:pt>
                <c:pt idx="9">
                  <c:v>4.6257055791141199E-2</c:v>
                </c:pt>
                <c:pt idx="11">
                  <c:v>6.4583076216048974E-2</c:v>
                </c:pt>
                <c:pt idx="12">
                  <c:v>5.7129947446176936E-2</c:v>
                </c:pt>
                <c:pt idx="13">
                  <c:v>7.7746764903089433E-2</c:v>
                </c:pt>
                <c:pt idx="15">
                  <c:v>5.8678894676766999E-2</c:v>
                </c:pt>
                <c:pt idx="16">
                  <c:v>6.2381745416544447E-2</c:v>
                </c:pt>
                <c:pt idx="17">
                  <c:v>2.9496294315507657E-2</c:v>
                </c:pt>
                <c:pt idx="18">
                  <c:v>7.6028040699005831E-2</c:v>
                </c:pt>
                <c:pt idx="19">
                  <c:v>5.8321262425096367E-2</c:v>
                </c:pt>
                <c:pt idx="21">
                  <c:v>4.8193423253662784E-2</c:v>
                </c:pt>
                <c:pt idx="22">
                  <c:v>5.8234255875471014E-2</c:v>
                </c:pt>
                <c:pt idx="23">
                  <c:v>7.1712997114267096E-2</c:v>
                </c:pt>
                <c:pt idx="25">
                  <c:v>0.10022719150981665</c:v>
                </c:pt>
                <c:pt idx="26">
                  <c:v>5.7598972512579436E-2</c:v>
                </c:pt>
                <c:pt idx="28">
                  <c:v>5.7432894175648078E-2</c:v>
                </c:pt>
                <c:pt idx="29">
                  <c:v>7.1322605187148197E-2</c:v>
                </c:pt>
                <c:pt idx="30">
                  <c:v>6.8292963065675866E-2</c:v>
                </c:pt>
                <c:pt idx="31">
                  <c:v>5.462585759286475E-2</c:v>
                </c:pt>
                <c:pt idx="32">
                  <c:v>8.3914585041323694E-2</c:v>
                </c:pt>
                <c:pt idx="34">
                  <c:v>6.700651082371227E-2</c:v>
                </c:pt>
                <c:pt idx="35">
                  <c:v>6.4756747057438779E-2</c:v>
                </c:pt>
                <c:pt idx="37">
                  <c:v>6.5823918422452998E-2</c:v>
                </c:pt>
              </c:numCache>
            </c:numRef>
          </c:val>
          <c:extLst>
            <c:ext xmlns:c16="http://schemas.microsoft.com/office/drawing/2014/chart" uri="{C3380CC4-5D6E-409C-BE32-E72D297353CC}">
              <c16:uniqueId val="{00000002-4676-4B1A-8960-A64C75A11928}"/>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900"/>
            </a:pPr>
            <a:endParaRPr lang="en-US"/>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21629890559029258"/>
          <c:y val="2.3597491191768767E-3"/>
          <c:w val="0.78370109440970748"/>
          <c:h val="4.0910676692836698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1.2431830955554763E-2"/>
          <c:y val="0"/>
          <c:w val="0.95774167427522949"/>
          <c:h val="0.8679974978270959"/>
        </c:manualLayout>
      </c:layout>
      <c:barChart>
        <c:barDir val="bar"/>
        <c:grouping val="percentStacked"/>
        <c:varyColors val="0"/>
        <c:ser>
          <c:idx val="0"/>
          <c:order val="0"/>
          <c:tx>
            <c:strRef>
              <c:f>Sheet1!$B$1</c:f>
              <c:strCache>
                <c:ptCount val="1"/>
                <c:pt idx="0">
                  <c:v>Pilnībā + drīzāk piekrīt</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10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Sportā galvenais ir uzvara</c:v>
                </c:pt>
                <c:pt idx="1">
                  <c:v>Tie, kas krāpjas sportā, parasti ir negodīgi arī citās dzīves jomās</c:v>
                </c:pt>
                <c:pt idx="2">
                  <c:v>Sports kā audzināšanas metode ir padarījis labākus daudzus bērnus un jauniešus Latvijā</c:v>
                </c:pt>
                <c:pt idx="3">
                  <c:v>Sportā visiem dalībniekiem ir jānodrošina vienlīdzīgi apstākļi</c:v>
                </c:pt>
                <c:pt idx="4">
                  <c:v>Sportam ir jābūt daļai no bērnu un jauniešu audzināšanas programmas</c:v>
                </c:pt>
              </c:strCache>
            </c:strRef>
          </c:cat>
          <c:val>
            <c:numRef>
              <c:f>Sheet1!$B$2:$B$6</c:f>
              <c:numCache>
                <c:formatCode>0%</c:formatCode>
                <c:ptCount val="5"/>
                <c:pt idx="0">
                  <c:v>0.43357277300934771</c:v>
                </c:pt>
                <c:pt idx="1">
                  <c:v>0.73030921400286675</c:v>
                </c:pt>
                <c:pt idx="2">
                  <c:v>0.86704886096078271</c:v>
                </c:pt>
                <c:pt idx="3">
                  <c:v>0.90815159673433543</c:v>
                </c:pt>
                <c:pt idx="4">
                  <c:v>0.94817711411641981</c:v>
                </c:pt>
              </c:numCache>
            </c:numRef>
          </c:val>
          <c:extLst>
            <c:ext xmlns:c16="http://schemas.microsoft.com/office/drawing/2014/chart" uri="{C3380CC4-5D6E-409C-BE32-E72D297353CC}">
              <c16:uniqueId val="{00000000-C546-498B-B49A-28A756974F12}"/>
            </c:ext>
          </c:extLst>
        </c:ser>
        <c:ser>
          <c:idx val="1"/>
          <c:order val="1"/>
          <c:tx>
            <c:strRef>
              <c:f>Sheet1!$C$1</c:f>
              <c:strCache>
                <c:ptCount val="1"/>
                <c:pt idx="0">
                  <c:v>Pilnībā + drīzāk nepiekrīt</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Sportā galvenais ir uzvara</c:v>
                </c:pt>
                <c:pt idx="1">
                  <c:v>Tie, kas krāpjas sportā, parasti ir negodīgi arī citās dzīves jomās</c:v>
                </c:pt>
                <c:pt idx="2">
                  <c:v>Sports kā audzināšanas metode ir padarījis labākus daudzus bērnus un jauniešus Latvijā</c:v>
                </c:pt>
                <c:pt idx="3">
                  <c:v>Sportā visiem dalībniekiem ir jānodrošina vienlīdzīgi apstākļi</c:v>
                </c:pt>
                <c:pt idx="4">
                  <c:v>Sportam ir jābūt daļai no bērnu un jauniešu audzināšanas programmas</c:v>
                </c:pt>
              </c:strCache>
            </c:strRef>
          </c:cat>
          <c:val>
            <c:numRef>
              <c:f>Sheet1!$C$2:$C$6</c:f>
              <c:numCache>
                <c:formatCode>0%</c:formatCode>
                <c:ptCount val="5"/>
                <c:pt idx="0">
                  <c:v>0.53086819072000446</c:v>
                </c:pt>
                <c:pt idx="1">
                  <c:v>0.14516326754940082</c:v>
                </c:pt>
                <c:pt idx="2">
                  <c:v>7.4257816367129512E-2</c:v>
                </c:pt>
                <c:pt idx="3">
                  <c:v>7.5928264524275368E-2</c:v>
                </c:pt>
                <c:pt idx="4">
                  <c:v>4.1240572023258891E-2</c:v>
                </c:pt>
              </c:numCache>
            </c:numRef>
          </c:val>
          <c:extLst>
            <c:ext xmlns:c16="http://schemas.microsoft.com/office/drawing/2014/chart" uri="{C3380CC4-5D6E-409C-BE32-E72D297353CC}">
              <c16:uniqueId val="{00000001-C546-498B-B49A-28A756974F12}"/>
            </c:ext>
          </c:extLst>
        </c:ser>
        <c:ser>
          <c:idx val="2"/>
          <c:order val="2"/>
          <c:tx>
            <c:strRef>
              <c:f>Sheet1!$D$1</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Sportā galvenais ir uzvara</c:v>
                </c:pt>
                <c:pt idx="1">
                  <c:v>Tie, kas krāpjas sportā, parasti ir negodīgi arī citās dzīves jomās</c:v>
                </c:pt>
                <c:pt idx="2">
                  <c:v>Sports kā audzināšanas metode ir padarījis labākus daudzus bērnus un jauniešus Latvijā</c:v>
                </c:pt>
                <c:pt idx="3">
                  <c:v>Sportā visiem dalībniekiem ir jānodrošina vienlīdzīgi apstākļi</c:v>
                </c:pt>
                <c:pt idx="4">
                  <c:v>Sportam ir jābūt daļai no bērnu un jauniešu audzināšanas programmas</c:v>
                </c:pt>
              </c:strCache>
            </c:strRef>
          </c:cat>
          <c:val>
            <c:numRef>
              <c:f>Sheet1!$D$2:$D$6</c:f>
              <c:numCache>
                <c:formatCode>0%</c:formatCode>
                <c:ptCount val="5"/>
                <c:pt idx="0">
                  <c:v>3.5559036270647854E-2</c:v>
                </c:pt>
                <c:pt idx="1">
                  <c:v>0.12452751844773247</c:v>
                </c:pt>
                <c:pt idx="2">
                  <c:v>5.8693322672088238E-2</c:v>
                </c:pt>
                <c:pt idx="3">
                  <c:v>1.592013874138893E-2</c:v>
                </c:pt>
                <c:pt idx="4">
                  <c:v>1.0582313860321152E-2</c:v>
                </c:pt>
              </c:numCache>
            </c:numRef>
          </c:val>
          <c:extLst>
            <c:ext xmlns:c16="http://schemas.microsoft.com/office/drawing/2014/chart" uri="{C3380CC4-5D6E-409C-BE32-E72D297353CC}">
              <c16:uniqueId val="{00000002-C546-498B-B49A-28A756974F12}"/>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1"/>
        <c:axPos val="l"/>
        <c:numFmt formatCode="General" sourceLinked="1"/>
        <c:majorTickMark val="out"/>
        <c:minorTickMark val="none"/>
        <c:tickLblPos val="nextTo"/>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
          <c:y val="0.85767829450882427"/>
          <c:w val="1"/>
          <c:h val="0.14232170549117573"/>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4599350423182752"/>
          <c:y val="0"/>
          <c:w val="0.52836647974643858"/>
          <c:h val="0.88445189145464898"/>
        </c:manualLayout>
      </c:layout>
      <c:barChart>
        <c:barDir val="bar"/>
        <c:grouping val="percentStacked"/>
        <c:varyColors val="0"/>
        <c:ser>
          <c:idx val="0"/>
          <c:order val="0"/>
          <c:tx>
            <c:strRef>
              <c:f>Sheet1!$B$1</c:f>
              <c:strCache>
                <c:ptCount val="1"/>
                <c:pt idx="0">
                  <c:v>Pilnībā piekrīt</c:v>
                </c:pt>
              </c:strCache>
            </c:strRef>
          </c:tx>
          <c:spPr>
            <a:solidFill>
              <a:srgbClr val="70AD47">
                <a:lumMod val="75000"/>
              </a:srgbClr>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Ar dopinga vielām var izmainīt ķermeņa formu (piemēram, kļūt slaidākam vai muskuļotākam)</c:v>
                </c:pt>
                <c:pt idx="1">
                  <c:v>Dopings ir ātrs un viegls veids, kā sasniegt vajadzīgo fizisko formu un ātri atgūt spēkus</c:v>
                </c:pt>
                <c:pt idx="2">
                  <c:v>Dopinga lietošana ir ētisks pārkāpums</c:v>
                </c:pt>
                <c:pt idx="3">
                  <c:v>Sportisti ir bargi jāsoda dopinga lietošanas gadījumā</c:v>
                </c:pt>
                <c:pt idx="4">
                  <c:v>Dopings palīdz sasniegt labākus sportiskos rezultātus</c:v>
                </c:pt>
              </c:strCache>
            </c:strRef>
          </c:cat>
          <c:val>
            <c:numRef>
              <c:f>Sheet1!$B$2:$B$6</c:f>
              <c:numCache>
                <c:formatCode>0%</c:formatCode>
                <c:ptCount val="5"/>
                <c:pt idx="0">
                  <c:v>0.27294249817452804</c:v>
                </c:pt>
                <c:pt idx="1">
                  <c:v>0.33780326812692091</c:v>
                </c:pt>
                <c:pt idx="2">
                  <c:v>0.59049783576271364</c:v>
                </c:pt>
                <c:pt idx="3">
                  <c:v>0.53225554128321129</c:v>
                </c:pt>
                <c:pt idx="4">
                  <c:v>0.55441994583728083</c:v>
                </c:pt>
              </c:numCache>
            </c:numRef>
          </c:val>
          <c:extLst>
            <c:ext xmlns:c16="http://schemas.microsoft.com/office/drawing/2014/chart" uri="{C3380CC4-5D6E-409C-BE32-E72D297353CC}">
              <c16:uniqueId val="{00000000-1AAB-4F15-8F8F-3BB33BB038BB}"/>
            </c:ext>
          </c:extLst>
        </c:ser>
        <c:ser>
          <c:idx val="1"/>
          <c:order val="1"/>
          <c:tx>
            <c:strRef>
              <c:f>Sheet1!$C$1</c:f>
              <c:strCache>
                <c:ptCount val="1"/>
                <c:pt idx="0">
                  <c:v>Drīzāk piekrīt</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Ar dopinga vielām var izmainīt ķermeņa formu (piemēram, kļūt slaidākam vai muskuļotākam)</c:v>
                </c:pt>
                <c:pt idx="1">
                  <c:v>Dopings ir ātrs un viegls veids, kā sasniegt vajadzīgo fizisko formu un ātri atgūt spēkus</c:v>
                </c:pt>
                <c:pt idx="2">
                  <c:v>Dopinga lietošana ir ētisks pārkāpums</c:v>
                </c:pt>
                <c:pt idx="3">
                  <c:v>Sportisti ir bargi jāsoda dopinga lietošanas gadījumā</c:v>
                </c:pt>
                <c:pt idx="4">
                  <c:v>Dopings palīdz sasniegt labākus sportiskos rezultātus</c:v>
                </c:pt>
              </c:strCache>
            </c:strRef>
          </c:cat>
          <c:val>
            <c:numRef>
              <c:f>Sheet1!$C$2:$C$6</c:f>
              <c:numCache>
                <c:formatCode>0%</c:formatCode>
                <c:ptCount val="5"/>
                <c:pt idx="0">
                  <c:v>0.35883956091771696</c:v>
                </c:pt>
                <c:pt idx="1">
                  <c:v>0.36947167917120849</c:v>
                </c:pt>
                <c:pt idx="2">
                  <c:v>0.21760779872959557</c:v>
                </c:pt>
                <c:pt idx="3">
                  <c:v>0.31587371718552981</c:v>
                </c:pt>
                <c:pt idx="4">
                  <c:v>0.3401283180736413</c:v>
                </c:pt>
              </c:numCache>
            </c:numRef>
          </c:val>
          <c:extLst>
            <c:ext xmlns:c16="http://schemas.microsoft.com/office/drawing/2014/chart" uri="{C3380CC4-5D6E-409C-BE32-E72D297353CC}">
              <c16:uniqueId val="{00000001-1AAB-4F15-8F8F-3BB33BB038BB}"/>
            </c:ext>
          </c:extLst>
        </c:ser>
        <c:ser>
          <c:idx val="2"/>
          <c:order val="2"/>
          <c:tx>
            <c:strRef>
              <c:f>Sheet1!$D$1</c:f>
              <c:strCache>
                <c:ptCount val="1"/>
                <c:pt idx="0">
                  <c:v>Drīzāk nepiekrīt</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Ar dopinga vielām var izmainīt ķermeņa formu (piemēram, kļūt slaidākam vai muskuļotākam)</c:v>
                </c:pt>
                <c:pt idx="1">
                  <c:v>Dopings ir ātrs un viegls veids, kā sasniegt vajadzīgo fizisko formu un ātri atgūt spēkus</c:v>
                </c:pt>
                <c:pt idx="2">
                  <c:v>Dopinga lietošana ir ētisks pārkāpums</c:v>
                </c:pt>
                <c:pt idx="3">
                  <c:v>Sportisti ir bargi jāsoda dopinga lietošanas gadījumā</c:v>
                </c:pt>
                <c:pt idx="4">
                  <c:v>Dopings palīdz sasniegt labākus sportiskos rezultātus</c:v>
                </c:pt>
              </c:strCache>
            </c:strRef>
          </c:cat>
          <c:val>
            <c:numRef>
              <c:f>Sheet1!$D$2:$D$6</c:f>
              <c:numCache>
                <c:formatCode>0%</c:formatCode>
                <c:ptCount val="5"/>
                <c:pt idx="0">
                  <c:v>0.13399962002102753</c:v>
                </c:pt>
                <c:pt idx="1">
                  <c:v>0.12988134671115178</c:v>
                </c:pt>
                <c:pt idx="2">
                  <c:v>6.1993579327573718E-2</c:v>
                </c:pt>
                <c:pt idx="3">
                  <c:v>4.1202021408009909E-2</c:v>
                </c:pt>
                <c:pt idx="4">
                  <c:v>2.8907016101674753E-2</c:v>
                </c:pt>
              </c:numCache>
            </c:numRef>
          </c:val>
          <c:extLst>
            <c:ext xmlns:c16="http://schemas.microsoft.com/office/drawing/2014/chart" uri="{C3380CC4-5D6E-409C-BE32-E72D297353CC}">
              <c16:uniqueId val="{00000002-1AAB-4F15-8F8F-3BB33BB038BB}"/>
            </c:ext>
          </c:extLst>
        </c:ser>
        <c:ser>
          <c:idx val="3"/>
          <c:order val="3"/>
          <c:tx>
            <c:strRef>
              <c:f>Sheet1!$E$1</c:f>
              <c:strCache>
                <c:ptCount val="1"/>
                <c:pt idx="0">
                  <c:v>Pilnībā nepiekrīt</c:v>
                </c:pt>
              </c:strCache>
            </c:strRef>
          </c:tx>
          <c:spPr>
            <a:solidFill>
              <a:srgbClr val="ED7D31">
                <a:lumMod val="75000"/>
              </a:srgbClr>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Ar dopinga vielām var izmainīt ķermeņa formu (piemēram, kļūt slaidākam vai muskuļotākam)</c:v>
                </c:pt>
                <c:pt idx="1">
                  <c:v>Dopings ir ātrs un viegls veids, kā sasniegt vajadzīgo fizisko formu un ātri atgūt spēkus</c:v>
                </c:pt>
                <c:pt idx="2">
                  <c:v>Dopinga lietošana ir ētisks pārkāpums</c:v>
                </c:pt>
                <c:pt idx="3">
                  <c:v>Sportisti ir bargi jāsoda dopinga lietošanas gadījumā</c:v>
                </c:pt>
                <c:pt idx="4">
                  <c:v>Dopings palīdz sasniegt labākus sportiskos rezultātus</c:v>
                </c:pt>
              </c:strCache>
            </c:strRef>
          </c:cat>
          <c:val>
            <c:numRef>
              <c:f>Sheet1!$E$2:$E$6</c:f>
              <c:numCache>
                <c:formatCode>0%</c:formatCode>
                <c:ptCount val="5"/>
                <c:pt idx="0">
                  <c:v>5.8292586831259818E-2</c:v>
                </c:pt>
                <c:pt idx="1">
                  <c:v>4.929547523497943E-2</c:v>
                </c:pt>
                <c:pt idx="2">
                  <c:v>5.917242203801773E-2</c:v>
                </c:pt>
                <c:pt idx="3">
                  <c:v>2.8829824005753658E-2</c:v>
                </c:pt>
                <c:pt idx="4">
                  <c:v>2.0090555168158455E-2</c:v>
                </c:pt>
              </c:numCache>
            </c:numRef>
          </c:val>
          <c:extLst>
            <c:ext xmlns:c16="http://schemas.microsoft.com/office/drawing/2014/chart" uri="{C3380CC4-5D6E-409C-BE32-E72D297353CC}">
              <c16:uniqueId val="{00000003-1AAB-4F15-8F8F-3BB33BB038BB}"/>
            </c:ext>
          </c:extLst>
        </c:ser>
        <c:ser>
          <c:idx val="4"/>
          <c:order val="4"/>
          <c:tx>
            <c:strRef>
              <c:f>Sheet1!$F$1</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Ar dopinga vielām var izmainīt ķermeņa formu (piemēram, kļūt slaidākam vai muskuļotākam)</c:v>
                </c:pt>
                <c:pt idx="1">
                  <c:v>Dopings ir ātrs un viegls veids, kā sasniegt vajadzīgo fizisko formu un ātri atgūt spēkus</c:v>
                </c:pt>
                <c:pt idx="2">
                  <c:v>Dopinga lietošana ir ētisks pārkāpums</c:v>
                </c:pt>
                <c:pt idx="3">
                  <c:v>Sportisti ir bargi jāsoda dopinga lietošanas gadījumā</c:v>
                </c:pt>
                <c:pt idx="4">
                  <c:v>Dopings palīdz sasniegt labākus sportiskos rezultātus</c:v>
                </c:pt>
              </c:strCache>
            </c:strRef>
          </c:cat>
          <c:val>
            <c:numRef>
              <c:f>Sheet1!$F$2:$F$6</c:f>
              <c:numCache>
                <c:formatCode>0%</c:formatCode>
                <c:ptCount val="5"/>
                <c:pt idx="0">
                  <c:v>0.17592573405546802</c:v>
                </c:pt>
                <c:pt idx="1">
                  <c:v>0.11354823075573961</c:v>
                </c:pt>
                <c:pt idx="2">
                  <c:v>7.0728364142099903E-2</c:v>
                </c:pt>
                <c:pt idx="3">
                  <c:v>8.1838896117495674E-2</c:v>
                </c:pt>
                <c:pt idx="4">
                  <c:v>5.6454164819245485E-2</c:v>
                </c:pt>
              </c:numCache>
            </c:numRef>
          </c:val>
          <c:extLst>
            <c:ext xmlns:c16="http://schemas.microsoft.com/office/drawing/2014/chart" uri="{C3380CC4-5D6E-409C-BE32-E72D297353CC}">
              <c16:uniqueId val="{00000004-1AAB-4F15-8F8F-3BB33BB038BB}"/>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10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18799414858416635"/>
          <c:y val="0.90279517716499336"/>
          <c:w val="0.80511267458465396"/>
          <c:h val="8.2645891951181036E-2"/>
        </c:manualLayout>
      </c:layout>
      <c:overlay val="0"/>
      <c:txPr>
        <a:bodyPr/>
        <a:lstStyle/>
        <a:p>
          <a:pPr>
            <a:defRPr sz="100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1.2431830955554763E-2"/>
          <c:y val="0"/>
          <c:w val="0.95774167427522949"/>
          <c:h val="0.8679974978270959"/>
        </c:manualLayout>
      </c:layout>
      <c:barChart>
        <c:barDir val="bar"/>
        <c:grouping val="percentStacked"/>
        <c:varyColors val="0"/>
        <c:ser>
          <c:idx val="0"/>
          <c:order val="0"/>
          <c:tx>
            <c:strRef>
              <c:f>Sheet1!$B$1</c:f>
              <c:strCache>
                <c:ptCount val="1"/>
                <c:pt idx="0">
                  <c:v>Pilnībā + drīzāk piekrīt</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10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Ar dopinga vielām var izmainīt ķermeņa formu (piemēram, kļūt slaidākam vai muskuļotākam)</c:v>
                </c:pt>
                <c:pt idx="1">
                  <c:v>Dopings ir ātrs un viegls veids, kā sasniegt vajadzīgo fizisko formu un ātri atgūt spēkus</c:v>
                </c:pt>
                <c:pt idx="2">
                  <c:v>Dopinga lietošana ir ētisks pārkāpums</c:v>
                </c:pt>
                <c:pt idx="3">
                  <c:v>Sportisti ir bargi jāsoda dopinga lietošanas gadījumā</c:v>
                </c:pt>
                <c:pt idx="4">
                  <c:v>Dopings palīdz sasniegt labākus sportiskos rezultātus</c:v>
                </c:pt>
              </c:strCache>
            </c:strRef>
          </c:cat>
          <c:val>
            <c:numRef>
              <c:f>Sheet1!$B$2:$B$6</c:f>
              <c:numCache>
                <c:formatCode>0%</c:formatCode>
                <c:ptCount val="5"/>
                <c:pt idx="0">
                  <c:v>0.63178205909224505</c:v>
                </c:pt>
                <c:pt idx="1">
                  <c:v>0.70727494729812945</c:v>
                </c:pt>
                <c:pt idx="2">
                  <c:v>0.80810563449230921</c:v>
                </c:pt>
                <c:pt idx="3">
                  <c:v>0.8481292584687411</c:v>
                </c:pt>
                <c:pt idx="4">
                  <c:v>0.89454826391092213</c:v>
                </c:pt>
              </c:numCache>
            </c:numRef>
          </c:val>
          <c:extLst>
            <c:ext xmlns:c16="http://schemas.microsoft.com/office/drawing/2014/chart" uri="{C3380CC4-5D6E-409C-BE32-E72D297353CC}">
              <c16:uniqueId val="{00000000-A868-4508-8266-663553C3D1A2}"/>
            </c:ext>
          </c:extLst>
        </c:ser>
        <c:ser>
          <c:idx val="1"/>
          <c:order val="1"/>
          <c:tx>
            <c:strRef>
              <c:f>Sheet1!$C$1</c:f>
              <c:strCache>
                <c:ptCount val="1"/>
                <c:pt idx="0">
                  <c:v>Pilnībā + drīzāk nepiekrīt</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Ar dopinga vielām var izmainīt ķermeņa formu (piemēram, kļūt slaidākam vai muskuļotākam)</c:v>
                </c:pt>
                <c:pt idx="1">
                  <c:v>Dopings ir ātrs un viegls veids, kā sasniegt vajadzīgo fizisko formu un ātri atgūt spēkus</c:v>
                </c:pt>
                <c:pt idx="2">
                  <c:v>Dopinga lietošana ir ētisks pārkāpums</c:v>
                </c:pt>
                <c:pt idx="3">
                  <c:v>Sportisti ir bargi jāsoda dopinga lietošanas gadījumā</c:v>
                </c:pt>
                <c:pt idx="4">
                  <c:v>Dopings palīdz sasniegt labākus sportiskos rezultātus</c:v>
                </c:pt>
              </c:strCache>
            </c:strRef>
          </c:cat>
          <c:val>
            <c:numRef>
              <c:f>Sheet1!$C$2:$C$6</c:f>
              <c:numCache>
                <c:formatCode>0%</c:formatCode>
                <c:ptCount val="5"/>
                <c:pt idx="0">
                  <c:v>0.19229220685228732</c:v>
                </c:pt>
                <c:pt idx="1">
                  <c:v>0.17917682194613122</c:v>
                </c:pt>
                <c:pt idx="2">
                  <c:v>0.12116600136559144</c:v>
                </c:pt>
                <c:pt idx="3">
                  <c:v>7.0031845413763574E-2</c:v>
                </c:pt>
                <c:pt idx="4">
                  <c:v>4.8997571269833208E-2</c:v>
                </c:pt>
              </c:numCache>
            </c:numRef>
          </c:val>
          <c:extLst>
            <c:ext xmlns:c16="http://schemas.microsoft.com/office/drawing/2014/chart" uri="{C3380CC4-5D6E-409C-BE32-E72D297353CC}">
              <c16:uniqueId val="{00000001-A868-4508-8266-663553C3D1A2}"/>
            </c:ext>
          </c:extLst>
        </c:ser>
        <c:ser>
          <c:idx val="2"/>
          <c:order val="2"/>
          <c:tx>
            <c:strRef>
              <c:f>Sheet1!$D$1</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Ar dopinga vielām var izmainīt ķermeņa formu (piemēram, kļūt slaidākam vai muskuļotākam)</c:v>
                </c:pt>
                <c:pt idx="1">
                  <c:v>Dopings ir ātrs un viegls veids, kā sasniegt vajadzīgo fizisko formu un ātri atgūt spēkus</c:v>
                </c:pt>
                <c:pt idx="2">
                  <c:v>Dopinga lietošana ir ētisks pārkāpums</c:v>
                </c:pt>
                <c:pt idx="3">
                  <c:v>Sportisti ir bargi jāsoda dopinga lietošanas gadījumā</c:v>
                </c:pt>
                <c:pt idx="4">
                  <c:v>Dopings palīdz sasniegt labākus sportiskos rezultātus</c:v>
                </c:pt>
              </c:strCache>
            </c:strRef>
          </c:cat>
          <c:val>
            <c:numRef>
              <c:f>Sheet1!$D$2:$D$6</c:f>
              <c:numCache>
                <c:formatCode>0%</c:formatCode>
                <c:ptCount val="5"/>
                <c:pt idx="0">
                  <c:v>0.17592573405546802</c:v>
                </c:pt>
                <c:pt idx="1">
                  <c:v>0.11354823075573961</c:v>
                </c:pt>
                <c:pt idx="2">
                  <c:v>7.0728364142099903E-2</c:v>
                </c:pt>
                <c:pt idx="3">
                  <c:v>8.1838896117495674E-2</c:v>
                </c:pt>
                <c:pt idx="4">
                  <c:v>5.6454164819245485E-2</c:v>
                </c:pt>
              </c:numCache>
            </c:numRef>
          </c:val>
          <c:extLst>
            <c:ext xmlns:c16="http://schemas.microsoft.com/office/drawing/2014/chart" uri="{C3380CC4-5D6E-409C-BE32-E72D297353CC}">
              <c16:uniqueId val="{00000002-A868-4508-8266-663553C3D1A2}"/>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1"/>
        <c:axPos val="l"/>
        <c:numFmt formatCode="General" sourceLinked="1"/>
        <c:majorTickMark val="out"/>
        <c:minorTickMark val="none"/>
        <c:tickLblPos val="nextTo"/>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
          <c:y val="0.85767829450882427"/>
          <c:w val="1"/>
          <c:h val="0.14232170549117573"/>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0558707611308396"/>
          <c:y val="8.1413600811141018E-2"/>
          <c:w val="0.52315454739771028"/>
          <c:h val="0.91858640796732194"/>
        </c:manualLayout>
      </c:layout>
      <c:barChart>
        <c:barDir val="bar"/>
        <c:grouping val="clustered"/>
        <c:varyColors val="0"/>
        <c:ser>
          <c:idx val="0"/>
          <c:order val="0"/>
          <c:tx>
            <c:strRef>
              <c:f>Sheet1!$B$1</c:f>
              <c:strCache>
                <c:ptCount val="1"/>
                <c:pt idx="0">
                  <c:v>2019</c:v>
                </c:pt>
              </c:strCache>
            </c:strRef>
          </c:tx>
          <c:spPr>
            <a:solidFill>
              <a:srgbClr val="70AD47">
                <a:lumMod val="60000"/>
                <a:lumOff val="40000"/>
              </a:srgbClr>
            </a:solidFill>
          </c:spPr>
          <c:invertIfNegative val="0"/>
          <c:dLbls>
            <c:spPr>
              <a:noFill/>
              <a:ln w="25400">
                <a:noFill/>
              </a:ln>
            </c:spPr>
            <c:txPr>
              <a:bodyPr/>
              <a:lstStyle/>
              <a:p>
                <a:pPr>
                  <a:defRPr lang="en-US" sz="800" b="0" i="0" u="none" strike="noStrike" baseline="0">
                    <a:solidFill>
                      <a:srgbClr val="000000"/>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Ar dopinga vielām var izmainīt ķermeņa formu (piemēram, kļūt slaidākam vai muskuļotākam)</c:v>
                </c:pt>
                <c:pt idx="1">
                  <c:v>Dopings ir ātrs un viegls veids, kā sasniegt vajadzīgo fizisko formu un ātri atgūt spēkus</c:v>
                </c:pt>
                <c:pt idx="2">
                  <c:v>Dopinga lietošana ir ētisks pārkāpums</c:v>
                </c:pt>
                <c:pt idx="3">
                  <c:v>Sportisti ir bargi jāsoda dopinga lietošanas gadījumā</c:v>
                </c:pt>
                <c:pt idx="4">
                  <c:v>Dopings palīdz sasniegt labākus sportiskos rezultātus</c:v>
                </c:pt>
              </c:strCache>
            </c:strRef>
          </c:cat>
          <c:val>
            <c:numRef>
              <c:f>Sheet1!$B$2:$B$6</c:f>
              <c:numCache>
                <c:formatCode>0%</c:formatCode>
                <c:ptCount val="5"/>
                <c:pt idx="0">
                  <c:v>0.53</c:v>
                </c:pt>
                <c:pt idx="1">
                  <c:v>0.65</c:v>
                </c:pt>
                <c:pt idx="2">
                  <c:v>0.72</c:v>
                </c:pt>
                <c:pt idx="3">
                  <c:v>0.73</c:v>
                </c:pt>
                <c:pt idx="4">
                  <c:v>0.81</c:v>
                </c:pt>
              </c:numCache>
            </c:numRef>
          </c:val>
          <c:extLst>
            <c:ext xmlns:c16="http://schemas.microsoft.com/office/drawing/2014/chart" uri="{C3380CC4-5D6E-409C-BE32-E72D297353CC}">
              <c16:uniqueId val="{00000000-139E-42E8-8AC9-F492F9A921A5}"/>
            </c:ext>
          </c:extLst>
        </c:ser>
        <c:ser>
          <c:idx val="1"/>
          <c:order val="1"/>
          <c:tx>
            <c:strRef>
              <c:f>Sheet1!$C$1</c:f>
              <c:strCache>
                <c:ptCount val="1"/>
              </c:strCache>
            </c:strRef>
          </c:tx>
          <c:spPr>
            <a:solidFill>
              <a:srgbClr val="ED7D31">
                <a:lumMod val="60000"/>
                <a:lumOff val="40000"/>
              </a:srgbClr>
            </a:solidFill>
          </c:spPr>
          <c:invertIfNegative val="0"/>
          <c:dLbls>
            <c:spPr>
              <a:noFill/>
              <a:ln>
                <a:noFill/>
              </a:ln>
              <a:effectLst/>
            </c:spPr>
            <c:txPr>
              <a:bodyPr/>
              <a:lstStyle/>
              <a:p>
                <a:pPr>
                  <a:defRPr sz="800">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Ar dopinga vielām var izmainīt ķermeņa formu (piemēram, kļūt slaidākam vai muskuļotākam)</c:v>
                </c:pt>
                <c:pt idx="1">
                  <c:v>Dopings ir ātrs un viegls veids, kā sasniegt vajadzīgo fizisko formu un ātri atgūt spēkus</c:v>
                </c:pt>
                <c:pt idx="2">
                  <c:v>Dopinga lietošana ir ētisks pārkāpums</c:v>
                </c:pt>
                <c:pt idx="3">
                  <c:v>Sportisti ir bargi jāsoda dopinga lietošanas gadījumā</c:v>
                </c:pt>
                <c:pt idx="4">
                  <c:v>Dopings palīdz sasniegt labākus sportiskos rezultātus</c:v>
                </c:pt>
              </c:strCache>
            </c:strRef>
          </c:cat>
          <c:val>
            <c:numRef>
              <c:f>Sheet1!$C$2:$C$6</c:f>
              <c:numCache>
                <c:formatCode>0%</c:formatCode>
                <c:ptCount val="5"/>
                <c:pt idx="0">
                  <c:v>-0.22</c:v>
                </c:pt>
                <c:pt idx="1">
                  <c:v>-0.18</c:v>
                </c:pt>
                <c:pt idx="2">
                  <c:v>-0.13</c:v>
                </c:pt>
                <c:pt idx="3">
                  <c:v>-7.0000000000000007E-2</c:v>
                </c:pt>
                <c:pt idx="4">
                  <c:v>-0.06</c:v>
                </c:pt>
              </c:numCache>
            </c:numRef>
          </c:val>
          <c:extLst>
            <c:ext xmlns:c16="http://schemas.microsoft.com/office/drawing/2014/chart" uri="{C3380CC4-5D6E-409C-BE32-E72D297353CC}">
              <c16:uniqueId val="{00000001-139E-42E8-8AC9-F492F9A921A5}"/>
            </c:ext>
          </c:extLst>
        </c:ser>
        <c:ser>
          <c:idx val="2"/>
          <c:order val="2"/>
          <c:tx>
            <c:strRef>
              <c:f>Sheet1!$D$1</c:f>
              <c:strCache>
                <c:ptCount val="1"/>
                <c:pt idx="0">
                  <c:v>2024</c:v>
                </c:pt>
              </c:strCache>
            </c:strRef>
          </c:tx>
          <c:spPr>
            <a:solidFill>
              <a:srgbClr val="70AD47">
                <a:lumMod val="75000"/>
              </a:srgbClr>
            </a:solidFill>
          </c:spPr>
          <c:invertIfNegative val="0"/>
          <c:dLbls>
            <c:spPr>
              <a:noFill/>
              <a:ln>
                <a:noFill/>
              </a:ln>
              <a:effectLst/>
            </c:spPr>
            <c:txPr>
              <a:bodyPr wrap="square" lIns="38100" tIns="19050" rIns="38100" bIns="19050" anchor="ctr">
                <a:spAutoFit/>
              </a:bodyPr>
              <a:lstStyle/>
              <a:p>
                <a:pPr>
                  <a:defRPr sz="900" b="1">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Ar dopinga vielām var izmainīt ķermeņa formu (piemēram, kļūt slaidākam vai muskuļotākam)</c:v>
                </c:pt>
                <c:pt idx="1">
                  <c:v>Dopings ir ātrs un viegls veids, kā sasniegt vajadzīgo fizisko formu un ātri atgūt spēkus</c:v>
                </c:pt>
                <c:pt idx="2">
                  <c:v>Dopinga lietošana ir ētisks pārkāpums</c:v>
                </c:pt>
                <c:pt idx="3">
                  <c:v>Sportisti ir bargi jāsoda dopinga lietošanas gadījumā</c:v>
                </c:pt>
                <c:pt idx="4">
                  <c:v>Dopings palīdz sasniegt labākus sportiskos rezultātus</c:v>
                </c:pt>
              </c:strCache>
            </c:strRef>
          </c:cat>
          <c:val>
            <c:numRef>
              <c:f>Sheet1!$D$2:$D$6</c:f>
              <c:numCache>
                <c:formatCode>0%</c:formatCode>
                <c:ptCount val="5"/>
                <c:pt idx="0">
                  <c:v>0.63178205909224505</c:v>
                </c:pt>
                <c:pt idx="1">
                  <c:v>0.70727494729812945</c:v>
                </c:pt>
                <c:pt idx="2">
                  <c:v>0.80810563449230921</c:v>
                </c:pt>
                <c:pt idx="3">
                  <c:v>0.8481292584687411</c:v>
                </c:pt>
                <c:pt idx="4">
                  <c:v>0.89454826391092213</c:v>
                </c:pt>
              </c:numCache>
            </c:numRef>
          </c:val>
          <c:extLst>
            <c:ext xmlns:c16="http://schemas.microsoft.com/office/drawing/2014/chart" uri="{C3380CC4-5D6E-409C-BE32-E72D297353CC}">
              <c16:uniqueId val="{00000002-139E-42E8-8AC9-F492F9A921A5}"/>
            </c:ext>
          </c:extLst>
        </c:ser>
        <c:ser>
          <c:idx val="3"/>
          <c:order val="3"/>
          <c:tx>
            <c:strRef>
              <c:f>Sheet1!$E$1</c:f>
              <c:strCache>
                <c:ptCount val="1"/>
              </c:strCache>
            </c:strRef>
          </c:tx>
          <c:spPr>
            <a:solidFill>
              <a:srgbClr val="ED7D31">
                <a:lumMod val="75000"/>
              </a:srgbClr>
            </a:solidFill>
          </c:spPr>
          <c:invertIfNegative val="0"/>
          <c:dLbls>
            <c:spPr>
              <a:noFill/>
              <a:ln>
                <a:noFill/>
              </a:ln>
              <a:effectLst/>
            </c:spPr>
            <c:txPr>
              <a:bodyPr wrap="square" lIns="38100" tIns="19050" rIns="38100" bIns="19050" anchor="ctr">
                <a:spAutoFit/>
              </a:bodyPr>
              <a:lstStyle/>
              <a:p>
                <a:pPr>
                  <a:defRPr sz="900" b="1">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Ar dopinga vielām var izmainīt ķermeņa formu (piemēram, kļūt slaidākam vai muskuļotākam)</c:v>
                </c:pt>
                <c:pt idx="1">
                  <c:v>Dopings ir ātrs un viegls veids, kā sasniegt vajadzīgo fizisko formu un ātri atgūt spēkus</c:v>
                </c:pt>
                <c:pt idx="2">
                  <c:v>Dopinga lietošana ir ētisks pārkāpums</c:v>
                </c:pt>
                <c:pt idx="3">
                  <c:v>Sportisti ir bargi jāsoda dopinga lietošanas gadījumā</c:v>
                </c:pt>
                <c:pt idx="4">
                  <c:v>Dopings palīdz sasniegt labākus sportiskos rezultātus</c:v>
                </c:pt>
              </c:strCache>
            </c:strRef>
          </c:cat>
          <c:val>
            <c:numRef>
              <c:f>Sheet1!$E$2:$E$6</c:f>
              <c:numCache>
                <c:formatCode>0%</c:formatCode>
                <c:ptCount val="5"/>
                <c:pt idx="0">
                  <c:v>-0.19229220685228701</c:v>
                </c:pt>
                <c:pt idx="1">
                  <c:v>-0.17917682194613099</c:v>
                </c:pt>
                <c:pt idx="2">
                  <c:v>-0.121166001365591</c:v>
                </c:pt>
                <c:pt idx="3">
                  <c:v>-7.0031845413763602E-2</c:v>
                </c:pt>
                <c:pt idx="4">
                  <c:v>-4.8997571269833201E-2</c:v>
                </c:pt>
              </c:numCache>
            </c:numRef>
          </c:val>
          <c:extLst>
            <c:ext xmlns:c16="http://schemas.microsoft.com/office/drawing/2014/chart" uri="{C3380CC4-5D6E-409C-BE32-E72D297353CC}">
              <c16:uniqueId val="{00000003-139E-42E8-8AC9-F492F9A921A5}"/>
            </c:ext>
          </c:extLst>
        </c:ser>
        <c:dLbls>
          <c:showLegendKey val="0"/>
          <c:showVal val="1"/>
          <c:showCatName val="0"/>
          <c:showSerName val="0"/>
          <c:showPercent val="0"/>
          <c:showBubbleSize val="0"/>
        </c:dLbls>
        <c:gapWidth val="60"/>
        <c:overlap val="60"/>
        <c:axId val="366829040"/>
        <c:axId val="366831784"/>
      </c:barChart>
      <c:catAx>
        <c:axId val="366829040"/>
        <c:scaling>
          <c:orientation val="minMax"/>
        </c:scaling>
        <c:delete val="0"/>
        <c:axPos val="l"/>
        <c:majorGridlines>
          <c:spPr>
            <a:ln w="3175">
              <a:solidFill>
                <a:srgbClr val="C0C0C0"/>
              </a:solidFill>
              <a:prstDash val="solid"/>
            </a:ln>
          </c:spPr>
        </c:majorGridlines>
        <c:numFmt formatCode="General" sourceLinked="1"/>
        <c:majorTickMark val="out"/>
        <c:minorTickMark val="out"/>
        <c:tickLblPos val="low"/>
        <c:spPr>
          <a:ln w="3175">
            <a:solidFill>
              <a:srgbClr val="000000"/>
            </a:solidFill>
            <a:prstDash val="solid"/>
          </a:ln>
        </c:spPr>
        <c:txPr>
          <a:bodyPr rot="0" vert="horz"/>
          <a:lstStyle/>
          <a:p>
            <a:pPr>
              <a:defRPr lang="en-US" sz="1100" b="1" i="0" u="none" strike="noStrike" baseline="0">
                <a:solidFill>
                  <a:srgbClr val="000000"/>
                </a:solidFill>
                <a:latin typeface="+mn-lt"/>
                <a:ea typeface="Arial"/>
                <a:cs typeface="Arial"/>
              </a:defRPr>
            </a:pPr>
            <a:endParaRPr lang="en-US"/>
          </a:p>
        </c:txPr>
        <c:crossAx val="366831784"/>
        <c:crosses val="autoZero"/>
        <c:auto val="1"/>
        <c:lblAlgn val="ctr"/>
        <c:lblOffset val="100"/>
        <c:tickLblSkip val="1"/>
        <c:tickMarkSkip val="1"/>
        <c:noMultiLvlLbl val="0"/>
      </c:catAx>
      <c:valAx>
        <c:axId val="366831784"/>
        <c:scaling>
          <c:orientation val="minMax"/>
          <c:max val="1"/>
          <c:min val="-0.5"/>
        </c:scaling>
        <c:delete val="1"/>
        <c:axPos val="b"/>
        <c:majorGridlines>
          <c:spPr>
            <a:ln w="3175">
              <a:solidFill>
                <a:srgbClr val="C0C0C0"/>
              </a:solidFill>
              <a:prstDash val="solid"/>
            </a:ln>
          </c:spPr>
        </c:majorGridlines>
        <c:numFmt formatCode="0%" sourceLinked="0"/>
        <c:majorTickMark val="out"/>
        <c:minorTickMark val="none"/>
        <c:tickLblPos val="nextTo"/>
        <c:crossAx val="366829040"/>
        <c:crosses val="autoZero"/>
        <c:crossBetween val="between"/>
        <c:majorUnit val="0.25"/>
      </c:valAx>
      <c:spPr>
        <a:solidFill>
          <a:srgbClr val="FFFFFF"/>
        </a:solidFill>
        <a:ln w="12700">
          <a:solidFill>
            <a:srgbClr val="C0C0C0"/>
          </a:solidFill>
          <a:prstDash val="solid"/>
        </a:ln>
      </c:spPr>
    </c:plotArea>
    <c:legend>
      <c:legendPos val="r"/>
      <c:layout>
        <c:manualLayout>
          <c:xMode val="edge"/>
          <c:yMode val="edge"/>
          <c:x val="0.25341430730573006"/>
          <c:y val="1.2949716733027548E-2"/>
          <c:w val="0.1374033620307662"/>
          <c:h val="9.8055378612483965E-2"/>
        </c:manualLayout>
      </c:layout>
      <c:overlay val="0"/>
      <c:spPr>
        <a:noFill/>
        <a:ln w="3175">
          <a:solidFill>
            <a:srgbClr val="FFFFFF"/>
          </a:solidFill>
          <a:prstDash val="solid"/>
        </a:ln>
      </c:spPr>
      <c:txPr>
        <a:bodyPr/>
        <a:lstStyle/>
        <a:p>
          <a:pPr>
            <a:defRPr lang="en-US" sz="1050" b="1" i="0" u="none" strike="noStrike" baseline="0">
              <a:solidFill>
                <a:srgbClr val="000000"/>
              </a:solidFill>
              <a:latin typeface="+mn-lt"/>
              <a:ea typeface="Arial"/>
              <a:cs typeface="Arial"/>
            </a:defRPr>
          </a:pPr>
          <a:endParaRPr lang="en-US"/>
        </a:p>
      </c:txPr>
    </c:legend>
    <c:plotVisOnly val="1"/>
    <c:dispBlanksAs val="gap"/>
    <c:showDLblsOverMax val="0"/>
  </c:chart>
  <c:spPr>
    <a:noFill/>
    <a:ln w="3175">
      <a:noFill/>
      <a:prstDash val="solid"/>
    </a:ln>
  </c:spPr>
  <c:txPr>
    <a:bodyPr/>
    <a:lstStyle/>
    <a:p>
      <a:pPr>
        <a:defRPr sz="1000" b="0" i="0" u="none" strike="noStrike" baseline="0">
          <a:solidFill>
            <a:srgbClr val="000000"/>
          </a:solidFill>
          <a:latin typeface="Arial"/>
          <a:ea typeface="Arial"/>
          <a:cs typeface="Arial"/>
        </a:defRPr>
      </a:pPr>
      <a:endParaRPr lang="en-US"/>
    </a:p>
  </c:txPr>
  <c:externalData r:id="rId2">
    <c:autoUpdate val="0"/>
  </c:externalData>
  <c:userShapes r:id="rId3"/>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Sheet1!$C$2</c:f>
              <c:strCache>
                <c:ptCount val="1"/>
                <c:pt idx="0">
                  <c:v>Pilnībā + drīzāk piekrīt</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Sheet1!$C$3:$C$40</c:f>
              <c:numCache>
                <c:formatCode>0%</c:formatCode>
                <c:ptCount val="38"/>
                <c:pt idx="0">
                  <c:v>0.65171069006929061</c:v>
                </c:pt>
                <c:pt idx="1">
                  <c:v>0.58846125570893482</c:v>
                </c:pt>
                <c:pt idx="2">
                  <c:v>0.65167299848412563</c:v>
                </c:pt>
                <c:pt idx="4">
                  <c:v>0.55798776632112246</c:v>
                </c:pt>
                <c:pt idx="5">
                  <c:v>0.64816146031240007</c:v>
                </c:pt>
                <c:pt idx="6">
                  <c:v>0.65828024884818925</c:v>
                </c:pt>
                <c:pt idx="8">
                  <c:v>0.62998737260815929</c:v>
                </c:pt>
                <c:pt idx="9">
                  <c:v>0.63502143013979262</c:v>
                </c:pt>
                <c:pt idx="11">
                  <c:v>0.63174307697906928</c:v>
                </c:pt>
                <c:pt idx="12">
                  <c:v>0.60161291867512112</c:v>
                </c:pt>
                <c:pt idx="13">
                  <c:v>0.66950827223189213</c:v>
                </c:pt>
                <c:pt idx="15">
                  <c:v>0.66022416965027486</c:v>
                </c:pt>
                <c:pt idx="16">
                  <c:v>0.59984077195696317</c:v>
                </c:pt>
                <c:pt idx="17">
                  <c:v>0.67855530650691775</c:v>
                </c:pt>
                <c:pt idx="18">
                  <c:v>0.67721566465785188</c:v>
                </c:pt>
                <c:pt idx="19">
                  <c:v>0.70314029807170897</c:v>
                </c:pt>
                <c:pt idx="21">
                  <c:v>0.71336414722971653</c:v>
                </c:pt>
                <c:pt idx="22">
                  <c:v>0.65688814908877047</c:v>
                </c:pt>
                <c:pt idx="23">
                  <c:v>0.61057511969765299</c:v>
                </c:pt>
                <c:pt idx="25">
                  <c:v>0.67561712387284478</c:v>
                </c:pt>
                <c:pt idx="26">
                  <c:v>0.6213022121352213</c:v>
                </c:pt>
                <c:pt idx="28">
                  <c:v>0.57570821818634743</c:v>
                </c:pt>
                <c:pt idx="29">
                  <c:v>0.54213982560139617</c:v>
                </c:pt>
                <c:pt idx="30">
                  <c:v>0.60966400725976388</c:v>
                </c:pt>
                <c:pt idx="31">
                  <c:v>0.70930862586521071</c:v>
                </c:pt>
                <c:pt idx="32">
                  <c:v>0.83963750650093116</c:v>
                </c:pt>
                <c:pt idx="34">
                  <c:v>0.70134959831528798</c:v>
                </c:pt>
                <c:pt idx="35">
                  <c:v>0.56900431274931118</c:v>
                </c:pt>
                <c:pt idx="37">
                  <c:v>0.63178205909224505</c:v>
                </c:pt>
              </c:numCache>
            </c:numRef>
          </c:val>
          <c:extLst>
            <c:ext xmlns:c16="http://schemas.microsoft.com/office/drawing/2014/chart" uri="{C3380CC4-5D6E-409C-BE32-E72D297353CC}">
              <c16:uniqueId val="{00000000-BBA2-4A4D-B20F-0A0FB03B77F2}"/>
            </c:ext>
          </c:extLst>
        </c:ser>
        <c:ser>
          <c:idx val="1"/>
          <c:order val="1"/>
          <c:tx>
            <c:strRef>
              <c:f>Sheet1!$D$2</c:f>
              <c:strCache>
                <c:ptCount val="1"/>
                <c:pt idx="0">
                  <c:v>Pilnībā + drīzāk nepiekrīt</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Sheet1!$D$3:$D$40</c:f>
              <c:numCache>
                <c:formatCode>0%</c:formatCode>
                <c:ptCount val="38"/>
                <c:pt idx="0">
                  <c:v>0.16170187466905481</c:v>
                </c:pt>
                <c:pt idx="1">
                  <c:v>0.20836725060807076</c:v>
                </c:pt>
                <c:pt idx="2">
                  <c:v>0.19133227149280813</c:v>
                </c:pt>
                <c:pt idx="4">
                  <c:v>0.20810779697646478</c:v>
                </c:pt>
                <c:pt idx="5">
                  <c:v>0.18646105233740212</c:v>
                </c:pt>
                <c:pt idx="6">
                  <c:v>0.19492945227439631</c:v>
                </c:pt>
                <c:pt idx="8">
                  <c:v>0.18859161774159755</c:v>
                </c:pt>
                <c:pt idx="9">
                  <c:v>0.19897169172629803</c:v>
                </c:pt>
                <c:pt idx="11">
                  <c:v>0.19964447642421321</c:v>
                </c:pt>
                <c:pt idx="12">
                  <c:v>0.22059975548561325</c:v>
                </c:pt>
                <c:pt idx="13">
                  <c:v>0.15064013258508754</c:v>
                </c:pt>
                <c:pt idx="15">
                  <c:v>0.20534238299897822</c:v>
                </c:pt>
                <c:pt idx="16">
                  <c:v>0.1802764968280767</c:v>
                </c:pt>
                <c:pt idx="17">
                  <c:v>0.2085045213973368</c:v>
                </c:pt>
                <c:pt idx="18">
                  <c:v>0.17494692415408342</c:v>
                </c:pt>
                <c:pt idx="19">
                  <c:v>0.17217717739229108</c:v>
                </c:pt>
                <c:pt idx="21">
                  <c:v>0.15420623397268116</c:v>
                </c:pt>
                <c:pt idx="22">
                  <c:v>0.19062787651224064</c:v>
                </c:pt>
                <c:pt idx="23">
                  <c:v>0.19612310133398125</c:v>
                </c:pt>
                <c:pt idx="25">
                  <c:v>0.19835075008959499</c:v>
                </c:pt>
                <c:pt idx="26">
                  <c:v>0.19084376355176333</c:v>
                </c:pt>
                <c:pt idx="28">
                  <c:v>0.23692997297512239</c:v>
                </c:pt>
                <c:pt idx="29">
                  <c:v>0.21183415273730899</c:v>
                </c:pt>
                <c:pt idx="30">
                  <c:v>0.19031562254803547</c:v>
                </c:pt>
                <c:pt idx="31">
                  <c:v>0.16816396757938051</c:v>
                </c:pt>
                <c:pt idx="32">
                  <c:v>0.10985357396865136</c:v>
                </c:pt>
                <c:pt idx="34">
                  <c:v>0.17824686956336377</c:v>
                </c:pt>
                <c:pt idx="35">
                  <c:v>0.20496671900942981</c:v>
                </c:pt>
                <c:pt idx="37">
                  <c:v>0.19229220685228732</c:v>
                </c:pt>
              </c:numCache>
            </c:numRef>
          </c:val>
          <c:extLst>
            <c:ext xmlns:c16="http://schemas.microsoft.com/office/drawing/2014/chart" uri="{C3380CC4-5D6E-409C-BE32-E72D297353CC}">
              <c16:uniqueId val="{00000001-BBA2-4A4D-B20F-0A0FB03B77F2}"/>
            </c:ext>
          </c:extLst>
        </c:ser>
        <c:ser>
          <c:idx val="2"/>
          <c:order val="2"/>
          <c:tx>
            <c:strRef>
              <c:f>Sheet1!$E$2</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Sheet1!$E$3:$E$40</c:f>
              <c:numCache>
                <c:formatCode>0%</c:formatCode>
                <c:ptCount val="38"/>
                <c:pt idx="0">
                  <c:v>0.18658743526165511</c:v>
                </c:pt>
                <c:pt idx="1">
                  <c:v>0.2031714936829937</c:v>
                </c:pt>
                <c:pt idx="2">
                  <c:v>0.15699473002306605</c:v>
                </c:pt>
                <c:pt idx="4">
                  <c:v>0.2339044367024124</c:v>
                </c:pt>
                <c:pt idx="5">
                  <c:v>0.16537748735019681</c:v>
                </c:pt>
                <c:pt idx="6">
                  <c:v>0.1467902988774151</c:v>
                </c:pt>
                <c:pt idx="8">
                  <c:v>0.1814210096502441</c:v>
                </c:pt>
                <c:pt idx="9">
                  <c:v>0.16600687813390758</c:v>
                </c:pt>
                <c:pt idx="11">
                  <c:v>0.16861244659671942</c:v>
                </c:pt>
                <c:pt idx="12">
                  <c:v>0.17778732583926662</c:v>
                </c:pt>
                <c:pt idx="13">
                  <c:v>0.17985159518301722</c:v>
                </c:pt>
                <c:pt idx="15">
                  <c:v>0.13443344735074661</c:v>
                </c:pt>
                <c:pt idx="16">
                  <c:v>0.21988273121496016</c:v>
                </c:pt>
                <c:pt idx="17">
                  <c:v>0.11294017209574594</c:v>
                </c:pt>
                <c:pt idx="18">
                  <c:v>0.14783741118806459</c:v>
                </c:pt>
                <c:pt idx="19">
                  <c:v>0.12468252453599994</c:v>
                </c:pt>
                <c:pt idx="21">
                  <c:v>0.13242961879760223</c:v>
                </c:pt>
                <c:pt idx="22">
                  <c:v>0.15248397439898742</c:v>
                </c:pt>
                <c:pt idx="23">
                  <c:v>0.19330177896836573</c:v>
                </c:pt>
                <c:pt idx="25">
                  <c:v>0.1260321260375587</c:v>
                </c:pt>
                <c:pt idx="26">
                  <c:v>0.18785402431301523</c:v>
                </c:pt>
                <c:pt idx="28">
                  <c:v>0.18736180883852985</c:v>
                </c:pt>
                <c:pt idx="29">
                  <c:v>0.24602602166129275</c:v>
                </c:pt>
                <c:pt idx="30">
                  <c:v>0.20002037019220037</c:v>
                </c:pt>
                <c:pt idx="31">
                  <c:v>0.12252740655540938</c:v>
                </c:pt>
                <c:pt idx="32">
                  <c:v>5.0508919530417577E-2</c:v>
                </c:pt>
                <c:pt idx="34">
                  <c:v>0.12040353212134695</c:v>
                </c:pt>
                <c:pt idx="35">
                  <c:v>0.22602896824125809</c:v>
                </c:pt>
                <c:pt idx="37">
                  <c:v>0.17592573405546802</c:v>
                </c:pt>
              </c:numCache>
            </c:numRef>
          </c:val>
          <c:extLst>
            <c:ext xmlns:c16="http://schemas.microsoft.com/office/drawing/2014/chart" uri="{C3380CC4-5D6E-409C-BE32-E72D297353CC}">
              <c16:uniqueId val="{00000002-BBA2-4A4D-B20F-0A0FB03B77F2}"/>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900"/>
            </a:pPr>
            <a:endParaRPr lang="en-US"/>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21629890559029258"/>
          <c:y val="2.3597491191768767E-3"/>
          <c:w val="0.78370109440970748"/>
          <c:h val="4.0910676692836698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Sheet1!$C$2</c:f>
              <c:strCache>
                <c:ptCount val="1"/>
                <c:pt idx="0">
                  <c:v>Pilnībā + drīzāk piekrīt</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Sheet1!$C$3:$C$40</c:f>
              <c:numCache>
                <c:formatCode>0%</c:formatCode>
                <c:ptCount val="38"/>
                <c:pt idx="0">
                  <c:v>0.65820202414899309</c:v>
                </c:pt>
                <c:pt idx="1">
                  <c:v>0.6827801721031781</c:v>
                </c:pt>
                <c:pt idx="2">
                  <c:v>0.73236968112829037</c:v>
                </c:pt>
                <c:pt idx="4">
                  <c:v>0.65784930863649616</c:v>
                </c:pt>
                <c:pt idx="5">
                  <c:v>0.73033795369110488</c:v>
                </c:pt>
                <c:pt idx="6">
                  <c:v>0.71080730870841402</c:v>
                </c:pt>
                <c:pt idx="8">
                  <c:v>0.69478489752003048</c:v>
                </c:pt>
                <c:pt idx="9">
                  <c:v>0.72981922229679297</c:v>
                </c:pt>
                <c:pt idx="11">
                  <c:v>0.70798496860173488</c:v>
                </c:pt>
                <c:pt idx="12">
                  <c:v>0.70194787091935329</c:v>
                </c:pt>
                <c:pt idx="13">
                  <c:v>0.71332356360493232</c:v>
                </c:pt>
                <c:pt idx="15">
                  <c:v>0.71037999429087562</c:v>
                </c:pt>
                <c:pt idx="16">
                  <c:v>0.72529611531918736</c:v>
                </c:pt>
                <c:pt idx="17">
                  <c:v>0.71691304562885316</c:v>
                </c:pt>
                <c:pt idx="18">
                  <c:v>0.70505095816978658</c:v>
                </c:pt>
                <c:pt idx="19">
                  <c:v>0.71447601489788981</c:v>
                </c:pt>
                <c:pt idx="21">
                  <c:v>0.68106081585008926</c:v>
                </c:pt>
                <c:pt idx="22">
                  <c:v>0.72809772077173107</c:v>
                </c:pt>
                <c:pt idx="23">
                  <c:v>0.69665284202827782</c:v>
                </c:pt>
                <c:pt idx="25">
                  <c:v>0.73663215825505513</c:v>
                </c:pt>
                <c:pt idx="26">
                  <c:v>0.70025638625679132</c:v>
                </c:pt>
                <c:pt idx="28">
                  <c:v>0.69071923207062158</c:v>
                </c:pt>
                <c:pt idx="29">
                  <c:v>0.68446553071019278</c:v>
                </c:pt>
                <c:pt idx="30">
                  <c:v>0.71333435404203271</c:v>
                </c:pt>
                <c:pt idx="31">
                  <c:v>0.72955484049857555</c:v>
                </c:pt>
                <c:pt idx="32">
                  <c:v>0.73632451704359281</c:v>
                </c:pt>
                <c:pt idx="34">
                  <c:v>0.73267645260975744</c:v>
                </c:pt>
                <c:pt idx="35">
                  <c:v>0.68435262928901464</c:v>
                </c:pt>
                <c:pt idx="37">
                  <c:v>0.70727494729812945</c:v>
                </c:pt>
              </c:numCache>
            </c:numRef>
          </c:val>
          <c:extLst>
            <c:ext xmlns:c16="http://schemas.microsoft.com/office/drawing/2014/chart" uri="{C3380CC4-5D6E-409C-BE32-E72D297353CC}">
              <c16:uniqueId val="{00000000-7548-429B-84F5-08B6E4BD13A9}"/>
            </c:ext>
          </c:extLst>
        </c:ser>
        <c:ser>
          <c:idx val="1"/>
          <c:order val="1"/>
          <c:tx>
            <c:strRef>
              <c:f>Sheet1!$D$2</c:f>
              <c:strCache>
                <c:ptCount val="1"/>
                <c:pt idx="0">
                  <c:v>Pilnībā + drīzāk nepiekrīt</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Sheet1!$D$3:$D$40</c:f>
              <c:numCache>
                <c:formatCode>0%</c:formatCode>
                <c:ptCount val="38"/>
                <c:pt idx="0">
                  <c:v>0.18355697544909463</c:v>
                </c:pt>
                <c:pt idx="1">
                  <c:v>0.19713465762450522</c:v>
                </c:pt>
                <c:pt idx="2">
                  <c:v>0.17117892933774784</c:v>
                </c:pt>
                <c:pt idx="4">
                  <c:v>0.1981310051549183</c:v>
                </c:pt>
                <c:pt idx="5">
                  <c:v>0.16423675710454433</c:v>
                </c:pt>
                <c:pt idx="6">
                  <c:v>0.19114252174415897</c:v>
                </c:pt>
                <c:pt idx="8">
                  <c:v>0.17894682144924334</c:v>
                </c:pt>
                <c:pt idx="9">
                  <c:v>0.17959196796586624</c:v>
                </c:pt>
                <c:pt idx="11">
                  <c:v>0.18537927531695236</c:v>
                </c:pt>
                <c:pt idx="12">
                  <c:v>0.19091892686426337</c:v>
                </c:pt>
                <c:pt idx="13">
                  <c:v>0.15920428597033673</c:v>
                </c:pt>
                <c:pt idx="15">
                  <c:v>0.18082205948082958</c:v>
                </c:pt>
                <c:pt idx="16">
                  <c:v>0.14834786672392677</c:v>
                </c:pt>
                <c:pt idx="17">
                  <c:v>0.22094186149571107</c:v>
                </c:pt>
                <c:pt idx="18">
                  <c:v>0.19706667762550922</c:v>
                </c:pt>
                <c:pt idx="19">
                  <c:v>0.19090296550453759</c:v>
                </c:pt>
                <c:pt idx="21">
                  <c:v>0.12626632482157374</c:v>
                </c:pt>
                <c:pt idx="22">
                  <c:v>0.15211030488591298</c:v>
                </c:pt>
                <c:pt idx="23">
                  <c:v>0.19943922129499525</c:v>
                </c:pt>
                <c:pt idx="25">
                  <c:v>0.15453161696364318</c:v>
                </c:pt>
                <c:pt idx="26">
                  <c:v>0.18506886243320808</c:v>
                </c:pt>
                <c:pt idx="28">
                  <c:v>0.17701505661165348</c:v>
                </c:pt>
                <c:pt idx="29">
                  <c:v>0.18676973358126098</c:v>
                </c:pt>
                <c:pt idx="30">
                  <c:v>0.17056801629509086</c:v>
                </c:pt>
                <c:pt idx="31">
                  <c:v>0.16631347080677891</c:v>
                </c:pt>
                <c:pt idx="32">
                  <c:v>0.2066707869289115</c:v>
                </c:pt>
                <c:pt idx="34">
                  <c:v>0.18509730282796752</c:v>
                </c:pt>
                <c:pt idx="35">
                  <c:v>0.17383418008788656</c:v>
                </c:pt>
                <c:pt idx="37">
                  <c:v>0.17917682194613122</c:v>
                </c:pt>
              </c:numCache>
            </c:numRef>
          </c:val>
          <c:extLst>
            <c:ext xmlns:c16="http://schemas.microsoft.com/office/drawing/2014/chart" uri="{C3380CC4-5D6E-409C-BE32-E72D297353CC}">
              <c16:uniqueId val="{00000001-7548-429B-84F5-08B6E4BD13A9}"/>
            </c:ext>
          </c:extLst>
        </c:ser>
        <c:ser>
          <c:idx val="2"/>
          <c:order val="2"/>
          <c:tx>
            <c:strRef>
              <c:f>Sheet1!$E$2</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Sheet1!$E$3:$E$40</c:f>
              <c:numCache>
                <c:formatCode>0%</c:formatCode>
                <c:ptCount val="38"/>
                <c:pt idx="0">
                  <c:v>0.15824100040191288</c:v>
                </c:pt>
                <c:pt idx="1">
                  <c:v>0.12008517027231631</c:v>
                </c:pt>
                <c:pt idx="2">
                  <c:v>9.6451389533961832E-2</c:v>
                </c:pt>
                <c:pt idx="4">
                  <c:v>0.1440196862085853</c:v>
                </c:pt>
                <c:pt idx="5">
                  <c:v>0.10542528920434954</c:v>
                </c:pt>
                <c:pt idx="6">
                  <c:v>9.805016954742761E-2</c:v>
                </c:pt>
                <c:pt idx="8">
                  <c:v>0.12626828103072724</c:v>
                </c:pt>
                <c:pt idx="9">
                  <c:v>9.058880973733896E-2</c:v>
                </c:pt>
                <c:pt idx="11">
                  <c:v>0.1066357560813145</c:v>
                </c:pt>
                <c:pt idx="12">
                  <c:v>0.10713320221638431</c:v>
                </c:pt>
                <c:pt idx="13">
                  <c:v>0.12747215042472751</c:v>
                </c:pt>
                <c:pt idx="15">
                  <c:v>0.10879794622829446</c:v>
                </c:pt>
                <c:pt idx="16">
                  <c:v>0.12635601795688592</c:v>
                </c:pt>
                <c:pt idx="17">
                  <c:v>6.2145092875436514E-2</c:v>
                </c:pt>
                <c:pt idx="18">
                  <c:v>9.7882364204704225E-2</c:v>
                </c:pt>
                <c:pt idx="19">
                  <c:v>9.4621019597572659E-2</c:v>
                </c:pt>
                <c:pt idx="21">
                  <c:v>0.19267285932833694</c:v>
                </c:pt>
                <c:pt idx="22">
                  <c:v>0.11979197434235449</c:v>
                </c:pt>
                <c:pt idx="23">
                  <c:v>0.10390793667672678</c:v>
                </c:pt>
                <c:pt idx="25">
                  <c:v>0.10883622478130031</c:v>
                </c:pt>
                <c:pt idx="26">
                  <c:v>0.11467475131000036</c:v>
                </c:pt>
                <c:pt idx="28">
                  <c:v>0.13226571131772477</c:v>
                </c:pt>
                <c:pt idx="29">
                  <c:v>0.12876473570854413</c:v>
                </c:pt>
                <c:pt idx="30">
                  <c:v>0.11609762966287597</c:v>
                </c:pt>
                <c:pt idx="31">
                  <c:v>0.10413168869464612</c:v>
                </c:pt>
                <c:pt idx="32">
                  <c:v>5.7004696027495833E-2</c:v>
                </c:pt>
                <c:pt idx="34">
                  <c:v>8.2226244562274148E-2</c:v>
                </c:pt>
                <c:pt idx="35">
                  <c:v>0.14181319062309763</c:v>
                </c:pt>
                <c:pt idx="37">
                  <c:v>0.11354823075573961</c:v>
                </c:pt>
              </c:numCache>
            </c:numRef>
          </c:val>
          <c:extLst>
            <c:ext xmlns:c16="http://schemas.microsoft.com/office/drawing/2014/chart" uri="{C3380CC4-5D6E-409C-BE32-E72D297353CC}">
              <c16:uniqueId val="{00000002-7548-429B-84F5-08B6E4BD13A9}"/>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900"/>
            </a:pPr>
            <a:endParaRPr lang="en-US"/>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21629890559029258"/>
          <c:y val="2.3597491191768767E-3"/>
          <c:w val="0.78370109440970748"/>
          <c:h val="4.0910676692836698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4599350423182752"/>
          <c:y val="0"/>
          <c:w val="0.52836647974643858"/>
          <c:h val="0.89110133643765921"/>
        </c:manualLayout>
      </c:layout>
      <c:barChart>
        <c:barDir val="bar"/>
        <c:grouping val="percentStacked"/>
        <c:varyColors val="0"/>
        <c:ser>
          <c:idx val="0"/>
          <c:order val="0"/>
          <c:tx>
            <c:strRef>
              <c:f>Sheet1!$B$1</c:f>
              <c:strCache>
                <c:ptCount val="1"/>
                <c:pt idx="0">
                  <c:v>Pilnībā piekrīt</c:v>
                </c:pt>
              </c:strCache>
            </c:strRef>
          </c:tx>
          <c:spPr>
            <a:solidFill>
              <a:srgbClr val="70AD47">
                <a:lumMod val="75000"/>
              </a:srgbClr>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Ir pieļaujami, ja sportisti lieto aizliegtas vielas, par ko neviens neuzzina, ja tas Latvijai atnes medaļas</c:v>
                </c:pt>
                <c:pt idx="1">
                  <c:v>Tā kā sportisti sevi pilnībā ziedo sportam un mūsu izklaidei, viņiem būtu jādod izvēles un rīcības brīvība attiecībā uz dopinga lietošanu</c:v>
                </c:pt>
                <c:pt idx="2">
                  <c:v>Svarīgs ir tikai rezultāts, nevis tas, kā rezultāts tiek sasniegts</c:v>
                </c:pt>
                <c:pt idx="3">
                  <c:v>Dopings nav krāpšana, jo tā lietošana sportā ir ierasta parādība</c:v>
                </c:pt>
                <c:pt idx="4">
                  <c:v>Sportistiem nav jājūtas vainīgiem par dopinga vielu lietošanu</c:v>
                </c:pt>
                <c:pt idx="5">
                  <c:v>Dopings ir nepieciešams, lai būtu sportā konkurētspējīgs</c:v>
                </c:pt>
                <c:pt idx="6">
                  <c:v>Sportisti ir spiesti lietot sportiskos sasniegumus veicinošas aizliegtās vielas</c:v>
                </c:pt>
                <c:pt idx="7">
                  <c:v>Dopings ir daļa no augstu sasniegumu sporta</c:v>
                </c:pt>
                <c:pt idx="8">
                  <c:v>Sabiedrībā būtu nepieciešams vairāk informācijas par dopingu un sportā aizliegtajām vielām</c:v>
                </c:pt>
              </c:strCache>
            </c:strRef>
          </c:cat>
          <c:val>
            <c:numRef>
              <c:f>Sheet1!$B$2:$B$10</c:f>
              <c:numCache>
                <c:formatCode>0%</c:formatCode>
                <c:ptCount val="9"/>
                <c:pt idx="0">
                  <c:v>9.6031944202321206E-3</c:v>
                </c:pt>
                <c:pt idx="1">
                  <c:v>2.2850132755097549E-2</c:v>
                </c:pt>
                <c:pt idx="2">
                  <c:v>2.9866140165452526E-2</c:v>
                </c:pt>
                <c:pt idx="3">
                  <c:v>2.9517112512065669E-2</c:v>
                </c:pt>
                <c:pt idx="4">
                  <c:v>2.888775982997276E-2</c:v>
                </c:pt>
                <c:pt idx="5">
                  <c:v>4.7181589942509997E-2</c:v>
                </c:pt>
                <c:pt idx="6">
                  <c:v>4.4848517688962641E-2</c:v>
                </c:pt>
                <c:pt idx="7">
                  <c:v>0.11699835886888095</c:v>
                </c:pt>
                <c:pt idx="8">
                  <c:v>0.43149259844408072</c:v>
                </c:pt>
              </c:numCache>
            </c:numRef>
          </c:val>
          <c:extLst>
            <c:ext xmlns:c16="http://schemas.microsoft.com/office/drawing/2014/chart" uri="{C3380CC4-5D6E-409C-BE32-E72D297353CC}">
              <c16:uniqueId val="{00000000-7057-4D02-9940-9CDEEEC01675}"/>
            </c:ext>
          </c:extLst>
        </c:ser>
        <c:ser>
          <c:idx val="1"/>
          <c:order val="1"/>
          <c:tx>
            <c:strRef>
              <c:f>Sheet1!$C$1</c:f>
              <c:strCache>
                <c:ptCount val="1"/>
                <c:pt idx="0">
                  <c:v>Drīzāk piekrīt</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Ir pieļaujami, ja sportisti lieto aizliegtas vielas, par ko neviens neuzzina, ja tas Latvijai atnes medaļas</c:v>
                </c:pt>
                <c:pt idx="1">
                  <c:v>Tā kā sportisti sevi pilnībā ziedo sportam un mūsu izklaidei, viņiem būtu jādod izvēles un rīcības brīvība attiecībā uz dopinga lietošanu</c:v>
                </c:pt>
                <c:pt idx="2">
                  <c:v>Svarīgs ir tikai rezultāts, nevis tas, kā rezultāts tiek sasniegts</c:v>
                </c:pt>
                <c:pt idx="3">
                  <c:v>Dopings nav krāpšana, jo tā lietošana sportā ir ierasta parādība</c:v>
                </c:pt>
                <c:pt idx="4">
                  <c:v>Sportistiem nav jājūtas vainīgiem par dopinga vielu lietošanu</c:v>
                </c:pt>
                <c:pt idx="5">
                  <c:v>Dopings ir nepieciešams, lai būtu sportā konkurētspējīgs</c:v>
                </c:pt>
                <c:pt idx="6">
                  <c:v>Sportisti ir spiesti lietot sportiskos sasniegumus veicinošas aizliegtās vielas</c:v>
                </c:pt>
                <c:pt idx="7">
                  <c:v>Dopings ir daļa no augstu sasniegumu sporta</c:v>
                </c:pt>
                <c:pt idx="8">
                  <c:v>Sabiedrībā būtu nepieciešams vairāk informācijas par dopingu un sportā aizliegtajām vielām</c:v>
                </c:pt>
              </c:strCache>
            </c:strRef>
          </c:cat>
          <c:val>
            <c:numRef>
              <c:f>Sheet1!$C$2:$C$10</c:f>
              <c:numCache>
                <c:formatCode>0%</c:formatCode>
                <c:ptCount val="9"/>
                <c:pt idx="0">
                  <c:v>2.6728067643399481E-2</c:v>
                </c:pt>
                <c:pt idx="1">
                  <c:v>3.4419453656338694E-2</c:v>
                </c:pt>
                <c:pt idx="2">
                  <c:v>3.1526110735811408E-2</c:v>
                </c:pt>
                <c:pt idx="3">
                  <c:v>4.0662122982400642E-2</c:v>
                </c:pt>
                <c:pt idx="4">
                  <c:v>4.4616428344971856E-2</c:v>
                </c:pt>
                <c:pt idx="5">
                  <c:v>6.6851985210604384E-2</c:v>
                </c:pt>
                <c:pt idx="6">
                  <c:v>0.12955612739590355</c:v>
                </c:pt>
                <c:pt idx="7">
                  <c:v>0.18046101424119937</c:v>
                </c:pt>
                <c:pt idx="8">
                  <c:v>0.30511731798288444</c:v>
                </c:pt>
              </c:numCache>
            </c:numRef>
          </c:val>
          <c:extLst>
            <c:ext xmlns:c16="http://schemas.microsoft.com/office/drawing/2014/chart" uri="{C3380CC4-5D6E-409C-BE32-E72D297353CC}">
              <c16:uniqueId val="{00000001-7057-4D02-9940-9CDEEEC01675}"/>
            </c:ext>
          </c:extLst>
        </c:ser>
        <c:ser>
          <c:idx val="2"/>
          <c:order val="2"/>
          <c:tx>
            <c:strRef>
              <c:f>Sheet1!$D$1</c:f>
              <c:strCache>
                <c:ptCount val="1"/>
                <c:pt idx="0">
                  <c:v>Drīzāk nepiekrīt</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Ir pieļaujami, ja sportisti lieto aizliegtas vielas, par ko neviens neuzzina, ja tas Latvijai atnes medaļas</c:v>
                </c:pt>
                <c:pt idx="1">
                  <c:v>Tā kā sportisti sevi pilnībā ziedo sportam un mūsu izklaidei, viņiem būtu jādod izvēles un rīcības brīvība attiecībā uz dopinga lietošanu</c:v>
                </c:pt>
                <c:pt idx="2">
                  <c:v>Svarīgs ir tikai rezultāts, nevis tas, kā rezultāts tiek sasniegts</c:v>
                </c:pt>
                <c:pt idx="3">
                  <c:v>Dopings nav krāpšana, jo tā lietošana sportā ir ierasta parādība</c:v>
                </c:pt>
                <c:pt idx="4">
                  <c:v>Sportistiem nav jājūtas vainīgiem par dopinga vielu lietošanu</c:v>
                </c:pt>
                <c:pt idx="5">
                  <c:v>Dopings ir nepieciešams, lai būtu sportā konkurētspējīgs</c:v>
                </c:pt>
                <c:pt idx="6">
                  <c:v>Sportisti ir spiesti lietot sportiskos sasniegumus veicinošas aizliegtās vielas</c:v>
                </c:pt>
                <c:pt idx="7">
                  <c:v>Dopings ir daļa no augstu sasniegumu sporta</c:v>
                </c:pt>
                <c:pt idx="8">
                  <c:v>Sabiedrībā būtu nepieciešams vairāk informācijas par dopingu un sportā aizliegtajām vielām</c:v>
                </c:pt>
              </c:strCache>
            </c:strRef>
          </c:cat>
          <c:val>
            <c:numRef>
              <c:f>Sheet1!$D$2:$D$10</c:f>
              <c:numCache>
                <c:formatCode>0%</c:formatCode>
                <c:ptCount val="9"/>
                <c:pt idx="0">
                  <c:v>0.12130691937915619</c:v>
                </c:pt>
                <c:pt idx="1">
                  <c:v>0.19925110621983111</c:v>
                </c:pt>
                <c:pt idx="2">
                  <c:v>0.15073097357999241</c:v>
                </c:pt>
                <c:pt idx="3">
                  <c:v>0.15622808513417732</c:v>
                </c:pt>
                <c:pt idx="4">
                  <c:v>0.18113064922975888</c:v>
                </c:pt>
                <c:pt idx="5">
                  <c:v>0.20432681324642593</c:v>
                </c:pt>
                <c:pt idx="6">
                  <c:v>0.18360233742340551</c:v>
                </c:pt>
                <c:pt idx="7">
                  <c:v>0.14324884629914053</c:v>
                </c:pt>
                <c:pt idx="8">
                  <c:v>0.10988794212329787</c:v>
                </c:pt>
              </c:numCache>
            </c:numRef>
          </c:val>
          <c:extLst>
            <c:ext xmlns:c16="http://schemas.microsoft.com/office/drawing/2014/chart" uri="{C3380CC4-5D6E-409C-BE32-E72D297353CC}">
              <c16:uniqueId val="{00000002-7057-4D02-9940-9CDEEEC01675}"/>
            </c:ext>
          </c:extLst>
        </c:ser>
        <c:ser>
          <c:idx val="3"/>
          <c:order val="3"/>
          <c:tx>
            <c:strRef>
              <c:f>Sheet1!$E$1</c:f>
              <c:strCache>
                <c:ptCount val="1"/>
                <c:pt idx="0">
                  <c:v>Pilnībā nepiekrīt</c:v>
                </c:pt>
              </c:strCache>
            </c:strRef>
          </c:tx>
          <c:spPr>
            <a:solidFill>
              <a:srgbClr val="ED7D31">
                <a:lumMod val="75000"/>
              </a:srgbClr>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Ir pieļaujami, ja sportisti lieto aizliegtas vielas, par ko neviens neuzzina, ja tas Latvijai atnes medaļas</c:v>
                </c:pt>
                <c:pt idx="1">
                  <c:v>Tā kā sportisti sevi pilnībā ziedo sportam un mūsu izklaidei, viņiem būtu jādod izvēles un rīcības brīvība attiecībā uz dopinga lietošanu</c:v>
                </c:pt>
                <c:pt idx="2">
                  <c:v>Svarīgs ir tikai rezultāts, nevis tas, kā rezultāts tiek sasniegts</c:v>
                </c:pt>
                <c:pt idx="3">
                  <c:v>Dopings nav krāpšana, jo tā lietošana sportā ir ierasta parādība</c:v>
                </c:pt>
                <c:pt idx="4">
                  <c:v>Sportistiem nav jājūtas vainīgiem par dopinga vielu lietošanu</c:v>
                </c:pt>
                <c:pt idx="5">
                  <c:v>Dopings ir nepieciešams, lai būtu sportā konkurētspējīgs</c:v>
                </c:pt>
                <c:pt idx="6">
                  <c:v>Sportisti ir spiesti lietot sportiskos sasniegumus veicinošas aizliegtās vielas</c:v>
                </c:pt>
                <c:pt idx="7">
                  <c:v>Dopings ir daļa no augstu sasniegumu sporta</c:v>
                </c:pt>
                <c:pt idx="8">
                  <c:v>Sabiedrībā būtu nepieciešams vairāk informācijas par dopingu un sportā aizliegtajām vielām</c:v>
                </c:pt>
              </c:strCache>
            </c:strRef>
          </c:cat>
          <c:val>
            <c:numRef>
              <c:f>Sheet1!$E$2:$E$10</c:f>
              <c:numCache>
                <c:formatCode>0%</c:formatCode>
                <c:ptCount val="9"/>
                <c:pt idx="0">
                  <c:v>0.78581836090877877</c:v>
                </c:pt>
                <c:pt idx="1">
                  <c:v>0.67093612782468215</c:v>
                </c:pt>
                <c:pt idx="2">
                  <c:v>0.74560703165969766</c:v>
                </c:pt>
                <c:pt idx="3">
                  <c:v>0.72355413195556439</c:v>
                </c:pt>
                <c:pt idx="4">
                  <c:v>0.68143173833223747</c:v>
                </c:pt>
                <c:pt idx="5">
                  <c:v>0.63075961747003428</c:v>
                </c:pt>
                <c:pt idx="6">
                  <c:v>0.5500209497488403</c:v>
                </c:pt>
                <c:pt idx="7">
                  <c:v>0.47410549470475893</c:v>
                </c:pt>
                <c:pt idx="8">
                  <c:v>7.6363481176162873E-2</c:v>
                </c:pt>
              </c:numCache>
            </c:numRef>
          </c:val>
          <c:extLst>
            <c:ext xmlns:c16="http://schemas.microsoft.com/office/drawing/2014/chart" uri="{C3380CC4-5D6E-409C-BE32-E72D297353CC}">
              <c16:uniqueId val="{00000003-7057-4D02-9940-9CDEEEC01675}"/>
            </c:ext>
          </c:extLst>
        </c:ser>
        <c:ser>
          <c:idx val="4"/>
          <c:order val="4"/>
          <c:tx>
            <c:strRef>
              <c:f>Sheet1!$F$1</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Ir pieļaujami, ja sportisti lieto aizliegtas vielas, par ko neviens neuzzina, ja tas Latvijai atnes medaļas</c:v>
                </c:pt>
                <c:pt idx="1">
                  <c:v>Tā kā sportisti sevi pilnībā ziedo sportam un mūsu izklaidei, viņiem būtu jādod izvēles un rīcības brīvība attiecībā uz dopinga lietošanu</c:v>
                </c:pt>
                <c:pt idx="2">
                  <c:v>Svarīgs ir tikai rezultāts, nevis tas, kā rezultāts tiek sasniegts</c:v>
                </c:pt>
                <c:pt idx="3">
                  <c:v>Dopings nav krāpšana, jo tā lietošana sportā ir ierasta parādība</c:v>
                </c:pt>
                <c:pt idx="4">
                  <c:v>Sportistiem nav jājūtas vainīgiem par dopinga vielu lietošanu</c:v>
                </c:pt>
                <c:pt idx="5">
                  <c:v>Dopings ir nepieciešams, lai būtu sportā konkurētspējīgs</c:v>
                </c:pt>
                <c:pt idx="6">
                  <c:v>Sportisti ir spiesti lietot sportiskos sasniegumus veicinošas aizliegtās vielas</c:v>
                </c:pt>
                <c:pt idx="7">
                  <c:v>Dopings ir daļa no augstu sasniegumu sporta</c:v>
                </c:pt>
                <c:pt idx="8">
                  <c:v>Sabiedrībā būtu nepieciešams vairāk informācijas par dopingu un sportā aizliegtajām vielām</c:v>
                </c:pt>
              </c:strCache>
            </c:strRef>
          </c:cat>
          <c:val>
            <c:numRef>
              <c:f>Sheet1!$F$2:$F$10</c:f>
              <c:numCache>
                <c:formatCode>0%</c:formatCode>
                <c:ptCount val="9"/>
                <c:pt idx="0">
                  <c:v>5.6543457648434069E-2</c:v>
                </c:pt>
                <c:pt idx="1">
                  <c:v>7.2543179544050318E-2</c:v>
                </c:pt>
                <c:pt idx="2">
                  <c:v>4.2269743859046312E-2</c:v>
                </c:pt>
                <c:pt idx="3">
                  <c:v>5.0038547415791272E-2</c:v>
                </c:pt>
                <c:pt idx="4">
                  <c:v>6.3933424263058397E-2</c:v>
                </c:pt>
                <c:pt idx="5">
                  <c:v>5.0879994130425349E-2</c:v>
                </c:pt>
                <c:pt idx="6">
                  <c:v>9.1972067742887909E-2</c:v>
                </c:pt>
                <c:pt idx="7">
                  <c:v>8.5186285886019703E-2</c:v>
                </c:pt>
                <c:pt idx="8">
                  <c:v>7.7138660273573884E-2</c:v>
                </c:pt>
              </c:numCache>
            </c:numRef>
          </c:val>
          <c:extLst>
            <c:ext xmlns:c16="http://schemas.microsoft.com/office/drawing/2014/chart" uri="{C3380CC4-5D6E-409C-BE32-E72D297353CC}">
              <c16:uniqueId val="{00000004-7057-4D02-9940-9CDEEEC01675}"/>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10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18799414858416635"/>
          <c:y val="0.95252626454010647"/>
          <c:w val="0.80511267458465396"/>
          <c:h val="3.2914842306472375E-2"/>
        </c:manualLayout>
      </c:layout>
      <c:overlay val="0"/>
      <c:txPr>
        <a:bodyPr/>
        <a:lstStyle/>
        <a:p>
          <a:pPr>
            <a:defRPr sz="100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1.2431830955554763E-2"/>
          <c:y val="0"/>
          <c:w val="0.95774167427522949"/>
          <c:h val="0.89972098389061939"/>
        </c:manualLayout>
      </c:layout>
      <c:barChart>
        <c:barDir val="bar"/>
        <c:grouping val="percentStacked"/>
        <c:varyColors val="0"/>
        <c:ser>
          <c:idx val="0"/>
          <c:order val="0"/>
          <c:tx>
            <c:strRef>
              <c:f>Sheet1!$B$1</c:f>
              <c:strCache>
                <c:ptCount val="1"/>
                <c:pt idx="0">
                  <c:v>Pilnībā + drīzāk piekrīt</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10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Ir pieļaujami, ja sportisti lieto aizliegtas vielas, par ko neviens neuzzina, ja tas Latvijai atnes medaļas</c:v>
                </c:pt>
                <c:pt idx="1">
                  <c:v>Tā kā daudzi sportisti sevi pilnībā ziedo sportam un mūsu izklaidei, viņiem būtu jādod izvēles un rīcības brīvība attiecībā uz dopinga lietošanu (par to nebūtu jāsoda)</c:v>
                </c:pt>
                <c:pt idx="2">
                  <c:v>Svarīgs ir tikai rezultāts, nevis tas, kā rezultāts tiek sasniegts</c:v>
                </c:pt>
                <c:pt idx="3">
                  <c:v>Dopings nav krāpšana, jo tā lietošana sportā ir ierasta parādība</c:v>
                </c:pt>
                <c:pt idx="4">
                  <c:v>Sportistiem nav jājūtas vainīgiem par dopinga vielu lietošanu</c:v>
                </c:pt>
                <c:pt idx="5">
                  <c:v>Dopings ir nepieciešams, lai būtu sportā konkurētspējīgs</c:v>
                </c:pt>
                <c:pt idx="6">
                  <c:v>Sportisti ir spiesti lietot sportiskos sasniegumus veicinošas aizliegtās vielas</c:v>
                </c:pt>
                <c:pt idx="7">
                  <c:v>Dopings ir daļa no augstu sasniegumu sporta</c:v>
                </c:pt>
                <c:pt idx="8">
                  <c:v>Sabiedrībā būtu nepieciešams vairāk informācijas par dopingu un sportā aizliegtajām vielām</c:v>
                </c:pt>
              </c:strCache>
            </c:strRef>
          </c:cat>
          <c:val>
            <c:numRef>
              <c:f>Sheet1!$B$2:$B$10</c:f>
              <c:numCache>
                <c:formatCode>0%</c:formatCode>
                <c:ptCount val="9"/>
                <c:pt idx="0">
                  <c:v>3.6331262063631603E-2</c:v>
                </c:pt>
                <c:pt idx="1">
                  <c:v>5.7269586411436244E-2</c:v>
                </c:pt>
                <c:pt idx="2">
                  <c:v>6.1392250901263934E-2</c:v>
                </c:pt>
                <c:pt idx="3">
                  <c:v>7.0179235494466308E-2</c:v>
                </c:pt>
                <c:pt idx="4">
                  <c:v>7.3504188174944612E-2</c:v>
                </c:pt>
                <c:pt idx="5">
                  <c:v>0.11403357515311438</c:v>
                </c:pt>
                <c:pt idx="6">
                  <c:v>0.17440464508486619</c:v>
                </c:pt>
                <c:pt idx="7">
                  <c:v>0.29745937311008031</c:v>
                </c:pt>
                <c:pt idx="8">
                  <c:v>0.73660991642696516</c:v>
                </c:pt>
              </c:numCache>
            </c:numRef>
          </c:val>
          <c:extLst>
            <c:ext xmlns:c16="http://schemas.microsoft.com/office/drawing/2014/chart" uri="{C3380CC4-5D6E-409C-BE32-E72D297353CC}">
              <c16:uniqueId val="{00000000-7EE4-448B-B05B-99B7BF7AE896}"/>
            </c:ext>
          </c:extLst>
        </c:ser>
        <c:ser>
          <c:idx val="1"/>
          <c:order val="1"/>
          <c:tx>
            <c:strRef>
              <c:f>Sheet1!$C$1</c:f>
              <c:strCache>
                <c:ptCount val="1"/>
                <c:pt idx="0">
                  <c:v>Pilnībā + drīzāk nepiekrīt</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Ir pieļaujami, ja sportisti lieto aizliegtas vielas, par ko neviens neuzzina, ja tas Latvijai atnes medaļas</c:v>
                </c:pt>
                <c:pt idx="1">
                  <c:v>Tā kā daudzi sportisti sevi pilnībā ziedo sportam un mūsu izklaidei, viņiem būtu jādod izvēles un rīcības brīvība attiecībā uz dopinga lietošanu (par to nebūtu jāsoda)</c:v>
                </c:pt>
                <c:pt idx="2">
                  <c:v>Svarīgs ir tikai rezultāts, nevis tas, kā rezultāts tiek sasniegts</c:v>
                </c:pt>
                <c:pt idx="3">
                  <c:v>Dopings nav krāpšana, jo tā lietošana sportā ir ierasta parādība</c:v>
                </c:pt>
                <c:pt idx="4">
                  <c:v>Sportistiem nav jājūtas vainīgiem par dopinga vielu lietošanu</c:v>
                </c:pt>
                <c:pt idx="5">
                  <c:v>Dopings ir nepieciešams, lai būtu sportā konkurētspējīgs</c:v>
                </c:pt>
                <c:pt idx="6">
                  <c:v>Sportisti ir spiesti lietot sportiskos sasniegumus veicinošas aizliegtās vielas</c:v>
                </c:pt>
                <c:pt idx="7">
                  <c:v>Dopings ir daļa no augstu sasniegumu sporta</c:v>
                </c:pt>
                <c:pt idx="8">
                  <c:v>Sabiedrībā būtu nepieciešams vairāk informācijas par dopingu un sportā aizliegtajām vielām</c:v>
                </c:pt>
              </c:strCache>
            </c:strRef>
          </c:cat>
          <c:val>
            <c:numRef>
              <c:f>Sheet1!$C$2:$C$10</c:f>
              <c:numCache>
                <c:formatCode>0%</c:formatCode>
                <c:ptCount val="9"/>
                <c:pt idx="0">
                  <c:v>0.90712528028793482</c:v>
                </c:pt>
                <c:pt idx="1">
                  <c:v>0.87018723404451326</c:v>
                </c:pt>
                <c:pt idx="2">
                  <c:v>0.89633800523969009</c:v>
                </c:pt>
                <c:pt idx="3">
                  <c:v>0.8797822170897418</c:v>
                </c:pt>
                <c:pt idx="4">
                  <c:v>0.86256238756199621</c:v>
                </c:pt>
                <c:pt idx="5">
                  <c:v>0.83508643071646016</c:v>
                </c:pt>
                <c:pt idx="6">
                  <c:v>0.7336232871722459</c:v>
                </c:pt>
                <c:pt idx="7">
                  <c:v>0.61735434100389941</c:v>
                </c:pt>
                <c:pt idx="8">
                  <c:v>0.18625142329946076</c:v>
                </c:pt>
              </c:numCache>
            </c:numRef>
          </c:val>
          <c:extLst>
            <c:ext xmlns:c16="http://schemas.microsoft.com/office/drawing/2014/chart" uri="{C3380CC4-5D6E-409C-BE32-E72D297353CC}">
              <c16:uniqueId val="{00000001-7EE4-448B-B05B-99B7BF7AE896}"/>
            </c:ext>
          </c:extLst>
        </c:ser>
        <c:ser>
          <c:idx val="2"/>
          <c:order val="2"/>
          <c:tx>
            <c:strRef>
              <c:f>Sheet1!$D$1</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Ir pieļaujami, ja sportisti lieto aizliegtas vielas, par ko neviens neuzzina, ja tas Latvijai atnes medaļas</c:v>
                </c:pt>
                <c:pt idx="1">
                  <c:v>Tā kā daudzi sportisti sevi pilnībā ziedo sportam un mūsu izklaidei, viņiem būtu jādod izvēles un rīcības brīvība attiecībā uz dopinga lietošanu (par to nebūtu jāsoda)</c:v>
                </c:pt>
                <c:pt idx="2">
                  <c:v>Svarīgs ir tikai rezultāts, nevis tas, kā rezultāts tiek sasniegts</c:v>
                </c:pt>
                <c:pt idx="3">
                  <c:v>Dopings nav krāpšana, jo tā lietošana sportā ir ierasta parādība</c:v>
                </c:pt>
                <c:pt idx="4">
                  <c:v>Sportistiem nav jājūtas vainīgiem par dopinga vielu lietošanu</c:v>
                </c:pt>
                <c:pt idx="5">
                  <c:v>Dopings ir nepieciešams, lai būtu sportā konkurētspējīgs</c:v>
                </c:pt>
                <c:pt idx="6">
                  <c:v>Sportisti ir spiesti lietot sportiskos sasniegumus veicinošas aizliegtās vielas</c:v>
                </c:pt>
                <c:pt idx="7">
                  <c:v>Dopings ir daļa no augstu sasniegumu sporta</c:v>
                </c:pt>
                <c:pt idx="8">
                  <c:v>Sabiedrībā būtu nepieciešams vairāk informācijas par dopingu un sportā aizliegtajām vielām</c:v>
                </c:pt>
              </c:strCache>
            </c:strRef>
          </c:cat>
          <c:val>
            <c:numRef>
              <c:f>Sheet1!$D$2:$D$10</c:f>
              <c:numCache>
                <c:formatCode>0%</c:formatCode>
                <c:ptCount val="9"/>
                <c:pt idx="0">
                  <c:v>5.4943457648434099E-2</c:v>
                </c:pt>
                <c:pt idx="1">
                  <c:v>7.2543179544050318E-2</c:v>
                </c:pt>
                <c:pt idx="2">
                  <c:v>4.2269743859046312E-2</c:v>
                </c:pt>
                <c:pt idx="3">
                  <c:v>5.0038547415791272E-2</c:v>
                </c:pt>
                <c:pt idx="4">
                  <c:v>6.3933424263058397E-2</c:v>
                </c:pt>
                <c:pt idx="5">
                  <c:v>5.0879994130425349E-2</c:v>
                </c:pt>
                <c:pt idx="6">
                  <c:v>9.1972067742887909E-2</c:v>
                </c:pt>
                <c:pt idx="7">
                  <c:v>8.5186285886019703E-2</c:v>
                </c:pt>
                <c:pt idx="8">
                  <c:v>7.7138660273573884E-2</c:v>
                </c:pt>
              </c:numCache>
            </c:numRef>
          </c:val>
          <c:extLst>
            <c:ext xmlns:c16="http://schemas.microsoft.com/office/drawing/2014/chart" uri="{C3380CC4-5D6E-409C-BE32-E72D297353CC}">
              <c16:uniqueId val="{00000002-7EE4-448B-B05B-99B7BF7AE896}"/>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1"/>
        <c:axPos val="l"/>
        <c:numFmt formatCode="General" sourceLinked="1"/>
        <c:majorTickMark val="out"/>
        <c:minorTickMark val="none"/>
        <c:tickLblPos val="nextTo"/>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
          <c:y val="0.89916279795456078"/>
          <c:w val="1"/>
          <c:h val="0.10083720204543922"/>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0558707611308396"/>
          <c:y val="8.1413600811141018E-2"/>
          <c:w val="0.52315454739771028"/>
          <c:h val="0.91858640796732194"/>
        </c:manualLayout>
      </c:layout>
      <c:barChart>
        <c:barDir val="bar"/>
        <c:grouping val="clustered"/>
        <c:varyColors val="0"/>
        <c:ser>
          <c:idx val="0"/>
          <c:order val="0"/>
          <c:tx>
            <c:strRef>
              <c:f>Sheet1!$B$1</c:f>
              <c:strCache>
                <c:ptCount val="1"/>
                <c:pt idx="0">
                  <c:v>2019</c:v>
                </c:pt>
              </c:strCache>
            </c:strRef>
          </c:tx>
          <c:spPr>
            <a:solidFill>
              <a:srgbClr val="70AD47">
                <a:lumMod val="60000"/>
                <a:lumOff val="40000"/>
              </a:srgbClr>
            </a:solidFill>
          </c:spPr>
          <c:invertIfNegative val="0"/>
          <c:dLbls>
            <c:spPr>
              <a:noFill/>
              <a:ln w="25400">
                <a:noFill/>
              </a:ln>
            </c:spPr>
            <c:txPr>
              <a:bodyPr/>
              <a:lstStyle/>
              <a:p>
                <a:pPr>
                  <a:defRPr lang="en-US" sz="800" b="0" i="0" u="none" strike="noStrike" baseline="0">
                    <a:solidFill>
                      <a:srgbClr val="000000"/>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Ir pieļaujami, ja sportisti lieto aizliegtas vielas, par ko neviens neuzzina, ja tas Latvijai atnes medaļas</c:v>
                </c:pt>
                <c:pt idx="1">
                  <c:v>Tā kā daudzi sportisti sevi pilnībā ziedo sportam un mūsu izklaidei, viņiem būtu jādod izvēles un rīcības brīvība attiecībā uz dopinga lietošanu</c:v>
                </c:pt>
                <c:pt idx="2">
                  <c:v>Svarīgs ir tikai rezultāts, nevis tas, kā rezultāts tiek sasniegts</c:v>
                </c:pt>
                <c:pt idx="3">
                  <c:v>Dopings nav krāpšana, jo tā lietošana sportā ir ierasta parādība</c:v>
                </c:pt>
                <c:pt idx="4">
                  <c:v>Sportistiem nav jājūtas vainīgiem par dopinga vielu lietošanu</c:v>
                </c:pt>
                <c:pt idx="5">
                  <c:v>Dopings ir nepieciešams, lai būtu sportā konkurētspējīgs</c:v>
                </c:pt>
                <c:pt idx="6">
                  <c:v>Sportisti ir spiesti lietot sportiskos sasniegumus veicinošas aizliegtās vielas</c:v>
                </c:pt>
                <c:pt idx="7">
                  <c:v>Dopings ir daļa no augstu sasniegumu sporta</c:v>
                </c:pt>
                <c:pt idx="8">
                  <c:v>Sabiedrībā būtu nepieciešams vairāk informācijas par dopingu un sportā aizliegtajām vielām</c:v>
                </c:pt>
              </c:strCache>
            </c:strRef>
          </c:cat>
          <c:val>
            <c:numRef>
              <c:f>Sheet1!$B$2:$B$10</c:f>
              <c:numCache>
                <c:formatCode>0%</c:formatCode>
                <c:ptCount val="9"/>
                <c:pt idx="0">
                  <c:v>0.05</c:v>
                </c:pt>
                <c:pt idx="1">
                  <c:v>0.06</c:v>
                </c:pt>
                <c:pt idx="2">
                  <c:v>0.05</c:v>
                </c:pt>
                <c:pt idx="3">
                  <c:v>7.0000000000000007E-2</c:v>
                </c:pt>
                <c:pt idx="4">
                  <c:v>7.0000000000000007E-2</c:v>
                </c:pt>
                <c:pt idx="5">
                  <c:v>0.17</c:v>
                </c:pt>
                <c:pt idx="6">
                  <c:v>0.22</c:v>
                </c:pt>
                <c:pt idx="7">
                  <c:v>0.27</c:v>
                </c:pt>
                <c:pt idx="8">
                  <c:v>0.67</c:v>
                </c:pt>
              </c:numCache>
            </c:numRef>
          </c:val>
          <c:extLst>
            <c:ext xmlns:c16="http://schemas.microsoft.com/office/drawing/2014/chart" uri="{C3380CC4-5D6E-409C-BE32-E72D297353CC}">
              <c16:uniqueId val="{00000000-3D22-45B7-B670-018FE17C1956}"/>
            </c:ext>
          </c:extLst>
        </c:ser>
        <c:ser>
          <c:idx val="1"/>
          <c:order val="1"/>
          <c:tx>
            <c:strRef>
              <c:f>Sheet1!$C$1</c:f>
              <c:strCache>
                <c:ptCount val="1"/>
              </c:strCache>
            </c:strRef>
          </c:tx>
          <c:spPr>
            <a:solidFill>
              <a:srgbClr val="ED7D31">
                <a:lumMod val="60000"/>
                <a:lumOff val="40000"/>
              </a:srgbClr>
            </a:solidFill>
          </c:spPr>
          <c:invertIfNegative val="0"/>
          <c:dLbls>
            <c:spPr>
              <a:noFill/>
              <a:ln>
                <a:noFill/>
              </a:ln>
              <a:effectLst/>
            </c:spPr>
            <c:txPr>
              <a:bodyPr/>
              <a:lstStyle/>
              <a:p>
                <a:pPr>
                  <a:defRPr sz="800">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Ir pieļaujami, ja sportisti lieto aizliegtas vielas, par ko neviens neuzzina, ja tas Latvijai atnes medaļas</c:v>
                </c:pt>
                <c:pt idx="1">
                  <c:v>Tā kā daudzi sportisti sevi pilnībā ziedo sportam un mūsu izklaidei, viņiem būtu jādod izvēles un rīcības brīvība attiecībā uz dopinga lietošanu</c:v>
                </c:pt>
                <c:pt idx="2">
                  <c:v>Svarīgs ir tikai rezultāts, nevis tas, kā rezultāts tiek sasniegts</c:v>
                </c:pt>
                <c:pt idx="3">
                  <c:v>Dopings nav krāpšana, jo tā lietošana sportā ir ierasta parādība</c:v>
                </c:pt>
                <c:pt idx="4">
                  <c:v>Sportistiem nav jājūtas vainīgiem par dopinga vielu lietošanu</c:v>
                </c:pt>
                <c:pt idx="5">
                  <c:v>Dopings ir nepieciešams, lai būtu sportā konkurētspējīgs</c:v>
                </c:pt>
                <c:pt idx="6">
                  <c:v>Sportisti ir spiesti lietot sportiskos sasniegumus veicinošas aizliegtās vielas</c:v>
                </c:pt>
                <c:pt idx="7">
                  <c:v>Dopings ir daļa no augstu sasniegumu sporta</c:v>
                </c:pt>
                <c:pt idx="8">
                  <c:v>Sabiedrībā būtu nepieciešams vairāk informācijas par dopingu un sportā aizliegtajām vielām</c:v>
                </c:pt>
              </c:strCache>
            </c:strRef>
          </c:cat>
          <c:val>
            <c:numRef>
              <c:f>Sheet1!$C$2:$C$10</c:f>
              <c:numCache>
                <c:formatCode>0%</c:formatCode>
                <c:ptCount val="9"/>
                <c:pt idx="0">
                  <c:v>-0.82</c:v>
                </c:pt>
                <c:pt idx="1">
                  <c:v>-0.76</c:v>
                </c:pt>
                <c:pt idx="2">
                  <c:v>-0.82</c:v>
                </c:pt>
                <c:pt idx="3">
                  <c:v>-0.79</c:v>
                </c:pt>
                <c:pt idx="4">
                  <c:v>-0.78</c:v>
                </c:pt>
                <c:pt idx="5">
                  <c:v>-0.67</c:v>
                </c:pt>
                <c:pt idx="6">
                  <c:v>-0.6</c:v>
                </c:pt>
                <c:pt idx="7">
                  <c:v>-0.56000000000000005</c:v>
                </c:pt>
                <c:pt idx="8">
                  <c:v>-0.15</c:v>
                </c:pt>
              </c:numCache>
            </c:numRef>
          </c:val>
          <c:extLst>
            <c:ext xmlns:c16="http://schemas.microsoft.com/office/drawing/2014/chart" uri="{C3380CC4-5D6E-409C-BE32-E72D297353CC}">
              <c16:uniqueId val="{00000001-3D22-45B7-B670-018FE17C1956}"/>
            </c:ext>
          </c:extLst>
        </c:ser>
        <c:ser>
          <c:idx val="2"/>
          <c:order val="2"/>
          <c:tx>
            <c:strRef>
              <c:f>Sheet1!$D$1</c:f>
              <c:strCache>
                <c:ptCount val="1"/>
                <c:pt idx="0">
                  <c:v>2024</c:v>
                </c:pt>
              </c:strCache>
            </c:strRef>
          </c:tx>
          <c:spPr>
            <a:solidFill>
              <a:srgbClr val="70AD47">
                <a:lumMod val="75000"/>
              </a:srgbClr>
            </a:solidFill>
          </c:spPr>
          <c:invertIfNegative val="0"/>
          <c:dLbls>
            <c:spPr>
              <a:noFill/>
              <a:ln>
                <a:noFill/>
              </a:ln>
              <a:effectLst/>
            </c:spPr>
            <c:txPr>
              <a:bodyPr wrap="square" lIns="38100" tIns="19050" rIns="38100" bIns="19050" anchor="ctr">
                <a:spAutoFit/>
              </a:bodyPr>
              <a:lstStyle/>
              <a:p>
                <a:pPr>
                  <a:defRPr sz="900" b="1">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Ir pieļaujami, ja sportisti lieto aizliegtas vielas, par ko neviens neuzzina, ja tas Latvijai atnes medaļas</c:v>
                </c:pt>
                <c:pt idx="1">
                  <c:v>Tā kā daudzi sportisti sevi pilnībā ziedo sportam un mūsu izklaidei, viņiem būtu jādod izvēles un rīcības brīvība attiecībā uz dopinga lietošanu</c:v>
                </c:pt>
                <c:pt idx="2">
                  <c:v>Svarīgs ir tikai rezultāts, nevis tas, kā rezultāts tiek sasniegts</c:v>
                </c:pt>
                <c:pt idx="3">
                  <c:v>Dopings nav krāpšana, jo tā lietošana sportā ir ierasta parādība</c:v>
                </c:pt>
                <c:pt idx="4">
                  <c:v>Sportistiem nav jājūtas vainīgiem par dopinga vielu lietošanu</c:v>
                </c:pt>
                <c:pt idx="5">
                  <c:v>Dopings ir nepieciešams, lai būtu sportā konkurētspējīgs</c:v>
                </c:pt>
                <c:pt idx="6">
                  <c:v>Sportisti ir spiesti lietot sportiskos sasniegumus veicinošas aizliegtās vielas</c:v>
                </c:pt>
                <c:pt idx="7">
                  <c:v>Dopings ir daļa no augstu sasniegumu sporta</c:v>
                </c:pt>
                <c:pt idx="8">
                  <c:v>Sabiedrībā būtu nepieciešams vairāk informācijas par dopingu un sportā aizliegtajām vielām</c:v>
                </c:pt>
              </c:strCache>
            </c:strRef>
          </c:cat>
          <c:val>
            <c:numRef>
              <c:f>Sheet1!$D$2:$D$10</c:f>
              <c:numCache>
                <c:formatCode>0%</c:formatCode>
                <c:ptCount val="9"/>
                <c:pt idx="0">
                  <c:v>3.6331262063631603E-2</c:v>
                </c:pt>
                <c:pt idx="1">
                  <c:v>5.7269586411436244E-2</c:v>
                </c:pt>
                <c:pt idx="2">
                  <c:v>6.1392250901263934E-2</c:v>
                </c:pt>
                <c:pt idx="3">
                  <c:v>7.0179235494466308E-2</c:v>
                </c:pt>
                <c:pt idx="4">
                  <c:v>7.3504188174944612E-2</c:v>
                </c:pt>
                <c:pt idx="5">
                  <c:v>0.11403357515311438</c:v>
                </c:pt>
                <c:pt idx="6">
                  <c:v>0.17440464508486619</c:v>
                </c:pt>
                <c:pt idx="7">
                  <c:v>0.29745937311008031</c:v>
                </c:pt>
                <c:pt idx="8">
                  <c:v>0.73660991642696516</c:v>
                </c:pt>
              </c:numCache>
            </c:numRef>
          </c:val>
          <c:extLst>
            <c:ext xmlns:c16="http://schemas.microsoft.com/office/drawing/2014/chart" uri="{C3380CC4-5D6E-409C-BE32-E72D297353CC}">
              <c16:uniqueId val="{00000002-3D22-45B7-B670-018FE17C1956}"/>
            </c:ext>
          </c:extLst>
        </c:ser>
        <c:ser>
          <c:idx val="3"/>
          <c:order val="3"/>
          <c:tx>
            <c:strRef>
              <c:f>Sheet1!$E$1</c:f>
              <c:strCache>
                <c:ptCount val="1"/>
              </c:strCache>
            </c:strRef>
          </c:tx>
          <c:spPr>
            <a:solidFill>
              <a:srgbClr val="ED7D31">
                <a:lumMod val="75000"/>
              </a:srgbClr>
            </a:solidFill>
          </c:spPr>
          <c:invertIfNegative val="0"/>
          <c:dLbls>
            <c:spPr>
              <a:noFill/>
              <a:ln>
                <a:noFill/>
              </a:ln>
              <a:effectLst/>
            </c:spPr>
            <c:txPr>
              <a:bodyPr wrap="square" lIns="38100" tIns="19050" rIns="38100" bIns="19050" anchor="ctr">
                <a:spAutoFit/>
              </a:bodyPr>
              <a:lstStyle/>
              <a:p>
                <a:pPr>
                  <a:defRPr sz="900" b="1">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Sheet1!$A$2:$A$10</c:f>
              <c:strCache>
                <c:ptCount val="9"/>
                <c:pt idx="0">
                  <c:v>Ir pieļaujami, ja sportisti lieto aizliegtas vielas, par ko neviens neuzzina, ja tas Latvijai atnes medaļas</c:v>
                </c:pt>
                <c:pt idx="1">
                  <c:v>Tā kā daudzi sportisti sevi pilnībā ziedo sportam un mūsu izklaidei, viņiem būtu jādod izvēles un rīcības brīvība attiecībā uz dopinga lietošanu</c:v>
                </c:pt>
                <c:pt idx="2">
                  <c:v>Svarīgs ir tikai rezultāts, nevis tas, kā rezultāts tiek sasniegts</c:v>
                </c:pt>
                <c:pt idx="3">
                  <c:v>Dopings nav krāpšana, jo tā lietošana sportā ir ierasta parādība</c:v>
                </c:pt>
                <c:pt idx="4">
                  <c:v>Sportistiem nav jājūtas vainīgiem par dopinga vielu lietošanu</c:v>
                </c:pt>
                <c:pt idx="5">
                  <c:v>Dopings ir nepieciešams, lai būtu sportā konkurētspējīgs</c:v>
                </c:pt>
                <c:pt idx="6">
                  <c:v>Sportisti ir spiesti lietot sportiskos sasniegumus veicinošas aizliegtās vielas</c:v>
                </c:pt>
                <c:pt idx="7">
                  <c:v>Dopings ir daļa no augstu sasniegumu sporta</c:v>
                </c:pt>
                <c:pt idx="8">
                  <c:v>Sabiedrībā būtu nepieciešams vairāk informācijas par dopingu un sportā aizliegtajām vielām</c:v>
                </c:pt>
              </c:strCache>
            </c:strRef>
          </c:cat>
          <c:val>
            <c:numRef>
              <c:f>Sheet1!$E$2:$E$10</c:f>
              <c:numCache>
                <c:formatCode>0%</c:formatCode>
                <c:ptCount val="9"/>
                <c:pt idx="0">
                  <c:v>-0.90712528028793504</c:v>
                </c:pt>
                <c:pt idx="1">
                  <c:v>-0.87018723404451304</c:v>
                </c:pt>
                <c:pt idx="2">
                  <c:v>-0.89633800523968998</c:v>
                </c:pt>
                <c:pt idx="3">
                  <c:v>-0.87978221708974202</c:v>
                </c:pt>
                <c:pt idx="4">
                  <c:v>-0.86256238756199599</c:v>
                </c:pt>
                <c:pt idx="5">
                  <c:v>-0.83508643071646005</c:v>
                </c:pt>
                <c:pt idx="6">
                  <c:v>-0.73362328717224601</c:v>
                </c:pt>
                <c:pt idx="7">
                  <c:v>-0.61735434100389897</c:v>
                </c:pt>
                <c:pt idx="8">
                  <c:v>-0.18625142329946101</c:v>
                </c:pt>
              </c:numCache>
            </c:numRef>
          </c:val>
          <c:extLst>
            <c:ext xmlns:c16="http://schemas.microsoft.com/office/drawing/2014/chart" uri="{C3380CC4-5D6E-409C-BE32-E72D297353CC}">
              <c16:uniqueId val="{00000003-3D22-45B7-B670-018FE17C1956}"/>
            </c:ext>
          </c:extLst>
        </c:ser>
        <c:dLbls>
          <c:showLegendKey val="0"/>
          <c:showVal val="1"/>
          <c:showCatName val="0"/>
          <c:showSerName val="0"/>
          <c:showPercent val="0"/>
          <c:showBubbleSize val="0"/>
        </c:dLbls>
        <c:gapWidth val="60"/>
        <c:overlap val="60"/>
        <c:axId val="366829040"/>
        <c:axId val="366831784"/>
      </c:barChart>
      <c:catAx>
        <c:axId val="366829040"/>
        <c:scaling>
          <c:orientation val="minMax"/>
        </c:scaling>
        <c:delete val="0"/>
        <c:axPos val="l"/>
        <c:majorGridlines>
          <c:spPr>
            <a:ln w="3175">
              <a:solidFill>
                <a:srgbClr val="C0C0C0"/>
              </a:solidFill>
              <a:prstDash val="solid"/>
            </a:ln>
          </c:spPr>
        </c:majorGridlines>
        <c:numFmt formatCode="General" sourceLinked="1"/>
        <c:majorTickMark val="out"/>
        <c:minorTickMark val="out"/>
        <c:tickLblPos val="low"/>
        <c:spPr>
          <a:ln w="3175">
            <a:solidFill>
              <a:srgbClr val="000000"/>
            </a:solidFill>
            <a:prstDash val="solid"/>
          </a:ln>
        </c:spPr>
        <c:txPr>
          <a:bodyPr rot="0" vert="horz"/>
          <a:lstStyle/>
          <a:p>
            <a:pPr>
              <a:defRPr lang="en-US" sz="1100" b="1" i="0" u="none" strike="noStrike" baseline="0">
                <a:solidFill>
                  <a:srgbClr val="000000"/>
                </a:solidFill>
                <a:latin typeface="+mn-lt"/>
                <a:ea typeface="Arial"/>
                <a:cs typeface="Arial"/>
              </a:defRPr>
            </a:pPr>
            <a:endParaRPr lang="en-US"/>
          </a:p>
        </c:txPr>
        <c:crossAx val="366831784"/>
        <c:crosses val="autoZero"/>
        <c:auto val="1"/>
        <c:lblAlgn val="ctr"/>
        <c:lblOffset val="100"/>
        <c:tickLblSkip val="1"/>
        <c:tickMarkSkip val="1"/>
        <c:noMultiLvlLbl val="0"/>
      </c:catAx>
      <c:valAx>
        <c:axId val="366831784"/>
        <c:scaling>
          <c:orientation val="minMax"/>
          <c:max val="1"/>
          <c:min val="-1"/>
        </c:scaling>
        <c:delete val="1"/>
        <c:axPos val="b"/>
        <c:majorGridlines>
          <c:spPr>
            <a:ln w="3175">
              <a:solidFill>
                <a:srgbClr val="C0C0C0"/>
              </a:solidFill>
              <a:prstDash val="solid"/>
            </a:ln>
          </c:spPr>
        </c:majorGridlines>
        <c:numFmt formatCode="0%" sourceLinked="0"/>
        <c:majorTickMark val="out"/>
        <c:minorTickMark val="none"/>
        <c:tickLblPos val="nextTo"/>
        <c:crossAx val="366829040"/>
        <c:crosses val="autoZero"/>
        <c:crossBetween val="between"/>
        <c:majorUnit val="0.25"/>
      </c:valAx>
      <c:spPr>
        <a:solidFill>
          <a:srgbClr val="FFFFFF"/>
        </a:solidFill>
        <a:ln w="12700">
          <a:solidFill>
            <a:srgbClr val="C0C0C0"/>
          </a:solidFill>
          <a:prstDash val="solid"/>
        </a:ln>
      </c:spPr>
    </c:plotArea>
    <c:legend>
      <c:legendPos val="r"/>
      <c:layout>
        <c:manualLayout>
          <c:xMode val="edge"/>
          <c:yMode val="edge"/>
          <c:x val="0.88716138846338621"/>
          <c:y val="0.28681733125497749"/>
          <c:w val="0.11099722874257499"/>
          <c:h val="9.8055378612483965E-2"/>
        </c:manualLayout>
      </c:layout>
      <c:overlay val="0"/>
      <c:spPr>
        <a:noFill/>
        <a:ln w="3175">
          <a:solidFill>
            <a:srgbClr val="FFFFFF"/>
          </a:solidFill>
          <a:prstDash val="solid"/>
        </a:ln>
      </c:spPr>
      <c:txPr>
        <a:bodyPr/>
        <a:lstStyle/>
        <a:p>
          <a:pPr>
            <a:defRPr lang="en-US" sz="1050" b="1" i="0" u="none" strike="noStrike" baseline="0">
              <a:solidFill>
                <a:srgbClr val="000000"/>
              </a:solidFill>
              <a:latin typeface="+mn-lt"/>
              <a:ea typeface="Arial"/>
              <a:cs typeface="Arial"/>
            </a:defRPr>
          </a:pPr>
          <a:endParaRPr lang="en-US"/>
        </a:p>
      </c:txPr>
    </c:legend>
    <c:plotVisOnly val="1"/>
    <c:dispBlanksAs val="gap"/>
    <c:showDLblsOverMax val="0"/>
  </c:chart>
  <c:spPr>
    <a:noFill/>
    <a:ln w="3175">
      <a:noFill/>
      <a:prstDash val="solid"/>
    </a:ln>
  </c:spPr>
  <c:txPr>
    <a:bodyPr/>
    <a:lstStyle/>
    <a:p>
      <a:pPr>
        <a:defRPr sz="1000" b="0" i="0" u="none" strike="noStrike" baseline="0">
          <a:solidFill>
            <a:srgbClr val="000000"/>
          </a:solidFill>
          <a:latin typeface="Arial"/>
          <a:ea typeface="Arial"/>
          <a:cs typeface="Arial"/>
        </a:defRPr>
      </a:pPr>
      <a:endParaRPr lang="en-US"/>
    </a:p>
  </c:txPr>
  <c:externalData r:id="rId2">
    <c:autoUpdate val="0"/>
  </c:externalData>
  <c:userShapes r:id="rId3"/>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Sheet1!$C$2</c:f>
              <c:strCache>
                <c:ptCount val="1"/>
                <c:pt idx="0">
                  <c:v>Pilnībā + drīzāk piekrīt</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Sheet1!$C$3:$C$40</c:f>
              <c:numCache>
                <c:formatCode>0%</c:formatCode>
                <c:ptCount val="38"/>
                <c:pt idx="0">
                  <c:v>0.67418723645808454</c:v>
                </c:pt>
                <c:pt idx="1">
                  <c:v>0.70004004197357572</c:v>
                </c:pt>
                <c:pt idx="2">
                  <c:v>0.76067994136030692</c:v>
                </c:pt>
                <c:pt idx="4">
                  <c:v>0.73536277067769396</c:v>
                </c:pt>
                <c:pt idx="5">
                  <c:v>0.74331839047667647</c:v>
                </c:pt>
                <c:pt idx="6">
                  <c:v>0.72828841569012548</c:v>
                </c:pt>
                <c:pt idx="8">
                  <c:v>0.73669065096920017</c:v>
                </c:pt>
                <c:pt idx="9">
                  <c:v>0.73646419229020299</c:v>
                </c:pt>
                <c:pt idx="11">
                  <c:v>0.75154051480895878</c:v>
                </c:pt>
                <c:pt idx="12">
                  <c:v>0.71671000415631303</c:v>
                </c:pt>
                <c:pt idx="13">
                  <c:v>0.74870927395635467</c:v>
                </c:pt>
                <c:pt idx="15">
                  <c:v>0.71351981376803464</c:v>
                </c:pt>
                <c:pt idx="16">
                  <c:v>0.74671504894611362</c:v>
                </c:pt>
                <c:pt idx="17">
                  <c:v>0.73897169250548478</c:v>
                </c:pt>
                <c:pt idx="18">
                  <c:v>0.76020978659549887</c:v>
                </c:pt>
                <c:pt idx="19">
                  <c:v>0.73777108368577871</c:v>
                </c:pt>
                <c:pt idx="21">
                  <c:v>0.74330118379235122</c:v>
                </c:pt>
                <c:pt idx="22">
                  <c:v>0.70805895990892853</c:v>
                </c:pt>
                <c:pt idx="23">
                  <c:v>0.75334513823711857</c:v>
                </c:pt>
                <c:pt idx="25">
                  <c:v>0.71091943391061374</c:v>
                </c:pt>
                <c:pt idx="26">
                  <c:v>0.74275185613598538</c:v>
                </c:pt>
                <c:pt idx="28">
                  <c:v>0.76889201512111016</c:v>
                </c:pt>
                <c:pt idx="29">
                  <c:v>0.73586754134982046</c:v>
                </c:pt>
                <c:pt idx="30">
                  <c:v>0.68967872175814249</c:v>
                </c:pt>
                <c:pt idx="31">
                  <c:v>0.75430000593366198</c:v>
                </c:pt>
                <c:pt idx="32">
                  <c:v>0.74463934886237748</c:v>
                </c:pt>
                <c:pt idx="34">
                  <c:v>0.7077024219127438</c:v>
                </c:pt>
                <c:pt idx="35">
                  <c:v>0.76269603903948247</c:v>
                </c:pt>
                <c:pt idx="37">
                  <c:v>0.73660991642696516</c:v>
                </c:pt>
              </c:numCache>
            </c:numRef>
          </c:val>
          <c:extLst>
            <c:ext xmlns:c16="http://schemas.microsoft.com/office/drawing/2014/chart" uri="{C3380CC4-5D6E-409C-BE32-E72D297353CC}">
              <c16:uniqueId val="{00000000-3FB4-4D6E-9FAB-EB1A3C7BDA48}"/>
            </c:ext>
          </c:extLst>
        </c:ser>
        <c:ser>
          <c:idx val="1"/>
          <c:order val="1"/>
          <c:tx>
            <c:strRef>
              <c:f>Sheet1!$D$2</c:f>
              <c:strCache>
                <c:ptCount val="1"/>
                <c:pt idx="0">
                  <c:v>Pilnībā + drīzāk nepiekrīt</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Sheet1!$D$3:$D$40</c:f>
              <c:numCache>
                <c:formatCode>0%</c:formatCode>
                <c:ptCount val="38"/>
                <c:pt idx="0">
                  <c:v>0.18856727807063106</c:v>
                </c:pt>
                <c:pt idx="1">
                  <c:v>0.2305369291804768</c:v>
                </c:pt>
                <c:pt idx="2">
                  <c:v>0.17382283610210789</c:v>
                </c:pt>
                <c:pt idx="4">
                  <c:v>0.16343642489269833</c:v>
                </c:pt>
                <c:pt idx="5">
                  <c:v>0.18343772401782746</c:v>
                </c:pt>
                <c:pt idx="6">
                  <c:v>0.21084206291093696</c:v>
                </c:pt>
                <c:pt idx="8">
                  <c:v>0.17959976193238103</c:v>
                </c:pt>
                <c:pt idx="9">
                  <c:v>0.19825753101893362</c:v>
                </c:pt>
                <c:pt idx="11">
                  <c:v>0.17019116453046032</c:v>
                </c:pt>
                <c:pt idx="12">
                  <c:v>0.20386567522862678</c:v>
                </c:pt>
                <c:pt idx="13">
                  <c:v>0.17797341831087374</c:v>
                </c:pt>
                <c:pt idx="15">
                  <c:v>0.18568213095365618</c:v>
                </c:pt>
                <c:pt idx="16">
                  <c:v>0.1676470949705586</c:v>
                </c:pt>
                <c:pt idx="17">
                  <c:v>0.21499092827688687</c:v>
                </c:pt>
                <c:pt idx="18">
                  <c:v>0.17640712129730243</c:v>
                </c:pt>
                <c:pt idx="19">
                  <c:v>0.20017346302471203</c:v>
                </c:pt>
                <c:pt idx="21">
                  <c:v>0.18162410318328776</c:v>
                </c:pt>
                <c:pt idx="22">
                  <c:v>0.20597563666555169</c:v>
                </c:pt>
                <c:pt idx="23">
                  <c:v>0.17469037071935031</c:v>
                </c:pt>
                <c:pt idx="25">
                  <c:v>0.21785425060940178</c:v>
                </c:pt>
                <c:pt idx="26">
                  <c:v>0.17869599261229105</c:v>
                </c:pt>
                <c:pt idx="28">
                  <c:v>0.16774327037993841</c:v>
                </c:pt>
                <c:pt idx="29">
                  <c:v>0.15749926964511585</c:v>
                </c:pt>
                <c:pt idx="30">
                  <c:v>0.20157335649168961</c:v>
                </c:pt>
                <c:pt idx="31">
                  <c:v>0.19064020207595392</c:v>
                </c:pt>
                <c:pt idx="32">
                  <c:v>0.24011278793677485</c:v>
                </c:pt>
                <c:pt idx="34">
                  <c:v>0.22340038428454259</c:v>
                </c:pt>
                <c:pt idx="35">
                  <c:v>0.15272820146825825</c:v>
                </c:pt>
                <c:pt idx="37">
                  <c:v>0.18625142329946076</c:v>
                </c:pt>
              </c:numCache>
            </c:numRef>
          </c:val>
          <c:extLst>
            <c:ext xmlns:c16="http://schemas.microsoft.com/office/drawing/2014/chart" uri="{C3380CC4-5D6E-409C-BE32-E72D297353CC}">
              <c16:uniqueId val="{00000001-3FB4-4D6E-9FAB-EB1A3C7BDA48}"/>
            </c:ext>
          </c:extLst>
        </c:ser>
        <c:ser>
          <c:idx val="2"/>
          <c:order val="2"/>
          <c:tx>
            <c:strRef>
              <c:f>Sheet1!$E$2</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Sheet1!$E$3:$E$40</c:f>
              <c:numCache>
                <c:formatCode>0%</c:formatCode>
                <c:ptCount val="38"/>
                <c:pt idx="0">
                  <c:v>0.13724548547128487</c:v>
                </c:pt>
                <c:pt idx="1">
                  <c:v>6.9423028845946991E-2</c:v>
                </c:pt>
                <c:pt idx="2">
                  <c:v>6.5497222537584901E-2</c:v>
                </c:pt>
                <c:pt idx="4">
                  <c:v>0.10120080442960763</c:v>
                </c:pt>
                <c:pt idx="5">
                  <c:v>7.3243885505495099E-2</c:v>
                </c:pt>
                <c:pt idx="6">
                  <c:v>6.0869521398938274E-2</c:v>
                </c:pt>
                <c:pt idx="8">
                  <c:v>8.3709587098419802E-2</c:v>
                </c:pt>
                <c:pt idx="9">
                  <c:v>6.5278276690861559E-2</c:v>
                </c:pt>
                <c:pt idx="11">
                  <c:v>7.826832066058223E-2</c:v>
                </c:pt>
                <c:pt idx="12">
                  <c:v>7.942432061506155E-2</c:v>
                </c:pt>
                <c:pt idx="13">
                  <c:v>7.3317307732768622E-2</c:v>
                </c:pt>
                <c:pt idx="15">
                  <c:v>0.100798055278309</c:v>
                </c:pt>
                <c:pt idx="16">
                  <c:v>8.5637856083327801E-2</c:v>
                </c:pt>
                <c:pt idx="17">
                  <c:v>4.6037379217629099E-2</c:v>
                </c:pt>
                <c:pt idx="18">
                  <c:v>6.3383092107198793E-2</c:v>
                </c:pt>
                <c:pt idx="19">
                  <c:v>6.2055453289509323E-2</c:v>
                </c:pt>
                <c:pt idx="21">
                  <c:v>7.5074713024361167E-2</c:v>
                </c:pt>
                <c:pt idx="22">
                  <c:v>8.5965403425518477E-2</c:v>
                </c:pt>
                <c:pt idx="23">
                  <c:v>7.1964491043531115E-2</c:v>
                </c:pt>
                <c:pt idx="25">
                  <c:v>7.1226315479982982E-2</c:v>
                </c:pt>
                <c:pt idx="26">
                  <c:v>7.8552151251723532E-2</c:v>
                </c:pt>
                <c:pt idx="28">
                  <c:v>6.3364714498950869E-2</c:v>
                </c:pt>
                <c:pt idx="29">
                  <c:v>0.10663318900506159</c:v>
                </c:pt>
                <c:pt idx="30">
                  <c:v>0.10874792175016749</c:v>
                </c:pt>
                <c:pt idx="31">
                  <c:v>5.505979199038457E-2</c:v>
                </c:pt>
                <c:pt idx="32">
                  <c:v>1.5247863200848071E-2</c:v>
                </c:pt>
                <c:pt idx="34">
                  <c:v>6.8897193802713252E-2</c:v>
                </c:pt>
                <c:pt idx="35">
                  <c:v>8.457575949225786E-2</c:v>
                </c:pt>
                <c:pt idx="37">
                  <c:v>7.7138660273573884E-2</c:v>
                </c:pt>
              </c:numCache>
            </c:numRef>
          </c:val>
          <c:extLst>
            <c:ext xmlns:c16="http://schemas.microsoft.com/office/drawing/2014/chart" uri="{C3380CC4-5D6E-409C-BE32-E72D297353CC}">
              <c16:uniqueId val="{00000002-3FB4-4D6E-9FAB-EB1A3C7BDA48}"/>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900"/>
            </a:pPr>
            <a:endParaRPr lang="en-US"/>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21629890559029258"/>
          <c:y val="2.3597491191768767E-3"/>
          <c:w val="0.78370109440970748"/>
          <c:h val="4.0910676692836698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Sheet1!$C$2</c:f>
              <c:strCache>
                <c:ptCount val="1"/>
                <c:pt idx="0">
                  <c:v>Pilnībā + drīzāk piekrīt</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Sheet1!$C$3:$C$40</c:f>
              <c:numCache>
                <c:formatCode>0%</c:formatCode>
                <c:ptCount val="38"/>
                <c:pt idx="0">
                  <c:v>0.27338996668371185</c:v>
                </c:pt>
                <c:pt idx="1">
                  <c:v>0.28792390918747424</c:v>
                </c:pt>
                <c:pt idx="2">
                  <c:v>0.30826770356358257</c:v>
                </c:pt>
                <c:pt idx="4">
                  <c:v>0.26264857982920925</c:v>
                </c:pt>
                <c:pt idx="5">
                  <c:v>0.30873319315160763</c:v>
                </c:pt>
                <c:pt idx="6">
                  <c:v>0.31001605163519252</c:v>
                </c:pt>
                <c:pt idx="8">
                  <c:v>0.30077057960042347</c:v>
                </c:pt>
                <c:pt idx="9">
                  <c:v>0.291482715608959</c:v>
                </c:pt>
                <c:pt idx="11">
                  <c:v>0.27157009356139711</c:v>
                </c:pt>
                <c:pt idx="12">
                  <c:v>0.3227843999974247</c:v>
                </c:pt>
                <c:pt idx="13">
                  <c:v>0.28794989915126112</c:v>
                </c:pt>
                <c:pt idx="15">
                  <c:v>0.29540049000992025</c:v>
                </c:pt>
                <c:pt idx="16">
                  <c:v>0.32699978626543408</c:v>
                </c:pt>
                <c:pt idx="17">
                  <c:v>0.35929912391124508</c:v>
                </c:pt>
                <c:pt idx="18">
                  <c:v>0.25510680134245534</c:v>
                </c:pt>
                <c:pt idx="19">
                  <c:v>0.2610373351529548</c:v>
                </c:pt>
                <c:pt idx="21">
                  <c:v>0.31552989447686924</c:v>
                </c:pt>
                <c:pt idx="22">
                  <c:v>0.33225523404810448</c:v>
                </c:pt>
                <c:pt idx="23">
                  <c:v>0.27511747458604846</c:v>
                </c:pt>
                <c:pt idx="25">
                  <c:v>0.36876181065062014</c:v>
                </c:pt>
                <c:pt idx="26">
                  <c:v>0.28041277726660263</c:v>
                </c:pt>
                <c:pt idx="28">
                  <c:v>0.37571690126340074</c:v>
                </c:pt>
                <c:pt idx="29">
                  <c:v>0.34679704029268726</c:v>
                </c:pt>
                <c:pt idx="30">
                  <c:v>0.24547694865269953</c:v>
                </c:pt>
                <c:pt idx="31">
                  <c:v>0.24596846858013399</c:v>
                </c:pt>
                <c:pt idx="32">
                  <c:v>0.23825424997464861</c:v>
                </c:pt>
                <c:pt idx="34">
                  <c:v>0.36088389175446706</c:v>
                </c:pt>
                <c:pt idx="35">
                  <c:v>0.24022508844443827</c:v>
                </c:pt>
                <c:pt idx="37">
                  <c:v>0.29745937311008031</c:v>
                </c:pt>
              </c:numCache>
            </c:numRef>
          </c:val>
          <c:extLst>
            <c:ext xmlns:c16="http://schemas.microsoft.com/office/drawing/2014/chart" uri="{C3380CC4-5D6E-409C-BE32-E72D297353CC}">
              <c16:uniqueId val="{00000000-246F-4FBC-BA13-F4BCCFDEF9D6}"/>
            </c:ext>
          </c:extLst>
        </c:ser>
        <c:ser>
          <c:idx val="1"/>
          <c:order val="1"/>
          <c:tx>
            <c:strRef>
              <c:f>Sheet1!$D$2</c:f>
              <c:strCache>
                <c:ptCount val="1"/>
                <c:pt idx="0">
                  <c:v>Pilnībā + drīzāk nepiekrīt</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Sheet1!$D$3:$D$40</c:f>
              <c:numCache>
                <c:formatCode>0%</c:formatCode>
                <c:ptCount val="38"/>
                <c:pt idx="0">
                  <c:v>0.593689023758879</c:v>
                </c:pt>
                <c:pt idx="1">
                  <c:v>0.61461733799279972</c:v>
                </c:pt>
                <c:pt idx="2">
                  <c:v>0.6258310824720783</c:v>
                </c:pt>
                <c:pt idx="4">
                  <c:v>0.61123151290993172</c:v>
                </c:pt>
                <c:pt idx="5">
                  <c:v>0.61292795401592659</c:v>
                </c:pt>
                <c:pt idx="6">
                  <c:v>0.63111651220603882</c:v>
                </c:pt>
                <c:pt idx="8">
                  <c:v>0.60112987788975658</c:v>
                </c:pt>
                <c:pt idx="9">
                  <c:v>0.64663915288609941</c:v>
                </c:pt>
                <c:pt idx="11">
                  <c:v>0.63814519146274651</c:v>
                </c:pt>
                <c:pt idx="12">
                  <c:v>0.59242645078811873</c:v>
                </c:pt>
                <c:pt idx="13">
                  <c:v>0.63072599071053703</c:v>
                </c:pt>
                <c:pt idx="15">
                  <c:v>0.62050238531761426</c:v>
                </c:pt>
                <c:pt idx="16">
                  <c:v>0.53931039600487085</c:v>
                </c:pt>
                <c:pt idx="17">
                  <c:v>0.59379541385307644</c:v>
                </c:pt>
                <c:pt idx="18">
                  <c:v>0.68600376509203398</c:v>
                </c:pt>
                <c:pt idx="19">
                  <c:v>0.67868667425775853</c:v>
                </c:pt>
                <c:pt idx="21">
                  <c:v>0.63929378542587978</c:v>
                </c:pt>
                <c:pt idx="22">
                  <c:v>0.58381838906901973</c:v>
                </c:pt>
                <c:pt idx="23">
                  <c:v>0.63596665018167609</c:v>
                </c:pt>
                <c:pt idx="25">
                  <c:v>0.58107398841218028</c:v>
                </c:pt>
                <c:pt idx="26">
                  <c:v>0.62602804879037266</c:v>
                </c:pt>
                <c:pt idx="28">
                  <c:v>0.51840579920784635</c:v>
                </c:pt>
                <c:pt idx="29">
                  <c:v>0.54424253822730606</c:v>
                </c:pt>
                <c:pt idx="30">
                  <c:v>0.64503542963718274</c:v>
                </c:pt>
                <c:pt idx="31">
                  <c:v>0.71111634636383192</c:v>
                </c:pt>
                <c:pt idx="32">
                  <c:v>0.74655691667012936</c:v>
                </c:pt>
                <c:pt idx="34">
                  <c:v>0.58227482584838552</c:v>
                </c:pt>
                <c:pt idx="35">
                  <c:v>0.64901009494979167</c:v>
                </c:pt>
                <c:pt idx="37">
                  <c:v>0.61735434100389941</c:v>
                </c:pt>
              </c:numCache>
            </c:numRef>
          </c:val>
          <c:extLst>
            <c:ext xmlns:c16="http://schemas.microsoft.com/office/drawing/2014/chart" uri="{C3380CC4-5D6E-409C-BE32-E72D297353CC}">
              <c16:uniqueId val="{00000001-246F-4FBC-BA13-F4BCCFDEF9D6}"/>
            </c:ext>
          </c:extLst>
        </c:ser>
        <c:ser>
          <c:idx val="2"/>
          <c:order val="2"/>
          <c:tx>
            <c:strRef>
              <c:f>Sheet1!$E$2</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Sheet1!$E$3:$E$40</c:f>
              <c:numCache>
                <c:formatCode>0%</c:formatCode>
                <c:ptCount val="38"/>
                <c:pt idx="0">
                  <c:v>0.1329210095574099</c:v>
                </c:pt>
                <c:pt idx="1">
                  <c:v>9.7458752819725186E-2</c:v>
                </c:pt>
                <c:pt idx="2">
                  <c:v>6.5901213964339067E-2</c:v>
                </c:pt>
                <c:pt idx="4">
                  <c:v>0.12611990726085875</c:v>
                </c:pt>
                <c:pt idx="5">
                  <c:v>7.833885283246482E-2</c:v>
                </c:pt>
                <c:pt idx="6">
                  <c:v>5.8867436158769222E-2</c:v>
                </c:pt>
                <c:pt idx="8">
                  <c:v>9.8099542509821142E-2</c:v>
                </c:pt>
                <c:pt idx="9">
                  <c:v>6.187813150494003E-2</c:v>
                </c:pt>
                <c:pt idx="11">
                  <c:v>9.028471497585823E-2</c:v>
                </c:pt>
                <c:pt idx="12">
                  <c:v>8.4789149214457543E-2</c:v>
                </c:pt>
                <c:pt idx="13">
                  <c:v>8.1324110138198832E-2</c:v>
                </c:pt>
                <c:pt idx="15">
                  <c:v>8.409712467246537E-2</c:v>
                </c:pt>
                <c:pt idx="16">
                  <c:v>0.13368981772969524</c:v>
                </c:pt>
                <c:pt idx="17">
                  <c:v>4.6905462235679235E-2</c:v>
                </c:pt>
                <c:pt idx="18">
                  <c:v>5.8889433565510726E-2</c:v>
                </c:pt>
                <c:pt idx="19">
                  <c:v>6.0275990589286801E-2</c:v>
                </c:pt>
                <c:pt idx="21">
                  <c:v>4.5176320097250942E-2</c:v>
                </c:pt>
                <c:pt idx="22">
                  <c:v>8.3926376882874493E-2</c:v>
                </c:pt>
                <c:pt idx="23">
                  <c:v>8.8915875232274899E-2</c:v>
                </c:pt>
                <c:pt idx="25">
                  <c:v>5.0164200937198228E-2</c:v>
                </c:pt>
                <c:pt idx="26">
                  <c:v>9.355917394302421E-2</c:v>
                </c:pt>
                <c:pt idx="28">
                  <c:v>0.10587729952875251</c:v>
                </c:pt>
                <c:pt idx="29">
                  <c:v>0.10896042148000436</c:v>
                </c:pt>
                <c:pt idx="30">
                  <c:v>0.10948762171011717</c:v>
                </c:pt>
                <c:pt idx="31">
                  <c:v>4.2915185056034227E-2</c:v>
                </c:pt>
                <c:pt idx="32">
                  <c:v>1.5188833355222397E-2</c:v>
                </c:pt>
                <c:pt idx="34">
                  <c:v>5.6841282397147266E-2</c:v>
                </c:pt>
                <c:pt idx="35">
                  <c:v>0.11076481660576853</c:v>
                </c:pt>
                <c:pt idx="37">
                  <c:v>8.5186285886019703E-2</c:v>
                </c:pt>
              </c:numCache>
            </c:numRef>
          </c:val>
          <c:extLst>
            <c:ext xmlns:c16="http://schemas.microsoft.com/office/drawing/2014/chart" uri="{C3380CC4-5D6E-409C-BE32-E72D297353CC}">
              <c16:uniqueId val="{00000002-246F-4FBC-BA13-F4BCCFDEF9D6}"/>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900"/>
            </a:pPr>
            <a:endParaRPr lang="en-US"/>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21629890559029258"/>
          <c:y val="2.3597491191768767E-3"/>
          <c:w val="0.78370109440970748"/>
          <c:h val="4.0910676692836698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0558707611308396"/>
          <c:y val="8.1413600811141018E-2"/>
          <c:w val="0.34995168792273068"/>
          <c:h val="0.91858640796732194"/>
        </c:manualLayout>
      </c:layout>
      <c:barChart>
        <c:barDir val="bar"/>
        <c:grouping val="clustered"/>
        <c:varyColors val="0"/>
        <c:ser>
          <c:idx val="0"/>
          <c:order val="0"/>
          <c:tx>
            <c:strRef>
              <c:f>Sheet1!$B$1</c:f>
              <c:strCache>
                <c:ptCount val="1"/>
                <c:pt idx="0">
                  <c:v>2019</c:v>
                </c:pt>
              </c:strCache>
            </c:strRef>
          </c:tx>
          <c:spPr>
            <a:solidFill>
              <a:srgbClr val="70AD47">
                <a:lumMod val="60000"/>
                <a:lumOff val="40000"/>
              </a:srgbClr>
            </a:solidFill>
          </c:spPr>
          <c:invertIfNegative val="0"/>
          <c:dLbls>
            <c:spPr>
              <a:noFill/>
              <a:ln w="25400">
                <a:noFill/>
              </a:ln>
            </c:spPr>
            <c:txPr>
              <a:bodyPr/>
              <a:lstStyle/>
              <a:p>
                <a:pPr>
                  <a:defRPr lang="en-US" sz="800" b="0" i="0" u="none" strike="noStrike" baseline="0">
                    <a:solidFill>
                      <a:srgbClr val="000000"/>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Sportā galvenais ir uzvara</c:v>
                </c:pt>
                <c:pt idx="1">
                  <c:v>Tie, kas krāpjas sportā, parasti ir negodīgi arī citās dzīves jomās</c:v>
                </c:pt>
                <c:pt idx="2">
                  <c:v>Sports kā audzināšanas metode ir padarījis labākus daudzus bērnus un jauniešus Latvijā</c:v>
                </c:pt>
                <c:pt idx="3">
                  <c:v>Sportā visiem dalībniekiem ir jānodrošina vienlīdzīgi apstākļi</c:v>
                </c:pt>
                <c:pt idx="4">
                  <c:v>Sportam ir jābūt daļai no bērnu un jauniešu audzināšanas programmas</c:v>
                </c:pt>
              </c:strCache>
            </c:strRef>
          </c:cat>
          <c:val>
            <c:numRef>
              <c:f>Sheet1!$B$2:$B$6</c:f>
              <c:numCache>
                <c:formatCode>0%</c:formatCode>
                <c:ptCount val="5"/>
                <c:pt idx="0">
                  <c:v>0.49</c:v>
                </c:pt>
                <c:pt idx="1">
                  <c:v>0.66</c:v>
                </c:pt>
                <c:pt idx="2">
                  <c:v>0.79</c:v>
                </c:pt>
                <c:pt idx="3">
                  <c:v>0.89</c:v>
                </c:pt>
                <c:pt idx="4">
                  <c:v>0.92</c:v>
                </c:pt>
              </c:numCache>
            </c:numRef>
          </c:val>
          <c:extLst>
            <c:ext xmlns:c16="http://schemas.microsoft.com/office/drawing/2014/chart" uri="{C3380CC4-5D6E-409C-BE32-E72D297353CC}">
              <c16:uniqueId val="{00000000-6DF8-4B8D-AAB4-ED6A70721908}"/>
            </c:ext>
          </c:extLst>
        </c:ser>
        <c:ser>
          <c:idx val="1"/>
          <c:order val="1"/>
          <c:tx>
            <c:strRef>
              <c:f>Sheet1!$C$1</c:f>
              <c:strCache>
                <c:ptCount val="1"/>
              </c:strCache>
            </c:strRef>
          </c:tx>
          <c:spPr>
            <a:solidFill>
              <a:srgbClr val="ED7D31">
                <a:lumMod val="60000"/>
                <a:lumOff val="40000"/>
              </a:srgbClr>
            </a:solidFill>
          </c:spPr>
          <c:invertIfNegative val="0"/>
          <c:dLbls>
            <c:spPr>
              <a:noFill/>
              <a:ln>
                <a:noFill/>
              </a:ln>
              <a:effectLst/>
            </c:spPr>
            <c:txPr>
              <a:bodyPr/>
              <a:lstStyle/>
              <a:p>
                <a:pPr>
                  <a:defRPr sz="800">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Sportā galvenais ir uzvara</c:v>
                </c:pt>
                <c:pt idx="1">
                  <c:v>Tie, kas krāpjas sportā, parasti ir negodīgi arī citās dzīves jomās</c:v>
                </c:pt>
                <c:pt idx="2">
                  <c:v>Sports kā audzināšanas metode ir padarījis labākus daudzus bērnus un jauniešus Latvijā</c:v>
                </c:pt>
                <c:pt idx="3">
                  <c:v>Sportā visiem dalībniekiem ir jānodrošina vienlīdzīgi apstākļi</c:v>
                </c:pt>
                <c:pt idx="4">
                  <c:v>Sportam ir jābūt daļai no bērnu un jauniešu audzināšanas programmas</c:v>
                </c:pt>
              </c:strCache>
            </c:strRef>
          </c:cat>
          <c:val>
            <c:numRef>
              <c:f>Sheet1!$C$2:$C$6</c:f>
              <c:numCache>
                <c:formatCode>0%</c:formatCode>
                <c:ptCount val="5"/>
                <c:pt idx="0">
                  <c:v>-0.45</c:v>
                </c:pt>
                <c:pt idx="1">
                  <c:v>-0.17</c:v>
                </c:pt>
                <c:pt idx="2">
                  <c:v>-0.08</c:v>
                </c:pt>
                <c:pt idx="3">
                  <c:v>-0.06</c:v>
                </c:pt>
                <c:pt idx="4">
                  <c:v>-0.04</c:v>
                </c:pt>
              </c:numCache>
            </c:numRef>
          </c:val>
          <c:extLst>
            <c:ext xmlns:c16="http://schemas.microsoft.com/office/drawing/2014/chart" uri="{C3380CC4-5D6E-409C-BE32-E72D297353CC}">
              <c16:uniqueId val="{00000001-6DF8-4B8D-AAB4-ED6A70721908}"/>
            </c:ext>
          </c:extLst>
        </c:ser>
        <c:ser>
          <c:idx val="2"/>
          <c:order val="2"/>
          <c:tx>
            <c:strRef>
              <c:f>Sheet1!$D$1</c:f>
              <c:strCache>
                <c:ptCount val="1"/>
                <c:pt idx="0">
                  <c:v>2024</c:v>
                </c:pt>
              </c:strCache>
            </c:strRef>
          </c:tx>
          <c:spPr>
            <a:solidFill>
              <a:srgbClr val="70AD47">
                <a:lumMod val="75000"/>
              </a:srgbClr>
            </a:solidFill>
          </c:spPr>
          <c:invertIfNegative val="0"/>
          <c:dLbls>
            <c:spPr>
              <a:noFill/>
              <a:ln>
                <a:noFill/>
              </a:ln>
              <a:effectLst/>
            </c:spPr>
            <c:txPr>
              <a:bodyPr wrap="square" lIns="38100" tIns="19050" rIns="38100" bIns="19050" anchor="ctr">
                <a:spAutoFit/>
              </a:bodyPr>
              <a:lstStyle/>
              <a:p>
                <a:pPr>
                  <a:defRPr sz="900" b="1">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Sportā galvenais ir uzvara</c:v>
                </c:pt>
                <c:pt idx="1">
                  <c:v>Tie, kas krāpjas sportā, parasti ir negodīgi arī citās dzīves jomās</c:v>
                </c:pt>
                <c:pt idx="2">
                  <c:v>Sports kā audzināšanas metode ir padarījis labākus daudzus bērnus un jauniešus Latvijā</c:v>
                </c:pt>
                <c:pt idx="3">
                  <c:v>Sportā visiem dalībniekiem ir jānodrošina vienlīdzīgi apstākļi</c:v>
                </c:pt>
                <c:pt idx="4">
                  <c:v>Sportam ir jābūt daļai no bērnu un jauniešu audzināšanas programmas</c:v>
                </c:pt>
              </c:strCache>
            </c:strRef>
          </c:cat>
          <c:val>
            <c:numRef>
              <c:f>Sheet1!$D$2:$D$6</c:f>
              <c:numCache>
                <c:formatCode>0%</c:formatCode>
                <c:ptCount val="5"/>
                <c:pt idx="0">
                  <c:v>0.43357277300934771</c:v>
                </c:pt>
                <c:pt idx="1">
                  <c:v>0.73030921400286675</c:v>
                </c:pt>
                <c:pt idx="2">
                  <c:v>0.86704886096078271</c:v>
                </c:pt>
                <c:pt idx="3">
                  <c:v>0.90815159673433543</c:v>
                </c:pt>
                <c:pt idx="4">
                  <c:v>0.94817711411641981</c:v>
                </c:pt>
              </c:numCache>
            </c:numRef>
          </c:val>
          <c:extLst>
            <c:ext xmlns:c16="http://schemas.microsoft.com/office/drawing/2014/chart" uri="{C3380CC4-5D6E-409C-BE32-E72D297353CC}">
              <c16:uniqueId val="{00000002-6DF8-4B8D-AAB4-ED6A70721908}"/>
            </c:ext>
          </c:extLst>
        </c:ser>
        <c:ser>
          <c:idx val="3"/>
          <c:order val="3"/>
          <c:tx>
            <c:strRef>
              <c:f>Sheet1!$E$1</c:f>
              <c:strCache>
                <c:ptCount val="1"/>
              </c:strCache>
            </c:strRef>
          </c:tx>
          <c:spPr>
            <a:solidFill>
              <a:srgbClr val="ED7D31">
                <a:lumMod val="75000"/>
              </a:srgbClr>
            </a:solidFill>
          </c:spPr>
          <c:invertIfNegative val="0"/>
          <c:dLbls>
            <c:spPr>
              <a:noFill/>
              <a:ln>
                <a:noFill/>
              </a:ln>
              <a:effectLst/>
            </c:spPr>
            <c:txPr>
              <a:bodyPr wrap="square" lIns="38100" tIns="19050" rIns="38100" bIns="19050" anchor="ctr">
                <a:spAutoFit/>
              </a:bodyPr>
              <a:lstStyle/>
              <a:p>
                <a:pPr>
                  <a:defRPr sz="900" b="1">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Sportā galvenais ir uzvara</c:v>
                </c:pt>
                <c:pt idx="1">
                  <c:v>Tie, kas krāpjas sportā, parasti ir negodīgi arī citās dzīves jomās</c:v>
                </c:pt>
                <c:pt idx="2">
                  <c:v>Sports kā audzināšanas metode ir padarījis labākus daudzus bērnus un jauniešus Latvijā</c:v>
                </c:pt>
                <c:pt idx="3">
                  <c:v>Sportā visiem dalībniekiem ir jānodrošina vienlīdzīgi apstākļi</c:v>
                </c:pt>
                <c:pt idx="4">
                  <c:v>Sportam ir jābūt daļai no bērnu un jauniešu audzināšanas programmas</c:v>
                </c:pt>
              </c:strCache>
            </c:strRef>
          </c:cat>
          <c:val>
            <c:numRef>
              <c:f>Sheet1!$E$2:$E$6</c:f>
              <c:numCache>
                <c:formatCode>0%</c:formatCode>
                <c:ptCount val="5"/>
                <c:pt idx="0">
                  <c:v>-0.53086819072000402</c:v>
                </c:pt>
                <c:pt idx="1">
                  <c:v>-0.14516326754940101</c:v>
                </c:pt>
                <c:pt idx="2">
                  <c:v>-7.4257816367129498E-2</c:v>
                </c:pt>
                <c:pt idx="3">
                  <c:v>-7.5928264524275396E-2</c:v>
                </c:pt>
                <c:pt idx="4">
                  <c:v>-4.1240572023258898E-2</c:v>
                </c:pt>
              </c:numCache>
            </c:numRef>
          </c:val>
          <c:extLst>
            <c:ext xmlns:c16="http://schemas.microsoft.com/office/drawing/2014/chart" uri="{C3380CC4-5D6E-409C-BE32-E72D297353CC}">
              <c16:uniqueId val="{00000003-6DF8-4B8D-AAB4-ED6A70721908}"/>
            </c:ext>
          </c:extLst>
        </c:ser>
        <c:dLbls>
          <c:showLegendKey val="0"/>
          <c:showVal val="1"/>
          <c:showCatName val="0"/>
          <c:showSerName val="0"/>
          <c:showPercent val="0"/>
          <c:showBubbleSize val="0"/>
        </c:dLbls>
        <c:gapWidth val="60"/>
        <c:overlap val="60"/>
        <c:axId val="366829040"/>
        <c:axId val="366831784"/>
      </c:barChart>
      <c:catAx>
        <c:axId val="366829040"/>
        <c:scaling>
          <c:orientation val="minMax"/>
        </c:scaling>
        <c:delete val="0"/>
        <c:axPos val="l"/>
        <c:majorGridlines>
          <c:spPr>
            <a:ln w="3175">
              <a:solidFill>
                <a:srgbClr val="C0C0C0"/>
              </a:solidFill>
              <a:prstDash val="solid"/>
            </a:ln>
          </c:spPr>
        </c:majorGridlines>
        <c:numFmt formatCode="General" sourceLinked="1"/>
        <c:majorTickMark val="out"/>
        <c:minorTickMark val="out"/>
        <c:tickLblPos val="low"/>
        <c:spPr>
          <a:ln w="3175">
            <a:solidFill>
              <a:srgbClr val="000000"/>
            </a:solidFill>
            <a:prstDash val="solid"/>
          </a:ln>
        </c:spPr>
        <c:txPr>
          <a:bodyPr rot="0" vert="horz"/>
          <a:lstStyle/>
          <a:p>
            <a:pPr>
              <a:defRPr lang="en-US" sz="1100" b="1" i="0" u="none" strike="noStrike" baseline="0">
                <a:solidFill>
                  <a:srgbClr val="000000"/>
                </a:solidFill>
                <a:latin typeface="+mn-lt"/>
                <a:ea typeface="Arial"/>
                <a:cs typeface="Arial"/>
              </a:defRPr>
            </a:pPr>
            <a:endParaRPr lang="en-US"/>
          </a:p>
        </c:txPr>
        <c:crossAx val="366831784"/>
        <c:crosses val="autoZero"/>
        <c:auto val="1"/>
        <c:lblAlgn val="ctr"/>
        <c:lblOffset val="100"/>
        <c:tickLblSkip val="1"/>
        <c:tickMarkSkip val="1"/>
        <c:noMultiLvlLbl val="0"/>
      </c:catAx>
      <c:valAx>
        <c:axId val="366831784"/>
        <c:scaling>
          <c:orientation val="minMax"/>
          <c:max val="1"/>
          <c:min val="-0.75000000000000011"/>
        </c:scaling>
        <c:delete val="1"/>
        <c:axPos val="b"/>
        <c:majorGridlines>
          <c:spPr>
            <a:ln w="3175">
              <a:solidFill>
                <a:srgbClr val="C0C0C0"/>
              </a:solidFill>
              <a:prstDash val="solid"/>
            </a:ln>
          </c:spPr>
        </c:majorGridlines>
        <c:numFmt formatCode="0%" sourceLinked="0"/>
        <c:majorTickMark val="out"/>
        <c:minorTickMark val="none"/>
        <c:tickLblPos val="nextTo"/>
        <c:crossAx val="366829040"/>
        <c:crosses val="autoZero"/>
        <c:crossBetween val="between"/>
        <c:majorUnit val="0.25"/>
      </c:valAx>
      <c:spPr>
        <a:solidFill>
          <a:srgbClr val="FFFFFF"/>
        </a:solidFill>
        <a:ln w="12700">
          <a:solidFill>
            <a:srgbClr val="C0C0C0"/>
          </a:solidFill>
          <a:prstDash val="solid"/>
        </a:ln>
      </c:spPr>
    </c:plotArea>
    <c:legend>
      <c:legendPos val="r"/>
      <c:layout>
        <c:manualLayout>
          <c:xMode val="edge"/>
          <c:yMode val="edge"/>
          <c:x val="0.25341430730573006"/>
          <c:y val="1.2949716733027548E-2"/>
          <c:w val="0.1374033620307662"/>
          <c:h val="9.8055378612483965E-2"/>
        </c:manualLayout>
      </c:layout>
      <c:overlay val="0"/>
      <c:spPr>
        <a:noFill/>
        <a:ln w="3175">
          <a:solidFill>
            <a:srgbClr val="FFFFFF"/>
          </a:solidFill>
          <a:prstDash val="solid"/>
        </a:ln>
      </c:spPr>
      <c:txPr>
        <a:bodyPr/>
        <a:lstStyle/>
        <a:p>
          <a:pPr>
            <a:defRPr lang="en-US" sz="1050" b="1" i="0" u="none" strike="noStrike" baseline="0">
              <a:solidFill>
                <a:srgbClr val="000000"/>
              </a:solidFill>
              <a:latin typeface="+mn-lt"/>
              <a:ea typeface="Arial"/>
              <a:cs typeface="Arial"/>
            </a:defRPr>
          </a:pPr>
          <a:endParaRPr lang="en-US"/>
        </a:p>
      </c:txPr>
    </c:legend>
    <c:plotVisOnly val="1"/>
    <c:dispBlanksAs val="gap"/>
    <c:showDLblsOverMax val="0"/>
  </c:chart>
  <c:spPr>
    <a:noFill/>
    <a:ln w="3175">
      <a:noFill/>
      <a:prstDash val="solid"/>
    </a:ln>
  </c:spPr>
  <c:txPr>
    <a:bodyPr/>
    <a:lstStyle/>
    <a:p>
      <a:pPr>
        <a:defRPr sz="1000" b="0" i="0" u="none" strike="noStrike" baseline="0">
          <a:solidFill>
            <a:srgbClr val="000000"/>
          </a:solidFill>
          <a:latin typeface="Arial"/>
          <a:ea typeface="Arial"/>
          <a:cs typeface="Arial"/>
        </a:defRPr>
      </a:pPr>
      <a:endParaRPr lang="en-US"/>
    </a:p>
  </c:txPr>
  <c:externalData r:id="rId2">
    <c:autoUpdate val="0"/>
  </c:externalData>
  <c:userShapes r:id="rId3"/>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Sheet1!$C$2</c:f>
              <c:strCache>
                <c:ptCount val="1"/>
                <c:pt idx="0">
                  <c:v>Pilnībā + drīzāk piekrīt</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Sheet1!$C$3:$C$40</c:f>
              <c:numCache>
                <c:formatCode>0%</c:formatCode>
                <c:ptCount val="38"/>
                <c:pt idx="0">
                  <c:v>0.16484018677435308</c:v>
                </c:pt>
                <c:pt idx="1">
                  <c:v>0.20862718324371926</c:v>
                </c:pt>
                <c:pt idx="2">
                  <c:v>0.16824087176038233</c:v>
                </c:pt>
                <c:pt idx="4">
                  <c:v>0.18790305950606015</c:v>
                </c:pt>
                <c:pt idx="5">
                  <c:v>0.17295854235284572</c:v>
                </c:pt>
                <c:pt idx="6">
                  <c:v>0.16761042596693085</c:v>
                </c:pt>
                <c:pt idx="8">
                  <c:v>0.18103356415254404</c:v>
                </c:pt>
                <c:pt idx="9">
                  <c:v>0.16243958673356451</c:v>
                </c:pt>
                <c:pt idx="11">
                  <c:v>0.1544290824482463</c:v>
                </c:pt>
                <c:pt idx="12">
                  <c:v>0.18338735655990893</c:v>
                </c:pt>
                <c:pt idx="13">
                  <c:v>0.18025772960119751</c:v>
                </c:pt>
                <c:pt idx="15">
                  <c:v>0.23347515022096452</c:v>
                </c:pt>
                <c:pt idx="16">
                  <c:v>0.15800048208798625</c:v>
                </c:pt>
                <c:pt idx="17">
                  <c:v>0.19529868407547307</c:v>
                </c:pt>
                <c:pt idx="18">
                  <c:v>0.16294567180432998</c:v>
                </c:pt>
                <c:pt idx="19">
                  <c:v>0.14212096717935996</c:v>
                </c:pt>
                <c:pt idx="21">
                  <c:v>0.22537730576308732</c:v>
                </c:pt>
                <c:pt idx="22">
                  <c:v>0.17618905094805729</c:v>
                </c:pt>
                <c:pt idx="23">
                  <c:v>0.16954494627951205</c:v>
                </c:pt>
                <c:pt idx="25">
                  <c:v>0.24296491071942483</c:v>
                </c:pt>
                <c:pt idx="26">
                  <c:v>0.15801363266640148</c:v>
                </c:pt>
                <c:pt idx="28">
                  <c:v>0.18083016729495568</c:v>
                </c:pt>
                <c:pt idx="29">
                  <c:v>0.22877464655952109</c:v>
                </c:pt>
                <c:pt idx="30">
                  <c:v>0.12140439567902575</c:v>
                </c:pt>
                <c:pt idx="31">
                  <c:v>0.17599427624342615</c:v>
                </c:pt>
                <c:pt idx="32">
                  <c:v>0.16184127596142217</c:v>
                </c:pt>
                <c:pt idx="34">
                  <c:v>0.21611357887039298</c:v>
                </c:pt>
                <c:pt idx="35">
                  <c:v>0.13676650386749445</c:v>
                </c:pt>
                <c:pt idx="37">
                  <c:v>0.17440464508486619</c:v>
                </c:pt>
              </c:numCache>
            </c:numRef>
          </c:val>
          <c:extLst>
            <c:ext xmlns:c16="http://schemas.microsoft.com/office/drawing/2014/chart" uri="{C3380CC4-5D6E-409C-BE32-E72D297353CC}">
              <c16:uniqueId val="{00000000-C894-450D-ABC1-7C5F4DC932A7}"/>
            </c:ext>
          </c:extLst>
        </c:ser>
        <c:ser>
          <c:idx val="1"/>
          <c:order val="1"/>
          <c:tx>
            <c:strRef>
              <c:f>Sheet1!$D$2</c:f>
              <c:strCache>
                <c:ptCount val="1"/>
                <c:pt idx="0">
                  <c:v>Pilnībā + drīzāk nepiekrīt</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Sheet1!$D$3:$D$40</c:f>
              <c:numCache>
                <c:formatCode>0%</c:formatCode>
                <c:ptCount val="38"/>
                <c:pt idx="0">
                  <c:v>0.68915536043441261</c:v>
                </c:pt>
                <c:pt idx="1">
                  <c:v>0.68538786805051144</c:v>
                </c:pt>
                <c:pt idx="2">
                  <c:v>0.75776092072980394</c:v>
                </c:pt>
                <c:pt idx="4">
                  <c:v>0.68804899685007914</c:v>
                </c:pt>
                <c:pt idx="5">
                  <c:v>0.74190167716830469</c:v>
                </c:pt>
                <c:pt idx="6">
                  <c:v>0.75651532738840277</c:v>
                </c:pt>
                <c:pt idx="8">
                  <c:v>0.71507926778441955</c:v>
                </c:pt>
                <c:pt idx="9">
                  <c:v>0.767094848942383</c:v>
                </c:pt>
                <c:pt idx="11">
                  <c:v>0.75472426185523067</c:v>
                </c:pt>
                <c:pt idx="12">
                  <c:v>0.72270071307360639</c:v>
                </c:pt>
                <c:pt idx="13">
                  <c:v>0.72923178931853894</c:v>
                </c:pt>
                <c:pt idx="15">
                  <c:v>0.64260950481031121</c:v>
                </c:pt>
                <c:pt idx="16">
                  <c:v>0.73181808938381454</c:v>
                </c:pt>
                <c:pt idx="17">
                  <c:v>0.76932880152065775</c:v>
                </c:pt>
                <c:pt idx="18">
                  <c:v>0.75230746516285596</c:v>
                </c:pt>
                <c:pt idx="19">
                  <c:v>0.80067348925505144</c:v>
                </c:pt>
                <c:pt idx="21">
                  <c:v>0.69783906916158311</c:v>
                </c:pt>
                <c:pt idx="22">
                  <c:v>0.73837004120021599</c:v>
                </c:pt>
                <c:pt idx="23">
                  <c:v>0.73341398830927718</c:v>
                </c:pt>
                <c:pt idx="25">
                  <c:v>0.67645087668387571</c:v>
                </c:pt>
                <c:pt idx="26">
                  <c:v>0.74729175361756828</c:v>
                </c:pt>
                <c:pt idx="28">
                  <c:v>0.70271086692626572</c:v>
                </c:pt>
                <c:pt idx="29">
                  <c:v>0.66823455542389032</c:v>
                </c:pt>
                <c:pt idx="30">
                  <c:v>0.76145369683343178</c:v>
                </c:pt>
                <c:pt idx="31">
                  <c:v>0.77935693297783271</c:v>
                </c:pt>
                <c:pt idx="32">
                  <c:v>0.79209949114767453</c:v>
                </c:pt>
                <c:pt idx="34">
                  <c:v>0.72439476101320321</c:v>
                </c:pt>
                <c:pt idx="35">
                  <c:v>0.74195110903861916</c:v>
                </c:pt>
                <c:pt idx="37">
                  <c:v>0.7336232871722459</c:v>
                </c:pt>
              </c:numCache>
            </c:numRef>
          </c:val>
          <c:extLst>
            <c:ext xmlns:c16="http://schemas.microsoft.com/office/drawing/2014/chart" uri="{C3380CC4-5D6E-409C-BE32-E72D297353CC}">
              <c16:uniqueId val="{00000001-C894-450D-ABC1-7C5F4DC932A7}"/>
            </c:ext>
          </c:extLst>
        </c:ser>
        <c:ser>
          <c:idx val="2"/>
          <c:order val="2"/>
          <c:tx>
            <c:strRef>
              <c:f>Sheet1!$E$2</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Sheet1!$E$3:$E$40</c:f>
              <c:numCache>
                <c:formatCode>0%</c:formatCode>
                <c:ptCount val="38"/>
                <c:pt idx="0">
                  <c:v>0.14600445279123495</c:v>
                </c:pt>
                <c:pt idx="1">
                  <c:v>0.10598494870576829</c:v>
                </c:pt>
                <c:pt idx="2">
                  <c:v>7.3998207509813896E-2</c:v>
                </c:pt>
                <c:pt idx="4">
                  <c:v>0.12404794364386042</c:v>
                </c:pt>
                <c:pt idx="5">
                  <c:v>8.5139780478848459E-2</c:v>
                </c:pt>
                <c:pt idx="6">
                  <c:v>7.5874246644666951E-2</c:v>
                </c:pt>
                <c:pt idx="8">
                  <c:v>0.10388716806303772</c:v>
                </c:pt>
                <c:pt idx="9">
                  <c:v>7.0465564324051017E-2</c:v>
                </c:pt>
                <c:pt idx="11">
                  <c:v>9.0846655696524253E-2</c:v>
                </c:pt>
                <c:pt idx="12">
                  <c:v>9.391193036648586E-2</c:v>
                </c:pt>
                <c:pt idx="13">
                  <c:v>9.0510481080260594E-2</c:v>
                </c:pt>
                <c:pt idx="15">
                  <c:v>0.12391534496872458</c:v>
                </c:pt>
                <c:pt idx="16">
                  <c:v>0.11018142852819951</c:v>
                </c:pt>
                <c:pt idx="17">
                  <c:v>3.5372514403869841E-2</c:v>
                </c:pt>
                <c:pt idx="18">
                  <c:v>8.474686303281416E-2</c:v>
                </c:pt>
                <c:pt idx="19">
                  <c:v>5.7205543565588907E-2</c:v>
                </c:pt>
                <c:pt idx="21">
                  <c:v>7.6783625075329612E-2</c:v>
                </c:pt>
                <c:pt idx="22">
                  <c:v>8.5440907851726214E-2</c:v>
                </c:pt>
                <c:pt idx="23">
                  <c:v>9.7041065411210561E-2</c:v>
                </c:pt>
                <c:pt idx="25">
                  <c:v>8.0584212596697971E-2</c:v>
                </c:pt>
                <c:pt idx="26">
                  <c:v>9.4694613716029274E-2</c:v>
                </c:pt>
                <c:pt idx="28">
                  <c:v>0.11645896577877768</c:v>
                </c:pt>
                <c:pt idx="29">
                  <c:v>0.10299079801658656</c:v>
                </c:pt>
                <c:pt idx="30">
                  <c:v>0.11714190748754148</c:v>
                </c:pt>
                <c:pt idx="31">
                  <c:v>4.4648790778740975E-2</c:v>
                </c:pt>
                <c:pt idx="32">
                  <c:v>4.605923289090369E-2</c:v>
                </c:pt>
                <c:pt idx="34">
                  <c:v>5.9491660116404936E-2</c:v>
                </c:pt>
                <c:pt idx="35">
                  <c:v>0.12128238709388431</c:v>
                </c:pt>
                <c:pt idx="37">
                  <c:v>9.1972067742887909E-2</c:v>
                </c:pt>
              </c:numCache>
            </c:numRef>
          </c:val>
          <c:extLst>
            <c:ext xmlns:c16="http://schemas.microsoft.com/office/drawing/2014/chart" uri="{C3380CC4-5D6E-409C-BE32-E72D297353CC}">
              <c16:uniqueId val="{00000002-C894-450D-ABC1-7C5F4DC932A7}"/>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900"/>
            </a:pPr>
            <a:endParaRPr lang="en-US"/>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21629890559029258"/>
          <c:y val="2.3597491191768767E-3"/>
          <c:w val="0.78370109440970748"/>
          <c:h val="4.0910676692836698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4599350423182752"/>
          <c:y val="0"/>
          <c:w val="0.52836647974643858"/>
          <c:h val="0.92525888268537959"/>
        </c:manualLayout>
      </c:layout>
      <c:barChart>
        <c:barDir val="bar"/>
        <c:grouping val="percentStacked"/>
        <c:varyColors val="0"/>
        <c:ser>
          <c:idx val="0"/>
          <c:order val="0"/>
          <c:tx>
            <c:strRef>
              <c:f>Sheet1!$B$1</c:f>
              <c:strCache>
                <c:ptCount val="1"/>
                <c:pt idx="0">
                  <c:v>Ir noticis pārkāpums</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Sheet1!$A$2:$A$12</c:f>
              <c:strCache>
                <c:ptCount val="11"/>
                <c:pt idx="0">
                  <c:v>Sportists sadarbojas, trenējas, vai saņem padomus no diskvalificēta sportista, trenera vai ārsta</c:v>
                </c:pt>
                <c:pt idx="1">
                  <c:v>Sportists nesniedz informāciju par savu atrašanas vietu</c:v>
                </c:pt>
                <c:pt idx="2">
                  <c:v>Sportistam vai palīgpersonālam glabājas aizliegta viela bez objektīva pamatojumā (vai pamatotu medicīnisku apstākļu dēļ)</c:v>
                </c:pt>
                <c:pt idx="3">
                  <c:v>Draudēšana vai personas iebiedēšana, kurai ir iespēja ziņot par antidopinga noteikumu pārkāpumu</c:v>
                </c:pt>
                <c:pt idx="4">
                  <c:v>Sportists atzīstas pats, aculiecinieku liecības, vai mēģinājums lietot kādu aizliegto vielu pat ja vēlamais rezultāts nav sasniegts</c:v>
                </c:pt>
                <c:pt idx="5">
                  <c:v>Sportists atsakās nodot urīna vai asins paraugu dopinga kontrolierim</c:v>
                </c:pt>
                <c:pt idx="6">
                  <c:v>Sportists vai kāda no palīgpersonām mudina uz dopinga vielu lietošanu, iedrošina, piesedz vai citā veidā līdzdarbojas</c:v>
                </c:pt>
                <c:pt idx="7">
                  <c:v>Sportistam tiek mēģināts ievadīt aizliegtu vielu vai pielietot kādu no metodēm sacensībās vai ārpus tām</c:v>
                </c:pt>
                <c:pt idx="8">
                  <c:v>Sportists vai palīgpersonāls mēģina izplatīt vai tirgot sportā aizliegto vielu</c:v>
                </c:pt>
                <c:pt idx="9">
                  <c:v>Dopinga vielas klātbūtne sportista paraugā (piemēram, urīnā vai asinīs)</c:v>
                </c:pt>
                <c:pt idx="10">
                  <c:v>Tīša traucēšana vai iejaukšanas dopinga kontroles procesā (piemēram, mēģinājums falsificēt paraugu)</c:v>
                </c:pt>
              </c:strCache>
            </c:strRef>
          </c:cat>
          <c:val>
            <c:numRef>
              <c:f>Sheet1!$B$2:$B$12</c:f>
              <c:numCache>
                <c:formatCode>0%</c:formatCode>
                <c:ptCount val="11"/>
                <c:pt idx="0">
                  <c:v>0.22984853084732573</c:v>
                </c:pt>
                <c:pt idx="1">
                  <c:v>0.40470056561721679</c:v>
                </c:pt>
                <c:pt idx="2">
                  <c:v>0.50075193713279864</c:v>
                </c:pt>
                <c:pt idx="3">
                  <c:v>0.73208226393692266</c:v>
                </c:pt>
                <c:pt idx="4">
                  <c:v>0.74830915506490059</c:v>
                </c:pt>
                <c:pt idx="5">
                  <c:v>0.7691651456916867</c:v>
                </c:pt>
                <c:pt idx="6">
                  <c:v>0.78411962888231723</c:v>
                </c:pt>
                <c:pt idx="7">
                  <c:v>0.82806289076377704</c:v>
                </c:pt>
                <c:pt idx="8">
                  <c:v>0.83273190967661481</c:v>
                </c:pt>
                <c:pt idx="9">
                  <c:v>0.89405822637425947</c:v>
                </c:pt>
                <c:pt idx="10">
                  <c:v>0.90720597160726191</c:v>
                </c:pt>
              </c:numCache>
            </c:numRef>
          </c:val>
          <c:extLst>
            <c:ext xmlns:c16="http://schemas.microsoft.com/office/drawing/2014/chart" uri="{C3380CC4-5D6E-409C-BE32-E72D297353CC}">
              <c16:uniqueId val="{00000000-7C62-48F0-8254-7DFE863C5EF0}"/>
            </c:ext>
          </c:extLst>
        </c:ser>
        <c:ser>
          <c:idx val="1"/>
          <c:order val="1"/>
          <c:tx>
            <c:strRef>
              <c:f>Sheet1!$C$1</c:f>
              <c:strCache>
                <c:ptCount val="1"/>
                <c:pt idx="0">
                  <c:v>Nav noticis pārkāpums</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Sheet1!$A$2:$A$12</c:f>
              <c:strCache>
                <c:ptCount val="11"/>
                <c:pt idx="0">
                  <c:v>Sportists sadarbojas, trenējas, vai saņem padomus no diskvalificēta sportista, trenera vai ārsta</c:v>
                </c:pt>
                <c:pt idx="1">
                  <c:v>Sportists nesniedz informāciju par savu atrašanas vietu</c:v>
                </c:pt>
                <c:pt idx="2">
                  <c:v>Sportistam vai palīgpersonālam glabājas aizliegta viela bez objektīva pamatojumā (vai pamatotu medicīnisku apstākļu dēļ)</c:v>
                </c:pt>
                <c:pt idx="3">
                  <c:v>Draudēšana vai personas iebiedēšana, kurai ir iespēja ziņot par antidopinga noteikumu pārkāpumu</c:v>
                </c:pt>
                <c:pt idx="4">
                  <c:v>Sportists atzīstas pats, aculiecinieku liecības, vai mēģinājums lietot kādu aizliegto vielu pat ja vēlamais rezultāts nav sasniegts</c:v>
                </c:pt>
                <c:pt idx="5">
                  <c:v>Sportists atsakās nodot urīna vai asins paraugu dopinga kontrolierim</c:v>
                </c:pt>
                <c:pt idx="6">
                  <c:v>Sportists vai kāda no palīgpersonām mudina uz dopinga vielu lietošanu, iedrošina, piesedz vai citā veidā līdzdarbojas</c:v>
                </c:pt>
                <c:pt idx="7">
                  <c:v>Sportistam tiek mēģināts ievadīt aizliegtu vielu vai pielietot kādu no metodēm sacensībās vai ārpus tām</c:v>
                </c:pt>
                <c:pt idx="8">
                  <c:v>Sportists vai palīgpersonāls mēģina izplatīt vai tirgot sportā aizliegto vielu</c:v>
                </c:pt>
                <c:pt idx="9">
                  <c:v>Dopinga vielas klātbūtne sportista paraugā (piemēram, urīnā vai asinīs)</c:v>
                </c:pt>
                <c:pt idx="10">
                  <c:v>Tīša traucēšana vai iejaukšanas dopinga kontroles procesā (piemēram, mēģinājums falsificēt paraugu)</c:v>
                </c:pt>
              </c:strCache>
            </c:strRef>
          </c:cat>
          <c:val>
            <c:numRef>
              <c:f>Sheet1!$C$2:$C$12</c:f>
              <c:numCache>
                <c:formatCode>0%</c:formatCode>
                <c:ptCount val="11"/>
                <c:pt idx="0">
                  <c:v>0.53328502902727615</c:v>
                </c:pt>
                <c:pt idx="1">
                  <c:v>0.31690628349137284</c:v>
                </c:pt>
                <c:pt idx="2">
                  <c:v>0.26679365539758321</c:v>
                </c:pt>
                <c:pt idx="3">
                  <c:v>8.9779341757300055E-2</c:v>
                </c:pt>
                <c:pt idx="4">
                  <c:v>0.12393817295978601</c:v>
                </c:pt>
                <c:pt idx="5">
                  <c:v>7.0924158666554327E-2</c:v>
                </c:pt>
                <c:pt idx="6">
                  <c:v>9.8373212555857126E-2</c:v>
                </c:pt>
                <c:pt idx="7">
                  <c:v>6.3380179179084298E-2</c:v>
                </c:pt>
                <c:pt idx="8">
                  <c:v>7.304433646254653E-2</c:v>
                </c:pt>
                <c:pt idx="9">
                  <c:v>2.6769883142068154E-2</c:v>
                </c:pt>
                <c:pt idx="10">
                  <c:v>2.6156001459992896E-2</c:v>
                </c:pt>
              </c:numCache>
            </c:numRef>
          </c:val>
          <c:extLst>
            <c:ext xmlns:c16="http://schemas.microsoft.com/office/drawing/2014/chart" uri="{C3380CC4-5D6E-409C-BE32-E72D297353CC}">
              <c16:uniqueId val="{00000001-7C62-48F0-8254-7DFE863C5EF0}"/>
            </c:ext>
          </c:extLst>
        </c:ser>
        <c:ser>
          <c:idx val="2"/>
          <c:order val="2"/>
          <c:tx>
            <c:strRef>
              <c:f>Sheet1!$D$1</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900" b="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Sheet1!$A$2:$A$12</c:f>
              <c:strCache>
                <c:ptCount val="11"/>
                <c:pt idx="0">
                  <c:v>Sportists sadarbojas, trenējas, vai saņem padomus no diskvalificēta sportista, trenera vai ārsta</c:v>
                </c:pt>
                <c:pt idx="1">
                  <c:v>Sportists nesniedz informāciju par savu atrašanas vietu</c:v>
                </c:pt>
                <c:pt idx="2">
                  <c:v>Sportistam vai palīgpersonālam glabājas aizliegta viela bez objektīva pamatojumā (vai pamatotu medicīnisku apstākļu dēļ)</c:v>
                </c:pt>
                <c:pt idx="3">
                  <c:v>Draudēšana vai personas iebiedēšana, kurai ir iespēja ziņot par antidopinga noteikumu pārkāpumu</c:v>
                </c:pt>
                <c:pt idx="4">
                  <c:v>Sportists atzīstas pats, aculiecinieku liecības, vai mēģinājums lietot kādu aizliegto vielu pat ja vēlamais rezultāts nav sasniegts</c:v>
                </c:pt>
                <c:pt idx="5">
                  <c:v>Sportists atsakās nodot urīna vai asins paraugu dopinga kontrolierim</c:v>
                </c:pt>
                <c:pt idx="6">
                  <c:v>Sportists vai kāda no palīgpersonām mudina uz dopinga vielu lietošanu, iedrošina, piesedz vai citā veidā līdzdarbojas</c:v>
                </c:pt>
                <c:pt idx="7">
                  <c:v>Sportistam tiek mēģināts ievadīt aizliegtu vielu vai pielietot kādu no metodēm sacensībās vai ārpus tām</c:v>
                </c:pt>
                <c:pt idx="8">
                  <c:v>Sportists vai palīgpersonāls mēģina izplatīt vai tirgot sportā aizliegto vielu</c:v>
                </c:pt>
                <c:pt idx="9">
                  <c:v>Dopinga vielas klātbūtne sportista paraugā (piemēram, urīnā vai asinīs)</c:v>
                </c:pt>
                <c:pt idx="10">
                  <c:v>Tīša traucēšana vai iejaukšanas dopinga kontroles procesā (piemēram, mēģinājums falsificēt paraugu)</c:v>
                </c:pt>
              </c:strCache>
            </c:strRef>
          </c:cat>
          <c:val>
            <c:numRef>
              <c:f>Sheet1!$D$2:$D$12</c:f>
              <c:numCache>
                <c:formatCode>0%</c:formatCode>
                <c:ptCount val="11"/>
                <c:pt idx="0">
                  <c:v>0.2368664401253977</c:v>
                </c:pt>
                <c:pt idx="1">
                  <c:v>0.27839315089141081</c:v>
                </c:pt>
                <c:pt idx="2">
                  <c:v>0.23245440746961876</c:v>
                </c:pt>
                <c:pt idx="3">
                  <c:v>0.1781383943057776</c:v>
                </c:pt>
                <c:pt idx="4">
                  <c:v>0.12775267197531331</c:v>
                </c:pt>
                <c:pt idx="5">
                  <c:v>0.15991069564175939</c:v>
                </c:pt>
                <c:pt idx="6">
                  <c:v>0.11750715856182689</c:v>
                </c:pt>
                <c:pt idx="7">
                  <c:v>0.1085569300571384</c:v>
                </c:pt>
                <c:pt idx="8">
                  <c:v>9.4223753860839435E-2</c:v>
                </c:pt>
                <c:pt idx="9">
                  <c:v>7.9171890483673485E-2</c:v>
                </c:pt>
                <c:pt idx="10">
                  <c:v>6.6638026932746022E-2</c:v>
                </c:pt>
              </c:numCache>
            </c:numRef>
          </c:val>
          <c:extLst>
            <c:ext xmlns:c16="http://schemas.microsoft.com/office/drawing/2014/chart" uri="{C3380CC4-5D6E-409C-BE32-E72D297353CC}">
              <c16:uniqueId val="{00000002-7C62-48F0-8254-7DFE863C5EF0}"/>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10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50212612275787338"/>
          <c:y val="0.95429429390974752"/>
          <c:w val="0.49098071589177772"/>
          <c:h val="4.4699200942478104E-2"/>
        </c:manualLayout>
      </c:layout>
      <c:overlay val="0"/>
      <c:txPr>
        <a:bodyPr/>
        <a:lstStyle/>
        <a:p>
          <a:pPr>
            <a:defRPr sz="100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1136399143288902"/>
          <c:y val="5.8764354102816128E-2"/>
          <c:w val="0.34995168792273068"/>
          <c:h val="0.91745361783578616"/>
        </c:manualLayout>
      </c:layout>
      <c:barChart>
        <c:barDir val="bar"/>
        <c:grouping val="clustered"/>
        <c:varyColors val="0"/>
        <c:ser>
          <c:idx val="0"/>
          <c:order val="0"/>
          <c:tx>
            <c:strRef>
              <c:f>Sheet1!$B$1</c:f>
              <c:strCache>
                <c:ptCount val="1"/>
                <c:pt idx="0">
                  <c:v>2019</c:v>
                </c:pt>
              </c:strCache>
            </c:strRef>
          </c:tx>
          <c:spPr>
            <a:solidFill>
              <a:srgbClr val="ED7D31">
                <a:lumMod val="60000"/>
                <a:lumOff val="40000"/>
              </a:srgbClr>
            </a:solidFill>
          </c:spPr>
          <c:invertIfNegative val="0"/>
          <c:dLbls>
            <c:spPr>
              <a:noFill/>
              <a:ln w="25400">
                <a:noFill/>
              </a:ln>
            </c:spPr>
            <c:txPr>
              <a:bodyPr/>
              <a:lstStyle/>
              <a:p>
                <a:pPr>
                  <a:defRPr lang="en-US" sz="800" b="0" i="0" u="none" strike="noStrike" baseline="0">
                    <a:solidFill>
                      <a:srgbClr val="000000"/>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Sportists sadarbojas, trenējas, vai saņem padomus no diskvalificēta sportista, trenera vai ārsta</c:v>
                </c:pt>
                <c:pt idx="1">
                  <c:v>Sportists nesniedz informāciju par savu atrašanas vietu</c:v>
                </c:pt>
                <c:pt idx="2">
                  <c:v>Sportistam vai palīgpersonālam glabājas aizliegta viela bez objektīva pamatojumā (vai pamatotu medicīnisku apstākļu dēļ)</c:v>
                </c:pt>
                <c:pt idx="3">
                  <c:v>Draudēšana vai personas iebiedēšana, kurai ir iespēja ziņot par antidopinga noteikumu pārkāpumu</c:v>
                </c:pt>
                <c:pt idx="4">
                  <c:v>Sportists atzīstas pats, aculiecinieku liecības, vai mēģinājums lietot kādu aizliegto vielu pat ja vēlamais rezultāts nav sasniegts</c:v>
                </c:pt>
                <c:pt idx="5">
                  <c:v>Sportists atsakās nodot urīna vai asins paraugu dopinga kontrolierim</c:v>
                </c:pt>
                <c:pt idx="6">
                  <c:v>Sportists vai kāda no palīgpersonām mudina uz dopinga vielu lietošanu, iedrošina, piesedz vai citā veidā līdzdarbojas</c:v>
                </c:pt>
                <c:pt idx="7">
                  <c:v>Sportistam tiek mēģināts ievadīt aizliegtu vielu vai pielietot kādu no metodēm sacensībās vai ārpus tām</c:v>
                </c:pt>
                <c:pt idx="8">
                  <c:v>Sportists vai palīgpersonāls mēģina izplatīt vai tirgot sportā aizliegto vielu</c:v>
                </c:pt>
                <c:pt idx="9">
                  <c:v>Dopinga vielas klātbūtne sportista paraugā (piemēram, urīnā vai asinīs)</c:v>
                </c:pt>
                <c:pt idx="10">
                  <c:v>Tīša traucēšana vai iejaukšanas dopinga kontroles procesā (piemēram, mēģinājums falsificēt paraugu)</c:v>
                </c:pt>
              </c:strCache>
            </c:strRef>
          </c:cat>
          <c:val>
            <c:numRef>
              <c:f>Sheet1!$B$2:$B$12</c:f>
              <c:numCache>
                <c:formatCode>0%</c:formatCode>
                <c:ptCount val="11"/>
                <c:pt idx="0">
                  <c:v>0.19</c:v>
                </c:pt>
                <c:pt idx="1">
                  <c:v>0.28999999999999998</c:v>
                </c:pt>
                <c:pt idx="2">
                  <c:v>0.35</c:v>
                </c:pt>
                <c:pt idx="4">
                  <c:v>0.63</c:v>
                </c:pt>
                <c:pt idx="5">
                  <c:v>0.64</c:v>
                </c:pt>
                <c:pt idx="6">
                  <c:v>0.66</c:v>
                </c:pt>
                <c:pt idx="7">
                  <c:v>0.7</c:v>
                </c:pt>
                <c:pt idx="8">
                  <c:v>0.61</c:v>
                </c:pt>
                <c:pt idx="9">
                  <c:v>0.83</c:v>
                </c:pt>
                <c:pt idx="10">
                  <c:v>0.78</c:v>
                </c:pt>
              </c:numCache>
            </c:numRef>
          </c:val>
          <c:extLst>
            <c:ext xmlns:c16="http://schemas.microsoft.com/office/drawing/2014/chart" uri="{C3380CC4-5D6E-409C-BE32-E72D297353CC}">
              <c16:uniqueId val="{00000000-15BA-4C82-9CD3-2689131D28FC}"/>
            </c:ext>
          </c:extLst>
        </c:ser>
        <c:ser>
          <c:idx val="1"/>
          <c:order val="1"/>
          <c:tx>
            <c:strRef>
              <c:f>Sheet1!$C$1</c:f>
              <c:strCache>
                <c:ptCount val="1"/>
              </c:strCache>
            </c:strRef>
          </c:tx>
          <c:spPr>
            <a:solidFill>
              <a:srgbClr val="70AD47">
                <a:lumMod val="60000"/>
                <a:lumOff val="40000"/>
              </a:srgbClr>
            </a:solidFill>
          </c:spPr>
          <c:invertIfNegative val="0"/>
          <c:dLbls>
            <c:spPr>
              <a:noFill/>
              <a:ln>
                <a:noFill/>
              </a:ln>
              <a:effectLst/>
            </c:spPr>
            <c:txPr>
              <a:bodyPr/>
              <a:lstStyle/>
              <a:p>
                <a:pPr>
                  <a:defRPr sz="800">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Sportists sadarbojas, trenējas, vai saņem padomus no diskvalificēta sportista, trenera vai ārsta</c:v>
                </c:pt>
                <c:pt idx="1">
                  <c:v>Sportists nesniedz informāciju par savu atrašanas vietu</c:v>
                </c:pt>
                <c:pt idx="2">
                  <c:v>Sportistam vai palīgpersonālam glabājas aizliegta viela bez objektīva pamatojumā (vai pamatotu medicīnisku apstākļu dēļ)</c:v>
                </c:pt>
                <c:pt idx="3">
                  <c:v>Draudēšana vai personas iebiedēšana, kurai ir iespēja ziņot par antidopinga noteikumu pārkāpumu</c:v>
                </c:pt>
                <c:pt idx="4">
                  <c:v>Sportists atzīstas pats, aculiecinieku liecības, vai mēģinājums lietot kādu aizliegto vielu pat ja vēlamais rezultāts nav sasniegts</c:v>
                </c:pt>
                <c:pt idx="5">
                  <c:v>Sportists atsakās nodot urīna vai asins paraugu dopinga kontrolierim</c:v>
                </c:pt>
                <c:pt idx="6">
                  <c:v>Sportists vai kāda no palīgpersonām mudina uz dopinga vielu lietošanu, iedrošina, piesedz vai citā veidā līdzdarbojas</c:v>
                </c:pt>
                <c:pt idx="7">
                  <c:v>Sportistam tiek mēģināts ievadīt aizliegtu vielu vai pielietot kādu no metodēm sacensībās vai ārpus tām</c:v>
                </c:pt>
                <c:pt idx="8">
                  <c:v>Sportists vai palīgpersonāls mēģina izplatīt vai tirgot sportā aizliegto vielu</c:v>
                </c:pt>
                <c:pt idx="9">
                  <c:v>Dopinga vielas klātbūtne sportista paraugā (piemēram, urīnā vai asinīs)</c:v>
                </c:pt>
                <c:pt idx="10">
                  <c:v>Tīša traucēšana vai iejaukšanas dopinga kontroles procesā (piemēram, mēģinājums falsificēt paraugu)</c:v>
                </c:pt>
              </c:strCache>
            </c:strRef>
          </c:cat>
          <c:val>
            <c:numRef>
              <c:f>Sheet1!$C$2:$C$12</c:f>
              <c:numCache>
                <c:formatCode>0%</c:formatCode>
                <c:ptCount val="11"/>
                <c:pt idx="0">
                  <c:v>-0.5</c:v>
                </c:pt>
                <c:pt idx="1">
                  <c:v>-0.37</c:v>
                </c:pt>
                <c:pt idx="2">
                  <c:v>-0.33</c:v>
                </c:pt>
                <c:pt idx="4">
                  <c:v>-0.14000000000000001</c:v>
                </c:pt>
                <c:pt idx="5">
                  <c:v>-0.09</c:v>
                </c:pt>
                <c:pt idx="6">
                  <c:v>-0.11</c:v>
                </c:pt>
                <c:pt idx="7">
                  <c:v>-0.08</c:v>
                </c:pt>
                <c:pt idx="8">
                  <c:v>-0.14000000000000001</c:v>
                </c:pt>
                <c:pt idx="9">
                  <c:v>-0.02</c:v>
                </c:pt>
                <c:pt idx="10">
                  <c:v>-0.04</c:v>
                </c:pt>
              </c:numCache>
            </c:numRef>
          </c:val>
          <c:extLst>
            <c:ext xmlns:c16="http://schemas.microsoft.com/office/drawing/2014/chart" uri="{C3380CC4-5D6E-409C-BE32-E72D297353CC}">
              <c16:uniqueId val="{00000001-15BA-4C82-9CD3-2689131D28FC}"/>
            </c:ext>
          </c:extLst>
        </c:ser>
        <c:ser>
          <c:idx val="2"/>
          <c:order val="2"/>
          <c:tx>
            <c:strRef>
              <c:f>Sheet1!$D$1</c:f>
              <c:strCache>
                <c:ptCount val="1"/>
                <c:pt idx="0">
                  <c:v>2024</c:v>
                </c:pt>
              </c:strCache>
            </c:strRef>
          </c:tx>
          <c:spPr>
            <a:solidFill>
              <a:srgbClr val="ED7D31">
                <a:lumMod val="75000"/>
              </a:srgbClr>
            </a:solidFill>
          </c:spPr>
          <c:invertIfNegative val="0"/>
          <c:dLbls>
            <c:spPr>
              <a:noFill/>
              <a:ln>
                <a:noFill/>
              </a:ln>
              <a:effectLst/>
            </c:spPr>
            <c:txPr>
              <a:bodyPr wrap="square" lIns="38100" tIns="19050" rIns="38100" bIns="19050" anchor="ctr">
                <a:spAutoFit/>
              </a:bodyPr>
              <a:lstStyle/>
              <a:p>
                <a:pPr>
                  <a:defRPr sz="900" b="1">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Sportists sadarbojas, trenējas, vai saņem padomus no diskvalificēta sportista, trenera vai ārsta</c:v>
                </c:pt>
                <c:pt idx="1">
                  <c:v>Sportists nesniedz informāciju par savu atrašanas vietu</c:v>
                </c:pt>
                <c:pt idx="2">
                  <c:v>Sportistam vai palīgpersonālam glabājas aizliegta viela bez objektīva pamatojumā (vai pamatotu medicīnisku apstākļu dēļ)</c:v>
                </c:pt>
                <c:pt idx="3">
                  <c:v>Draudēšana vai personas iebiedēšana, kurai ir iespēja ziņot par antidopinga noteikumu pārkāpumu</c:v>
                </c:pt>
                <c:pt idx="4">
                  <c:v>Sportists atzīstas pats, aculiecinieku liecības, vai mēģinājums lietot kādu aizliegto vielu pat ja vēlamais rezultāts nav sasniegts</c:v>
                </c:pt>
                <c:pt idx="5">
                  <c:v>Sportists atsakās nodot urīna vai asins paraugu dopinga kontrolierim</c:v>
                </c:pt>
                <c:pt idx="6">
                  <c:v>Sportists vai kāda no palīgpersonām mudina uz dopinga vielu lietošanu, iedrošina, piesedz vai citā veidā līdzdarbojas</c:v>
                </c:pt>
                <c:pt idx="7">
                  <c:v>Sportistam tiek mēģināts ievadīt aizliegtu vielu vai pielietot kādu no metodēm sacensībās vai ārpus tām</c:v>
                </c:pt>
                <c:pt idx="8">
                  <c:v>Sportists vai palīgpersonāls mēģina izplatīt vai tirgot sportā aizliegto vielu</c:v>
                </c:pt>
                <c:pt idx="9">
                  <c:v>Dopinga vielas klātbūtne sportista paraugā (piemēram, urīnā vai asinīs)</c:v>
                </c:pt>
                <c:pt idx="10">
                  <c:v>Tīša traucēšana vai iejaukšanas dopinga kontroles procesā (piemēram, mēģinājums falsificēt paraugu)</c:v>
                </c:pt>
              </c:strCache>
            </c:strRef>
          </c:cat>
          <c:val>
            <c:numRef>
              <c:f>Sheet1!$D$2:$D$12</c:f>
              <c:numCache>
                <c:formatCode>0%</c:formatCode>
                <c:ptCount val="11"/>
                <c:pt idx="0">
                  <c:v>0.22984853084732573</c:v>
                </c:pt>
                <c:pt idx="1">
                  <c:v>0.40470056561721679</c:v>
                </c:pt>
                <c:pt idx="2">
                  <c:v>0.50075193713279864</c:v>
                </c:pt>
                <c:pt idx="3">
                  <c:v>0.73208226393692266</c:v>
                </c:pt>
                <c:pt idx="4">
                  <c:v>0.74830915506490059</c:v>
                </c:pt>
                <c:pt idx="5">
                  <c:v>0.7691651456916867</c:v>
                </c:pt>
                <c:pt idx="6">
                  <c:v>0.78411962888231723</c:v>
                </c:pt>
                <c:pt idx="7">
                  <c:v>0.82806289076377704</c:v>
                </c:pt>
                <c:pt idx="8">
                  <c:v>0.83273190967661481</c:v>
                </c:pt>
                <c:pt idx="9">
                  <c:v>0.89405822637425947</c:v>
                </c:pt>
                <c:pt idx="10">
                  <c:v>0.90720597160726191</c:v>
                </c:pt>
              </c:numCache>
            </c:numRef>
          </c:val>
          <c:extLst>
            <c:ext xmlns:c16="http://schemas.microsoft.com/office/drawing/2014/chart" uri="{C3380CC4-5D6E-409C-BE32-E72D297353CC}">
              <c16:uniqueId val="{00000002-15BA-4C82-9CD3-2689131D28FC}"/>
            </c:ext>
          </c:extLst>
        </c:ser>
        <c:ser>
          <c:idx val="3"/>
          <c:order val="3"/>
          <c:tx>
            <c:strRef>
              <c:f>Sheet1!$E$1</c:f>
              <c:strCache>
                <c:ptCount val="1"/>
              </c:strCache>
            </c:strRef>
          </c:tx>
          <c:spPr>
            <a:solidFill>
              <a:srgbClr val="70AD47">
                <a:lumMod val="75000"/>
              </a:srgbClr>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Sheet1!$A$2:$A$12</c:f>
              <c:strCache>
                <c:ptCount val="11"/>
                <c:pt idx="0">
                  <c:v>Sportists sadarbojas, trenējas, vai saņem padomus no diskvalificēta sportista, trenera vai ārsta</c:v>
                </c:pt>
                <c:pt idx="1">
                  <c:v>Sportists nesniedz informāciju par savu atrašanas vietu</c:v>
                </c:pt>
                <c:pt idx="2">
                  <c:v>Sportistam vai palīgpersonālam glabājas aizliegta viela bez objektīva pamatojumā (vai pamatotu medicīnisku apstākļu dēļ)</c:v>
                </c:pt>
                <c:pt idx="3">
                  <c:v>Draudēšana vai personas iebiedēšana, kurai ir iespēja ziņot par antidopinga noteikumu pārkāpumu</c:v>
                </c:pt>
                <c:pt idx="4">
                  <c:v>Sportists atzīstas pats, aculiecinieku liecības, vai mēģinājums lietot kādu aizliegto vielu pat ja vēlamais rezultāts nav sasniegts</c:v>
                </c:pt>
                <c:pt idx="5">
                  <c:v>Sportists atsakās nodot urīna vai asins paraugu dopinga kontrolierim</c:v>
                </c:pt>
                <c:pt idx="6">
                  <c:v>Sportists vai kāda no palīgpersonām mudina uz dopinga vielu lietošanu, iedrošina, piesedz vai citā veidā līdzdarbojas</c:v>
                </c:pt>
                <c:pt idx="7">
                  <c:v>Sportistam tiek mēģināts ievadīt aizliegtu vielu vai pielietot kādu no metodēm sacensībās vai ārpus tām</c:v>
                </c:pt>
                <c:pt idx="8">
                  <c:v>Sportists vai palīgpersonāls mēģina izplatīt vai tirgot sportā aizliegto vielu</c:v>
                </c:pt>
                <c:pt idx="9">
                  <c:v>Dopinga vielas klātbūtne sportista paraugā (piemēram, urīnā vai asinīs)</c:v>
                </c:pt>
                <c:pt idx="10">
                  <c:v>Tīša traucēšana vai iejaukšanas dopinga kontroles procesā (piemēram, mēģinājums falsificēt paraugu)</c:v>
                </c:pt>
              </c:strCache>
            </c:strRef>
          </c:cat>
          <c:val>
            <c:numRef>
              <c:f>Sheet1!$E$2:$E$12</c:f>
              <c:numCache>
                <c:formatCode>0%</c:formatCode>
                <c:ptCount val="11"/>
                <c:pt idx="0">
                  <c:v>-0.53328502902727604</c:v>
                </c:pt>
                <c:pt idx="1">
                  <c:v>-0.31690628349137301</c:v>
                </c:pt>
                <c:pt idx="2">
                  <c:v>-0.26679365539758298</c:v>
                </c:pt>
                <c:pt idx="3">
                  <c:v>-8.9779341757300096E-2</c:v>
                </c:pt>
                <c:pt idx="4">
                  <c:v>-0.123938172959786</c:v>
                </c:pt>
                <c:pt idx="5">
                  <c:v>-7.0924158666554299E-2</c:v>
                </c:pt>
                <c:pt idx="6">
                  <c:v>-9.8373212555857098E-2</c:v>
                </c:pt>
                <c:pt idx="7">
                  <c:v>-6.3380179179084298E-2</c:v>
                </c:pt>
                <c:pt idx="8">
                  <c:v>-7.3044336462546502E-2</c:v>
                </c:pt>
                <c:pt idx="9">
                  <c:v>-2.6769883142068199E-2</c:v>
                </c:pt>
                <c:pt idx="10">
                  <c:v>-2.61560014599929E-2</c:v>
                </c:pt>
              </c:numCache>
            </c:numRef>
          </c:val>
          <c:extLst>
            <c:ext xmlns:c16="http://schemas.microsoft.com/office/drawing/2014/chart" uri="{C3380CC4-5D6E-409C-BE32-E72D297353CC}">
              <c16:uniqueId val="{00000003-15BA-4C82-9CD3-2689131D28FC}"/>
            </c:ext>
          </c:extLst>
        </c:ser>
        <c:dLbls>
          <c:showLegendKey val="0"/>
          <c:showVal val="1"/>
          <c:showCatName val="0"/>
          <c:showSerName val="0"/>
          <c:showPercent val="0"/>
          <c:showBubbleSize val="0"/>
        </c:dLbls>
        <c:gapWidth val="60"/>
        <c:overlap val="60"/>
        <c:axId val="366829040"/>
        <c:axId val="366831784"/>
      </c:barChart>
      <c:catAx>
        <c:axId val="366829040"/>
        <c:scaling>
          <c:orientation val="minMax"/>
        </c:scaling>
        <c:delete val="0"/>
        <c:axPos val="l"/>
        <c:majorGridlines>
          <c:spPr>
            <a:ln w="3175">
              <a:solidFill>
                <a:srgbClr val="C0C0C0"/>
              </a:solidFill>
              <a:prstDash val="solid"/>
            </a:ln>
          </c:spPr>
        </c:majorGridlines>
        <c:numFmt formatCode="General" sourceLinked="1"/>
        <c:majorTickMark val="out"/>
        <c:minorTickMark val="out"/>
        <c:tickLblPos val="low"/>
        <c:spPr>
          <a:ln w="3175">
            <a:solidFill>
              <a:srgbClr val="000000"/>
            </a:solidFill>
            <a:prstDash val="solid"/>
          </a:ln>
        </c:spPr>
        <c:txPr>
          <a:bodyPr rot="0" vert="horz"/>
          <a:lstStyle/>
          <a:p>
            <a:pPr>
              <a:defRPr lang="en-US" sz="1050" b="1" i="0" u="none" strike="noStrike" baseline="0">
                <a:solidFill>
                  <a:srgbClr val="000000"/>
                </a:solidFill>
                <a:latin typeface="+mn-lt"/>
                <a:ea typeface="Arial"/>
                <a:cs typeface="Arial"/>
              </a:defRPr>
            </a:pPr>
            <a:endParaRPr lang="en-US"/>
          </a:p>
        </c:txPr>
        <c:crossAx val="366831784"/>
        <c:crosses val="autoZero"/>
        <c:auto val="1"/>
        <c:lblAlgn val="ctr"/>
        <c:lblOffset val="100"/>
        <c:tickLblSkip val="1"/>
        <c:tickMarkSkip val="1"/>
        <c:noMultiLvlLbl val="0"/>
      </c:catAx>
      <c:valAx>
        <c:axId val="366831784"/>
        <c:scaling>
          <c:orientation val="minMax"/>
          <c:max val="1"/>
          <c:min val="-0.75000000000000011"/>
        </c:scaling>
        <c:delete val="1"/>
        <c:axPos val="b"/>
        <c:majorGridlines>
          <c:spPr>
            <a:ln w="3175">
              <a:solidFill>
                <a:srgbClr val="C0C0C0"/>
              </a:solidFill>
              <a:prstDash val="solid"/>
            </a:ln>
          </c:spPr>
        </c:majorGridlines>
        <c:numFmt formatCode="0%" sourceLinked="0"/>
        <c:majorTickMark val="out"/>
        <c:minorTickMark val="none"/>
        <c:tickLblPos val="nextTo"/>
        <c:crossAx val="366829040"/>
        <c:crosses val="autoZero"/>
        <c:crossBetween val="between"/>
        <c:majorUnit val="0.25"/>
      </c:valAx>
      <c:spPr>
        <a:solidFill>
          <a:srgbClr val="FFFFFF"/>
        </a:solidFill>
        <a:ln w="12700">
          <a:solidFill>
            <a:srgbClr val="C0C0C0"/>
          </a:solidFill>
          <a:prstDash val="solid"/>
        </a:ln>
      </c:spPr>
    </c:plotArea>
    <c:legend>
      <c:legendPos val="r"/>
      <c:layout>
        <c:manualLayout>
          <c:xMode val="edge"/>
          <c:yMode val="edge"/>
          <c:x val="0.52097086349054855"/>
          <c:y val="7.4383932446946965E-2"/>
          <c:w val="0.11786275295133564"/>
          <c:h val="9.8055378612483965E-2"/>
        </c:manualLayout>
      </c:layout>
      <c:overlay val="0"/>
      <c:spPr>
        <a:noFill/>
        <a:ln w="3175">
          <a:solidFill>
            <a:srgbClr val="FFFFFF"/>
          </a:solidFill>
          <a:prstDash val="solid"/>
        </a:ln>
      </c:spPr>
      <c:txPr>
        <a:bodyPr/>
        <a:lstStyle/>
        <a:p>
          <a:pPr>
            <a:defRPr lang="en-US" sz="1050" b="1" i="0" u="none" strike="noStrike" baseline="0">
              <a:solidFill>
                <a:srgbClr val="000000"/>
              </a:solidFill>
              <a:latin typeface="+mn-lt"/>
              <a:ea typeface="Arial"/>
              <a:cs typeface="Arial"/>
            </a:defRPr>
          </a:pPr>
          <a:endParaRPr lang="en-US"/>
        </a:p>
      </c:txPr>
    </c:legend>
    <c:plotVisOnly val="1"/>
    <c:dispBlanksAs val="gap"/>
    <c:showDLblsOverMax val="0"/>
  </c:chart>
  <c:spPr>
    <a:noFill/>
    <a:ln w="3175">
      <a:noFill/>
      <a:prstDash val="solid"/>
    </a:ln>
  </c:spPr>
  <c:txPr>
    <a:bodyPr/>
    <a:lstStyle/>
    <a:p>
      <a:pPr>
        <a:defRPr sz="1000" b="0" i="0" u="none" strike="noStrike" baseline="0">
          <a:solidFill>
            <a:srgbClr val="000000"/>
          </a:solidFill>
          <a:latin typeface="Arial"/>
          <a:ea typeface="Arial"/>
          <a:cs typeface="Arial"/>
        </a:defRPr>
      </a:pPr>
      <a:endParaRPr lang="en-US"/>
    </a:p>
  </c:txPr>
  <c:externalData r:id="rId2">
    <c:autoUpdate val="0"/>
  </c:externalData>
  <c:userShapes r:id="rId3"/>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7202749670963732"/>
          <c:y val="0"/>
          <c:w val="0.8162740804698243"/>
          <c:h val="0.92525888268537959"/>
        </c:manualLayout>
      </c:layout>
      <c:barChart>
        <c:barDir val="bar"/>
        <c:grouping val="percentStacked"/>
        <c:varyColors val="0"/>
        <c:ser>
          <c:idx val="0"/>
          <c:order val="0"/>
          <c:tx>
            <c:strRef>
              <c:f>Sheet1!$B$1</c:f>
              <c:strCache>
                <c:ptCount val="1"/>
                <c:pt idx="0">
                  <c:v>Varētu pieskaitīt</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Sheet1!$A$2:$A$15</c:f>
              <c:strCache>
                <c:ptCount val="14"/>
                <c:pt idx="0">
                  <c:v>Magnijs</c:v>
                </c:pt>
                <c:pt idx="1">
                  <c:v>Paracetamols</c:v>
                </c:pt>
                <c:pt idx="2">
                  <c:v>Askorbīnskābe</c:v>
                </c:pt>
                <c:pt idx="3">
                  <c:v>Analgīns</c:v>
                </c:pt>
                <c:pt idx="4">
                  <c:v>Ibuprofēns</c:v>
                </c:pt>
                <c:pt idx="5">
                  <c:v>Omeprazols</c:v>
                </c:pt>
                <c:pt idx="6">
                  <c:v>Penicilīns</c:v>
                </c:pt>
                <c:pt idx="7">
                  <c:v>Korvalols</c:v>
                </c:pt>
                <c:pt idx="8">
                  <c:v>CBD</c:v>
                </c:pt>
                <c:pt idx="9">
                  <c:v>Kofeīns</c:v>
                </c:pt>
                <c:pt idx="10">
                  <c:v>Mildronāts</c:v>
                </c:pt>
                <c:pt idx="11">
                  <c:v>Testosterons</c:v>
                </c:pt>
                <c:pt idx="12">
                  <c:v>Marihuāna</c:v>
                </c:pt>
                <c:pt idx="13">
                  <c:v>Amfetamīns</c:v>
                </c:pt>
              </c:strCache>
            </c:strRef>
          </c:cat>
          <c:val>
            <c:numRef>
              <c:f>Sheet1!$B$2:$B$15</c:f>
              <c:numCache>
                <c:formatCode>0%</c:formatCode>
                <c:ptCount val="14"/>
                <c:pt idx="0">
                  <c:v>3.1003258382942399E-2</c:v>
                </c:pt>
                <c:pt idx="1">
                  <c:v>3.4155473236502032E-2</c:v>
                </c:pt>
                <c:pt idx="2">
                  <c:v>4.3727102179168573E-2</c:v>
                </c:pt>
                <c:pt idx="3">
                  <c:v>5.5567654953322124E-2</c:v>
                </c:pt>
                <c:pt idx="4">
                  <c:v>7.9073253555711029E-2</c:v>
                </c:pt>
                <c:pt idx="5">
                  <c:v>9.5758978491304714E-2</c:v>
                </c:pt>
                <c:pt idx="6">
                  <c:v>9.8061021739730858E-2</c:v>
                </c:pt>
                <c:pt idx="7">
                  <c:v>0.15900763936668591</c:v>
                </c:pt>
                <c:pt idx="8">
                  <c:v>0.22196765629993714</c:v>
                </c:pt>
                <c:pt idx="9">
                  <c:v>0.28510560275793895</c:v>
                </c:pt>
                <c:pt idx="10">
                  <c:v>0.46396305596299475</c:v>
                </c:pt>
                <c:pt idx="11">
                  <c:v>0.69122446290321238</c:v>
                </c:pt>
                <c:pt idx="12">
                  <c:v>0.72239376202494365</c:v>
                </c:pt>
                <c:pt idx="13">
                  <c:v>0.78021202187967742</c:v>
                </c:pt>
              </c:numCache>
            </c:numRef>
          </c:val>
          <c:extLst>
            <c:ext xmlns:c16="http://schemas.microsoft.com/office/drawing/2014/chart" uri="{C3380CC4-5D6E-409C-BE32-E72D297353CC}">
              <c16:uniqueId val="{00000000-06B9-40B4-8BA3-77E852FF7922}"/>
            </c:ext>
          </c:extLst>
        </c:ser>
        <c:ser>
          <c:idx val="1"/>
          <c:order val="1"/>
          <c:tx>
            <c:strRef>
              <c:f>Sheet1!$C$1</c:f>
              <c:strCache>
                <c:ptCount val="1"/>
                <c:pt idx="0">
                  <c:v>Nevarētu pieskaitīt</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Sheet1!$A$2:$A$15</c:f>
              <c:strCache>
                <c:ptCount val="14"/>
                <c:pt idx="0">
                  <c:v>Magnijs</c:v>
                </c:pt>
                <c:pt idx="1">
                  <c:v>Paracetamols</c:v>
                </c:pt>
                <c:pt idx="2">
                  <c:v>Askorbīnskābe</c:v>
                </c:pt>
                <c:pt idx="3">
                  <c:v>Analgīns</c:v>
                </c:pt>
                <c:pt idx="4">
                  <c:v>Ibuprofēns</c:v>
                </c:pt>
                <c:pt idx="5">
                  <c:v>Omeprazols</c:v>
                </c:pt>
                <c:pt idx="6">
                  <c:v>Penicilīns</c:v>
                </c:pt>
                <c:pt idx="7">
                  <c:v>Korvalols</c:v>
                </c:pt>
                <c:pt idx="8">
                  <c:v>CBD</c:v>
                </c:pt>
                <c:pt idx="9">
                  <c:v>Kofeīns</c:v>
                </c:pt>
                <c:pt idx="10">
                  <c:v>Mildronāts</c:v>
                </c:pt>
                <c:pt idx="11">
                  <c:v>Testosterons</c:v>
                </c:pt>
                <c:pt idx="12">
                  <c:v>Marihuāna</c:v>
                </c:pt>
                <c:pt idx="13">
                  <c:v>Amfetamīns</c:v>
                </c:pt>
              </c:strCache>
            </c:strRef>
          </c:cat>
          <c:val>
            <c:numRef>
              <c:f>Sheet1!$C$2:$C$15</c:f>
              <c:numCache>
                <c:formatCode>0%</c:formatCode>
                <c:ptCount val="14"/>
                <c:pt idx="0">
                  <c:v>0.82740327462207541</c:v>
                </c:pt>
                <c:pt idx="1">
                  <c:v>0.79853022822851061</c:v>
                </c:pt>
                <c:pt idx="2">
                  <c:v>0.7173379302857863</c:v>
                </c:pt>
                <c:pt idx="3">
                  <c:v>0.70608813610732113</c:v>
                </c:pt>
                <c:pt idx="4">
                  <c:v>0.7140050895886163</c:v>
                </c:pt>
                <c:pt idx="5">
                  <c:v>0.51886914915710514</c:v>
                </c:pt>
                <c:pt idx="6">
                  <c:v>0.628309795680561</c:v>
                </c:pt>
                <c:pt idx="7">
                  <c:v>0.50631027078198121</c:v>
                </c:pt>
                <c:pt idx="8">
                  <c:v>0.19175527253634367</c:v>
                </c:pt>
                <c:pt idx="9">
                  <c:v>0.50899139065844101</c:v>
                </c:pt>
                <c:pt idx="10">
                  <c:v>0.26986430423771213</c:v>
                </c:pt>
                <c:pt idx="11">
                  <c:v>8.1354709695114658E-2</c:v>
                </c:pt>
                <c:pt idx="12">
                  <c:v>0.13556174811664209</c:v>
                </c:pt>
                <c:pt idx="13">
                  <c:v>5.7817792555639534E-2</c:v>
                </c:pt>
              </c:numCache>
            </c:numRef>
          </c:val>
          <c:extLst>
            <c:ext xmlns:c16="http://schemas.microsoft.com/office/drawing/2014/chart" uri="{C3380CC4-5D6E-409C-BE32-E72D297353CC}">
              <c16:uniqueId val="{00000001-06B9-40B4-8BA3-77E852FF7922}"/>
            </c:ext>
          </c:extLst>
        </c:ser>
        <c:ser>
          <c:idx val="2"/>
          <c:order val="2"/>
          <c:tx>
            <c:strRef>
              <c:f>Sheet1!$D$1</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900" b="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Sheet1!$A$2:$A$15</c:f>
              <c:strCache>
                <c:ptCount val="14"/>
                <c:pt idx="0">
                  <c:v>Magnijs</c:v>
                </c:pt>
                <c:pt idx="1">
                  <c:v>Paracetamols</c:v>
                </c:pt>
                <c:pt idx="2">
                  <c:v>Askorbīnskābe</c:v>
                </c:pt>
                <c:pt idx="3">
                  <c:v>Analgīns</c:v>
                </c:pt>
                <c:pt idx="4">
                  <c:v>Ibuprofēns</c:v>
                </c:pt>
                <c:pt idx="5">
                  <c:v>Omeprazols</c:v>
                </c:pt>
                <c:pt idx="6">
                  <c:v>Penicilīns</c:v>
                </c:pt>
                <c:pt idx="7">
                  <c:v>Korvalols</c:v>
                </c:pt>
                <c:pt idx="8">
                  <c:v>CBD</c:v>
                </c:pt>
                <c:pt idx="9">
                  <c:v>Kofeīns</c:v>
                </c:pt>
                <c:pt idx="10">
                  <c:v>Mildronāts</c:v>
                </c:pt>
                <c:pt idx="11">
                  <c:v>Testosterons</c:v>
                </c:pt>
                <c:pt idx="12">
                  <c:v>Marihuāna</c:v>
                </c:pt>
                <c:pt idx="13">
                  <c:v>Amfetamīns</c:v>
                </c:pt>
              </c:strCache>
            </c:strRef>
          </c:cat>
          <c:val>
            <c:numRef>
              <c:f>Sheet1!$D$2:$D$15</c:f>
              <c:numCache>
                <c:formatCode>0%</c:formatCode>
                <c:ptCount val="14"/>
                <c:pt idx="0">
                  <c:v>0.14159346699498357</c:v>
                </c:pt>
                <c:pt idx="1">
                  <c:v>0.16731429853498844</c:v>
                </c:pt>
                <c:pt idx="2">
                  <c:v>0.23893496753504595</c:v>
                </c:pt>
                <c:pt idx="3">
                  <c:v>0.23834420893935707</c:v>
                </c:pt>
                <c:pt idx="4">
                  <c:v>0.20692165685567315</c:v>
                </c:pt>
                <c:pt idx="5">
                  <c:v>0.38537187235159009</c:v>
                </c:pt>
                <c:pt idx="6">
                  <c:v>0.27362918257970892</c:v>
                </c:pt>
                <c:pt idx="7">
                  <c:v>0.33468208985133446</c:v>
                </c:pt>
                <c:pt idx="8">
                  <c:v>0.58627707116371996</c:v>
                </c:pt>
                <c:pt idx="9">
                  <c:v>0.20590300658361976</c:v>
                </c:pt>
                <c:pt idx="10">
                  <c:v>0.26617263979929368</c:v>
                </c:pt>
                <c:pt idx="11">
                  <c:v>0.22742082740167283</c:v>
                </c:pt>
                <c:pt idx="12">
                  <c:v>0.14204448985841381</c:v>
                </c:pt>
                <c:pt idx="13">
                  <c:v>0.16197018556468243</c:v>
                </c:pt>
              </c:numCache>
            </c:numRef>
          </c:val>
          <c:extLst>
            <c:ext xmlns:c16="http://schemas.microsoft.com/office/drawing/2014/chart" uri="{C3380CC4-5D6E-409C-BE32-E72D297353CC}">
              <c16:uniqueId val="{00000002-06B9-40B4-8BA3-77E852FF7922}"/>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10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16766600263730638"/>
          <c:y val="0.94345238095238115"/>
          <c:w val="0.82544085216474194"/>
          <c:h val="5.5541113899844625E-2"/>
        </c:manualLayout>
      </c:layout>
      <c:overlay val="0"/>
      <c:txPr>
        <a:bodyPr/>
        <a:lstStyle/>
        <a:p>
          <a:pPr>
            <a:defRPr sz="100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276290917003251"/>
          <c:y val="5.8764354102816128E-2"/>
          <c:w val="0.86710627700725229"/>
          <c:h val="0.91745361783578616"/>
        </c:manualLayout>
      </c:layout>
      <c:barChart>
        <c:barDir val="bar"/>
        <c:grouping val="clustered"/>
        <c:varyColors val="0"/>
        <c:ser>
          <c:idx val="0"/>
          <c:order val="0"/>
          <c:tx>
            <c:strRef>
              <c:f>Sheet1!$B$1</c:f>
              <c:strCache>
                <c:ptCount val="1"/>
                <c:pt idx="0">
                  <c:v>2019</c:v>
                </c:pt>
              </c:strCache>
            </c:strRef>
          </c:tx>
          <c:spPr>
            <a:solidFill>
              <a:srgbClr val="ED7D31">
                <a:lumMod val="60000"/>
                <a:lumOff val="40000"/>
              </a:srgbClr>
            </a:solidFill>
          </c:spPr>
          <c:invertIfNegative val="0"/>
          <c:dLbls>
            <c:spPr>
              <a:noFill/>
              <a:ln w="25400">
                <a:noFill/>
              </a:ln>
            </c:spPr>
            <c:txPr>
              <a:bodyPr/>
              <a:lstStyle/>
              <a:p>
                <a:pPr>
                  <a:defRPr lang="en-US" sz="800" b="0" i="0" u="none" strike="noStrike" baseline="0">
                    <a:solidFill>
                      <a:srgbClr val="000000"/>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Sheet1!$A$2:$A$15</c:f>
              <c:strCache>
                <c:ptCount val="14"/>
                <c:pt idx="0">
                  <c:v>Magnijs</c:v>
                </c:pt>
                <c:pt idx="1">
                  <c:v>Paracetamols</c:v>
                </c:pt>
                <c:pt idx="2">
                  <c:v>Askorbīnskābe</c:v>
                </c:pt>
                <c:pt idx="3">
                  <c:v>Analgīns</c:v>
                </c:pt>
                <c:pt idx="4">
                  <c:v>Ibuprofēns</c:v>
                </c:pt>
                <c:pt idx="5">
                  <c:v>Omeprazols</c:v>
                </c:pt>
                <c:pt idx="6">
                  <c:v>Penicilīns</c:v>
                </c:pt>
                <c:pt idx="7">
                  <c:v>Korvalols</c:v>
                </c:pt>
                <c:pt idx="8">
                  <c:v>CBD</c:v>
                </c:pt>
                <c:pt idx="9">
                  <c:v>Kofeīns</c:v>
                </c:pt>
                <c:pt idx="10">
                  <c:v>Mildronāts</c:v>
                </c:pt>
                <c:pt idx="11">
                  <c:v>Testosterons</c:v>
                </c:pt>
                <c:pt idx="12">
                  <c:v>Marihuāna</c:v>
                </c:pt>
                <c:pt idx="13">
                  <c:v>Amfetamīns</c:v>
                </c:pt>
              </c:strCache>
            </c:strRef>
          </c:cat>
          <c:val>
            <c:numRef>
              <c:f>Sheet1!$B$2:$B$15</c:f>
              <c:numCache>
                <c:formatCode>0%</c:formatCode>
                <c:ptCount val="14"/>
                <c:pt idx="0">
                  <c:v>0.04</c:v>
                </c:pt>
                <c:pt idx="1">
                  <c:v>0.05</c:v>
                </c:pt>
                <c:pt idx="2">
                  <c:v>0.05</c:v>
                </c:pt>
                <c:pt idx="3">
                  <c:v>7.0000000000000007E-2</c:v>
                </c:pt>
                <c:pt idx="4">
                  <c:v>0.08</c:v>
                </c:pt>
                <c:pt idx="5">
                  <c:v>0.13</c:v>
                </c:pt>
                <c:pt idx="6">
                  <c:v>0.09</c:v>
                </c:pt>
                <c:pt idx="7">
                  <c:v>0.16</c:v>
                </c:pt>
                <c:pt idx="9">
                  <c:v>0.36</c:v>
                </c:pt>
                <c:pt idx="10">
                  <c:v>0.48</c:v>
                </c:pt>
                <c:pt idx="11">
                  <c:v>0.61</c:v>
                </c:pt>
                <c:pt idx="12">
                  <c:v>0.67</c:v>
                </c:pt>
                <c:pt idx="13">
                  <c:v>0.71</c:v>
                </c:pt>
              </c:numCache>
            </c:numRef>
          </c:val>
          <c:extLst>
            <c:ext xmlns:c16="http://schemas.microsoft.com/office/drawing/2014/chart" uri="{C3380CC4-5D6E-409C-BE32-E72D297353CC}">
              <c16:uniqueId val="{00000000-531C-4E36-BF6E-18B159CA33F4}"/>
            </c:ext>
          </c:extLst>
        </c:ser>
        <c:ser>
          <c:idx val="1"/>
          <c:order val="1"/>
          <c:tx>
            <c:strRef>
              <c:f>Sheet1!$C$1</c:f>
              <c:strCache>
                <c:ptCount val="1"/>
              </c:strCache>
            </c:strRef>
          </c:tx>
          <c:spPr>
            <a:solidFill>
              <a:srgbClr val="70AD47">
                <a:lumMod val="60000"/>
                <a:lumOff val="40000"/>
              </a:srgbClr>
            </a:solidFill>
          </c:spPr>
          <c:invertIfNegative val="0"/>
          <c:dLbls>
            <c:spPr>
              <a:noFill/>
              <a:ln>
                <a:noFill/>
              </a:ln>
              <a:effectLst/>
            </c:spPr>
            <c:txPr>
              <a:bodyPr/>
              <a:lstStyle/>
              <a:p>
                <a:pPr>
                  <a:defRPr sz="800">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Sheet1!$A$2:$A$15</c:f>
              <c:strCache>
                <c:ptCount val="14"/>
                <c:pt idx="0">
                  <c:v>Magnijs</c:v>
                </c:pt>
                <c:pt idx="1">
                  <c:v>Paracetamols</c:v>
                </c:pt>
                <c:pt idx="2">
                  <c:v>Askorbīnskābe</c:v>
                </c:pt>
                <c:pt idx="3">
                  <c:v>Analgīns</c:v>
                </c:pt>
                <c:pt idx="4">
                  <c:v>Ibuprofēns</c:v>
                </c:pt>
                <c:pt idx="5">
                  <c:v>Omeprazols</c:v>
                </c:pt>
                <c:pt idx="6">
                  <c:v>Penicilīns</c:v>
                </c:pt>
                <c:pt idx="7">
                  <c:v>Korvalols</c:v>
                </c:pt>
                <c:pt idx="8">
                  <c:v>CBD</c:v>
                </c:pt>
                <c:pt idx="9">
                  <c:v>Kofeīns</c:v>
                </c:pt>
                <c:pt idx="10">
                  <c:v>Mildronāts</c:v>
                </c:pt>
                <c:pt idx="11">
                  <c:v>Testosterons</c:v>
                </c:pt>
                <c:pt idx="12">
                  <c:v>Marihuāna</c:v>
                </c:pt>
                <c:pt idx="13">
                  <c:v>Amfetamīns</c:v>
                </c:pt>
              </c:strCache>
            </c:strRef>
          </c:cat>
          <c:val>
            <c:numRef>
              <c:f>Sheet1!$C$2:$C$15</c:f>
              <c:numCache>
                <c:formatCode>0%</c:formatCode>
                <c:ptCount val="14"/>
                <c:pt idx="0">
                  <c:v>-0.66</c:v>
                </c:pt>
                <c:pt idx="1">
                  <c:v>-0.63</c:v>
                </c:pt>
                <c:pt idx="2">
                  <c:v>-0.68</c:v>
                </c:pt>
                <c:pt idx="3">
                  <c:v>-0.6</c:v>
                </c:pt>
                <c:pt idx="4">
                  <c:v>-0.56999999999999995</c:v>
                </c:pt>
                <c:pt idx="5">
                  <c:v>-0.4</c:v>
                </c:pt>
                <c:pt idx="6">
                  <c:v>-0.56999999999999995</c:v>
                </c:pt>
                <c:pt idx="7">
                  <c:v>-0.44</c:v>
                </c:pt>
                <c:pt idx="9">
                  <c:v>-0.36</c:v>
                </c:pt>
                <c:pt idx="10">
                  <c:v>-0.22</c:v>
                </c:pt>
                <c:pt idx="11">
                  <c:v>-0.09</c:v>
                </c:pt>
                <c:pt idx="12">
                  <c:v>-0.12</c:v>
                </c:pt>
                <c:pt idx="13">
                  <c:v>-0.04</c:v>
                </c:pt>
              </c:numCache>
            </c:numRef>
          </c:val>
          <c:extLst>
            <c:ext xmlns:c16="http://schemas.microsoft.com/office/drawing/2014/chart" uri="{C3380CC4-5D6E-409C-BE32-E72D297353CC}">
              <c16:uniqueId val="{00000001-531C-4E36-BF6E-18B159CA33F4}"/>
            </c:ext>
          </c:extLst>
        </c:ser>
        <c:ser>
          <c:idx val="2"/>
          <c:order val="2"/>
          <c:tx>
            <c:strRef>
              <c:f>Sheet1!$D$1</c:f>
              <c:strCache>
                <c:ptCount val="1"/>
                <c:pt idx="0">
                  <c:v>2024</c:v>
                </c:pt>
              </c:strCache>
            </c:strRef>
          </c:tx>
          <c:spPr>
            <a:solidFill>
              <a:srgbClr val="ED7D31">
                <a:lumMod val="75000"/>
              </a:srgbClr>
            </a:solidFill>
          </c:spPr>
          <c:invertIfNegative val="0"/>
          <c:dLbls>
            <c:spPr>
              <a:noFill/>
              <a:ln>
                <a:noFill/>
              </a:ln>
              <a:effectLst/>
            </c:spPr>
            <c:txPr>
              <a:bodyPr wrap="square" lIns="38100" tIns="19050" rIns="38100" bIns="19050" anchor="ctr">
                <a:spAutoFit/>
              </a:bodyPr>
              <a:lstStyle/>
              <a:p>
                <a:pPr>
                  <a:defRPr sz="900" b="1">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Sheet1!$A$2:$A$15</c:f>
              <c:strCache>
                <c:ptCount val="14"/>
                <c:pt idx="0">
                  <c:v>Magnijs</c:v>
                </c:pt>
                <c:pt idx="1">
                  <c:v>Paracetamols</c:v>
                </c:pt>
                <c:pt idx="2">
                  <c:v>Askorbīnskābe</c:v>
                </c:pt>
                <c:pt idx="3">
                  <c:v>Analgīns</c:v>
                </c:pt>
                <c:pt idx="4">
                  <c:v>Ibuprofēns</c:v>
                </c:pt>
                <c:pt idx="5">
                  <c:v>Omeprazols</c:v>
                </c:pt>
                <c:pt idx="6">
                  <c:v>Penicilīns</c:v>
                </c:pt>
                <c:pt idx="7">
                  <c:v>Korvalols</c:v>
                </c:pt>
                <c:pt idx="8">
                  <c:v>CBD</c:v>
                </c:pt>
                <c:pt idx="9">
                  <c:v>Kofeīns</c:v>
                </c:pt>
                <c:pt idx="10">
                  <c:v>Mildronāts</c:v>
                </c:pt>
                <c:pt idx="11">
                  <c:v>Testosterons</c:v>
                </c:pt>
                <c:pt idx="12">
                  <c:v>Marihuāna</c:v>
                </c:pt>
                <c:pt idx="13">
                  <c:v>Amfetamīns</c:v>
                </c:pt>
              </c:strCache>
            </c:strRef>
          </c:cat>
          <c:val>
            <c:numRef>
              <c:f>Sheet1!$D$2:$D$15</c:f>
              <c:numCache>
                <c:formatCode>0%</c:formatCode>
                <c:ptCount val="14"/>
                <c:pt idx="0">
                  <c:v>3.1003258382942399E-2</c:v>
                </c:pt>
                <c:pt idx="1">
                  <c:v>3.4155473236502032E-2</c:v>
                </c:pt>
                <c:pt idx="2">
                  <c:v>4.3727102179168573E-2</c:v>
                </c:pt>
                <c:pt idx="3">
                  <c:v>5.5567654953322124E-2</c:v>
                </c:pt>
                <c:pt idx="4">
                  <c:v>7.9073253555711029E-2</c:v>
                </c:pt>
                <c:pt idx="5">
                  <c:v>9.5758978491304714E-2</c:v>
                </c:pt>
                <c:pt idx="6">
                  <c:v>9.8061021739730858E-2</c:v>
                </c:pt>
                <c:pt idx="7">
                  <c:v>0.15900763936668591</c:v>
                </c:pt>
                <c:pt idx="8">
                  <c:v>0.22196765629993714</c:v>
                </c:pt>
                <c:pt idx="9">
                  <c:v>0.28510560275793895</c:v>
                </c:pt>
                <c:pt idx="10">
                  <c:v>0.46396305596299475</c:v>
                </c:pt>
                <c:pt idx="11">
                  <c:v>0.69122446290321238</c:v>
                </c:pt>
                <c:pt idx="12">
                  <c:v>0.72239376202494365</c:v>
                </c:pt>
                <c:pt idx="13">
                  <c:v>0.78021202187967742</c:v>
                </c:pt>
              </c:numCache>
            </c:numRef>
          </c:val>
          <c:extLst>
            <c:ext xmlns:c16="http://schemas.microsoft.com/office/drawing/2014/chart" uri="{C3380CC4-5D6E-409C-BE32-E72D297353CC}">
              <c16:uniqueId val="{00000002-531C-4E36-BF6E-18B159CA33F4}"/>
            </c:ext>
          </c:extLst>
        </c:ser>
        <c:ser>
          <c:idx val="3"/>
          <c:order val="3"/>
          <c:tx>
            <c:strRef>
              <c:f>Sheet1!$E$1</c:f>
              <c:strCache>
                <c:ptCount val="1"/>
              </c:strCache>
            </c:strRef>
          </c:tx>
          <c:spPr>
            <a:solidFill>
              <a:srgbClr val="70AD47">
                <a:lumMod val="75000"/>
              </a:srgbClr>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Sheet1!$A$2:$A$15</c:f>
              <c:strCache>
                <c:ptCount val="14"/>
                <c:pt idx="0">
                  <c:v>Magnijs</c:v>
                </c:pt>
                <c:pt idx="1">
                  <c:v>Paracetamols</c:v>
                </c:pt>
                <c:pt idx="2">
                  <c:v>Askorbīnskābe</c:v>
                </c:pt>
                <c:pt idx="3">
                  <c:v>Analgīns</c:v>
                </c:pt>
                <c:pt idx="4">
                  <c:v>Ibuprofēns</c:v>
                </c:pt>
                <c:pt idx="5">
                  <c:v>Omeprazols</c:v>
                </c:pt>
                <c:pt idx="6">
                  <c:v>Penicilīns</c:v>
                </c:pt>
                <c:pt idx="7">
                  <c:v>Korvalols</c:v>
                </c:pt>
                <c:pt idx="8">
                  <c:v>CBD</c:v>
                </c:pt>
                <c:pt idx="9">
                  <c:v>Kofeīns</c:v>
                </c:pt>
                <c:pt idx="10">
                  <c:v>Mildronāts</c:v>
                </c:pt>
                <c:pt idx="11">
                  <c:v>Testosterons</c:v>
                </c:pt>
                <c:pt idx="12">
                  <c:v>Marihuāna</c:v>
                </c:pt>
                <c:pt idx="13">
                  <c:v>Amfetamīns</c:v>
                </c:pt>
              </c:strCache>
            </c:strRef>
          </c:cat>
          <c:val>
            <c:numRef>
              <c:f>Sheet1!$E$2:$E$15</c:f>
              <c:numCache>
                <c:formatCode>0%</c:formatCode>
                <c:ptCount val="14"/>
                <c:pt idx="0">
                  <c:v>-0.82740327462207497</c:v>
                </c:pt>
                <c:pt idx="1">
                  <c:v>-0.79853022822851105</c:v>
                </c:pt>
                <c:pt idx="2">
                  <c:v>-0.71733793028578596</c:v>
                </c:pt>
                <c:pt idx="3">
                  <c:v>-0.70608813610732102</c:v>
                </c:pt>
                <c:pt idx="4">
                  <c:v>-0.71400508958861597</c:v>
                </c:pt>
                <c:pt idx="5">
                  <c:v>-0.51886914915710503</c:v>
                </c:pt>
                <c:pt idx="6">
                  <c:v>-0.628309795680561</c:v>
                </c:pt>
                <c:pt idx="7">
                  <c:v>-0.50631027078198099</c:v>
                </c:pt>
                <c:pt idx="8">
                  <c:v>-0.191755272536344</c:v>
                </c:pt>
                <c:pt idx="9">
                  <c:v>-0.50899139065844101</c:v>
                </c:pt>
                <c:pt idx="10">
                  <c:v>-0.26986430423771202</c:v>
                </c:pt>
                <c:pt idx="11">
                  <c:v>-8.1354709695114699E-2</c:v>
                </c:pt>
                <c:pt idx="12">
                  <c:v>-0.13556174811664201</c:v>
                </c:pt>
                <c:pt idx="13">
                  <c:v>-5.7817792555639499E-2</c:v>
                </c:pt>
              </c:numCache>
            </c:numRef>
          </c:val>
          <c:extLst>
            <c:ext xmlns:c16="http://schemas.microsoft.com/office/drawing/2014/chart" uri="{C3380CC4-5D6E-409C-BE32-E72D297353CC}">
              <c16:uniqueId val="{00000003-531C-4E36-BF6E-18B159CA33F4}"/>
            </c:ext>
          </c:extLst>
        </c:ser>
        <c:dLbls>
          <c:showLegendKey val="0"/>
          <c:showVal val="1"/>
          <c:showCatName val="0"/>
          <c:showSerName val="0"/>
          <c:showPercent val="0"/>
          <c:showBubbleSize val="0"/>
        </c:dLbls>
        <c:gapWidth val="60"/>
        <c:overlap val="60"/>
        <c:axId val="366829040"/>
        <c:axId val="366831784"/>
      </c:barChart>
      <c:catAx>
        <c:axId val="366829040"/>
        <c:scaling>
          <c:orientation val="minMax"/>
        </c:scaling>
        <c:delete val="0"/>
        <c:axPos val="l"/>
        <c:majorGridlines>
          <c:spPr>
            <a:ln w="3175">
              <a:solidFill>
                <a:srgbClr val="C0C0C0"/>
              </a:solidFill>
              <a:prstDash val="solid"/>
            </a:ln>
          </c:spPr>
        </c:majorGridlines>
        <c:numFmt formatCode="General" sourceLinked="1"/>
        <c:majorTickMark val="out"/>
        <c:minorTickMark val="out"/>
        <c:tickLblPos val="low"/>
        <c:spPr>
          <a:ln w="3175">
            <a:solidFill>
              <a:srgbClr val="000000"/>
            </a:solidFill>
            <a:prstDash val="solid"/>
          </a:ln>
        </c:spPr>
        <c:txPr>
          <a:bodyPr rot="0" vert="horz"/>
          <a:lstStyle/>
          <a:p>
            <a:pPr>
              <a:defRPr lang="en-US" sz="1050" b="1" i="0" u="none" strike="noStrike" baseline="0">
                <a:solidFill>
                  <a:srgbClr val="000000"/>
                </a:solidFill>
                <a:latin typeface="+mn-lt"/>
                <a:ea typeface="Arial"/>
                <a:cs typeface="Arial"/>
              </a:defRPr>
            </a:pPr>
            <a:endParaRPr lang="en-US"/>
          </a:p>
        </c:txPr>
        <c:crossAx val="366831784"/>
        <c:crosses val="autoZero"/>
        <c:auto val="1"/>
        <c:lblAlgn val="ctr"/>
        <c:lblOffset val="100"/>
        <c:tickLblSkip val="1"/>
        <c:tickMarkSkip val="1"/>
        <c:noMultiLvlLbl val="0"/>
      </c:catAx>
      <c:valAx>
        <c:axId val="366831784"/>
        <c:scaling>
          <c:orientation val="minMax"/>
          <c:max val="1"/>
          <c:min val="-1"/>
        </c:scaling>
        <c:delete val="1"/>
        <c:axPos val="b"/>
        <c:majorGridlines>
          <c:spPr>
            <a:ln w="3175">
              <a:solidFill>
                <a:srgbClr val="C0C0C0"/>
              </a:solidFill>
              <a:prstDash val="solid"/>
            </a:ln>
          </c:spPr>
        </c:majorGridlines>
        <c:numFmt formatCode="0%" sourceLinked="0"/>
        <c:majorTickMark val="out"/>
        <c:minorTickMark val="none"/>
        <c:tickLblPos val="nextTo"/>
        <c:crossAx val="366829040"/>
        <c:crosses val="autoZero"/>
        <c:crossBetween val="between"/>
        <c:majorUnit val="0.25"/>
      </c:valAx>
      <c:spPr>
        <a:solidFill>
          <a:srgbClr val="FFFFFF"/>
        </a:solidFill>
        <a:ln w="12700">
          <a:solidFill>
            <a:srgbClr val="C0C0C0"/>
          </a:solidFill>
          <a:prstDash val="solid"/>
        </a:ln>
      </c:spPr>
    </c:plotArea>
    <c:legend>
      <c:legendPos val="r"/>
      <c:layout>
        <c:manualLayout>
          <c:xMode val="edge"/>
          <c:yMode val="edge"/>
          <c:x val="0.17551119482526617"/>
          <c:y val="7.4383932446946965E-2"/>
          <c:w val="0.14077592696217542"/>
          <c:h val="9.8055378612483965E-2"/>
        </c:manualLayout>
      </c:layout>
      <c:overlay val="0"/>
      <c:spPr>
        <a:noFill/>
        <a:ln w="3175">
          <a:solidFill>
            <a:srgbClr val="FFFFFF"/>
          </a:solidFill>
          <a:prstDash val="solid"/>
        </a:ln>
      </c:spPr>
      <c:txPr>
        <a:bodyPr/>
        <a:lstStyle/>
        <a:p>
          <a:pPr>
            <a:defRPr lang="en-US" sz="1050" b="1" i="0" u="none" strike="noStrike" baseline="0">
              <a:solidFill>
                <a:srgbClr val="000000"/>
              </a:solidFill>
              <a:latin typeface="+mn-lt"/>
              <a:ea typeface="Arial"/>
              <a:cs typeface="Arial"/>
            </a:defRPr>
          </a:pPr>
          <a:endParaRPr lang="en-US"/>
        </a:p>
      </c:txPr>
    </c:legend>
    <c:plotVisOnly val="1"/>
    <c:dispBlanksAs val="gap"/>
    <c:showDLblsOverMax val="0"/>
  </c:chart>
  <c:spPr>
    <a:noFill/>
    <a:ln w="3175">
      <a:noFill/>
      <a:prstDash val="solid"/>
    </a:ln>
  </c:spPr>
  <c:txPr>
    <a:bodyPr/>
    <a:lstStyle/>
    <a:p>
      <a:pPr>
        <a:defRPr sz="1000" b="0" i="0" u="none" strike="noStrike" baseline="0">
          <a:solidFill>
            <a:srgbClr val="000000"/>
          </a:solidFill>
          <a:latin typeface="Arial"/>
          <a:ea typeface="Arial"/>
          <a:cs typeface="Arial"/>
        </a:defRPr>
      </a:pPr>
      <a:endParaRPr lang="en-US"/>
    </a:p>
  </c:txPr>
  <c:externalData r:id="rId2">
    <c:autoUpdate val="0"/>
  </c:externalData>
  <c:userShapes r:id="rId3"/>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827685188178162"/>
          <c:y val="1.5426049211659701E-2"/>
          <c:w val="0.72269219686683783"/>
          <c:h val="0.97043476475593848"/>
        </c:manualLayout>
      </c:layout>
      <c:barChart>
        <c:barDir val="bar"/>
        <c:grouping val="clustered"/>
        <c:varyColors val="0"/>
        <c:ser>
          <c:idx val="0"/>
          <c:order val="0"/>
          <c:tx>
            <c:strRef>
              <c:f>Sheet1!$B$1</c:f>
              <c:strCache>
                <c:ptCount val="1"/>
                <c:pt idx="0">
                  <c:v>2019</c:v>
                </c:pt>
              </c:strCache>
            </c:strRef>
          </c:tx>
          <c:spPr>
            <a:solidFill>
              <a:schemeClr val="accent5">
                <a:lumMod val="60000"/>
                <a:lumOff val="40000"/>
              </a:schemeClr>
            </a:solidFill>
          </c:spPr>
          <c:invertIfNegative val="0"/>
          <c:dPt>
            <c:idx val="0"/>
            <c:invertIfNegative val="0"/>
            <c:bubble3D val="0"/>
            <c:extLst>
              <c:ext xmlns:c16="http://schemas.microsoft.com/office/drawing/2014/chart" uri="{C3380CC4-5D6E-409C-BE32-E72D297353CC}">
                <c16:uniqueId val="{00000001-69CC-4427-B521-61BA3A04F258}"/>
              </c:ext>
            </c:extLst>
          </c:dPt>
          <c:dPt>
            <c:idx val="1"/>
            <c:invertIfNegative val="0"/>
            <c:bubble3D val="0"/>
            <c:extLst>
              <c:ext xmlns:c16="http://schemas.microsoft.com/office/drawing/2014/chart" uri="{C3380CC4-5D6E-409C-BE32-E72D297353CC}">
                <c16:uniqueId val="{00000002-69CC-4427-B521-61BA3A04F258}"/>
              </c:ext>
            </c:extLst>
          </c:dPt>
          <c:dLbls>
            <c:spPr>
              <a:noFill/>
              <a:ln>
                <a:noFill/>
              </a:ln>
              <a:effectLst/>
            </c:spPr>
            <c:txPr>
              <a:bodyPr/>
              <a:lstStyle/>
              <a:p>
                <a:pPr>
                  <a:defRPr lang="en-US" sz="900" b="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Grūti pateikt</c:v>
                </c:pt>
                <c:pt idx="1">
                  <c:v>Treneris</c:v>
                </c:pt>
                <c:pt idx="2">
                  <c:v>Sportista ārstējošais ārsts</c:v>
                </c:pt>
                <c:pt idx="3">
                  <c:v>Sportists</c:v>
                </c:pt>
              </c:strCache>
            </c:strRef>
          </c:cat>
          <c:val>
            <c:numRef>
              <c:f>Sheet1!$B$2:$B$5</c:f>
              <c:numCache>
                <c:formatCode>0%</c:formatCode>
                <c:ptCount val="4"/>
                <c:pt idx="0">
                  <c:v>0.12</c:v>
                </c:pt>
                <c:pt idx="1">
                  <c:v>0.5</c:v>
                </c:pt>
                <c:pt idx="2">
                  <c:v>0.56999999999999995</c:v>
                </c:pt>
                <c:pt idx="3">
                  <c:v>0.76</c:v>
                </c:pt>
              </c:numCache>
            </c:numRef>
          </c:val>
          <c:extLst>
            <c:ext xmlns:c16="http://schemas.microsoft.com/office/drawing/2014/chart" uri="{C3380CC4-5D6E-409C-BE32-E72D297353CC}">
              <c16:uniqueId val="{00000003-69CC-4427-B521-61BA3A04F258}"/>
            </c:ext>
          </c:extLst>
        </c:ser>
        <c:ser>
          <c:idx val="1"/>
          <c:order val="1"/>
          <c:tx>
            <c:strRef>
              <c:f>Sheet1!$C$1</c:f>
              <c:strCache>
                <c:ptCount val="1"/>
                <c:pt idx="0">
                  <c:v>2024</c:v>
                </c:pt>
              </c:strCache>
            </c:strRef>
          </c:tx>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Grūti pateikt</c:v>
                </c:pt>
                <c:pt idx="1">
                  <c:v>Treneris</c:v>
                </c:pt>
                <c:pt idx="2">
                  <c:v>Sportista ārstējošais ārsts</c:v>
                </c:pt>
                <c:pt idx="3">
                  <c:v>Sportists</c:v>
                </c:pt>
              </c:strCache>
            </c:strRef>
          </c:cat>
          <c:val>
            <c:numRef>
              <c:f>Sheet1!$C$2:$C$5</c:f>
              <c:numCache>
                <c:formatCode>0%</c:formatCode>
                <c:ptCount val="4"/>
                <c:pt idx="0">
                  <c:v>9.3128614290147016E-2</c:v>
                </c:pt>
                <c:pt idx="1">
                  <c:v>0.5922099167372028</c:v>
                </c:pt>
                <c:pt idx="2">
                  <c:v>0.61236030689575527</c:v>
                </c:pt>
                <c:pt idx="3">
                  <c:v>0.83169011339325005</c:v>
                </c:pt>
              </c:numCache>
            </c:numRef>
          </c:val>
          <c:extLst>
            <c:ext xmlns:c16="http://schemas.microsoft.com/office/drawing/2014/chart" uri="{C3380CC4-5D6E-409C-BE32-E72D297353CC}">
              <c16:uniqueId val="{00000004-69CC-4427-B521-61BA3A04F258}"/>
            </c:ext>
          </c:extLst>
        </c:ser>
        <c:dLbls>
          <c:showLegendKey val="0"/>
          <c:showVal val="0"/>
          <c:showCatName val="0"/>
          <c:showSerName val="0"/>
          <c:showPercent val="0"/>
          <c:showBubbleSize val="0"/>
        </c:dLbls>
        <c:gapWidth val="50"/>
        <c:axId val="-1642242512"/>
        <c:axId val="-1642271344"/>
      </c:barChart>
      <c:catAx>
        <c:axId val="-1642242512"/>
        <c:scaling>
          <c:orientation val="minMax"/>
        </c:scaling>
        <c:delete val="0"/>
        <c:axPos val="l"/>
        <c:numFmt formatCode="General" sourceLinked="0"/>
        <c:majorTickMark val="out"/>
        <c:minorTickMark val="none"/>
        <c:tickLblPos val="nextTo"/>
        <c:txPr>
          <a:bodyPr/>
          <a:lstStyle/>
          <a:p>
            <a:pPr>
              <a:defRPr lang="en-US" sz="1100" b="1"/>
            </a:pPr>
            <a:endParaRPr lang="en-US"/>
          </a:p>
        </c:txPr>
        <c:crossAx val="-1642271344"/>
        <c:crosses val="autoZero"/>
        <c:auto val="1"/>
        <c:lblAlgn val="ctr"/>
        <c:lblOffset val="100"/>
        <c:noMultiLvlLbl val="0"/>
      </c:catAx>
      <c:valAx>
        <c:axId val="-1642271344"/>
        <c:scaling>
          <c:orientation val="minMax"/>
        </c:scaling>
        <c:delete val="1"/>
        <c:axPos val="b"/>
        <c:numFmt formatCode="0%" sourceLinked="1"/>
        <c:majorTickMark val="out"/>
        <c:minorTickMark val="none"/>
        <c:tickLblPos val="nextTo"/>
        <c:crossAx val="-1642242512"/>
        <c:crosses val="autoZero"/>
        <c:crossBetween val="between"/>
      </c:valAx>
    </c:plotArea>
    <c:legend>
      <c:legendPos val="r"/>
      <c:layout>
        <c:manualLayout>
          <c:xMode val="edge"/>
          <c:yMode val="edge"/>
          <c:x val="0.91004672727700076"/>
          <c:y val="0.30157073626552977"/>
          <c:w val="8.7557291035797777E-2"/>
          <c:h val="0.11141948189952652"/>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0505043534687317"/>
          <c:y val="4.6001232772310595E-3"/>
          <c:w val="0.89494956465312681"/>
          <c:h val="0.87909751170809536"/>
        </c:manualLayout>
      </c:layout>
      <c:barChart>
        <c:barDir val="bar"/>
        <c:grouping val="percentStacked"/>
        <c:varyColors val="0"/>
        <c:ser>
          <c:idx val="0"/>
          <c:order val="0"/>
          <c:tx>
            <c:strRef>
              <c:f>Sheet1!$B$2</c:f>
              <c:strCache>
                <c:ptCount val="1"/>
                <c:pt idx="0">
                  <c:v>Vajadzētu</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Sheet1!$A$3:$A$7</c:f>
              <c:numCache>
                <c:formatCode>General</c:formatCode>
                <c:ptCount val="5"/>
                <c:pt idx="0">
                  <c:v>2019</c:v>
                </c:pt>
                <c:pt idx="1">
                  <c:v>2024</c:v>
                </c:pt>
                <c:pt idx="3">
                  <c:v>2019</c:v>
                </c:pt>
                <c:pt idx="4">
                  <c:v>2024</c:v>
                </c:pt>
              </c:numCache>
            </c:numRef>
          </c:cat>
          <c:val>
            <c:numRef>
              <c:f>Sheet1!$B$3:$B$7</c:f>
              <c:numCache>
                <c:formatCode>0%</c:formatCode>
                <c:ptCount val="5"/>
                <c:pt idx="0">
                  <c:v>7.0000000000000007E-2</c:v>
                </c:pt>
                <c:pt idx="1">
                  <c:v>4.5286451782799865E-2</c:v>
                </c:pt>
                <c:pt idx="3">
                  <c:v>7.0000000000000007E-2</c:v>
                </c:pt>
                <c:pt idx="4">
                  <c:v>5.650574812059235E-2</c:v>
                </c:pt>
              </c:numCache>
            </c:numRef>
          </c:val>
          <c:extLst>
            <c:ext xmlns:c16="http://schemas.microsoft.com/office/drawing/2014/chart" uri="{C3380CC4-5D6E-409C-BE32-E72D297353CC}">
              <c16:uniqueId val="{00000000-B91A-43CF-9638-4B938B7161A1}"/>
            </c:ext>
          </c:extLst>
        </c:ser>
        <c:ser>
          <c:idx val="1"/>
          <c:order val="1"/>
          <c:tx>
            <c:strRef>
              <c:f>Sheet1!$C$2</c:f>
              <c:strCache>
                <c:ptCount val="1"/>
                <c:pt idx="0">
                  <c:v>Nevajadzētu</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Sheet1!$A$3:$A$7</c:f>
              <c:numCache>
                <c:formatCode>General</c:formatCode>
                <c:ptCount val="5"/>
                <c:pt idx="0">
                  <c:v>2019</c:v>
                </c:pt>
                <c:pt idx="1">
                  <c:v>2024</c:v>
                </c:pt>
                <c:pt idx="3">
                  <c:v>2019</c:v>
                </c:pt>
                <c:pt idx="4">
                  <c:v>2024</c:v>
                </c:pt>
              </c:numCache>
            </c:numRef>
          </c:cat>
          <c:val>
            <c:numRef>
              <c:f>Sheet1!$C$3:$C$7</c:f>
              <c:numCache>
                <c:formatCode>0%</c:formatCode>
                <c:ptCount val="5"/>
                <c:pt idx="0">
                  <c:v>0.82</c:v>
                </c:pt>
                <c:pt idx="1">
                  <c:v>0.87409548424879635</c:v>
                </c:pt>
                <c:pt idx="3">
                  <c:v>0.83</c:v>
                </c:pt>
                <c:pt idx="4">
                  <c:v>0.86290414801397486</c:v>
                </c:pt>
              </c:numCache>
            </c:numRef>
          </c:val>
          <c:extLst>
            <c:ext xmlns:c16="http://schemas.microsoft.com/office/drawing/2014/chart" uri="{C3380CC4-5D6E-409C-BE32-E72D297353CC}">
              <c16:uniqueId val="{00000001-B91A-43CF-9638-4B938B7161A1}"/>
            </c:ext>
          </c:extLst>
        </c:ser>
        <c:ser>
          <c:idx val="2"/>
          <c:order val="2"/>
          <c:tx>
            <c:strRef>
              <c:f>Sheet1!$D$2</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900" b="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Sheet1!$A$3:$A$7</c:f>
              <c:numCache>
                <c:formatCode>General</c:formatCode>
                <c:ptCount val="5"/>
                <c:pt idx="0">
                  <c:v>2019</c:v>
                </c:pt>
                <c:pt idx="1">
                  <c:v>2024</c:v>
                </c:pt>
                <c:pt idx="3">
                  <c:v>2019</c:v>
                </c:pt>
                <c:pt idx="4">
                  <c:v>2024</c:v>
                </c:pt>
              </c:numCache>
            </c:numRef>
          </c:cat>
          <c:val>
            <c:numRef>
              <c:f>Sheet1!$D$3:$D$7</c:f>
              <c:numCache>
                <c:formatCode>0%</c:formatCode>
                <c:ptCount val="5"/>
                <c:pt idx="0">
                  <c:v>0.11</c:v>
                </c:pt>
                <c:pt idx="1">
                  <c:v>8.061806396840536E-2</c:v>
                </c:pt>
                <c:pt idx="3">
                  <c:v>0.1</c:v>
                </c:pt>
                <c:pt idx="4">
                  <c:v>8.0590103865433776E-2</c:v>
                </c:pt>
              </c:numCache>
            </c:numRef>
          </c:val>
          <c:extLst>
            <c:ext xmlns:c16="http://schemas.microsoft.com/office/drawing/2014/chart" uri="{C3380CC4-5D6E-409C-BE32-E72D297353CC}">
              <c16:uniqueId val="{00000002-B91A-43CF-9638-4B938B7161A1}"/>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05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2.2524752235787236E-2"/>
          <c:y val="0.89235113993103798"/>
          <c:w val="0.9774752477642128"/>
          <c:h val="0.10764886006896197"/>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13343532405233"/>
          <c:y val="4.6001232772310595E-3"/>
          <c:w val="0.88376083232268965"/>
          <c:h val="0.83018835132090119"/>
        </c:manualLayout>
      </c:layout>
      <c:barChart>
        <c:barDir val="bar"/>
        <c:grouping val="percentStacked"/>
        <c:varyColors val="0"/>
        <c:ser>
          <c:idx val="0"/>
          <c:order val="0"/>
          <c:tx>
            <c:strRef>
              <c:f>Sheet1!$B$2</c:f>
              <c:strCache>
                <c:ptCount val="1"/>
                <c:pt idx="0">
                  <c:v>Jā + drīzāk jā</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2024</c:v>
                </c:pt>
              </c:numCache>
            </c:numRef>
          </c:cat>
          <c:val>
            <c:numRef>
              <c:f>Sheet1!$B$3:$B$4</c:f>
              <c:numCache>
                <c:formatCode>0%</c:formatCode>
                <c:ptCount val="2"/>
                <c:pt idx="0">
                  <c:v>0.11</c:v>
                </c:pt>
                <c:pt idx="1">
                  <c:v>0.14059416724638468</c:v>
                </c:pt>
              </c:numCache>
            </c:numRef>
          </c:val>
          <c:extLst>
            <c:ext xmlns:c16="http://schemas.microsoft.com/office/drawing/2014/chart" uri="{C3380CC4-5D6E-409C-BE32-E72D297353CC}">
              <c16:uniqueId val="{00000000-75E6-45AC-92DA-0617197CED17}"/>
            </c:ext>
          </c:extLst>
        </c:ser>
        <c:ser>
          <c:idx val="1"/>
          <c:order val="1"/>
          <c:tx>
            <c:strRef>
              <c:f>Sheet1!$C$2</c:f>
              <c:strCache>
                <c:ptCount val="1"/>
                <c:pt idx="0">
                  <c:v>Nē + drīzāk nē</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2024</c:v>
                </c:pt>
              </c:numCache>
            </c:numRef>
          </c:cat>
          <c:val>
            <c:numRef>
              <c:f>Sheet1!$C$3:$C$4</c:f>
              <c:numCache>
                <c:formatCode>0%</c:formatCode>
                <c:ptCount val="2"/>
                <c:pt idx="0">
                  <c:v>0.65</c:v>
                </c:pt>
                <c:pt idx="1">
                  <c:v>0.77614777983512306</c:v>
                </c:pt>
              </c:numCache>
            </c:numRef>
          </c:val>
          <c:extLst>
            <c:ext xmlns:c16="http://schemas.microsoft.com/office/drawing/2014/chart" uri="{C3380CC4-5D6E-409C-BE32-E72D297353CC}">
              <c16:uniqueId val="{00000001-75E6-45AC-92DA-0617197CED17}"/>
            </c:ext>
          </c:extLst>
        </c:ser>
        <c:ser>
          <c:idx val="2"/>
          <c:order val="2"/>
          <c:tx>
            <c:strRef>
              <c:f>Sheet1!$D$2</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2024</c:v>
                </c:pt>
              </c:numCache>
            </c:numRef>
          </c:cat>
          <c:val>
            <c:numRef>
              <c:f>Sheet1!$D$3:$D$4</c:f>
              <c:numCache>
                <c:formatCode>0%</c:formatCode>
                <c:ptCount val="2"/>
                <c:pt idx="0">
                  <c:v>0.24</c:v>
                </c:pt>
                <c:pt idx="1">
                  <c:v>8.3258052918492809E-2</c:v>
                </c:pt>
              </c:numCache>
            </c:numRef>
          </c:val>
          <c:extLst>
            <c:ext xmlns:c16="http://schemas.microsoft.com/office/drawing/2014/chart" uri="{C3380CC4-5D6E-409C-BE32-E72D297353CC}">
              <c16:uniqueId val="{00000002-75E6-45AC-92DA-0617197CED17}"/>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05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12478739267034807"/>
          <c:y val="0.87869376235429153"/>
          <c:w val="0.875212607329652"/>
          <c:h val="0.12130644973293395"/>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503259942961324"/>
          <c:y val="0.19448123718230226"/>
          <c:w val="0.51932681487152632"/>
          <c:h val="0.5391989779849804"/>
        </c:manualLayout>
      </c:layout>
      <c:doughnutChart>
        <c:varyColors val="1"/>
        <c:ser>
          <c:idx val="0"/>
          <c:order val="0"/>
          <c:tx>
            <c:strRef>
              <c:f>Sheet1!$B$1</c:f>
              <c:strCache>
                <c:ptCount val="1"/>
                <c:pt idx="0">
                  <c:v>Sales</c:v>
                </c:pt>
              </c:strCache>
            </c:strRef>
          </c:tx>
          <c:spPr>
            <a:solidFill>
              <a:schemeClr val="accent6"/>
            </a:solidFill>
          </c:spPr>
          <c:dPt>
            <c:idx val="0"/>
            <c:bubble3D val="0"/>
            <c:spPr>
              <a:solidFill>
                <a:schemeClr val="accent2">
                  <a:lumMod val="75000"/>
                </a:schemeClr>
              </a:solidFill>
            </c:spPr>
            <c:extLst>
              <c:ext xmlns:c16="http://schemas.microsoft.com/office/drawing/2014/chart" uri="{C3380CC4-5D6E-409C-BE32-E72D297353CC}">
                <c16:uniqueId val="{00000001-8AF8-4BCF-8A96-9DE2DD7725E7}"/>
              </c:ext>
            </c:extLst>
          </c:dPt>
          <c:dPt>
            <c:idx val="1"/>
            <c:bubble3D val="0"/>
            <c:spPr>
              <a:solidFill>
                <a:schemeClr val="accent2"/>
              </a:solidFill>
            </c:spPr>
            <c:extLst>
              <c:ext xmlns:c16="http://schemas.microsoft.com/office/drawing/2014/chart" uri="{C3380CC4-5D6E-409C-BE32-E72D297353CC}">
                <c16:uniqueId val="{00000002-8AF8-4BCF-8A96-9DE2DD7725E7}"/>
              </c:ext>
            </c:extLst>
          </c:dPt>
          <c:dPt>
            <c:idx val="2"/>
            <c:bubble3D val="0"/>
            <c:extLst>
              <c:ext xmlns:c16="http://schemas.microsoft.com/office/drawing/2014/chart" uri="{C3380CC4-5D6E-409C-BE32-E72D297353CC}">
                <c16:uniqueId val="{00000004-8AF8-4BCF-8A96-9DE2DD7725E7}"/>
              </c:ext>
            </c:extLst>
          </c:dPt>
          <c:dPt>
            <c:idx val="3"/>
            <c:bubble3D val="0"/>
            <c:spPr>
              <a:solidFill>
                <a:schemeClr val="accent6">
                  <a:lumMod val="75000"/>
                </a:schemeClr>
              </a:solidFill>
            </c:spPr>
            <c:extLst>
              <c:ext xmlns:c16="http://schemas.microsoft.com/office/drawing/2014/chart" uri="{C3380CC4-5D6E-409C-BE32-E72D297353CC}">
                <c16:uniqueId val="{00000006-8AF8-4BCF-8A96-9DE2DD7725E7}"/>
              </c:ext>
            </c:extLst>
          </c:dPt>
          <c:dPt>
            <c:idx val="4"/>
            <c:bubble3D val="0"/>
            <c:spPr>
              <a:solidFill>
                <a:schemeClr val="bg1">
                  <a:lumMod val="65000"/>
                </a:schemeClr>
              </a:solidFill>
            </c:spPr>
            <c:extLst>
              <c:ext xmlns:c16="http://schemas.microsoft.com/office/drawing/2014/chart" uri="{C3380CC4-5D6E-409C-BE32-E72D297353CC}">
                <c16:uniqueId val="{00000008-8AF8-4BCF-8A96-9DE2DD7725E7}"/>
              </c:ext>
            </c:extLst>
          </c:dPt>
          <c:dPt>
            <c:idx val="6"/>
            <c:bubble3D val="0"/>
            <c:extLst>
              <c:ext xmlns:c16="http://schemas.microsoft.com/office/drawing/2014/chart" uri="{C3380CC4-5D6E-409C-BE32-E72D297353CC}">
                <c16:uniqueId val="{00000009-8AF8-4BCF-8A96-9DE2DD7725E7}"/>
              </c:ext>
            </c:extLst>
          </c:dPt>
          <c:dLbls>
            <c:dLbl>
              <c:idx val="0"/>
              <c:layout>
                <c:manualLayout>
                  <c:x val="-0.16051206638885021"/>
                  <c:y val="-0.10914357447978817"/>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AF8-4BCF-8A96-9DE2DD7725E7}"/>
                </c:ext>
              </c:extLst>
            </c:dLbl>
            <c:dLbl>
              <c:idx val="1"/>
              <c:layout>
                <c:manualLayout>
                  <c:x val="-8.4864328781575168E-2"/>
                  <c:y val="-0.18154399381349703"/>
                </c:manualLayout>
              </c:layout>
              <c:spPr>
                <a:noFill/>
                <a:ln>
                  <a:noFill/>
                </a:ln>
                <a:effectLst/>
              </c:spPr>
              <c:txPr>
                <a:bodyPr wrap="square" lIns="38100" tIns="19050" rIns="38100" bIns="19050" anchor="ctr">
                  <a:noAutofit/>
                </a:bodyPr>
                <a:lstStyle/>
                <a:p>
                  <a:pPr>
                    <a:defRPr sz="1000" b="1"/>
                  </a:pPr>
                  <a:endParaRPr lang="en-US"/>
                </a:p>
              </c:txPr>
              <c:showLegendKey val="0"/>
              <c:showVal val="1"/>
              <c:showCatName val="1"/>
              <c:showSerName val="0"/>
              <c:showPercent val="0"/>
              <c:showBubbleSize val="0"/>
              <c:extLst>
                <c:ext xmlns:c15="http://schemas.microsoft.com/office/drawing/2012/chart" uri="{CE6537A1-D6FC-4f65-9D91-7224C49458BB}">
                  <c15:layout>
                    <c:manualLayout>
                      <c:w val="0.2295509108500802"/>
                      <c:h val="0.13133573163825518"/>
                    </c:manualLayout>
                  </c15:layout>
                </c:ext>
                <c:ext xmlns:c16="http://schemas.microsoft.com/office/drawing/2014/chart" uri="{C3380CC4-5D6E-409C-BE32-E72D297353CC}">
                  <c16:uniqueId val="{00000002-8AF8-4BCF-8A96-9DE2DD7725E7}"/>
                </c:ext>
              </c:extLst>
            </c:dLbl>
            <c:dLbl>
              <c:idx val="2"/>
              <c:layout>
                <c:manualLayout>
                  <c:x val="0.16639366371105721"/>
                  <c:y val="-0.12393706445703234"/>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AF8-4BCF-8A96-9DE2DD7725E7}"/>
                </c:ext>
              </c:extLst>
            </c:dLbl>
            <c:dLbl>
              <c:idx val="3"/>
              <c:layout>
                <c:manualLayout>
                  <c:x val="0"/>
                  <c:y val="0.18402776237559335"/>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AF8-4BCF-8A96-9DE2DD7725E7}"/>
                </c:ext>
              </c:extLst>
            </c:dLbl>
            <c:dLbl>
              <c:idx val="4"/>
              <c:layout>
                <c:manualLayout>
                  <c:x val="-0.22065246709509759"/>
                  <c:y val="-2.2534011719460494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8-8AF8-4BCF-8A96-9DE2DD7725E7}"/>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AF8-4BCF-8A96-9DE2DD7725E7}"/>
                </c:ext>
              </c:extLst>
            </c:dLbl>
            <c:spPr>
              <a:noFill/>
              <a:ln>
                <a:noFill/>
              </a:ln>
              <a:effectLst/>
            </c:spPr>
            <c:txPr>
              <a:bodyPr wrap="square" lIns="38100" tIns="19050" rIns="38100" bIns="19050" anchor="ctr">
                <a:spAutoFit/>
              </a:bodyPr>
              <a:lstStyle/>
              <a:p>
                <a:pPr>
                  <a:defRPr sz="100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Sheet1!$A$2:$A$6</c:f>
              <c:strCache>
                <c:ptCount val="5"/>
                <c:pt idx="0">
                  <c:v>Jā</c:v>
                </c:pt>
                <c:pt idx="1">
                  <c:v>Drīzāk jā</c:v>
                </c:pt>
                <c:pt idx="2">
                  <c:v>Drīzāk nē</c:v>
                </c:pt>
                <c:pt idx="3">
                  <c:v>Nē</c:v>
                </c:pt>
                <c:pt idx="4">
                  <c:v>Grūti pateikt</c:v>
                </c:pt>
              </c:strCache>
            </c:strRef>
          </c:cat>
          <c:val>
            <c:numRef>
              <c:f>Sheet1!$B$2:$B$6</c:f>
              <c:numCache>
                <c:formatCode>0%</c:formatCode>
                <c:ptCount val="5"/>
                <c:pt idx="0">
                  <c:v>3.666879849974642E-2</c:v>
                </c:pt>
                <c:pt idx="1">
                  <c:v>0.10392536874663827</c:v>
                </c:pt>
                <c:pt idx="2">
                  <c:v>0.24358220218368079</c:v>
                </c:pt>
                <c:pt idx="3">
                  <c:v>0.5325655776514423</c:v>
                </c:pt>
                <c:pt idx="4">
                  <c:v>8.3258052918492809E-2</c:v>
                </c:pt>
              </c:numCache>
            </c:numRef>
          </c:val>
          <c:extLst>
            <c:ext xmlns:c16="http://schemas.microsoft.com/office/drawing/2014/chart" uri="{C3380CC4-5D6E-409C-BE32-E72D297353CC}">
              <c16:uniqueId val="{0000000A-8AF8-4BCF-8A96-9DE2DD7725E7}"/>
            </c:ext>
          </c:extLst>
        </c:ser>
        <c:dLbls>
          <c:showLegendKey val="0"/>
          <c:showVal val="0"/>
          <c:showCatName val="0"/>
          <c:showSerName val="0"/>
          <c:showPercent val="0"/>
          <c:showBubbleSize val="0"/>
          <c:showLeaderLines val="1"/>
        </c:dLbls>
        <c:firstSliceAng val="294"/>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Sheet1!$C$2</c:f>
              <c:strCache>
                <c:ptCount val="1"/>
                <c:pt idx="0">
                  <c:v>Jā + drīzāk jā</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Sheet1!$C$3:$C$40</c:f>
              <c:numCache>
                <c:formatCode>0%</c:formatCode>
                <c:ptCount val="38"/>
                <c:pt idx="0">
                  <c:v>0.11054771893241616</c:v>
                </c:pt>
                <c:pt idx="1">
                  <c:v>0.14695457535424095</c:v>
                </c:pt>
                <c:pt idx="2">
                  <c:v>0.14649352454855674</c:v>
                </c:pt>
                <c:pt idx="4">
                  <c:v>0.11164594874626182</c:v>
                </c:pt>
                <c:pt idx="5">
                  <c:v>0.1326915043939963</c:v>
                </c:pt>
                <c:pt idx="6">
                  <c:v>0.17747585606909766</c:v>
                </c:pt>
                <c:pt idx="8">
                  <c:v>0.1386376468809391</c:v>
                </c:pt>
                <c:pt idx="9">
                  <c:v>0.1441256450181097</c:v>
                </c:pt>
                <c:pt idx="11">
                  <c:v>0.11319207214414644</c:v>
                </c:pt>
                <c:pt idx="12">
                  <c:v>0.15033741745943185</c:v>
                </c:pt>
                <c:pt idx="13">
                  <c:v>0.15184555932610555</c:v>
                </c:pt>
                <c:pt idx="15">
                  <c:v>0.13103971612216261</c:v>
                </c:pt>
                <c:pt idx="16">
                  <c:v>9.1544530309908237E-2</c:v>
                </c:pt>
                <c:pt idx="17">
                  <c:v>0.14395208759229905</c:v>
                </c:pt>
                <c:pt idx="18">
                  <c:v>0.18134859681325671</c:v>
                </c:pt>
                <c:pt idx="19">
                  <c:v>0.2458936035219029</c:v>
                </c:pt>
                <c:pt idx="21">
                  <c:v>0.1674019854518313</c:v>
                </c:pt>
                <c:pt idx="22">
                  <c:v>0.12626669325641784</c:v>
                </c:pt>
                <c:pt idx="23">
                  <c:v>0.14725200891636547</c:v>
                </c:pt>
                <c:pt idx="25">
                  <c:v>0.18353966844421396</c:v>
                </c:pt>
                <c:pt idx="26">
                  <c:v>0.13032699227359718</c:v>
                </c:pt>
                <c:pt idx="28">
                  <c:v>9.4929343867818941E-2</c:v>
                </c:pt>
                <c:pt idx="29">
                  <c:v>7.9837145572598078E-2</c:v>
                </c:pt>
                <c:pt idx="30">
                  <c:v>0.14955603099613946</c:v>
                </c:pt>
                <c:pt idx="31">
                  <c:v>0.17876872655555803</c:v>
                </c:pt>
                <c:pt idx="32">
                  <c:v>0.26956979544264337</c:v>
                </c:pt>
                <c:pt idx="34">
                  <c:v>0.20131565146710051</c:v>
                </c:pt>
                <c:pt idx="35">
                  <c:v>8.5799100803790468E-2</c:v>
                </c:pt>
                <c:pt idx="37">
                  <c:v>0.14059416724638468</c:v>
                </c:pt>
              </c:numCache>
            </c:numRef>
          </c:val>
          <c:extLst>
            <c:ext xmlns:c16="http://schemas.microsoft.com/office/drawing/2014/chart" uri="{C3380CC4-5D6E-409C-BE32-E72D297353CC}">
              <c16:uniqueId val="{00000000-32E7-4825-911F-1D55AAF0FD2D}"/>
            </c:ext>
          </c:extLst>
        </c:ser>
        <c:ser>
          <c:idx val="1"/>
          <c:order val="1"/>
          <c:tx>
            <c:strRef>
              <c:f>Sheet1!$D$2</c:f>
              <c:strCache>
                <c:ptCount val="1"/>
                <c:pt idx="0">
                  <c:v>Nē + drīzāk nē</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Sheet1!$D$3:$D$40</c:f>
              <c:numCache>
                <c:formatCode>0%</c:formatCode>
                <c:ptCount val="38"/>
                <c:pt idx="0">
                  <c:v>0.74818975768378504</c:v>
                </c:pt>
                <c:pt idx="1">
                  <c:v>0.77537144696221594</c:v>
                </c:pt>
                <c:pt idx="2">
                  <c:v>0.77940124679153622</c:v>
                </c:pt>
                <c:pt idx="4">
                  <c:v>0.75060031282160022</c:v>
                </c:pt>
                <c:pt idx="5">
                  <c:v>0.7984500380252314</c:v>
                </c:pt>
                <c:pt idx="6">
                  <c:v>0.75667419417025117</c:v>
                </c:pt>
                <c:pt idx="8">
                  <c:v>0.77081959242894182</c:v>
                </c:pt>
                <c:pt idx="9">
                  <c:v>0.78576504511936351</c:v>
                </c:pt>
                <c:pt idx="11">
                  <c:v>0.82524143130997174</c:v>
                </c:pt>
                <c:pt idx="12">
                  <c:v>0.76697561605886311</c:v>
                </c:pt>
                <c:pt idx="13">
                  <c:v>0.74564002176534383</c:v>
                </c:pt>
                <c:pt idx="15">
                  <c:v>0.79485112544087433</c:v>
                </c:pt>
                <c:pt idx="16">
                  <c:v>0.82634369615706516</c:v>
                </c:pt>
                <c:pt idx="17">
                  <c:v>0.77695286049577417</c:v>
                </c:pt>
                <c:pt idx="18">
                  <c:v>0.74692416812568907</c:v>
                </c:pt>
                <c:pt idx="19">
                  <c:v>0.68027456790877072</c:v>
                </c:pt>
                <c:pt idx="21">
                  <c:v>0.81895569545723901</c:v>
                </c:pt>
                <c:pt idx="22">
                  <c:v>0.79014691606606557</c:v>
                </c:pt>
                <c:pt idx="23">
                  <c:v>0.76452185504781955</c:v>
                </c:pt>
                <c:pt idx="25">
                  <c:v>0.73926709982601435</c:v>
                </c:pt>
                <c:pt idx="26">
                  <c:v>0.78496501060918145</c:v>
                </c:pt>
                <c:pt idx="28">
                  <c:v>0.80683045998645764</c:v>
                </c:pt>
                <c:pt idx="29">
                  <c:v>0.81919415939626072</c:v>
                </c:pt>
                <c:pt idx="30">
                  <c:v>0.76256290732907983</c:v>
                </c:pt>
                <c:pt idx="31">
                  <c:v>0.75883119418394362</c:v>
                </c:pt>
                <c:pt idx="32">
                  <c:v>0.68749370428957557</c:v>
                </c:pt>
                <c:pt idx="34">
                  <c:v>0.71191063352978123</c:v>
                </c:pt>
                <c:pt idx="35">
                  <c:v>0.83411537968972016</c:v>
                </c:pt>
                <c:pt idx="37">
                  <c:v>0.77614777983512306</c:v>
                </c:pt>
              </c:numCache>
            </c:numRef>
          </c:val>
          <c:extLst>
            <c:ext xmlns:c16="http://schemas.microsoft.com/office/drawing/2014/chart" uri="{C3380CC4-5D6E-409C-BE32-E72D297353CC}">
              <c16:uniqueId val="{00000001-32E7-4825-911F-1D55AAF0FD2D}"/>
            </c:ext>
          </c:extLst>
        </c:ser>
        <c:ser>
          <c:idx val="2"/>
          <c:order val="2"/>
          <c:tx>
            <c:strRef>
              <c:f>Sheet1!$E$2</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Sheet1!$E$3:$E$40</c:f>
              <c:numCache>
                <c:formatCode>0%</c:formatCode>
                <c:ptCount val="38"/>
                <c:pt idx="0">
                  <c:v>0.14126252338379949</c:v>
                </c:pt>
                <c:pt idx="1">
                  <c:v>7.7673977683542686E-2</c:v>
                </c:pt>
                <c:pt idx="2">
                  <c:v>7.4105228659906611E-2</c:v>
                </c:pt>
                <c:pt idx="4">
                  <c:v>0.13775373843213759</c:v>
                </c:pt>
                <c:pt idx="5">
                  <c:v>6.8858457580771595E-2</c:v>
                </c:pt>
                <c:pt idx="6">
                  <c:v>6.5849949760652143E-2</c:v>
                </c:pt>
                <c:pt idx="8">
                  <c:v>9.0542760690120017E-2</c:v>
                </c:pt>
                <c:pt idx="9">
                  <c:v>7.0109309862525185E-2</c:v>
                </c:pt>
                <c:pt idx="11">
                  <c:v>6.1566496545883441E-2</c:v>
                </c:pt>
                <c:pt idx="12">
                  <c:v>8.2686966481706439E-2</c:v>
                </c:pt>
                <c:pt idx="13">
                  <c:v>0.1025144189085479</c:v>
                </c:pt>
                <c:pt idx="15">
                  <c:v>7.4109158436962932E-2</c:v>
                </c:pt>
                <c:pt idx="16">
                  <c:v>8.2111773533026844E-2</c:v>
                </c:pt>
                <c:pt idx="17">
                  <c:v>7.9095051911927311E-2</c:v>
                </c:pt>
                <c:pt idx="18">
                  <c:v>7.1727235061054162E-2</c:v>
                </c:pt>
                <c:pt idx="19">
                  <c:v>7.3831828569326532E-2</c:v>
                </c:pt>
                <c:pt idx="21">
                  <c:v>1.3642319090929732E-2</c:v>
                </c:pt>
                <c:pt idx="22">
                  <c:v>8.3586390677515568E-2</c:v>
                </c:pt>
                <c:pt idx="23">
                  <c:v>8.822613603581439E-2</c:v>
                </c:pt>
                <c:pt idx="25">
                  <c:v>7.7193231729770231E-2</c:v>
                </c:pt>
                <c:pt idx="26">
                  <c:v>8.4707997117221365E-2</c:v>
                </c:pt>
                <c:pt idx="28">
                  <c:v>9.8240196145723269E-2</c:v>
                </c:pt>
                <c:pt idx="29">
                  <c:v>0.10096869503113934</c:v>
                </c:pt>
                <c:pt idx="30">
                  <c:v>8.7881061674780311E-2</c:v>
                </c:pt>
                <c:pt idx="31">
                  <c:v>6.2400079260498995E-2</c:v>
                </c:pt>
                <c:pt idx="32">
                  <c:v>4.2936500267781043E-2</c:v>
                </c:pt>
                <c:pt idx="34">
                  <c:v>8.6773715003118618E-2</c:v>
                </c:pt>
                <c:pt idx="35">
                  <c:v>8.008551950648729E-2</c:v>
                </c:pt>
                <c:pt idx="37">
                  <c:v>8.3258052918492809E-2</c:v>
                </c:pt>
              </c:numCache>
            </c:numRef>
          </c:val>
          <c:extLst>
            <c:ext xmlns:c16="http://schemas.microsoft.com/office/drawing/2014/chart" uri="{C3380CC4-5D6E-409C-BE32-E72D297353CC}">
              <c16:uniqueId val="{00000002-32E7-4825-911F-1D55AAF0FD2D}"/>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900"/>
            </a:pPr>
            <a:endParaRPr lang="en-US"/>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21629890559029258"/>
          <c:y val="2.3597491191768767E-3"/>
          <c:w val="0.78370109440970748"/>
          <c:h val="4.0910676692836698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Sheet1!$C$2</c:f>
              <c:strCache>
                <c:ptCount val="1"/>
                <c:pt idx="0">
                  <c:v>Pilnībā + drīzāk piekrīt</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Sheet1!$C$3:$C$40</c:f>
              <c:numCache>
                <c:formatCode>0%</c:formatCode>
                <c:ptCount val="38"/>
                <c:pt idx="0">
                  <c:v>0.45743322525027807</c:v>
                </c:pt>
                <c:pt idx="1">
                  <c:v>0.49294047218859044</c:v>
                </c:pt>
                <c:pt idx="2">
                  <c:v>0.41022352848834176</c:v>
                </c:pt>
                <c:pt idx="4">
                  <c:v>0.39734644334931263</c:v>
                </c:pt>
                <c:pt idx="5">
                  <c:v>0.44312899619152757</c:v>
                </c:pt>
                <c:pt idx="6">
                  <c:v>0.44816872381182632</c:v>
                </c:pt>
                <c:pt idx="8">
                  <c:v>0.44693247351489335</c:v>
                </c:pt>
                <c:pt idx="9">
                  <c:v>0.40945879688853637</c:v>
                </c:pt>
                <c:pt idx="11">
                  <c:v>0.43099344874369777</c:v>
                </c:pt>
                <c:pt idx="12">
                  <c:v>0.44114855875351289</c:v>
                </c:pt>
                <c:pt idx="13">
                  <c:v>0.4263126107512038</c:v>
                </c:pt>
                <c:pt idx="15">
                  <c:v>0.44775635667752278</c:v>
                </c:pt>
                <c:pt idx="16">
                  <c:v>0.44262699112722664</c:v>
                </c:pt>
                <c:pt idx="17">
                  <c:v>0.45944858160037749</c:v>
                </c:pt>
                <c:pt idx="18">
                  <c:v>0.38588985262711056</c:v>
                </c:pt>
                <c:pt idx="19">
                  <c:v>0.4151843419373728</c:v>
                </c:pt>
                <c:pt idx="21">
                  <c:v>0.56159202165745514</c:v>
                </c:pt>
                <c:pt idx="22">
                  <c:v>0.4939651728025346</c:v>
                </c:pt>
                <c:pt idx="23">
                  <c:v>0.38762281189870995</c:v>
                </c:pt>
                <c:pt idx="25">
                  <c:v>0.44082571537221865</c:v>
                </c:pt>
                <c:pt idx="26">
                  <c:v>0.43183877931431269</c:v>
                </c:pt>
                <c:pt idx="28">
                  <c:v>0.44838473046023486</c:v>
                </c:pt>
                <c:pt idx="29">
                  <c:v>0.43890612040539972</c:v>
                </c:pt>
                <c:pt idx="30">
                  <c:v>0.40499672294955447</c:v>
                </c:pt>
                <c:pt idx="31">
                  <c:v>0.46459432699124287</c:v>
                </c:pt>
                <c:pt idx="32">
                  <c:v>0.40417510771427234</c:v>
                </c:pt>
                <c:pt idx="34">
                  <c:v>0.53038753228436053</c:v>
                </c:pt>
                <c:pt idx="35">
                  <c:v>0.34620713570352707</c:v>
                </c:pt>
                <c:pt idx="37">
                  <c:v>0.43357277300934771</c:v>
                </c:pt>
              </c:numCache>
            </c:numRef>
          </c:val>
          <c:extLst>
            <c:ext xmlns:c16="http://schemas.microsoft.com/office/drawing/2014/chart" uri="{C3380CC4-5D6E-409C-BE32-E72D297353CC}">
              <c16:uniqueId val="{00000000-4400-4EA5-A2EF-2A238AA6C449}"/>
            </c:ext>
          </c:extLst>
        </c:ser>
        <c:ser>
          <c:idx val="1"/>
          <c:order val="1"/>
          <c:tx>
            <c:strRef>
              <c:f>Sheet1!$D$2</c:f>
              <c:strCache>
                <c:ptCount val="1"/>
                <c:pt idx="0">
                  <c:v>Pilnībā + drīzāk nepiekrīt</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Sheet1!$D$3:$D$40</c:f>
              <c:numCache>
                <c:formatCode>0%</c:formatCode>
                <c:ptCount val="38"/>
                <c:pt idx="0">
                  <c:v>0.45764919009469263</c:v>
                </c:pt>
                <c:pt idx="1">
                  <c:v>0.4796563952875475</c:v>
                </c:pt>
                <c:pt idx="2">
                  <c:v>0.56130018005824867</c:v>
                </c:pt>
                <c:pt idx="4">
                  <c:v>0.55583442130639571</c:v>
                </c:pt>
                <c:pt idx="5">
                  <c:v>0.52493435087816764</c:v>
                </c:pt>
                <c:pt idx="6">
                  <c:v>0.52528305691424437</c:v>
                </c:pt>
                <c:pt idx="8">
                  <c:v>0.52100754754439671</c:v>
                </c:pt>
                <c:pt idx="9">
                  <c:v>0.548666442557592</c:v>
                </c:pt>
                <c:pt idx="11">
                  <c:v>0.53559808406437437</c:v>
                </c:pt>
                <c:pt idx="12">
                  <c:v>0.52728699487003028</c:v>
                </c:pt>
                <c:pt idx="13">
                  <c:v>0.53129917258247472</c:v>
                </c:pt>
                <c:pt idx="15">
                  <c:v>0.49484430587036954</c:v>
                </c:pt>
                <c:pt idx="16">
                  <c:v>0.53213954936489372</c:v>
                </c:pt>
                <c:pt idx="17">
                  <c:v>0.52793599895679311</c:v>
                </c:pt>
                <c:pt idx="18">
                  <c:v>0.58890528268711795</c:v>
                </c:pt>
                <c:pt idx="19">
                  <c:v>0.5557142907856758</c:v>
                </c:pt>
                <c:pt idx="21">
                  <c:v>0.40017323271280886</c:v>
                </c:pt>
                <c:pt idx="22">
                  <c:v>0.47048794197991056</c:v>
                </c:pt>
                <c:pt idx="23">
                  <c:v>0.57700938505629606</c:v>
                </c:pt>
                <c:pt idx="25">
                  <c:v>0.51985464618696009</c:v>
                </c:pt>
                <c:pt idx="26">
                  <c:v>0.53350124856395487</c:v>
                </c:pt>
                <c:pt idx="28">
                  <c:v>0.51888844836718451</c:v>
                </c:pt>
                <c:pt idx="29">
                  <c:v>0.518669391518221</c:v>
                </c:pt>
                <c:pt idx="30">
                  <c:v>0.55544170292277062</c:v>
                </c:pt>
                <c:pt idx="31">
                  <c:v>0.51464300374848448</c:v>
                </c:pt>
                <c:pt idx="32">
                  <c:v>0.55307519141164874</c:v>
                </c:pt>
                <c:pt idx="34">
                  <c:v>0.43454631103569952</c:v>
                </c:pt>
                <c:pt idx="35">
                  <c:v>0.61778905349062097</c:v>
                </c:pt>
                <c:pt idx="37">
                  <c:v>0.53086819072000446</c:v>
                </c:pt>
              </c:numCache>
            </c:numRef>
          </c:val>
          <c:extLst>
            <c:ext xmlns:c16="http://schemas.microsoft.com/office/drawing/2014/chart" uri="{C3380CC4-5D6E-409C-BE32-E72D297353CC}">
              <c16:uniqueId val="{00000001-4400-4EA5-A2EF-2A238AA6C449}"/>
            </c:ext>
          </c:extLst>
        </c:ser>
        <c:ser>
          <c:idx val="2"/>
          <c:order val="2"/>
          <c:tx>
            <c:strRef>
              <c:f>Sheet1!$E$2</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Sheet1!$E$3:$E$40</c:f>
              <c:numCache>
                <c:formatCode>0%</c:formatCode>
                <c:ptCount val="38"/>
                <c:pt idx="0">
                  <c:v>8.491758465502984E-2</c:v>
                </c:pt>
                <c:pt idx="1">
                  <c:v>2.7403132523861454E-2</c:v>
                </c:pt>
                <c:pt idx="2">
                  <c:v>2.8476291453409294E-2</c:v>
                </c:pt>
                <c:pt idx="4">
                  <c:v>4.6819135344291496E-2</c:v>
                </c:pt>
                <c:pt idx="5">
                  <c:v>3.1936652930303538E-2</c:v>
                </c:pt>
                <c:pt idx="6">
                  <c:v>2.6548219273930293E-2</c:v>
                </c:pt>
                <c:pt idx="8">
                  <c:v>3.2059978940710977E-2</c:v>
                </c:pt>
                <c:pt idx="9">
                  <c:v>4.1874760553869669E-2</c:v>
                </c:pt>
                <c:pt idx="11">
                  <c:v>3.3408467191929581E-2</c:v>
                </c:pt>
                <c:pt idx="12">
                  <c:v>3.156444637645784E-2</c:v>
                </c:pt>
                <c:pt idx="13">
                  <c:v>4.2388216666318194E-2</c:v>
                </c:pt>
                <c:pt idx="15">
                  <c:v>5.7399337452107374E-2</c:v>
                </c:pt>
                <c:pt idx="16">
                  <c:v>2.523345950787971E-2</c:v>
                </c:pt>
                <c:pt idx="17">
                  <c:v>1.2615419442829979E-2</c:v>
                </c:pt>
                <c:pt idx="18">
                  <c:v>2.520486468577143E-2</c:v>
                </c:pt>
                <c:pt idx="19">
                  <c:v>2.9101367276951583E-2</c:v>
                </c:pt>
                <c:pt idx="21">
                  <c:v>3.8234745629735944E-2</c:v>
                </c:pt>
                <c:pt idx="22">
                  <c:v>3.5546885217553573E-2</c:v>
                </c:pt>
                <c:pt idx="23">
                  <c:v>3.5367803044993637E-2</c:v>
                </c:pt>
                <c:pt idx="25">
                  <c:v>3.9319638440819898E-2</c:v>
                </c:pt>
                <c:pt idx="26">
                  <c:v>3.4659972121731761E-2</c:v>
                </c:pt>
                <c:pt idx="28">
                  <c:v>3.2726821172580328E-2</c:v>
                </c:pt>
                <c:pt idx="29">
                  <c:v>4.2424488076377241E-2</c:v>
                </c:pt>
                <c:pt idx="30">
                  <c:v>3.9561574127674616E-2</c:v>
                </c:pt>
                <c:pt idx="31">
                  <c:v>2.0762669260273238E-2</c:v>
                </c:pt>
                <c:pt idx="32">
                  <c:v>4.2749700874079026E-2</c:v>
                </c:pt>
                <c:pt idx="34">
                  <c:v>3.5066156679939071E-2</c:v>
                </c:pt>
                <c:pt idx="35">
                  <c:v>3.6003810805850515E-2</c:v>
                </c:pt>
                <c:pt idx="37">
                  <c:v>3.5559036270647854E-2</c:v>
                </c:pt>
              </c:numCache>
            </c:numRef>
          </c:val>
          <c:extLst>
            <c:ext xmlns:c16="http://schemas.microsoft.com/office/drawing/2014/chart" uri="{C3380CC4-5D6E-409C-BE32-E72D297353CC}">
              <c16:uniqueId val="{00000002-4400-4EA5-A2EF-2A238AA6C449}"/>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900"/>
            </a:pPr>
            <a:endParaRPr lang="en-US"/>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21629890559029258"/>
          <c:y val="2.3597491191768767E-3"/>
          <c:w val="0.78370109440970748"/>
          <c:h val="4.0910676692836698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06893077725999"/>
          <c:y val="1.2445649860958169E-2"/>
          <c:w val="0.47494257856993383"/>
          <c:h val="0.97043476475593848"/>
        </c:manualLayout>
      </c:layout>
      <c:barChart>
        <c:barDir val="bar"/>
        <c:grouping val="clustered"/>
        <c:varyColors val="0"/>
        <c:ser>
          <c:idx val="0"/>
          <c:order val="0"/>
          <c:tx>
            <c:strRef>
              <c:f>Sheet1!$B$1</c:f>
              <c:strCache>
                <c:ptCount val="1"/>
                <c:pt idx="0">
                  <c:v>2024</c:v>
                </c:pt>
              </c:strCache>
            </c:strRef>
          </c:tx>
          <c:spPr>
            <a:solidFill>
              <a:schemeClr val="accent5"/>
            </a:solidFill>
          </c:spPr>
          <c:invertIfNegative val="0"/>
          <c:dPt>
            <c:idx val="0"/>
            <c:invertIfNegative val="0"/>
            <c:bubble3D val="0"/>
            <c:spPr>
              <a:solidFill>
                <a:schemeClr val="bg1">
                  <a:lumMod val="65000"/>
                </a:schemeClr>
              </a:solidFill>
            </c:spPr>
            <c:extLst>
              <c:ext xmlns:c16="http://schemas.microsoft.com/office/drawing/2014/chart" uri="{C3380CC4-5D6E-409C-BE32-E72D297353CC}">
                <c16:uniqueId val="{00000001-8D4E-4D1A-82E6-CADB5B0EE74B}"/>
              </c:ext>
            </c:extLst>
          </c:dPt>
          <c:dPt>
            <c:idx val="1"/>
            <c:invertIfNegative val="0"/>
            <c:bubble3D val="0"/>
            <c:extLst>
              <c:ext xmlns:c16="http://schemas.microsoft.com/office/drawing/2014/chart" uri="{C3380CC4-5D6E-409C-BE32-E72D297353CC}">
                <c16:uniqueId val="{00000002-8D4E-4D1A-82E6-CADB5B0EE74B}"/>
              </c:ext>
            </c:extLst>
          </c:dPt>
          <c:dLbls>
            <c:spPr>
              <a:noFill/>
              <a:ln>
                <a:noFill/>
              </a:ln>
              <a:effectLst/>
            </c:spPr>
            <c:txPr>
              <a:bodyPr/>
              <a:lstStyle/>
              <a:p>
                <a:pPr>
                  <a:defRPr lang="en-US"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Sheet1!$A$2:$A$18</c:f>
              <c:strCache>
                <c:ptCount val="17"/>
                <c:pt idx="0">
                  <c:v>Grūti pateikt</c:v>
                </c:pt>
                <c:pt idx="1">
                  <c:v>Lielākajā daļā \ visos sporta veidos</c:v>
                </c:pt>
                <c:pt idx="2">
                  <c:v>Citi sporta veidi</c:v>
                </c:pt>
                <c:pt idx="3">
                  <c:v>Renes sporta veidos (bobslejs, skeletons, kamaniņas)</c:v>
                </c:pt>
                <c:pt idx="4">
                  <c:v>Izturības sporta veidos</c:v>
                </c:pt>
                <c:pt idx="5">
                  <c:v>Daiļslidošanā, ātrslidošanā</c:v>
                </c:pt>
                <c:pt idx="6">
                  <c:v>Tenisā</c:v>
                </c:pt>
                <c:pt idx="7">
                  <c:v>Individuālajos sporta veidos</c:v>
                </c:pt>
                <c:pt idx="8">
                  <c:v>Bodibildingā, kultūrismā</c:v>
                </c:pt>
                <c:pt idx="9">
                  <c:v>Slēpošanas sporta veidos (biatlons, kalnu slēpošana)</c:v>
                </c:pt>
                <c:pt idx="10">
                  <c:v>Peldēšanā</c:v>
                </c:pt>
                <c:pt idx="11">
                  <c:v>Komandu sporta veidos (basketbols, futbols, hokejs u.c. )</c:v>
                </c:pt>
                <c:pt idx="12">
                  <c:v>Cīņas sporta veidos (bokss, kikboksings, cīņa, džudo, karatē u.c.)</c:v>
                </c:pt>
                <c:pt idx="13">
                  <c:v>Skriešanā</c:v>
                </c:pt>
                <c:pt idx="14">
                  <c:v>Riteņbraukšanā</c:v>
                </c:pt>
                <c:pt idx="15">
                  <c:v>Spēka sporta aktivitātēs (svarcelšanās, pauerliftings, CrossFit u.c.)</c:v>
                </c:pt>
                <c:pt idx="16">
                  <c:v>Vieglatlētikā</c:v>
                </c:pt>
              </c:strCache>
            </c:strRef>
          </c:cat>
          <c:val>
            <c:numRef>
              <c:f>Sheet1!$B$2:$B$18</c:f>
              <c:numCache>
                <c:formatCode>0%</c:formatCode>
                <c:ptCount val="17"/>
                <c:pt idx="0">
                  <c:v>0.37399801366075264</c:v>
                </c:pt>
                <c:pt idx="1">
                  <c:v>4.6466563546574219E-2</c:v>
                </c:pt>
                <c:pt idx="2">
                  <c:v>2.0470871325994889E-2</c:v>
                </c:pt>
                <c:pt idx="3">
                  <c:v>7.6148173675104304E-3</c:v>
                </c:pt>
                <c:pt idx="4">
                  <c:v>1.2563766668674425E-2</c:v>
                </c:pt>
                <c:pt idx="5">
                  <c:v>1.2620705679849509E-2</c:v>
                </c:pt>
                <c:pt idx="6">
                  <c:v>1.3144006520842792E-2</c:v>
                </c:pt>
                <c:pt idx="7">
                  <c:v>3.0512011378589447E-2</c:v>
                </c:pt>
                <c:pt idx="8">
                  <c:v>3.4109106532118745E-2</c:v>
                </c:pt>
                <c:pt idx="9">
                  <c:v>6.5192557456309377E-2</c:v>
                </c:pt>
                <c:pt idx="10">
                  <c:v>6.6776189594232399E-2</c:v>
                </c:pt>
                <c:pt idx="11">
                  <c:v>7.0311338381666574E-2</c:v>
                </c:pt>
                <c:pt idx="12">
                  <c:v>0.10310098350700592</c:v>
                </c:pt>
                <c:pt idx="13">
                  <c:v>0.1062474116086988</c:v>
                </c:pt>
                <c:pt idx="14">
                  <c:v>0.10721753247215365</c:v>
                </c:pt>
                <c:pt idx="15">
                  <c:v>0.19066941019401878</c:v>
                </c:pt>
                <c:pt idx="16">
                  <c:v>0.34278127819822823</c:v>
                </c:pt>
              </c:numCache>
            </c:numRef>
          </c:val>
          <c:extLst>
            <c:ext xmlns:c16="http://schemas.microsoft.com/office/drawing/2014/chart" uri="{C3380CC4-5D6E-409C-BE32-E72D297353CC}">
              <c16:uniqueId val="{00000003-8D4E-4D1A-82E6-CADB5B0EE74B}"/>
            </c:ext>
          </c:extLst>
        </c:ser>
        <c:dLbls>
          <c:showLegendKey val="0"/>
          <c:showVal val="0"/>
          <c:showCatName val="0"/>
          <c:showSerName val="0"/>
          <c:showPercent val="0"/>
          <c:showBubbleSize val="0"/>
        </c:dLbls>
        <c:gapWidth val="50"/>
        <c:axId val="-1642242512"/>
        <c:axId val="-1642271344"/>
      </c:barChart>
      <c:catAx>
        <c:axId val="-1642242512"/>
        <c:scaling>
          <c:orientation val="minMax"/>
        </c:scaling>
        <c:delete val="0"/>
        <c:axPos val="l"/>
        <c:numFmt formatCode="General" sourceLinked="0"/>
        <c:majorTickMark val="out"/>
        <c:minorTickMark val="none"/>
        <c:tickLblPos val="nextTo"/>
        <c:txPr>
          <a:bodyPr/>
          <a:lstStyle/>
          <a:p>
            <a:pPr>
              <a:defRPr lang="en-US" sz="1100" b="1"/>
            </a:pPr>
            <a:endParaRPr lang="en-US"/>
          </a:p>
        </c:txPr>
        <c:crossAx val="-1642271344"/>
        <c:crosses val="autoZero"/>
        <c:auto val="1"/>
        <c:lblAlgn val="ctr"/>
        <c:lblOffset val="100"/>
        <c:noMultiLvlLbl val="0"/>
      </c:catAx>
      <c:valAx>
        <c:axId val="-1642271344"/>
        <c:scaling>
          <c:orientation val="minMax"/>
        </c:scaling>
        <c:delete val="1"/>
        <c:axPos val="b"/>
        <c:numFmt formatCode="0%" sourceLinked="1"/>
        <c:majorTickMark val="out"/>
        <c:minorTickMark val="none"/>
        <c:tickLblPos val="nextTo"/>
        <c:crossAx val="-164224251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1508955291439459"/>
          <c:y val="1.2445588522787807E-2"/>
          <c:w val="0.5613682884514678"/>
          <c:h val="0.97043476475593848"/>
        </c:manualLayout>
      </c:layout>
      <c:barChart>
        <c:barDir val="bar"/>
        <c:grouping val="clustered"/>
        <c:varyColors val="0"/>
        <c:ser>
          <c:idx val="0"/>
          <c:order val="0"/>
          <c:tx>
            <c:strRef>
              <c:f>Sheet1!$B$1</c:f>
              <c:strCache>
                <c:ptCount val="1"/>
                <c:pt idx="0">
                  <c:v>2024</c:v>
                </c:pt>
              </c:strCache>
            </c:strRef>
          </c:tx>
          <c:spPr>
            <a:solidFill>
              <a:schemeClr val="accent4">
                <a:lumMod val="50000"/>
              </a:schemeClr>
            </a:solidFill>
          </c:spPr>
          <c:invertIfNegative val="0"/>
          <c:dPt>
            <c:idx val="0"/>
            <c:invertIfNegative val="0"/>
            <c:bubble3D val="0"/>
            <c:extLst>
              <c:ext xmlns:c16="http://schemas.microsoft.com/office/drawing/2014/chart" uri="{C3380CC4-5D6E-409C-BE32-E72D297353CC}">
                <c16:uniqueId val="{00000000-E5F1-4FF2-A374-4E75AEF34DD0}"/>
              </c:ext>
            </c:extLst>
          </c:dPt>
          <c:dPt>
            <c:idx val="1"/>
            <c:invertIfNegative val="0"/>
            <c:bubble3D val="0"/>
            <c:extLst>
              <c:ext xmlns:c16="http://schemas.microsoft.com/office/drawing/2014/chart" uri="{C3380CC4-5D6E-409C-BE32-E72D297353CC}">
                <c16:uniqueId val="{00000001-E5F1-4FF2-A374-4E75AEF34DD0}"/>
              </c:ext>
            </c:extLst>
          </c:dPt>
          <c:dLbls>
            <c:spPr>
              <a:noFill/>
              <a:ln>
                <a:noFill/>
              </a:ln>
              <a:effectLst/>
            </c:spPr>
            <c:txPr>
              <a:bodyPr/>
              <a:lstStyle/>
              <a:p>
                <a:pPr>
                  <a:defRPr lang="en-US"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Sheet1!$A$2:$A$13</c:f>
              <c:strCache>
                <c:ptCount val="12"/>
                <c:pt idx="0">
                  <c:v>Aizliegtās vielas netiek lietotas vispār</c:v>
                </c:pt>
                <c:pt idx="1">
                  <c:v>1-10%</c:v>
                </c:pt>
                <c:pt idx="2">
                  <c:v>11-20%</c:v>
                </c:pt>
                <c:pt idx="3">
                  <c:v>21-30%</c:v>
                </c:pt>
                <c:pt idx="4">
                  <c:v>31-40%</c:v>
                </c:pt>
                <c:pt idx="5">
                  <c:v>41-50%</c:v>
                </c:pt>
                <c:pt idx="6">
                  <c:v>51-60%</c:v>
                </c:pt>
                <c:pt idx="7">
                  <c:v>61-70%</c:v>
                </c:pt>
                <c:pt idx="8">
                  <c:v>71-80%</c:v>
                </c:pt>
                <c:pt idx="9">
                  <c:v>81-90%</c:v>
                </c:pt>
                <c:pt idx="10">
                  <c:v>91-99%</c:v>
                </c:pt>
                <c:pt idx="11">
                  <c:v>Aizliegtās vielas lieto visi</c:v>
                </c:pt>
              </c:strCache>
            </c:strRef>
          </c:cat>
          <c:val>
            <c:numRef>
              <c:f>Sheet1!$B$2:$B$13</c:f>
              <c:numCache>
                <c:formatCode>0%</c:formatCode>
                <c:ptCount val="12"/>
                <c:pt idx="0">
                  <c:v>1.2329855328700241E-2</c:v>
                </c:pt>
                <c:pt idx="1">
                  <c:v>0.20091319667798907</c:v>
                </c:pt>
                <c:pt idx="2">
                  <c:v>0.14064198867915489</c:v>
                </c:pt>
                <c:pt idx="3">
                  <c:v>0.16458330903112742</c:v>
                </c:pt>
                <c:pt idx="4">
                  <c:v>9.0581009148629682E-2</c:v>
                </c:pt>
                <c:pt idx="5">
                  <c:v>0.14777620871953059</c:v>
                </c:pt>
                <c:pt idx="6">
                  <c:v>5.2029871534791924E-2</c:v>
                </c:pt>
                <c:pt idx="7">
                  <c:v>6.2772734726046692E-2</c:v>
                </c:pt>
                <c:pt idx="8">
                  <c:v>5.849001248446653E-2</c:v>
                </c:pt>
                <c:pt idx="9">
                  <c:v>2.1756323747049281E-2</c:v>
                </c:pt>
                <c:pt idx="10">
                  <c:v>1.5680872472159095E-2</c:v>
                </c:pt>
                <c:pt idx="11">
                  <c:v>3.244461745035488E-2</c:v>
                </c:pt>
              </c:numCache>
            </c:numRef>
          </c:val>
          <c:extLst>
            <c:ext xmlns:c16="http://schemas.microsoft.com/office/drawing/2014/chart" uri="{C3380CC4-5D6E-409C-BE32-E72D297353CC}">
              <c16:uniqueId val="{00000002-E5F1-4FF2-A374-4E75AEF34DD0}"/>
            </c:ext>
          </c:extLst>
        </c:ser>
        <c:dLbls>
          <c:showLegendKey val="0"/>
          <c:showVal val="0"/>
          <c:showCatName val="0"/>
          <c:showSerName val="0"/>
          <c:showPercent val="0"/>
          <c:showBubbleSize val="0"/>
        </c:dLbls>
        <c:gapWidth val="50"/>
        <c:axId val="-1642242512"/>
        <c:axId val="-1642271344"/>
      </c:barChart>
      <c:catAx>
        <c:axId val="-1642242512"/>
        <c:scaling>
          <c:orientation val="minMax"/>
        </c:scaling>
        <c:delete val="0"/>
        <c:axPos val="l"/>
        <c:numFmt formatCode="General" sourceLinked="0"/>
        <c:majorTickMark val="out"/>
        <c:minorTickMark val="none"/>
        <c:tickLblPos val="nextTo"/>
        <c:txPr>
          <a:bodyPr/>
          <a:lstStyle/>
          <a:p>
            <a:pPr>
              <a:defRPr lang="en-US" sz="1100" b="1"/>
            </a:pPr>
            <a:endParaRPr lang="en-US"/>
          </a:p>
        </c:txPr>
        <c:crossAx val="-1642271344"/>
        <c:crosses val="autoZero"/>
        <c:auto val="1"/>
        <c:lblAlgn val="ctr"/>
        <c:lblOffset val="100"/>
        <c:noMultiLvlLbl val="0"/>
      </c:catAx>
      <c:valAx>
        <c:axId val="-1642271344"/>
        <c:scaling>
          <c:orientation val="minMax"/>
        </c:scaling>
        <c:delete val="1"/>
        <c:axPos val="b"/>
        <c:numFmt formatCode="0%" sourceLinked="1"/>
        <c:majorTickMark val="out"/>
        <c:minorTickMark val="none"/>
        <c:tickLblPos val="nextTo"/>
        <c:crossAx val="-164224251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94906963953641"/>
          <c:y val="0.19448123718230226"/>
          <c:w val="0.51932681487152632"/>
          <c:h val="0.5391989779849804"/>
        </c:manualLayout>
      </c:layout>
      <c:doughnutChart>
        <c:varyColors val="1"/>
        <c:ser>
          <c:idx val="0"/>
          <c:order val="0"/>
          <c:tx>
            <c:strRef>
              <c:f>Sheet1!$B$1</c:f>
              <c:strCache>
                <c:ptCount val="1"/>
                <c:pt idx="0">
                  <c:v>Sales</c:v>
                </c:pt>
              </c:strCache>
            </c:strRef>
          </c:tx>
          <c:spPr>
            <a:solidFill>
              <a:schemeClr val="accent6"/>
            </a:solidFill>
          </c:spPr>
          <c:dPt>
            <c:idx val="0"/>
            <c:bubble3D val="0"/>
            <c:spPr>
              <a:solidFill>
                <a:schemeClr val="accent6">
                  <a:lumMod val="50000"/>
                </a:schemeClr>
              </a:solidFill>
            </c:spPr>
            <c:extLst>
              <c:ext xmlns:c16="http://schemas.microsoft.com/office/drawing/2014/chart" uri="{C3380CC4-5D6E-409C-BE32-E72D297353CC}">
                <c16:uniqueId val="{00000001-5AE0-4FBF-A6B5-C9B8D62351FC}"/>
              </c:ext>
            </c:extLst>
          </c:dPt>
          <c:dPt>
            <c:idx val="1"/>
            <c:bubble3D val="0"/>
            <c:extLst>
              <c:ext xmlns:c16="http://schemas.microsoft.com/office/drawing/2014/chart" uri="{C3380CC4-5D6E-409C-BE32-E72D297353CC}">
                <c16:uniqueId val="{00000002-5AE0-4FBF-A6B5-C9B8D62351FC}"/>
              </c:ext>
            </c:extLst>
          </c:dPt>
          <c:dPt>
            <c:idx val="2"/>
            <c:bubble3D val="0"/>
            <c:spPr>
              <a:solidFill>
                <a:schemeClr val="accent5"/>
              </a:solidFill>
            </c:spPr>
            <c:extLst>
              <c:ext xmlns:c16="http://schemas.microsoft.com/office/drawing/2014/chart" uri="{C3380CC4-5D6E-409C-BE32-E72D297353CC}">
                <c16:uniqueId val="{00000004-5AE0-4FBF-A6B5-C9B8D62351FC}"/>
              </c:ext>
            </c:extLst>
          </c:dPt>
          <c:dPt>
            <c:idx val="3"/>
            <c:bubble3D val="0"/>
            <c:spPr>
              <a:solidFill>
                <a:schemeClr val="accent2"/>
              </a:solidFill>
            </c:spPr>
            <c:extLst>
              <c:ext xmlns:c16="http://schemas.microsoft.com/office/drawing/2014/chart" uri="{C3380CC4-5D6E-409C-BE32-E72D297353CC}">
                <c16:uniqueId val="{00000006-5AE0-4FBF-A6B5-C9B8D62351FC}"/>
              </c:ext>
            </c:extLst>
          </c:dPt>
          <c:dPt>
            <c:idx val="4"/>
            <c:bubble3D val="0"/>
            <c:spPr>
              <a:solidFill>
                <a:schemeClr val="accent2">
                  <a:lumMod val="75000"/>
                </a:schemeClr>
              </a:solidFill>
            </c:spPr>
            <c:extLst>
              <c:ext xmlns:c16="http://schemas.microsoft.com/office/drawing/2014/chart" uri="{C3380CC4-5D6E-409C-BE32-E72D297353CC}">
                <c16:uniqueId val="{00000008-5AE0-4FBF-A6B5-C9B8D62351FC}"/>
              </c:ext>
            </c:extLst>
          </c:dPt>
          <c:dPt>
            <c:idx val="5"/>
            <c:bubble3D val="0"/>
            <c:spPr>
              <a:solidFill>
                <a:srgbClr val="C00000"/>
              </a:solidFill>
            </c:spPr>
            <c:extLst>
              <c:ext xmlns:c16="http://schemas.microsoft.com/office/drawing/2014/chart" uri="{C3380CC4-5D6E-409C-BE32-E72D297353CC}">
                <c16:uniqueId val="{0000000B-5AE0-4FBF-A6B5-C9B8D62351FC}"/>
              </c:ext>
            </c:extLst>
          </c:dPt>
          <c:dPt>
            <c:idx val="6"/>
            <c:bubble3D val="0"/>
            <c:extLst>
              <c:ext xmlns:c16="http://schemas.microsoft.com/office/drawing/2014/chart" uri="{C3380CC4-5D6E-409C-BE32-E72D297353CC}">
                <c16:uniqueId val="{00000009-5AE0-4FBF-A6B5-C9B8D62351FC}"/>
              </c:ext>
            </c:extLst>
          </c:dPt>
          <c:dLbls>
            <c:dLbl>
              <c:idx val="0"/>
              <c:layout>
                <c:manualLayout>
                  <c:x val="0.24823758577092062"/>
                  <c:y val="0.11244087409490597"/>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AE0-4FBF-A6B5-C9B8D62351FC}"/>
                </c:ext>
              </c:extLst>
            </c:dLbl>
            <c:dLbl>
              <c:idx val="1"/>
              <c:layout>
                <c:manualLayout>
                  <c:x val="0.20261760987265268"/>
                  <c:y val="0.16397751921822948"/>
                </c:manualLayout>
              </c:layout>
              <c:spPr>
                <a:noFill/>
                <a:ln>
                  <a:noFill/>
                </a:ln>
                <a:effectLst/>
              </c:spPr>
              <c:txPr>
                <a:bodyPr wrap="square" lIns="38100" tIns="19050" rIns="38100" bIns="19050" anchor="ctr">
                  <a:noAutofit/>
                </a:bodyPr>
                <a:lstStyle/>
                <a:p>
                  <a:pPr>
                    <a:defRPr sz="1000" b="1"/>
                  </a:pPr>
                  <a:endParaRPr lang="en-US"/>
                </a:p>
              </c:txPr>
              <c:showLegendKey val="0"/>
              <c:showVal val="1"/>
              <c:showCatName val="1"/>
              <c:showSerName val="0"/>
              <c:showPercent val="0"/>
              <c:showBubbleSize val="0"/>
              <c:extLst>
                <c:ext xmlns:c15="http://schemas.microsoft.com/office/drawing/2012/chart" uri="{CE6537A1-D6FC-4f65-9D91-7224C49458BB}">
                  <c15:layout>
                    <c:manualLayout>
                      <c:w val="0.2295509108500802"/>
                      <c:h val="0.13133573163825518"/>
                    </c:manualLayout>
                  </c15:layout>
                </c:ext>
                <c:ext xmlns:c16="http://schemas.microsoft.com/office/drawing/2014/chart" uri="{C3380CC4-5D6E-409C-BE32-E72D297353CC}">
                  <c16:uniqueId val="{00000002-5AE0-4FBF-A6B5-C9B8D62351FC}"/>
                </c:ext>
              </c:extLst>
            </c:dLbl>
            <c:dLbl>
              <c:idx val="2"/>
              <c:layout>
                <c:manualLayout>
                  <c:x val="-0.14469014235744104"/>
                  <c:y val="-0.16524941927604311"/>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AE0-4FBF-A6B5-C9B8D62351FC}"/>
                </c:ext>
              </c:extLst>
            </c:dLbl>
            <c:dLbl>
              <c:idx val="3"/>
              <c:layout>
                <c:manualLayout>
                  <c:x val="0.14469014235744113"/>
                  <c:y val="-0.15773808203622297"/>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AE0-4FBF-A6B5-C9B8D62351FC}"/>
                </c:ext>
              </c:extLst>
            </c:dLbl>
            <c:dLbl>
              <c:idx val="4"/>
              <c:layout>
                <c:manualLayout>
                  <c:x val="0.2495904955665858"/>
                  <c:y val="-5.2579360678740993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AE0-4FBF-A6B5-C9B8D62351FC}"/>
                </c:ext>
              </c:extLst>
            </c:dLbl>
            <c:dLbl>
              <c:idx val="5"/>
              <c:layout>
                <c:manualLayout>
                  <c:x val="0.23873873488977773"/>
                  <c:y val="-1.5022674479640353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5AE0-4FBF-A6B5-C9B8D62351FC}"/>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AE0-4FBF-A6B5-C9B8D62351FC}"/>
                </c:ext>
              </c:extLst>
            </c:dLbl>
            <c:spPr>
              <a:noFill/>
              <a:ln>
                <a:noFill/>
              </a:ln>
              <a:effectLst/>
            </c:spPr>
            <c:txPr>
              <a:bodyPr wrap="square" lIns="38100" tIns="19050" rIns="38100" bIns="19050" anchor="ctr">
                <a:spAutoFit/>
              </a:bodyPr>
              <a:lstStyle/>
              <a:p>
                <a:pPr>
                  <a:defRPr sz="100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Sheet1!$A$2:$A$7</c:f>
              <c:strCache>
                <c:ptCount val="6"/>
                <c:pt idx="0">
                  <c:v>Netiek lietotas vispār</c:v>
                </c:pt>
                <c:pt idx="1">
                  <c:v>1-25%</c:v>
                </c:pt>
                <c:pt idx="2">
                  <c:v>26-50%</c:v>
                </c:pt>
                <c:pt idx="3">
                  <c:v>51-75%</c:v>
                </c:pt>
                <c:pt idx="4">
                  <c:v>76-99%</c:v>
                </c:pt>
                <c:pt idx="5">
                  <c:v>Lieto visi</c:v>
                </c:pt>
              </c:strCache>
            </c:strRef>
          </c:cat>
          <c:val>
            <c:numRef>
              <c:f>Sheet1!$B$2:$B$7</c:f>
              <c:numCache>
                <c:formatCode>0%</c:formatCode>
                <c:ptCount val="6"/>
                <c:pt idx="0">
                  <c:v>1.2329855328700241E-2</c:v>
                </c:pt>
                <c:pt idx="1">
                  <c:v>0.35977972327337071</c:v>
                </c:pt>
                <c:pt idx="2">
                  <c:v>0.38471598898306092</c:v>
                </c:pt>
                <c:pt idx="3">
                  <c:v>0.12444379964002647</c:v>
                </c:pt>
                <c:pt idx="4">
                  <c:v>8.6286015324487056E-2</c:v>
                </c:pt>
                <c:pt idx="5">
                  <c:v>3.244461745035488E-2</c:v>
                </c:pt>
              </c:numCache>
            </c:numRef>
          </c:val>
          <c:extLst>
            <c:ext xmlns:c16="http://schemas.microsoft.com/office/drawing/2014/chart" uri="{C3380CC4-5D6E-409C-BE32-E72D297353CC}">
              <c16:uniqueId val="{0000000A-5AE0-4FBF-A6B5-C9B8D62351FC}"/>
            </c:ext>
          </c:extLst>
        </c:ser>
        <c:dLbls>
          <c:showLegendKey val="0"/>
          <c:showVal val="0"/>
          <c:showCatName val="0"/>
          <c:showSerName val="0"/>
          <c:showPercent val="0"/>
          <c:showBubbleSize val="0"/>
          <c:showLeaderLines val="1"/>
        </c:dLbls>
        <c:firstSliceAng val="96"/>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Sheet1!$C$2</c:f>
              <c:strCache>
                <c:ptCount val="1"/>
                <c:pt idx="0">
                  <c:v>0-25%</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Sheet1!$C$3:$C$40</c:f>
              <c:numCache>
                <c:formatCode>0%</c:formatCode>
                <c:ptCount val="38"/>
                <c:pt idx="0">
                  <c:v>0.25591692807819261</c:v>
                </c:pt>
                <c:pt idx="1">
                  <c:v>0.41423538998882226</c:v>
                </c:pt>
                <c:pt idx="2">
                  <c:v>0.37655601911134506</c:v>
                </c:pt>
                <c:pt idx="4">
                  <c:v>0.32174144956097639</c:v>
                </c:pt>
                <c:pt idx="5">
                  <c:v>0.36862294706712723</c:v>
                </c:pt>
                <c:pt idx="6">
                  <c:v>0.40421228914974516</c:v>
                </c:pt>
                <c:pt idx="8">
                  <c:v>0.37857576759560502</c:v>
                </c:pt>
                <c:pt idx="9">
                  <c:v>0.36248905881819476</c:v>
                </c:pt>
                <c:pt idx="11">
                  <c:v>0.36656940065166965</c:v>
                </c:pt>
                <c:pt idx="12">
                  <c:v>0.35165079686703099</c:v>
                </c:pt>
                <c:pt idx="13">
                  <c:v>0.40235864319907755</c:v>
                </c:pt>
                <c:pt idx="15">
                  <c:v>0.4678075147299029</c:v>
                </c:pt>
                <c:pt idx="16">
                  <c:v>0.31806243941433809</c:v>
                </c:pt>
                <c:pt idx="17">
                  <c:v>0.40324755942490409</c:v>
                </c:pt>
                <c:pt idx="18">
                  <c:v>0.37543157817668804</c:v>
                </c:pt>
                <c:pt idx="19">
                  <c:v>0.46293359866854888</c:v>
                </c:pt>
                <c:pt idx="21">
                  <c:v>0.24242723864120386</c:v>
                </c:pt>
                <c:pt idx="22">
                  <c:v>0.37262940148942725</c:v>
                </c:pt>
                <c:pt idx="23">
                  <c:v>0.38310483721962618</c:v>
                </c:pt>
                <c:pt idx="25">
                  <c:v>0.3252839200116367</c:v>
                </c:pt>
                <c:pt idx="26">
                  <c:v>0.38300770208650409</c:v>
                </c:pt>
                <c:pt idx="28">
                  <c:v>0.33895392369140098</c:v>
                </c:pt>
                <c:pt idx="29">
                  <c:v>0.3131670858754973</c:v>
                </c:pt>
                <c:pt idx="30">
                  <c:v>0.34103205879910176</c:v>
                </c:pt>
                <c:pt idx="31">
                  <c:v>0.45485732975376847</c:v>
                </c:pt>
                <c:pt idx="32">
                  <c:v>0.41212006914667709</c:v>
                </c:pt>
                <c:pt idx="34">
                  <c:v>0.37879150527579636</c:v>
                </c:pt>
                <c:pt idx="35">
                  <c:v>0.36443871515595105</c:v>
                </c:pt>
                <c:pt idx="37">
                  <c:v>0.37210957860207095</c:v>
                </c:pt>
              </c:numCache>
            </c:numRef>
          </c:val>
          <c:extLst>
            <c:ext xmlns:c16="http://schemas.microsoft.com/office/drawing/2014/chart" uri="{C3380CC4-5D6E-409C-BE32-E72D297353CC}">
              <c16:uniqueId val="{00000000-3C29-4037-891E-CD4494669858}"/>
            </c:ext>
          </c:extLst>
        </c:ser>
        <c:ser>
          <c:idx val="1"/>
          <c:order val="1"/>
          <c:tx>
            <c:strRef>
              <c:f>Sheet1!$D$2</c:f>
              <c:strCache>
                <c:ptCount val="1"/>
                <c:pt idx="0">
                  <c:v>26-50%</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Sheet1!$D$3:$D$40</c:f>
              <c:numCache>
                <c:formatCode>0%</c:formatCode>
                <c:ptCount val="38"/>
                <c:pt idx="0">
                  <c:v>0.39234595748826295</c:v>
                </c:pt>
                <c:pt idx="1">
                  <c:v>0.36625788198020359</c:v>
                </c:pt>
                <c:pt idx="2">
                  <c:v>0.39151432540323094</c:v>
                </c:pt>
                <c:pt idx="4">
                  <c:v>0.38766734044317186</c:v>
                </c:pt>
                <c:pt idx="5">
                  <c:v>0.41693569972964406</c:v>
                </c:pt>
                <c:pt idx="6">
                  <c:v>0.34517250304209746</c:v>
                </c:pt>
                <c:pt idx="8">
                  <c:v>0.38612872652783958</c:v>
                </c:pt>
                <c:pt idx="9">
                  <c:v>0.38261409101618021</c:v>
                </c:pt>
                <c:pt idx="11">
                  <c:v>0.40329473350271738</c:v>
                </c:pt>
                <c:pt idx="12">
                  <c:v>0.38162763552248663</c:v>
                </c:pt>
                <c:pt idx="13">
                  <c:v>0.37186577906607021</c:v>
                </c:pt>
                <c:pt idx="15">
                  <c:v>0.31570443364739126</c:v>
                </c:pt>
                <c:pt idx="16">
                  <c:v>0.37369276201693286</c:v>
                </c:pt>
                <c:pt idx="17">
                  <c:v>0.34526953176883202</c:v>
                </c:pt>
                <c:pt idx="18">
                  <c:v>0.41836239944369752</c:v>
                </c:pt>
                <c:pt idx="19">
                  <c:v>0.42034496125940279</c:v>
                </c:pt>
                <c:pt idx="21">
                  <c:v>0.48776359435810845</c:v>
                </c:pt>
                <c:pt idx="22">
                  <c:v>0.36222738484370909</c:v>
                </c:pt>
                <c:pt idx="23">
                  <c:v>0.38963819253079945</c:v>
                </c:pt>
                <c:pt idx="25">
                  <c:v>0.36684992411600159</c:v>
                </c:pt>
                <c:pt idx="26">
                  <c:v>0.38887410628377261</c:v>
                </c:pt>
                <c:pt idx="28">
                  <c:v>0.38870758931087213</c:v>
                </c:pt>
                <c:pt idx="29">
                  <c:v>0.34000922868244654</c:v>
                </c:pt>
                <c:pt idx="30">
                  <c:v>0.41305993320427414</c:v>
                </c:pt>
                <c:pt idx="31">
                  <c:v>0.35480546759420362</c:v>
                </c:pt>
                <c:pt idx="32">
                  <c:v>0.42999966334195155</c:v>
                </c:pt>
                <c:pt idx="34">
                  <c:v>0.36789032445835995</c:v>
                </c:pt>
                <c:pt idx="35">
                  <c:v>0.40403188112936239</c:v>
                </c:pt>
                <c:pt idx="37">
                  <c:v>0.38471598898306092</c:v>
                </c:pt>
              </c:numCache>
            </c:numRef>
          </c:val>
          <c:extLst>
            <c:ext xmlns:c16="http://schemas.microsoft.com/office/drawing/2014/chart" uri="{C3380CC4-5D6E-409C-BE32-E72D297353CC}">
              <c16:uniqueId val="{00000001-3C29-4037-891E-CD4494669858}"/>
            </c:ext>
          </c:extLst>
        </c:ser>
        <c:ser>
          <c:idx val="2"/>
          <c:order val="2"/>
          <c:tx>
            <c:strRef>
              <c:f>Sheet1!$E$2</c:f>
              <c:strCache>
                <c:ptCount val="1"/>
                <c:pt idx="0">
                  <c:v>51-75%</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Sheet1!$E$3:$E$40</c:f>
              <c:numCache>
                <c:formatCode>0%</c:formatCode>
                <c:ptCount val="38"/>
                <c:pt idx="0">
                  <c:v>0.11096345755339482</c:v>
                </c:pt>
                <c:pt idx="1">
                  <c:v>0.13445055248951954</c:v>
                </c:pt>
                <c:pt idx="2">
                  <c:v>0.12084011684310673</c:v>
                </c:pt>
                <c:pt idx="4">
                  <c:v>0.13242430200239824</c:v>
                </c:pt>
                <c:pt idx="5">
                  <c:v>0.10664530699285762</c:v>
                </c:pt>
                <c:pt idx="6">
                  <c:v>0.14058844559864336</c:v>
                </c:pt>
                <c:pt idx="8">
                  <c:v>0.12693675543048583</c:v>
                </c:pt>
                <c:pt idx="9">
                  <c:v>0.12073473228575884</c:v>
                </c:pt>
                <c:pt idx="11">
                  <c:v>9.9486419650881508E-2</c:v>
                </c:pt>
                <c:pt idx="12">
                  <c:v>0.13141709801407694</c:v>
                </c:pt>
                <c:pt idx="13">
                  <c:v>0.13821572138529392</c:v>
                </c:pt>
                <c:pt idx="15">
                  <c:v>6.1312759471887815E-2</c:v>
                </c:pt>
                <c:pt idx="16">
                  <c:v>0.15737206640402124</c:v>
                </c:pt>
                <c:pt idx="17">
                  <c:v>0.14599598748742534</c:v>
                </c:pt>
                <c:pt idx="18">
                  <c:v>0.14607067962743286</c:v>
                </c:pt>
                <c:pt idx="19">
                  <c:v>5.7320105227186183E-2</c:v>
                </c:pt>
                <c:pt idx="21">
                  <c:v>0.13778618668148881</c:v>
                </c:pt>
                <c:pt idx="22">
                  <c:v>0.12494816058386854</c:v>
                </c:pt>
                <c:pt idx="23">
                  <c:v>0.12296738636265113</c:v>
                </c:pt>
                <c:pt idx="25">
                  <c:v>0.10545552525733193</c:v>
                </c:pt>
                <c:pt idx="26">
                  <c:v>0.12886309805905988</c:v>
                </c:pt>
                <c:pt idx="28">
                  <c:v>0.12132535441530076</c:v>
                </c:pt>
                <c:pt idx="29">
                  <c:v>0.15238494351685822</c:v>
                </c:pt>
                <c:pt idx="30">
                  <c:v>0.10481891283237803</c:v>
                </c:pt>
                <c:pt idx="31">
                  <c:v>0.12814078580292265</c:v>
                </c:pt>
                <c:pt idx="32">
                  <c:v>0.12093000517200944</c:v>
                </c:pt>
                <c:pt idx="34">
                  <c:v>0.1182287148075237</c:v>
                </c:pt>
                <c:pt idx="35">
                  <c:v>0.13157872784024707</c:v>
                </c:pt>
                <c:pt idx="37">
                  <c:v>0.12444379964002647</c:v>
                </c:pt>
              </c:numCache>
            </c:numRef>
          </c:val>
          <c:extLst>
            <c:ext xmlns:c16="http://schemas.microsoft.com/office/drawing/2014/chart" uri="{C3380CC4-5D6E-409C-BE32-E72D297353CC}">
              <c16:uniqueId val="{00000002-3C29-4037-891E-CD4494669858}"/>
            </c:ext>
          </c:extLst>
        </c:ser>
        <c:ser>
          <c:idx val="3"/>
          <c:order val="3"/>
          <c:tx>
            <c:strRef>
              <c:f>Sheet1!$F$2</c:f>
              <c:strCache>
                <c:ptCount val="1"/>
                <c:pt idx="0">
                  <c:v>76-100%</c:v>
                </c:pt>
              </c:strCache>
            </c:strRef>
          </c:tx>
          <c:spPr>
            <a:solidFill>
              <a:schemeClr val="accent2">
                <a:lumMod val="75000"/>
              </a:schemeClr>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Sheet1!$F$3:$F$40</c:f>
              <c:numCache>
                <c:formatCode>0%</c:formatCode>
                <c:ptCount val="38"/>
                <c:pt idx="0">
                  <c:v>0.24077365688014968</c:v>
                </c:pt>
                <c:pt idx="1">
                  <c:v>8.5056175541454615E-2</c:v>
                </c:pt>
                <c:pt idx="2">
                  <c:v>0.11108953864231662</c:v>
                </c:pt>
                <c:pt idx="4">
                  <c:v>0.1581669079934534</c:v>
                </c:pt>
                <c:pt idx="5">
                  <c:v>0.10779604621037076</c:v>
                </c:pt>
                <c:pt idx="6">
                  <c:v>0.11002676220951413</c:v>
                </c:pt>
                <c:pt idx="8">
                  <c:v>0.1083587504460681</c:v>
                </c:pt>
                <c:pt idx="9">
                  <c:v>0.13416211787986537</c:v>
                </c:pt>
                <c:pt idx="11">
                  <c:v>0.13064944619473182</c:v>
                </c:pt>
                <c:pt idx="12">
                  <c:v>0.13530446959640482</c:v>
                </c:pt>
                <c:pt idx="13">
                  <c:v>8.7559856349557652E-2</c:v>
                </c:pt>
                <c:pt idx="15">
                  <c:v>0.15517529215081777</c:v>
                </c:pt>
                <c:pt idx="16">
                  <c:v>0.15087273216470762</c:v>
                </c:pt>
                <c:pt idx="17">
                  <c:v>0.10548692131883929</c:v>
                </c:pt>
                <c:pt idx="18">
                  <c:v>6.0135342752181548E-2</c:v>
                </c:pt>
                <c:pt idx="19">
                  <c:v>5.9401334844861965E-2</c:v>
                </c:pt>
                <c:pt idx="21">
                  <c:v>0.13202298031919873</c:v>
                </c:pt>
                <c:pt idx="22">
                  <c:v>0.14019505308299465</c:v>
                </c:pt>
                <c:pt idx="23">
                  <c:v>0.1042895838869225</c:v>
                </c:pt>
                <c:pt idx="25">
                  <c:v>0.20241063061503026</c:v>
                </c:pt>
                <c:pt idx="26">
                  <c:v>9.9255093570663672E-2</c:v>
                </c:pt>
                <c:pt idx="28">
                  <c:v>0.15101313258242682</c:v>
                </c:pt>
                <c:pt idx="29">
                  <c:v>0.19443874192519844</c:v>
                </c:pt>
                <c:pt idx="30">
                  <c:v>0.14108909516424645</c:v>
                </c:pt>
                <c:pt idx="31">
                  <c:v>6.2196416849106421E-2</c:v>
                </c:pt>
                <c:pt idx="32">
                  <c:v>3.6950262339361946E-2</c:v>
                </c:pt>
                <c:pt idx="34">
                  <c:v>0.13508945545831763</c:v>
                </c:pt>
                <c:pt idx="35">
                  <c:v>9.9950675874439426E-2</c:v>
                </c:pt>
                <c:pt idx="37">
                  <c:v>0.11873063277484194</c:v>
                </c:pt>
              </c:numCache>
            </c:numRef>
          </c:val>
          <c:extLst>
            <c:ext xmlns:c16="http://schemas.microsoft.com/office/drawing/2014/chart" uri="{C3380CC4-5D6E-409C-BE32-E72D297353CC}">
              <c16:uniqueId val="{00000003-3C29-4037-891E-CD4494669858}"/>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900"/>
            </a:pPr>
            <a:endParaRPr lang="en-US"/>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21629890559029258"/>
          <c:y val="2.3597491191768767E-3"/>
          <c:w val="0.78370109440970737"/>
          <c:h val="3.9600882290500981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13343532405233"/>
          <c:y val="4.6001232772310595E-3"/>
          <c:w val="0.88376083232268965"/>
          <c:h val="0.83018835132090119"/>
        </c:manualLayout>
      </c:layout>
      <c:barChart>
        <c:barDir val="bar"/>
        <c:grouping val="percentStacked"/>
        <c:varyColors val="0"/>
        <c:ser>
          <c:idx val="0"/>
          <c:order val="0"/>
          <c:tx>
            <c:strRef>
              <c:f>Sheet1!$B$2</c:f>
              <c:strCache>
                <c:ptCount val="1"/>
                <c:pt idx="0">
                  <c:v>Teicamas +  labas</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2024</c:v>
                </c:pt>
              </c:numCache>
            </c:numRef>
          </c:cat>
          <c:val>
            <c:numRef>
              <c:f>Sheet1!$B$3:$B$4</c:f>
              <c:numCache>
                <c:formatCode>0%</c:formatCode>
                <c:ptCount val="2"/>
                <c:pt idx="0">
                  <c:v>0.1</c:v>
                </c:pt>
                <c:pt idx="1">
                  <c:v>9.2746437811961416E-2</c:v>
                </c:pt>
              </c:numCache>
            </c:numRef>
          </c:val>
          <c:extLst>
            <c:ext xmlns:c16="http://schemas.microsoft.com/office/drawing/2014/chart" uri="{C3380CC4-5D6E-409C-BE32-E72D297353CC}">
              <c16:uniqueId val="{00000000-218D-4E78-BC3C-84B78D93252A}"/>
            </c:ext>
          </c:extLst>
        </c:ser>
        <c:ser>
          <c:idx val="1"/>
          <c:order val="1"/>
          <c:tx>
            <c:strRef>
              <c:f>Sheet1!$C$2</c:f>
              <c:strCache>
                <c:ptCount val="1"/>
                <c:pt idx="0">
                  <c:v>Viduvējas</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2024</c:v>
                </c:pt>
              </c:numCache>
            </c:numRef>
          </c:cat>
          <c:val>
            <c:numRef>
              <c:f>Sheet1!$C$3:$C$4</c:f>
              <c:numCache>
                <c:formatCode>0%</c:formatCode>
                <c:ptCount val="2"/>
                <c:pt idx="0">
                  <c:v>0.38</c:v>
                </c:pt>
                <c:pt idx="1">
                  <c:v>0.35942427805992755</c:v>
                </c:pt>
              </c:numCache>
            </c:numRef>
          </c:val>
          <c:extLst>
            <c:ext xmlns:c16="http://schemas.microsoft.com/office/drawing/2014/chart" uri="{C3380CC4-5D6E-409C-BE32-E72D297353CC}">
              <c16:uniqueId val="{00000001-218D-4E78-BC3C-84B78D93252A}"/>
            </c:ext>
          </c:extLst>
        </c:ser>
        <c:ser>
          <c:idx val="2"/>
          <c:order val="2"/>
          <c:tx>
            <c:strRef>
              <c:f>Sheet1!$D$2</c:f>
              <c:strCache>
                <c:ptCount val="1"/>
                <c:pt idx="0">
                  <c:v>Sliktas + ļoti sliktas</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2024</c:v>
                </c:pt>
              </c:numCache>
            </c:numRef>
          </c:cat>
          <c:val>
            <c:numRef>
              <c:f>Sheet1!$D$3:$D$4</c:f>
              <c:numCache>
                <c:formatCode>0%</c:formatCode>
                <c:ptCount val="2"/>
                <c:pt idx="0">
                  <c:v>0.46</c:v>
                </c:pt>
                <c:pt idx="1">
                  <c:v>0.51136977504968317</c:v>
                </c:pt>
              </c:numCache>
            </c:numRef>
          </c:val>
          <c:extLst>
            <c:ext xmlns:c16="http://schemas.microsoft.com/office/drawing/2014/chart" uri="{C3380CC4-5D6E-409C-BE32-E72D297353CC}">
              <c16:uniqueId val="{00000002-218D-4E78-BC3C-84B78D93252A}"/>
            </c:ext>
          </c:extLst>
        </c:ser>
        <c:ser>
          <c:idx val="3"/>
          <c:order val="3"/>
          <c:tx>
            <c:strRef>
              <c:f>Sheet1!$E$2</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2024</c:v>
                </c:pt>
              </c:numCache>
            </c:numRef>
          </c:cat>
          <c:val>
            <c:numRef>
              <c:f>Sheet1!$E$3:$E$4</c:f>
              <c:numCache>
                <c:formatCode>0%</c:formatCode>
                <c:ptCount val="2"/>
                <c:pt idx="0">
                  <c:v>0.06</c:v>
                </c:pt>
                <c:pt idx="1">
                  <c:v>3.6459509078427939E-2</c:v>
                </c:pt>
              </c:numCache>
            </c:numRef>
          </c:val>
          <c:extLst>
            <c:ext xmlns:c16="http://schemas.microsoft.com/office/drawing/2014/chart" uri="{C3380CC4-5D6E-409C-BE32-E72D297353CC}">
              <c16:uniqueId val="{00000003-218D-4E78-BC3C-84B78D93252A}"/>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05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12478739267034807"/>
          <c:y val="0.87869376235429153"/>
          <c:w val="0.875212607329652"/>
          <c:h val="0.12130644973293395"/>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503259942961324"/>
          <c:y val="0.19448123718230226"/>
          <c:w val="0.51932681487152632"/>
          <c:h val="0.5391989779849804"/>
        </c:manualLayout>
      </c:layout>
      <c:doughnutChart>
        <c:varyColors val="1"/>
        <c:ser>
          <c:idx val="0"/>
          <c:order val="0"/>
          <c:tx>
            <c:strRef>
              <c:f>Sheet1!$B$1</c:f>
              <c:strCache>
                <c:ptCount val="1"/>
                <c:pt idx="0">
                  <c:v>Sales</c:v>
                </c:pt>
              </c:strCache>
            </c:strRef>
          </c:tx>
          <c:spPr>
            <a:solidFill>
              <a:schemeClr val="accent6"/>
            </a:solidFill>
          </c:spPr>
          <c:dPt>
            <c:idx val="0"/>
            <c:bubble3D val="0"/>
            <c:spPr>
              <a:solidFill>
                <a:schemeClr val="accent6">
                  <a:lumMod val="75000"/>
                </a:schemeClr>
              </a:solidFill>
            </c:spPr>
            <c:extLst>
              <c:ext xmlns:c16="http://schemas.microsoft.com/office/drawing/2014/chart" uri="{C3380CC4-5D6E-409C-BE32-E72D297353CC}">
                <c16:uniqueId val="{00000001-4EF7-4790-9ED3-812F9617D760}"/>
              </c:ext>
            </c:extLst>
          </c:dPt>
          <c:dPt>
            <c:idx val="1"/>
            <c:bubble3D val="0"/>
            <c:extLst>
              <c:ext xmlns:c16="http://schemas.microsoft.com/office/drawing/2014/chart" uri="{C3380CC4-5D6E-409C-BE32-E72D297353CC}">
                <c16:uniqueId val="{00000002-4EF7-4790-9ED3-812F9617D760}"/>
              </c:ext>
            </c:extLst>
          </c:dPt>
          <c:dPt>
            <c:idx val="2"/>
            <c:bubble3D val="0"/>
            <c:spPr>
              <a:solidFill>
                <a:schemeClr val="accent5"/>
              </a:solidFill>
            </c:spPr>
            <c:extLst>
              <c:ext xmlns:c16="http://schemas.microsoft.com/office/drawing/2014/chart" uri="{C3380CC4-5D6E-409C-BE32-E72D297353CC}">
                <c16:uniqueId val="{00000004-4EF7-4790-9ED3-812F9617D760}"/>
              </c:ext>
            </c:extLst>
          </c:dPt>
          <c:dPt>
            <c:idx val="3"/>
            <c:bubble3D val="0"/>
            <c:spPr>
              <a:solidFill>
                <a:schemeClr val="accent2"/>
              </a:solidFill>
            </c:spPr>
            <c:extLst>
              <c:ext xmlns:c16="http://schemas.microsoft.com/office/drawing/2014/chart" uri="{C3380CC4-5D6E-409C-BE32-E72D297353CC}">
                <c16:uniqueId val="{00000006-4EF7-4790-9ED3-812F9617D760}"/>
              </c:ext>
            </c:extLst>
          </c:dPt>
          <c:dPt>
            <c:idx val="4"/>
            <c:bubble3D val="0"/>
            <c:spPr>
              <a:solidFill>
                <a:schemeClr val="accent2">
                  <a:lumMod val="75000"/>
                </a:schemeClr>
              </a:solidFill>
            </c:spPr>
            <c:extLst>
              <c:ext xmlns:c16="http://schemas.microsoft.com/office/drawing/2014/chart" uri="{C3380CC4-5D6E-409C-BE32-E72D297353CC}">
                <c16:uniqueId val="{00000008-4EF7-4790-9ED3-812F9617D760}"/>
              </c:ext>
            </c:extLst>
          </c:dPt>
          <c:dPt>
            <c:idx val="5"/>
            <c:bubble3D val="0"/>
            <c:spPr>
              <a:solidFill>
                <a:schemeClr val="bg1">
                  <a:lumMod val="65000"/>
                </a:schemeClr>
              </a:solidFill>
            </c:spPr>
            <c:extLst>
              <c:ext xmlns:c16="http://schemas.microsoft.com/office/drawing/2014/chart" uri="{C3380CC4-5D6E-409C-BE32-E72D297353CC}">
                <c16:uniqueId val="{0000000A-4EF7-4790-9ED3-812F9617D760}"/>
              </c:ext>
            </c:extLst>
          </c:dPt>
          <c:dPt>
            <c:idx val="6"/>
            <c:bubble3D val="0"/>
            <c:extLst>
              <c:ext xmlns:c16="http://schemas.microsoft.com/office/drawing/2014/chart" uri="{C3380CC4-5D6E-409C-BE32-E72D297353CC}">
                <c16:uniqueId val="{0000000B-4EF7-4790-9ED3-812F9617D760}"/>
              </c:ext>
            </c:extLst>
          </c:dPt>
          <c:dLbls>
            <c:dLbl>
              <c:idx val="0"/>
              <c:layout>
                <c:manualLayout>
                  <c:x val="-0.22923988400863471"/>
                  <c:y val="-0.12792191757933849"/>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EF7-4790-9ED3-812F9617D760}"/>
                </c:ext>
              </c:extLst>
            </c:dLbl>
            <c:dLbl>
              <c:idx val="1"/>
              <c:layout>
                <c:manualLayout>
                  <c:x val="-0.11420210649479301"/>
                  <c:y val="-0.18905533105331718"/>
                </c:manualLayout>
              </c:layout>
              <c:showLegendKey val="0"/>
              <c:showVal val="1"/>
              <c:showCatName val="1"/>
              <c:showSerName val="0"/>
              <c:showPercent val="0"/>
              <c:showBubbleSize val="0"/>
              <c:extLst>
                <c:ext xmlns:c15="http://schemas.microsoft.com/office/drawing/2012/chart" uri="{CE6537A1-D6FC-4f65-9D91-7224C49458BB}">
                  <c15:layout>
                    <c:manualLayout>
                      <c:w val="0.22955091085008023"/>
                      <c:h val="9.3779045439154468E-2"/>
                    </c:manualLayout>
                  </c15:layout>
                </c:ext>
                <c:ext xmlns:c16="http://schemas.microsoft.com/office/drawing/2014/chart" uri="{C3380CC4-5D6E-409C-BE32-E72D297353CC}">
                  <c16:uniqueId val="{00000002-4EF7-4790-9ED3-812F9617D760}"/>
                </c:ext>
              </c:extLst>
            </c:dLbl>
            <c:dLbl>
              <c:idx val="2"/>
              <c:layout>
                <c:manualLayout>
                  <c:x val="0.1875319535932003"/>
                  <c:y val="-0.11267005859730217"/>
                </c:manualLayout>
              </c:layout>
              <c:spPr>
                <a:noFill/>
                <a:ln>
                  <a:noFill/>
                </a:ln>
                <a:effectLst/>
              </c:spPr>
              <c:txPr>
                <a:bodyPr wrap="square" lIns="38100" tIns="19050" rIns="38100" bIns="19050" anchor="ctr">
                  <a:noAutofit/>
                </a:bodyPr>
                <a:lstStyle/>
                <a:p>
                  <a:pPr>
                    <a:defRPr sz="1000" b="1"/>
                  </a:pPr>
                  <a:endParaRPr lang="en-US"/>
                </a:p>
              </c:txPr>
              <c:showLegendKey val="0"/>
              <c:showVal val="1"/>
              <c:showCatName val="1"/>
              <c:showSerName val="0"/>
              <c:showPercent val="0"/>
              <c:showBubbleSize val="0"/>
              <c:extLst>
                <c:ext xmlns:c15="http://schemas.microsoft.com/office/drawing/2012/chart" uri="{CE6537A1-D6FC-4f65-9D91-7224C49458BB}">
                  <c15:layout>
                    <c:manualLayout>
                      <c:w val="0.23828643578335329"/>
                      <c:h val="0.11631305715861488"/>
                    </c:manualLayout>
                  </c15:layout>
                </c:ext>
                <c:ext xmlns:c16="http://schemas.microsoft.com/office/drawing/2014/chart" uri="{C3380CC4-5D6E-409C-BE32-E72D297353CC}">
                  <c16:uniqueId val="{00000004-4EF7-4790-9ED3-812F9617D760}"/>
                </c:ext>
              </c:extLst>
            </c:dLbl>
            <c:dLbl>
              <c:idx val="3"/>
              <c:layout>
                <c:manualLayout>
                  <c:x val="-1.0851760676808144E-2"/>
                  <c:y val="0.15398241341631291"/>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EF7-4790-9ED3-812F9617D760}"/>
                </c:ext>
              </c:extLst>
            </c:dLbl>
            <c:dLbl>
              <c:idx val="4"/>
              <c:layout>
                <c:manualLayout>
                  <c:x val="-0.22788697421296966"/>
                  <c:y val="2.6289680339370496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8-4EF7-4790-9ED3-812F9617D760}"/>
                </c:ext>
              </c:extLst>
            </c:dLbl>
            <c:dLbl>
              <c:idx val="5"/>
              <c:layout>
                <c:manualLayout>
                  <c:x val="-0.23512148133084171"/>
                  <c:y val="-3.7556686199100707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A-4EF7-4790-9ED3-812F9617D760}"/>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4EF7-4790-9ED3-812F9617D760}"/>
                </c:ext>
              </c:extLst>
            </c:dLbl>
            <c:spPr>
              <a:noFill/>
              <a:ln>
                <a:noFill/>
              </a:ln>
              <a:effectLst/>
            </c:spPr>
            <c:txPr>
              <a:bodyPr wrap="square" lIns="38100" tIns="19050" rIns="38100" bIns="19050" anchor="ctr">
                <a:spAutoFit/>
              </a:bodyPr>
              <a:lstStyle/>
              <a:p>
                <a:pPr>
                  <a:defRPr sz="100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Sheet1!$A$2:$A$7</c:f>
              <c:strCache>
                <c:ptCount val="6"/>
                <c:pt idx="0">
                  <c:v>Teicamas</c:v>
                </c:pt>
                <c:pt idx="1">
                  <c:v>Labas</c:v>
                </c:pt>
                <c:pt idx="2">
                  <c:v>Viduvējas</c:v>
                </c:pt>
                <c:pt idx="3">
                  <c:v>Sliktas</c:v>
                </c:pt>
                <c:pt idx="4">
                  <c:v>Ļoti sliktas/ nekādas</c:v>
                </c:pt>
                <c:pt idx="5">
                  <c:v>Grūti pateikt</c:v>
                </c:pt>
              </c:strCache>
            </c:strRef>
          </c:cat>
          <c:val>
            <c:numRef>
              <c:f>Sheet1!$B$2:$B$7</c:f>
              <c:numCache>
                <c:formatCode>0%</c:formatCode>
                <c:ptCount val="6"/>
                <c:pt idx="0">
                  <c:v>6.5221313040154409E-3</c:v>
                </c:pt>
                <c:pt idx="1">
                  <c:v>8.6224306507945978E-2</c:v>
                </c:pt>
                <c:pt idx="2">
                  <c:v>0.35942427805992755</c:v>
                </c:pt>
                <c:pt idx="3">
                  <c:v>0.33307017871571382</c:v>
                </c:pt>
                <c:pt idx="4">
                  <c:v>0.17829959633396936</c:v>
                </c:pt>
                <c:pt idx="5">
                  <c:v>3.6459509078427939E-2</c:v>
                </c:pt>
              </c:numCache>
            </c:numRef>
          </c:val>
          <c:extLst>
            <c:ext xmlns:c16="http://schemas.microsoft.com/office/drawing/2014/chart" uri="{C3380CC4-5D6E-409C-BE32-E72D297353CC}">
              <c16:uniqueId val="{0000000C-4EF7-4790-9ED3-812F9617D760}"/>
            </c:ext>
          </c:extLst>
        </c:ser>
        <c:dLbls>
          <c:showLegendKey val="0"/>
          <c:showVal val="0"/>
          <c:showCatName val="0"/>
          <c:showSerName val="0"/>
          <c:showPercent val="0"/>
          <c:showBubbleSize val="0"/>
          <c:showLeaderLines val="1"/>
        </c:dLbls>
        <c:firstSliceAng val="305"/>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Sheet1!$C$2</c:f>
              <c:strCache>
                <c:ptCount val="1"/>
                <c:pt idx="0">
                  <c:v>Teicamas +  labas</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Sheet1!$C$3:$C$40</c:f>
              <c:numCache>
                <c:formatCode>0%</c:formatCode>
                <c:ptCount val="38"/>
                <c:pt idx="0">
                  <c:v>5.8090207665845175E-2</c:v>
                </c:pt>
                <c:pt idx="1">
                  <c:v>8.7297844020738202E-2</c:v>
                </c:pt>
                <c:pt idx="2">
                  <c:v>0.1002597172403723</c:v>
                </c:pt>
                <c:pt idx="4">
                  <c:v>6.2923422580854607E-2</c:v>
                </c:pt>
                <c:pt idx="5">
                  <c:v>6.6323601426670875E-2</c:v>
                </c:pt>
                <c:pt idx="6">
                  <c:v>0.15489975837230241</c:v>
                </c:pt>
                <c:pt idx="8">
                  <c:v>9.5239812986186459E-2</c:v>
                </c:pt>
                <c:pt idx="9">
                  <c:v>8.8245948494365928E-2</c:v>
                </c:pt>
                <c:pt idx="11">
                  <c:v>8.6862886918629853E-2</c:v>
                </c:pt>
                <c:pt idx="12">
                  <c:v>0.11359091341033095</c:v>
                </c:pt>
                <c:pt idx="13">
                  <c:v>7.1733158047026388E-2</c:v>
                </c:pt>
                <c:pt idx="15">
                  <c:v>8.4713917559793253E-2</c:v>
                </c:pt>
                <c:pt idx="16">
                  <c:v>8.1775709452125422E-2</c:v>
                </c:pt>
                <c:pt idx="17">
                  <c:v>0.1113704020127004</c:v>
                </c:pt>
                <c:pt idx="18">
                  <c:v>7.0282314402844909E-2</c:v>
                </c:pt>
                <c:pt idx="19">
                  <c:v>0.11708885403169243</c:v>
                </c:pt>
                <c:pt idx="21">
                  <c:v>0.16399405112956117</c:v>
                </c:pt>
                <c:pt idx="22">
                  <c:v>0.10286527022298156</c:v>
                </c:pt>
                <c:pt idx="23">
                  <c:v>8.1351914023507471E-2</c:v>
                </c:pt>
                <c:pt idx="25">
                  <c:v>0.10848685404447575</c:v>
                </c:pt>
                <c:pt idx="26">
                  <c:v>8.8983305397712112E-2</c:v>
                </c:pt>
                <c:pt idx="28">
                  <c:v>8.4586767232733742E-2</c:v>
                </c:pt>
                <c:pt idx="29">
                  <c:v>8.3503003817353386E-2</c:v>
                </c:pt>
                <c:pt idx="30">
                  <c:v>5.4309826780395122E-2</c:v>
                </c:pt>
                <c:pt idx="31">
                  <c:v>0.11973530018159685</c:v>
                </c:pt>
                <c:pt idx="32">
                  <c:v>0.16340823413653632</c:v>
                </c:pt>
                <c:pt idx="34">
                  <c:v>0.13258436380912739</c:v>
                </c:pt>
                <c:pt idx="35">
                  <c:v>5.6796693994514688E-2</c:v>
                </c:pt>
                <c:pt idx="37">
                  <c:v>9.2746437811961416E-2</c:v>
                </c:pt>
              </c:numCache>
            </c:numRef>
          </c:val>
          <c:extLst>
            <c:ext xmlns:c16="http://schemas.microsoft.com/office/drawing/2014/chart" uri="{C3380CC4-5D6E-409C-BE32-E72D297353CC}">
              <c16:uniqueId val="{00000000-2617-4712-8B0D-66B22AE21983}"/>
            </c:ext>
          </c:extLst>
        </c:ser>
        <c:ser>
          <c:idx val="1"/>
          <c:order val="1"/>
          <c:tx>
            <c:strRef>
              <c:f>Sheet1!$D$2</c:f>
              <c:strCache>
                <c:ptCount val="1"/>
                <c:pt idx="0">
                  <c:v>Viduvējas</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Sheet1!$D$3:$D$40</c:f>
              <c:numCache>
                <c:formatCode>0%</c:formatCode>
                <c:ptCount val="38"/>
                <c:pt idx="0">
                  <c:v>0.29801320411881776</c:v>
                </c:pt>
                <c:pt idx="1">
                  <c:v>0.33296980247694108</c:v>
                </c:pt>
                <c:pt idx="2">
                  <c:v>0.3840864215589454</c:v>
                </c:pt>
                <c:pt idx="4">
                  <c:v>0.35845482793750139</c:v>
                </c:pt>
                <c:pt idx="5">
                  <c:v>0.34932094024798954</c:v>
                </c:pt>
                <c:pt idx="6">
                  <c:v>0.38350582812597978</c:v>
                </c:pt>
                <c:pt idx="8">
                  <c:v>0.35802615352976219</c:v>
                </c:pt>
                <c:pt idx="9">
                  <c:v>0.36194786318972372</c:v>
                </c:pt>
                <c:pt idx="11">
                  <c:v>0.34998038381423896</c:v>
                </c:pt>
                <c:pt idx="12">
                  <c:v>0.34533627041107351</c:v>
                </c:pt>
                <c:pt idx="13">
                  <c:v>0.38509867173038714</c:v>
                </c:pt>
                <c:pt idx="15">
                  <c:v>0.35387341919928195</c:v>
                </c:pt>
                <c:pt idx="16">
                  <c:v>0.38610821934284728</c:v>
                </c:pt>
                <c:pt idx="17">
                  <c:v>0.36640555375665895</c:v>
                </c:pt>
                <c:pt idx="18">
                  <c:v>0.38515086102832186</c:v>
                </c:pt>
                <c:pt idx="19">
                  <c:v>0.38179054653903399</c:v>
                </c:pt>
                <c:pt idx="21">
                  <c:v>0.28226991263065471</c:v>
                </c:pt>
                <c:pt idx="22">
                  <c:v>0.33259604405544557</c:v>
                </c:pt>
                <c:pt idx="23">
                  <c:v>0.38134202335595274</c:v>
                </c:pt>
                <c:pt idx="25">
                  <c:v>0.34396114481815149</c:v>
                </c:pt>
                <c:pt idx="26">
                  <c:v>0.36312111917698614</c:v>
                </c:pt>
                <c:pt idx="28">
                  <c:v>0.37543577130889505</c:v>
                </c:pt>
                <c:pt idx="29">
                  <c:v>0.32222188432450621</c:v>
                </c:pt>
                <c:pt idx="30">
                  <c:v>0.34611781795223068</c:v>
                </c:pt>
                <c:pt idx="31">
                  <c:v>0.36772039101018456</c:v>
                </c:pt>
                <c:pt idx="32">
                  <c:v>0.41624637411656645</c:v>
                </c:pt>
                <c:pt idx="34">
                  <c:v>0.37282257100462035</c:v>
                </c:pt>
                <c:pt idx="35">
                  <c:v>0.34733365870923388</c:v>
                </c:pt>
                <c:pt idx="37">
                  <c:v>0.35942427805992755</c:v>
                </c:pt>
              </c:numCache>
            </c:numRef>
          </c:val>
          <c:extLst>
            <c:ext xmlns:c16="http://schemas.microsoft.com/office/drawing/2014/chart" uri="{C3380CC4-5D6E-409C-BE32-E72D297353CC}">
              <c16:uniqueId val="{00000001-2617-4712-8B0D-66B22AE21983}"/>
            </c:ext>
          </c:extLst>
        </c:ser>
        <c:ser>
          <c:idx val="2"/>
          <c:order val="2"/>
          <c:tx>
            <c:strRef>
              <c:f>Sheet1!$E$2</c:f>
              <c:strCache>
                <c:ptCount val="1"/>
                <c:pt idx="0">
                  <c:v>Sliktas + ļoti sliktas</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Sheet1!$E$3:$E$40</c:f>
              <c:numCache>
                <c:formatCode>0%</c:formatCode>
                <c:ptCount val="38"/>
                <c:pt idx="0">
                  <c:v>0.61347474388576417</c:v>
                </c:pt>
                <c:pt idx="1">
                  <c:v>0.54950136766190127</c:v>
                </c:pt>
                <c:pt idx="2">
                  <c:v>0.47936923752542387</c:v>
                </c:pt>
                <c:pt idx="4">
                  <c:v>0.56802642609277298</c:v>
                </c:pt>
                <c:pt idx="5">
                  <c:v>0.54754125403225928</c:v>
                </c:pt>
                <c:pt idx="6">
                  <c:v>0.41810461352071004</c:v>
                </c:pt>
                <c:pt idx="8">
                  <c:v>0.50866197936337665</c:v>
                </c:pt>
                <c:pt idx="9">
                  <c:v>0.5162572888448107</c:v>
                </c:pt>
                <c:pt idx="11">
                  <c:v>0.53226058248159624</c:v>
                </c:pt>
                <c:pt idx="12">
                  <c:v>0.50315805893347076</c:v>
                </c:pt>
                <c:pt idx="13">
                  <c:v>0.50377103011624591</c:v>
                </c:pt>
                <c:pt idx="15">
                  <c:v>0.53055070432378892</c:v>
                </c:pt>
                <c:pt idx="16">
                  <c:v>0.51161141472501581</c:v>
                </c:pt>
                <c:pt idx="17">
                  <c:v>0.51024345216655154</c:v>
                </c:pt>
                <c:pt idx="18">
                  <c:v>0.52273945868924154</c:v>
                </c:pt>
                <c:pt idx="19">
                  <c:v>0.47038863675425335</c:v>
                </c:pt>
                <c:pt idx="21">
                  <c:v>0.50388312725701279</c:v>
                </c:pt>
                <c:pt idx="22">
                  <c:v>0.52895197098444413</c:v>
                </c:pt>
                <c:pt idx="23">
                  <c:v>0.50131371980782491</c:v>
                </c:pt>
                <c:pt idx="25">
                  <c:v>0.5065336862269485</c:v>
                </c:pt>
                <c:pt idx="26">
                  <c:v>0.51252596065101541</c:v>
                </c:pt>
                <c:pt idx="28">
                  <c:v>0.49145692410596253</c:v>
                </c:pt>
                <c:pt idx="29">
                  <c:v>0.54526487801300538</c:v>
                </c:pt>
                <c:pt idx="30">
                  <c:v>0.56875100715357529</c:v>
                </c:pt>
                <c:pt idx="31">
                  <c:v>0.47607188758892693</c:v>
                </c:pt>
                <c:pt idx="32">
                  <c:v>0.42034539174689745</c:v>
                </c:pt>
                <c:pt idx="34">
                  <c:v>0.45778067531882738</c:v>
                </c:pt>
                <c:pt idx="35">
                  <c:v>0.55972857783647678</c:v>
                </c:pt>
                <c:pt idx="37">
                  <c:v>0.51136977504968317</c:v>
                </c:pt>
              </c:numCache>
            </c:numRef>
          </c:val>
          <c:extLst>
            <c:ext xmlns:c16="http://schemas.microsoft.com/office/drawing/2014/chart" uri="{C3380CC4-5D6E-409C-BE32-E72D297353CC}">
              <c16:uniqueId val="{00000002-2617-4712-8B0D-66B22AE21983}"/>
            </c:ext>
          </c:extLst>
        </c:ser>
        <c:ser>
          <c:idx val="3"/>
          <c:order val="3"/>
          <c:tx>
            <c:strRef>
              <c:f>Sheet1!$F$2</c:f>
              <c:strCache>
                <c:ptCount val="1"/>
                <c:pt idx="0">
                  <c:v>Grūti pateikt</c:v>
                </c:pt>
              </c:strCache>
            </c:strRef>
          </c:tx>
          <c:spPr>
            <a:solidFill>
              <a:schemeClr val="bg1">
                <a:lumMod val="65000"/>
              </a:scheme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Sheet1!$F$3:$F$40</c:f>
              <c:numCache>
                <c:formatCode>0%</c:formatCode>
                <c:ptCount val="38"/>
                <c:pt idx="0">
                  <c:v>3.0421844329573493E-2</c:v>
                </c:pt>
                <c:pt idx="1">
                  <c:v>3.0230985840418719E-2</c:v>
                </c:pt>
                <c:pt idx="2">
                  <c:v>3.6284623675258414E-2</c:v>
                </c:pt>
                <c:pt idx="4">
                  <c:v>1.0595323388870998E-2</c:v>
                </c:pt>
                <c:pt idx="5">
                  <c:v>3.6814204293078912E-2</c:v>
                </c:pt>
                <c:pt idx="6">
                  <c:v>4.3489799981008499E-2</c:v>
                </c:pt>
                <c:pt idx="8">
                  <c:v>3.8072054120675707E-2</c:v>
                </c:pt>
                <c:pt idx="9">
                  <c:v>3.3548899471097827E-2</c:v>
                </c:pt>
                <c:pt idx="11">
                  <c:v>3.0896146785536781E-2</c:v>
                </c:pt>
                <c:pt idx="12">
                  <c:v>3.7914757245125934E-2</c:v>
                </c:pt>
                <c:pt idx="13">
                  <c:v>3.9397140106337276E-2</c:v>
                </c:pt>
                <c:pt idx="15">
                  <c:v>3.0861958917135612E-2</c:v>
                </c:pt>
                <c:pt idx="16">
                  <c:v>2.0504656480011495E-2</c:v>
                </c:pt>
                <c:pt idx="17">
                  <c:v>1.198059206408976E-2</c:v>
                </c:pt>
                <c:pt idx="18">
                  <c:v>2.1827365879591644E-2</c:v>
                </c:pt>
                <c:pt idx="19">
                  <c:v>3.0731962675020309E-2</c:v>
                </c:pt>
                <c:pt idx="21">
                  <c:v>4.9852908982771178E-2</c:v>
                </c:pt>
                <c:pt idx="22">
                  <c:v>3.5586714737127385E-2</c:v>
                </c:pt>
                <c:pt idx="23">
                  <c:v>3.5992342812714719E-2</c:v>
                </c:pt>
                <c:pt idx="25">
                  <c:v>4.1018314910422758E-2</c:v>
                </c:pt>
                <c:pt idx="26">
                  <c:v>3.5369614774285511E-2</c:v>
                </c:pt>
                <c:pt idx="28">
                  <c:v>4.8520537352408522E-2</c:v>
                </c:pt>
                <c:pt idx="29">
                  <c:v>4.9010233845132853E-2</c:v>
                </c:pt>
                <c:pt idx="30">
                  <c:v>3.0821348113798663E-2</c:v>
                </c:pt>
                <c:pt idx="31">
                  <c:v>3.647242121929218E-2</c:v>
                </c:pt>
                <c:pt idx="32">
                  <c:v>0</c:v>
                </c:pt>
                <c:pt idx="34">
                  <c:v>3.6812389867424321E-2</c:v>
                </c:pt>
                <c:pt idx="35">
                  <c:v>3.6141069459773544E-2</c:v>
                </c:pt>
                <c:pt idx="37">
                  <c:v>3.6459509078427939E-2</c:v>
                </c:pt>
              </c:numCache>
            </c:numRef>
          </c:val>
          <c:extLst>
            <c:ext xmlns:c16="http://schemas.microsoft.com/office/drawing/2014/chart" uri="{C3380CC4-5D6E-409C-BE32-E72D297353CC}">
              <c16:uniqueId val="{00000003-2617-4712-8B0D-66B22AE21983}"/>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900"/>
            </a:pPr>
            <a:endParaRPr lang="en-US"/>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21629890559029258"/>
          <c:y val="2.3597491191768767E-3"/>
          <c:w val="0.78370109440970737"/>
          <c:h val="3.9600882290500981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4599350423182752"/>
          <c:y val="0"/>
          <c:w val="0.52836647974643858"/>
          <c:h val="0.88445189145464898"/>
        </c:manualLayout>
      </c:layout>
      <c:barChart>
        <c:barDir val="bar"/>
        <c:grouping val="percentStacked"/>
        <c:varyColors val="0"/>
        <c:ser>
          <c:idx val="0"/>
          <c:order val="0"/>
          <c:tx>
            <c:strRef>
              <c:f>Sheet1!$B$1</c:f>
              <c:strCache>
                <c:ptCount val="1"/>
                <c:pt idx="0">
                  <c:v>Teicamas</c:v>
                </c:pt>
              </c:strCache>
            </c:strRef>
          </c:tx>
          <c:spPr>
            <a:solidFill>
              <a:srgbClr val="70AD47">
                <a:lumMod val="75000"/>
              </a:srgbClr>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Sportā aizliegto vielu saraksts</c:v>
                </c:pt>
                <c:pt idx="1">
                  <c:v>Dopinga kontroles procedūra</c:v>
                </c:pt>
                <c:pt idx="2">
                  <c:v>Antidopinga noteikumu pārkāpumu sankcijas</c:v>
                </c:pt>
                <c:pt idx="3">
                  <c:v>Iespējamās blaknes no sporta aizliegtajām vielām, piem., no anaboliskajiem steroīdiem </c:v>
                </c:pt>
                <c:pt idx="4">
                  <c:v>Kas ir antidopinga noteikumu pārkāpumi</c:v>
                </c:pt>
                <c:pt idx="5">
                  <c:v>Uztura bagātinātāji un to lietošanas riski </c:v>
                </c:pt>
                <c:pt idx="6">
                  <c:v>Enerģijas dzērieni un vitamīni</c:v>
                </c:pt>
              </c:strCache>
            </c:strRef>
          </c:cat>
          <c:val>
            <c:numRef>
              <c:f>Sheet1!$B$2:$B$8</c:f>
              <c:numCache>
                <c:formatCode>0%</c:formatCode>
                <c:ptCount val="7"/>
                <c:pt idx="0">
                  <c:v>7.086792806855995E-3</c:v>
                </c:pt>
                <c:pt idx="1">
                  <c:v>1.1784350801425853E-2</c:v>
                </c:pt>
                <c:pt idx="2">
                  <c:v>9.8350546696647171E-3</c:v>
                </c:pt>
                <c:pt idx="3">
                  <c:v>1.2345671092615675E-2</c:v>
                </c:pt>
                <c:pt idx="4">
                  <c:v>1.1439380754319422E-2</c:v>
                </c:pt>
                <c:pt idx="5">
                  <c:v>2.2652883353720118E-2</c:v>
                </c:pt>
                <c:pt idx="6">
                  <c:v>3.2967442596998575E-2</c:v>
                </c:pt>
              </c:numCache>
            </c:numRef>
          </c:val>
          <c:extLst>
            <c:ext xmlns:c16="http://schemas.microsoft.com/office/drawing/2014/chart" uri="{C3380CC4-5D6E-409C-BE32-E72D297353CC}">
              <c16:uniqueId val="{00000000-E2E7-4694-8427-F94D91112780}"/>
            </c:ext>
          </c:extLst>
        </c:ser>
        <c:ser>
          <c:idx val="1"/>
          <c:order val="1"/>
          <c:tx>
            <c:strRef>
              <c:f>Sheet1!$C$1</c:f>
              <c:strCache>
                <c:ptCount val="1"/>
                <c:pt idx="0">
                  <c:v>Labas</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Sportā aizliegto vielu saraksts</c:v>
                </c:pt>
                <c:pt idx="1">
                  <c:v>Dopinga kontroles procedūra</c:v>
                </c:pt>
                <c:pt idx="2">
                  <c:v>Antidopinga noteikumu pārkāpumu sankcijas</c:v>
                </c:pt>
                <c:pt idx="3">
                  <c:v>Iespējamās blaknes no sporta aizliegtajām vielām, piem., no anaboliskajiem steroīdiem </c:v>
                </c:pt>
                <c:pt idx="4">
                  <c:v>Kas ir antidopinga noteikumu pārkāpumi</c:v>
                </c:pt>
                <c:pt idx="5">
                  <c:v>Uztura bagātinātāji un to lietošanas riski </c:v>
                </c:pt>
                <c:pt idx="6">
                  <c:v>Enerģijas dzērieni un vitamīni</c:v>
                </c:pt>
              </c:strCache>
            </c:strRef>
          </c:cat>
          <c:val>
            <c:numRef>
              <c:f>Sheet1!$C$2:$C$8</c:f>
              <c:numCache>
                <c:formatCode>0%</c:formatCode>
                <c:ptCount val="7"/>
                <c:pt idx="0">
                  <c:v>3.5409229284502235E-2</c:v>
                </c:pt>
                <c:pt idx="1">
                  <c:v>6.2868582572946044E-2</c:v>
                </c:pt>
                <c:pt idx="2">
                  <c:v>6.5800183001558751E-2</c:v>
                </c:pt>
                <c:pt idx="3">
                  <c:v>6.6085994110275409E-2</c:v>
                </c:pt>
                <c:pt idx="4">
                  <c:v>7.0217586972028317E-2</c:v>
                </c:pt>
                <c:pt idx="5">
                  <c:v>0.13862193084834981</c:v>
                </c:pt>
                <c:pt idx="6">
                  <c:v>0.2092253053577858</c:v>
                </c:pt>
              </c:numCache>
            </c:numRef>
          </c:val>
          <c:extLst>
            <c:ext xmlns:c16="http://schemas.microsoft.com/office/drawing/2014/chart" uri="{C3380CC4-5D6E-409C-BE32-E72D297353CC}">
              <c16:uniqueId val="{00000001-E2E7-4694-8427-F94D91112780}"/>
            </c:ext>
          </c:extLst>
        </c:ser>
        <c:ser>
          <c:idx val="2"/>
          <c:order val="2"/>
          <c:tx>
            <c:strRef>
              <c:f>Sheet1!$D$1</c:f>
              <c:strCache>
                <c:ptCount val="1"/>
                <c:pt idx="0">
                  <c:v>Viduvējas</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Sportā aizliegto vielu saraksts</c:v>
                </c:pt>
                <c:pt idx="1">
                  <c:v>Dopinga kontroles procedūra</c:v>
                </c:pt>
                <c:pt idx="2">
                  <c:v>Antidopinga noteikumu pārkāpumu sankcijas</c:v>
                </c:pt>
                <c:pt idx="3">
                  <c:v>Iespējamās blaknes no sporta aizliegtajām vielām, piem., no anaboliskajiem steroīdiem </c:v>
                </c:pt>
                <c:pt idx="4">
                  <c:v>Kas ir antidopinga noteikumu pārkāpumi</c:v>
                </c:pt>
                <c:pt idx="5">
                  <c:v>Uztura bagātinātāji un to lietošanas riski </c:v>
                </c:pt>
                <c:pt idx="6">
                  <c:v>Enerģijas dzērieni un vitamīni</c:v>
                </c:pt>
              </c:strCache>
            </c:strRef>
          </c:cat>
          <c:val>
            <c:numRef>
              <c:f>Sheet1!$D$2:$D$8</c:f>
              <c:numCache>
                <c:formatCode>0%</c:formatCode>
                <c:ptCount val="7"/>
                <c:pt idx="0">
                  <c:v>0.16020040460868731</c:v>
                </c:pt>
                <c:pt idx="1">
                  <c:v>0.28842062406268515</c:v>
                </c:pt>
                <c:pt idx="2">
                  <c:v>0.31156487766172364</c:v>
                </c:pt>
                <c:pt idx="3">
                  <c:v>0.25913868060867917</c:v>
                </c:pt>
                <c:pt idx="4">
                  <c:v>0.3146805852699201</c:v>
                </c:pt>
                <c:pt idx="5">
                  <c:v>0.38837038887154718</c:v>
                </c:pt>
                <c:pt idx="6">
                  <c:v>0.4049767035733241</c:v>
                </c:pt>
              </c:numCache>
            </c:numRef>
          </c:val>
          <c:extLst>
            <c:ext xmlns:c16="http://schemas.microsoft.com/office/drawing/2014/chart" uri="{C3380CC4-5D6E-409C-BE32-E72D297353CC}">
              <c16:uniqueId val="{00000002-E2E7-4694-8427-F94D91112780}"/>
            </c:ext>
          </c:extLst>
        </c:ser>
        <c:ser>
          <c:idx val="3"/>
          <c:order val="3"/>
          <c:tx>
            <c:strRef>
              <c:f>Sheet1!$E$1</c:f>
              <c:strCache>
                <c:ptCount val="1"/>
                <c:pt idx="0">
                  <c:v>Sliktas</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Sportā aizliegto vielu saraksts</c:v>
                </c:pt>
                <c:pt idx="1">
                  <c:v>Dopinga kontroles procedūra</c:v>
                </c:pt>
                <c:pt idx="2">
                  <c:v>Antidopinga noteikumu pārkāpumu sankcijas</c:v>
                </c:pt>
                <c:pt idx="3">
                  <c:v>Iespējamās blaknes no sporta aizliegtajām vielām, piem., no anaboliskajiem steroīdiem </c:v>
                </c:pt>
                <c:pt idx="4">
                  <c:v>Kas ir antidopinga noteikumu pārkāpumi</c:v>
                </c:pt>
                <c:pt idx="5">
                  <c:v>Uztura bagātinātāji un to lietošanas riski </c:v>
                </c:pt>
                <c:pt idx="6">
                  <c:v>Enerģijas dzērieni un vitamīni</c:v>
                </c:pt>
              </c:strCache>
            </c:strRef>
          </c:cat>
          <c:val>
            <c:numRef>
              <c:f>Sheet1!$E$2:$E$8</c:f>
              <c:numCache>
                <c:formatCode>0%</c:formatCode>
                <c:ptCount val="7"/>
                <c:pt idx="0">
                  <c:v>0.34265672362698446</c:v>
                </c:pt>
                <c:pt idx="1">
                  <c:v>0.3006417456182281</c:v>
                </c:pt>
                <c:pt idx="2">
                  <c:v>0.30897823697363713</c:v>
                </c:pt>
                <c:pt idx="3">
                  <c:v>0.31817470904986073</c:v>
                </c:pt>
                <c:pt idx="4">
                  <c:v>0.29054646318444294</c:v>
                </c:pt>
                <c:pt idx="5">
                  <c:v>0.25222131648940155</c:v>
                </c:pt>
                <c:pt idx="6">
                  <c:v>0.19661637979068389</c:v>
                </c:pt>
              </c:numCache>
            </c:numRef>
          </c:val>
          <c:extLst>
            <c:ext xmlns:c16="http://schemas.microsoft.com/office/drawing/2014/chart" uri="{C3380CC4-5D6E-409C-BE32-E72D297353CC}">
              <c16:uniqueId val="{00000003-E2E7-4694-8427-F94D91112780}"/>
            </c:ext>
          </c:extLst>
        </c:ser>
        <c:ser>
          <c:idx val="4"/>
          <c:order val="4"/>
          <c:tx>
            <c:strRef>
              <c:f>Sheet1!$F$1</c:f>
              <c:strCache>
                <c:ptCount val="1"/>
                <c:pt idx="0">
                  <c:v>Ļoti sliktas</c:v>
                </c:pt>
              </c:strCache>
            </c:strRef>
          </c:tx>
          <c:spPr>
            <a:solidFill>
              <a:srgbClr val="ED7D31">
                <a:lumMod val="75000"/>
              </a:srgbClr>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Sportā aizliegto vielu saraksts</c:v>
                </c:pt>
                <c:pt idx="1">
                  <c:v>Dopinga kontroles procedūra</c:v>
                </c:pt>
                <c:pt idx="2">
                  <c:v>Antidopinga noteikumu pārkāpumu sankcijas</c:v>
                </c:pt>
                <c:pt idx="3">
                  <c:v>Iespējamās blaknes no sporta aizliegtajām vielām, piem., no anaboliskajiem steroīdiem </c:v>
                </c:pt>
                <c:pt idx="4">
                  <c:v>Kas ir antidopinga noteikumu pārkāpumi</c:v>
                </c:pt>
                <c:pt idx="5">
                  <c:v>Uztura bagātinātāji un to lietošanas riski </c:v>
                </c:pt>
                <c:pt idx="6">
                  <c:v>Enerģijas dzērieni un vitamīni</c:v>
                </c:pt>
              </c:strCache>
            </c:strRef>
          </c:cat>
          <c:val>
            <c:numRef>
              <c:f>Sheet1!$F$2:$F$8</c:f>
              <c:numCache>
                <c:formatCode>0%</c:formatCode>
                <c:ptCount val="7"/>
                <c:pt idx="0">
                  <c:v>0.40271471048864421</c:v>
                </c:pt>
                <c:pt idx="1">
                  <c:v>0.29042833563960824</c:v>
                </c:pt>
                <c:pt idx="2">
                  <c:v>0.26067401903844178</c:v>
                </c:pt>
                <c:pt idx="3">
                  <c:v>0.29708746263635838</c:v>
                </c:pt>
                <c:pt idx="4">
                  <c:v>0.26027580703582009</c:v>
                </c:pt>
                <c:pt idx="5">
                  <c:v>0.14812422655777291</c:v>
                </c:pt>
                <c:pt idx="6">
                  <c:v>0.10587674640320981</c:v>
                </c:pt>
              </c:numCache>
            </c:numRef>
          </c:val>
          <c:extLst>
            <c:ext xmlns:c16="http://schemas.microsoft.com/office/drawing/2014/chart" uri="{C3380CC4-5D6E-409C-BE32-E72D297353CC}">
              <c16:uniqueId val="{00000004-E2E7-4694-8427-F94D91112780}"/>
            </c:ext>
          </c:extLst>
        </c:ser>
        <c:ser>
          <c:idx val="5"/>
          <c:order val="5"/>
          <c:tx>
            <c:strRef>
              <c:f>Sheet1!$G$1</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Sportā aizliegto vielu saraksts</c:v>
                </c:pt>
                <c:pt idx="1">
                  <c:v>Dopinga kontroles procedūra</c:v>
                </c:pt>
                <c:pt idx="2">
                  <c:v>Antidopinga noteikumu pārkāpumu sankcijas</c:v>
                </c:pt>
                <c:pt idx="3">
                  <c:v>Iespējamās blaknes no sporta aizliegtajām vielām, piem., no anaboliskajiem steroīdiem </c:v>
                </c:pt>
                <c:pt idx="4">
                  <c:v>Kas ir antidopinga noteikumu pārkāpumi</c:v>
                </c:pt>
                <c:pt idx="5">
                  <c:v>Uztura bagātinātāji un to lietošanas riski </c:v>
                </c:pt>
                <c:pt idx="6">
                  <c:v>Enerģijas dzērieni un vitamīni</c:v>
                </c:pt>
              </c:strCache>
            </c:strRef>
          </c:cat>
          <c:val>
            <c:numRef>
              <c:f>Sheet1!$G$2:$G$8</c:f>
              <c:numCache>
                <c:formatCode>0%</c:formatCode>
                <c:ptCount val="7"/>
                <c:pt idx="0">
                  <c:v>5.1932139184326459E-2</c:v>
                </c:pt>
                <c:pt idx="1">
                  <c:v>4.5856361305106869E-2</c:v>
                </c:pt>
                <c:pt idx="2">
                  <c:v>4.3147628654973971E-2</c:v>
                </c:pt>
                <c:pt idx="3">
                  <c:v>4.7167482502210895E-2</c:v>
                </c:pt>
                <c:pt idx="4">
                  <c:v>5.2840176783469174E-2</c:v>
                </c:pt>
                <c:pt idx="5">
                  <c:v>5.0009253879208092E-2</c:v>
                </c:pt>
                <c:pt idx="6">
                  <c:v>5.0337422277997618E-2</c:v>
                </c:pt>
              </c:numCache>
            </c:numRef>
          </c:val>
          <c:extLst>
            <c:ext xmlns:c16="http://schemas.microsoft.com/office/drawing/2014/chart" uri="{C3380CC4-5D6E-409C-BE32-E72D297353CC}">
              <c16:uniqueId val="{00000005-E2E7-4694-8427-F94D91112780}"/>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10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18799414858416635"/>
          <c:y val="0.91153053569528875"/>
          <c:w val="0.8120058514158337"/>
          <c:h val="7.6822319597650748E-2"/>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1.2431830955554763E-2"/>
          <c:y val="0"/>
          <c:w val="0.95774167427522949"/>
          <c:h val="0.8679974978270959"/>
        </c:manualLayout>
      </c:layout>
      <c:barChart>
        <c:barDir val="bar"/>
        <c:grouping val="percentStacked"/>
        <c:varyColors val="0"/>
        <c:ser>
          <c:idx val="0"/>
          <c:order val="0"/>
          <c:tx>
            <c:strRef>
              <c:f>Sheet1!$B$1</c:f>
              <c:strCache>
                <c:ptCount val="1"/>
                <c:pt idx="0">
                  <c:v>Teicamas +  labas</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10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Sportā aizliegto vielu saraksts</c:v>
                </c:pt>
                <c:pt idx="1">
                  <c:v>Dopinga kontroles procedūra</c:v>
                </c:pt>
                <c:pt idx="2">
                  <c:v>Antidopinga noteikumu pārkāpumu sankcijas</c:v>
                </c:pt>
                <c:pt idx="3">
                  <c:v>Iespējamās blaknes no sporta aizliegtajām vielām, piem., no anaboliskajiem steroīdiem </c:v>
                </c:pt>
                <c:pt idx="4">
                  <c:v>Kas ir antidopinga noteikumu pārkāpumi</c:v>
                </c:pt>
                <c:pt idx="5">
                  <c:v>Uztura bagātinātāji un to lietošanas riski </c:v>
                </c:pt>
                <c:pt idx="6">
                  <c:v>Enerģijas dzērieni un vitamīni</c:v>
                </c:pt>
              </c:strCache>
            </c:strRef>
          </c:cat>
          <c:val>
            <c:numRef>
              <c:f>Sheet1!$B$2:$B$8</c:f>
              <c:numCache>
                <c:formatCode>0%</c:formatCode>
                <c:ptCount val="7"/>
                <c:pt idx="0">
                  <c:v>4.2496022091358228E-2</c:v>
                </c:pt>
                <c:pt idx="1">
                  <c:v>7.4652933374371899E-2</c:v>
                </c:pt>
                <c:pt idx="2">
                  <c:v>7.5635237671223474E-2</c:v>
                </c:pt>
                <c:pt idx="3">
                  <c:v>7.8431665202891077E-2</c:v>
                </c:pt>
                <c:pt idx="4">
                  <c:v>8.1656967726347743E-2</c:v>
                </c:pt>
                <c:pt idx="5">
                  <c:v>0.16127481420206993</c:v>
                </c:pt>
                <c:pt idx="6">
                  <c:v>0.24219274795478438</c:v>
                </c:pt>
              </c:numCache>
            </c:numRef>
          </c:val>
          <c:extLst>
            <c:ext xmlns:c16="http://schemas.microsoft.com/office/drawing/2014/chart" uri="{C3380CC4-5D6E-409C-BE32-E72D297353CC}">
              <c16:uniqueId val="{00000000-9FF0-496A-8391-DD003D01A9AA}"/>
            </c:ext>
          </c:extLst>
        </c:ser>
        <c:ser>
          <c:idx val="1"/>
          <c:order val="1"/>
          <c:tx>
            <c:strRef>
              <c:f>Sheet1!$C$1</c:f>
              <c:strCache>
                <c:ptCount val="1"/>
                <c:pt idx="0">
                  <c:v>Viduvējas</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Sportā aizliegto vielu saraksts</c:v>
                </c:pt>
                <c:pt idx="1">
                  <c:v>Dopinga kontroles procedūra</c:v>
                </c:pt>
                <c:pt idx="2">
                  <c:v>Antidopinga noteikumu pārkāpumu sankcijas</c:v>
                </c:pt>
                <c:pt idx="3">
                  <c:v>Iespējamās blaknes no sporta aizliegtajām vielām, piem., no anaboliskajiem steroīdiem </c:v>
                </c:pt>
                <c:pt idx="4">
                  <c:v>Kas ir antidopinga noteikumu pārkāpumi</c:v>
                </c:pt>
                <c:pt idx="5">
                  <c:v>Uztura bagātinātāji un to lietošanas riski </c:v>
                </c:pt>
                <c:pt idx="6">
                  <c:v>Enerģijas dzērieni un vitamīni</c:v>
                </c:pt>
              </c:strCache>
            </c:strRef>
          </c:cat>
          <c:val>
            <c:numRef>
              <c:f>Sheet1!$C$2:$C$8</c:f>
              <c:numCache>
                <c:formatCode>0%</c:formatCode>
                <c:ptCount val="7"/>
                <c:pt idx="0">
                  <c:v>0.16020040460868731</c:v>
                </c:pt>
                <c:pt idx="1">
                  <c:v>0.28842062406268515</c:v>
                </c:pt>
                <c:pt idx="2">
                  <c:v>0.31156487766172364</c:v>
                </c:pt>
                <c:pt idx="3">
                  <c:v>0.25913868060867917</c:v>
                </c:pt>
                <c:pt idx="4">
                  <c:v>0.3146805852699201</c:v>
                </c:pt>
                <c:pt idx="5">
                  <c:v>0.38837038887154718</c:v>
                </c:pt>
                <c:pt idx="6">
                  <c:v>0.4049767035733241</c:v>
                </c:pt>
              </c:numCache>
            </c:numRef>
          </c:val>
          <c:extLst>
            <c:ext xmlns:c16="http://schemas.microsoft.com/office/drawing/2014/chart" uri="{C3380CC4-5D6E-409C-BE32-E72D297353CC}">
              <c16:uniqueId val="{00000001-9FF0-496A-8391-DD003D01A9AA}"/>
            </c:ext>
          </c:extLst>
        </c:ser>
        <c:ser>
          <c:idx val="2"/>
          <c:order val="2"/>
          <c:tx>
            <c:strRef>
              <c:f>Sheet1!$D$1</c:f>
              <c:strCache>
                <c:ptCount val="1"/>
                <c:pt idx="0">
                  <c:v>Sliktas + ļoti sliktas</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Sportā aizliegto vielu saraksts</c:v>
                </c:pt>
                <c:pt idx="1">
                  <c:v>Dopinga kontroles procedūra</c:v>
                </c:pt>
                <c:pt idx="2">
                  <c:v>Antidopinga noteikumu pārkāpumu sankcijas</c:v>
                </c:pt>
                <c:pt idx="3">
                  <c:v>Iespējamās blaknes no sporta aizliegtajām vielām, piem., no anaboliskajiem steroīdiem </c:v>
                </c:pt>
                <c:pt idx="4">
                  <c:v>Kas ir antidopinga noteikumu pārkāpumi</c:v>
                </c:pt>
                <c:pt idx="5">
                  <c:v>Uztura bagātinātāji un to lietošanas riski </c:v>
                </c:pt>
                <c:pt idx="6">
                  <c:v>Enerģijas dzērieni un vitamīni</c:v>
                </c:pt>
              </c:strCache>
            </c:strRef>
          </c:cat>
          <c:val>
            <c:numRef>
              <c:f>Sheet1!$D$2:$D$8</c:f>
              <c:numCache>
                <c:formatCode>0%</c:formatCode>
                <c:ptCount val="7"/>
                <c:pt idx="0">
                  <c:v>0.74537143411562867</c:v>
                </c:pt>
                <c:pt idx="1">
                  <c:v>0.59107008125783633</c:v>
                </c:pt>
                <c:pt idx="2">
                  <c:v>0.56965225601207892</c:v>
                </c:pt>
                <c:pt idx="3">
                  <c:v>0.61526217168621911</c:v>
                </c:pt>
                <c:pt idx="4">
                  <c:v>0.55082227022026298</c:v>
                </c:pt>
                <c:pt idx="5">
                  <c:v>0.40034554304717446</c:v>
                </c:pt>
                <c:pt idx="6">
                  <c:v>0.30249312619389368</c:v>
                </c:pt>
              </c:numCache>
            </c:numRef>
          </c:val>
          <c:extLst>
            <c:ext xmlns:c16="http://schemas.microsoft.com/office/drawing/2014/chart" uri="{C3380CC4-5D6E-409C-BE32-E72D297353CC}">
              <c16:uniqueId val="{00000002-9FF0-496A-8391-DD003D01A9AA}"/>
            </c:ext>
          </c:extLst>
        </c:ser>
        <c:ser>
          <c:idx val="3"/>
          <c:order val="3"/>
          <c:tx>
            <c:strRef>
              <c:f>Sheet1!$E$1</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Sportā aizliegto vielu saraksts</c:v>
                </c:pt>
                <c:pt idx="1">
                  <c:v>Dopinga kontroles procedūra</c:v>
                </c:pt>
                <c:pt idx="2">
                  <c:v>Antidopinga noteikumu pārkāpumu sankcijas</c:v>
                </c:pt>
                <c:pt idx="3">
                  <c:v>Iespējamās blaknes no sporta aizliegtajām vielām, piem., no anaboliskajiem steroīdiem </c:v>
                </c:pt>
                <c:pt idx="4">
                  <c:v>Kas ir antidopinga noteikumu pārkāpumi</c:v>
                </c:pt>
                <c:pt idx="5">
                  <c:v>Uztura bagātinātāji un to lietošanas riski </c:v>
                </c:pt>
                <c:pt idx="6">
                  <c:v>Enerģijas dzērieni un vitamīni</c:v>
                </c:pt>
              </c:strCache>
            </c:strRef>
          </c:cat>
          <c:val>
            <c:numRef>
              <c:f>Sheet1!$E$2:$E$8</c:f>
              <c:numCache>
                <c:formatCode>0%</c:formatCode>
                <c:ptCount val="7"/>
                <c:pt idx="0">
                  <c:v>5.1932139184326459E-2</c:v>
                </c:pt>
                <c:pt idx="1">
                  <c:v>4.5856361305106869E-2</c:v>
                </c:pt>
                <c:pt idx="2">
                  <c:v>4.3147628654973971E-2</c:v>
                </c:pt>
                <c:pt idx="3">
                  <c:v>4.7167482502210895E-2</c:v>
                </c:pt>
                <c:pt idx="4">
                  <c:v>5.2840176783469174E-2</c:v>
                </c:pt>
                <c:pt idx="5">
                  <c:v>5.0009253879208092E-2</c:v>
                </c:pt>
                <c:pt idx="6">
                  <c:v>5.0337422277997618E-2</c:v>
                </c:pt>
              </c:numCache>
            </c:numRef>
          </c:val>
          <c:extLst>
            <c:ext xmlns:c16="http://schemas.microsoft.com/office/drawing/2014/chart" uri="{C3380CC4-5D6E-409C-BE32-E72D297353CC}">
              <c16:uniqueId val="{00000003-9FF0-496A-8391-DD003D01A9AA}"/>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1"/>
        <c:axPos val="l"/>
        <c:numFmt formatCode="General" sourceLinked="1"/>
        <c:majorTickMark val="out"/>
        <c:minorTickMark val="none"/>
        <c:tickLblPos val="nextTo"/>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
          <c:y val="0.8978595031722364"/>
          <c:w val="1"/>
          <c:h val="0.10214049682776363"/>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4323767898382"/>
          <c:y val="1.2445649860958169E-2"/>
          <c:w val="0.48130811844415178"/>
          <c:h val="0.97043476475593848"/>
        </c:manualLayout>
      </c:layout>
      <c:barChart>
        <c:barDir val="bar"/>
        <c:grouping val="clustered"/>
        <c:varyColors val="0"/>
        <c:ser>
          <c:idx val="0"/>
          <c:order val="0"/>
          <c:tx>
            <c:strRef>
              <c:f>Sheet1!$B$1</c:f>
              <c:strCache>
                <c:ptCount val="1"/>
                <c:pt idx="0">
                  <c:v>8%</c:v>
                </c:pt>
              </c:strCache>
            </c:strRef>
          </c:tx>
          <c:spPr>
            <a:solidFill>
              <a:schemeClr val="accent5"/>
            </a:solidFill>
          </c:spPr>
          <c:invertIfNegative val="0"/>
          <c:dPt>
            <c:idx val="0"/>
            <c:invertIfNegative val="0"/>
            <c:bubble3D val="0"/>
            <c:extLst>
              <c:ext xmlns:c16="http://schemas.microsoft.com/office/drawing/2014/chart" uri="{C3380CC4-5D6E-409C-BE32-E72D297353CC}">
                <c16:uniqueId val="{00000001-A8B1-43C7-8631-92D1149DE66C}"/>
              </c:ext>
            </c:extLst>
          </c:dPt>
          <c:dPt>
            <c:idx val="1"/>
            <c:invertIfNegative val="0"/>
            <c:bubble3D val="0"/>
            <c:extLst>
              <c:ext xmlns:c16="http://schemas.microsoft.com/office/drawing/2014/chart" uri="{C3380CC4-5D6E-409C-BE32-E72D297353CC}">
                <c16:uniqueId val="{00000002-A8B1-43C7-8631-92D1149DE66C}"/>
              </c:ext>
            </c:extLst>
          </c:dPt>
          <c:dLbls>
            <c:spPr>
              <a:noFill/>
              <a:ln>
                <a:noFill/>
              </a:ln>
              <a:effectLst/>
            </c:spPr>
            <c:txPr>
              <a:bodyPr/>
              <a:lstStyle/>
              <a:p>
                <a:pPr>
                  <a:defRPr lang="en-US"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Sheet1!$A$2:$A$12</c:f>
              <c:strCache>
                <c:ptCount val="11"/>
                <c:pt idx="0">
                  <c:v>Cits avots</c:v>
                </c:pt>
                <c:pt idx="1">
                  <c:v>Latvijas Antidopinga biroja mājaslapā www.antidopings.gov.lv</c:v>
                </c:pt>
                <c:pt idx="2">
                  <c:v>No sporta ārsta</c:v>
                </c:pt>
                <c:pt idx="3">
                  <c:v>Publiskajos pasākumos</c:v>
                </c:pt>
                <c:pt idx="4">
                  <c:v>No trenera</c:v>
                </c:pt>
                <c:pt idx="5">
                  <c:v>Citās specializētās vietnēs par sporta medicīnu</c:v>
                </c:pt>
                <c:pt idx="6">
                  <c:v>Informatīvajos materiālos/ bukletos</c:v>
                </c:pt>
                <c:pt idx="7">
                  <c:v>Izglītības iestādē/ no skolotājiem/ pasniedzējiem</c:v>
                </c:pt>
                <c:pt idx="8">
                  <c:v>No radiem, draugiem, kolēģiem, ģimenes locekļiem</c:v>
                </c:pt>
                <c:pt idx="9">
                  <c:v>Sociālajos medijos/ tīklos</c:v>
                </c:pt>
                <c:pt idx="10">
                  <c:v>Medijos (TV, radio, preses izdevumi, interneta mediji/ portāli)</c:v>
                </c:pt>
              </c:strCache>
            </c:strRef>
          </c:cat>
          <c:val>
            <c:numRef>
              <c:f>Sheet1!$B$2:$B$12</c:f>
              <c:numCache>
                <c:formatCode>0%</c:formatCode>
                <c:ptCount val="11"/>
                <c:pt idx="0">
                  <c:v>3.133967451641901E-2</c:v>
                </c:pt>
                <c:pt idx="1">
                  <c:v>2.7616857794828989E-2</c:v>
                </c:pt>
                <c:pt idx="2">
                  <c:v>2.8172387828993669E-2</c:v>
                </c:pt>
                <c:pt idx="3">
                  <c:v>3.0777642881517721E-2</c:v>
                </c:pt>
                <c:pt idx="4">
                  <c:v>4.4570931176869492E-2</c:v>
                </c:pt>
                <c:pt idx="5">
                  <c:v>5.1516443786996984E-2</c:v>
                </c:pt>
                <c:pt idx="6">
                  <c:v>5.65139198339141E-2</c:v>
                </c:pt>
                <c:pt idx="7">
                  <c:v>7.0850754103862407E-2</c:v>
                </c:pt>
                <c:pt idx="8">
                  <c:v>0.12623510611231226</c:v>
                </c:pt>
                <c:pt idx="9">
                  <c:v>0.35636195209402727</c:v>
                </c:pt>
                <c:pt idx="10">
                  <c:v>0.76302766676572875</c:v>
                </c:pt>
              </c:numCache>
            </c:numRef>
          </c:val>
          <c:extLst>
            <c:ext xmlns:c16="http://schemas.microsoft.com/office/drawing/2014/chart" uri="{C3380CC4-5D6E-409C-BE32-E72D297353CC}">
              <c16:uniqueId val="{00000003-A8B1-43C7-8631-92D1149DE66C}"/>
            </c:ext>
          </c:extLst>
        </c:ser>
        <c:dLbls>
          <c:showLegendKey val="0"/>
          <c:showVal val="0"/>
          <c:showCatName val="0"/>
          <c:showSerName val="0"/>
          <c:showPercent val="0"/>
          <c:showBubbleSize val="0"/>
        </c:dLbls>
        <c:gapWidth val="50"/>
        <c:axId val="-1642242512"/>
        <c:axId val="-1642271344"/>
      </c:barChart>
      <c:catAx>
        <c:axId val="-1642242512"/>
        <c:scaling>
          <c:orientation val="minMax"/>
        </c:scaling>
        <c:delete val="0"/>
        <c:axPos val="l"/>
        <c:numFmt formatCode="General" sourceLinked="0"/>
        <c:majorTickMark val="out"/>
        <c:minorTickMark val="none"/>
        <c:tickLblPos val="nextTo"/>
        <c:txPr>
          <a:bodyPr/>
          <a:lstStyle/>
          <a:p>
            <a:pPr>
              <a:defRPr lang="en-US" sz="1100" b="1"/>
            </a:pPr>
            <a:endParaRPr lang="en-US"/>
          </a:p>
        </c:txPr>
        <c:crossAx val="-1642271344"/>
        <c:crosses val="autoZero"/>
        <c:auto val="1"/>
        <c:lblAlgn val="ctr"/>
        <c:lblOffset val="100"/>
        <c:noMultiLvlLbl val="0"/>
      </c:catAx>
      <c:valAx>
        <c:axId val="-1642271344"/>
        <c:scaling>
          <c:orientation val="minMax"/>
        </c:scaling>
        <c:delete val="1"/>
        <c:axPos val="b"/>
        <c:numFmt formatCode="0%" sourceLinked="1"/>
        <c:majorTickMark val="out"/>
        <c:minorTickMark val="none"/>
        <c:tickLblPos val="nextTo"/>
        <c:crossAx val="-164224251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13343532405233"/>
          <c:y val="4.6001232772310595E-3"/>
          <c:w val="0.88376083232268965"/>
          <c:h val="0.83018835132090119"/>
        </c:manualLayout>
      </c:layout>
      <c:barChart>
        <c:barDir val="bar"/>
        <c:grouping val="percentStacked"/>
        <c:varyColors val="0"/>
        <c:ser>
          <c:idx val="0"/>
          <c:order val="0"/>
          <c:tx>
            <c:strRef>
              <c:f>Sheet1!$B$2</c:f>
              <c:strCache>
                <c:ptCount val="1"/>
                <c:pt idx="0">
                  <c:v>Ļoti + diezgan laba</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2024</c:v>
                </c:pt>
              </c:numCache>
            </c:numRef>
          </c:cat>
          <c:val>
            <c:numRef>
              <c:f>Sheet1!$B$3:$B$4</c:f>
              <c:numCache>
                <c:formatCode>0%</c:formatCode>
                <c:ptCount val="2"/>
                <c:pt idx="0">
                  <c:v>0.2</c:v>
                </c:pt>
                <c:pt idx="1">
                  <c:v>0.30147841485383259</c:v>
                </c:pt>
              </c:numCache>
            </c:numRef>
          </c:val>
          <c:extLst>
            <c:ext xmlns:c16="http://schemas.microsoft.com/office/drawing/2014/chart" uri="{C3380CC4-5D6E-409C-BE32-E72D297353CC}">
              <c16:uniqueId val="{00000000-87DA-4F13-81B8-F02759F7E5AF}"/>
            </c:ext>
          </c:extLst>
        </c:ser>
        <c:ser>
          <c:idx val="1"/>
          <c:order val="1"/>
          <c:tx>
            <c:strRef>
              <c:f>Sheet1!$C$2</c:f>
              <c:strCache>
                <c:ptCount val="1"/>
                <c:pt idx="0">
                  <c:v>Vidēja</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2024</c:v>
                </c:pt>
              </c:numCache>
            </c:numRef>
          </c:cat>
          <c:val>
            <c:numRef>
              <c:f>Sheet1!$C$3:$C$4</c:f>
              <c:numCache>
                <c:formatCode>0%</c:formatCode>
                <c:ptCount val="2"/>
                <c:pt idx="0">
                  <c:v>0.47</c:v>
                </c:pt>
                <c:pt idx="1">
                  <c:v>0.4807086998768248</c:v>
                </c:pt>
              </c:numCache>
            </c:numRef>
          </c:val>
          <c:extLst>
            <c:ext xmlns:c16="http://schemas.microsoft.com/office/drawing/2014/chart" uri="{C3380CC4-5D6E-409C-BE32-E72D297353CC}">
              <c16:uniqueId val="{00000001-87DA-4F13-81B8-F02759F7E5AF}"/>
            </c:ext>
          </c:extLst>
        </c:ser>
        <c:ser>
          <c:idx val="2"/>
          <c:order val="2"/>
          <c:tx>
            <c:strRef>
              <c:f>Sheet1!$D$2</c:f>
              <c:strCache>
                <c:ptCount val="1"/>
                <c:pt idx="0">
                  <c:v>Ļoti + diezgan slikta</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2024</c:v>
                </c:pt>
              </c:numCache>
            </c:numRef>
          </c:cat>
          <c:val>
            <c:numRef>
              <c:f>Sheet1!$D$3:$D$4</c:f>
              <c:numCache>
                <c:formatCode>0%</c:formatCode>
                <c:ptCount val="2"/>
                <c:pt idx="0">
                  <c:v>0.32</c:v>
                </c:pt>
                <c:pt idx="1">
                  <c:v>0.20331804665914124</c:v>
                </c:pt>
              </c:numCache>
            </c:numRef>
          </c:val>
          <c:extLst>
            <c:ext xmlns:c16="http://schemas.microsoft.com/office/drawing/2014/chart" uri="{C3380CC4-5D6E-409C-BE32-E72D297353CC}">
              <c16:uniqueId val="{00000002-87DA-4F13-81B8-F02759F7E5AF}"/>
            </c:ext>
          </c:extLst>
        </c:ser>
        <c:ser>
          <c:idx val="3"/>
          <c:order val="3"/>
          <c:tx>
            <c:strRef>
              <c:f>Sheet1!$E$2</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2024</c:v>
                </c:pt>
              </c:numCache>
            </c:numRef>
          </c:cat>
          <c:val>
            <c:numRef>
              <c:f>Sheet1!$E$3:$E$4</c:f>
              <c:numCache>
                <c:formatCode>0%</c:formatCode>
                <c:ptCount val="2"/>
                <c:pt idx="0">
                  <c:v>0.01</c:v>
                </c:pt>
                <c:pt idx="1">
                  <c:v>1.4494838610201627E-2</c:v>
                </c:pt>
              </c:numCache>
            </c:numRef>
          </c:val>
          <c:extLst>
            <c:ext xmlns:c16="http://schemas.microsoft.com/office/drawing/2014/chart" uri="{C3380CC4-5D6E-409C-BE32-E72D297353CC}">
              <c16:uniqueId val="{00000003-87DA-4F13-81B8-F02759F7E5AF}"/>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05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12478739267034807"/>
          <c:y val="0.87869376235429153"/>
          <c:w val="0.875212607329652"/>
          <c:h val="0.12130644973293395"/>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503259942961324"/>
          <c:y val="0.19448123718230226"/>
          <c:w val="0.51932681487152632"/>
          <c:h val="0.5391989779849804"/>
        </c:manualLayout>
      </c:layout>
      <c:doughnutChart>
        <c:varyColors val="1"/>
        <c:ser>
          <c:idx val="0"/>
          <c:order val="0"/>
          <c:tx>
            <c:strRef>
              <c:f>Sheet1!$B$1</c:f>
              <c:strCache>
                <c:ptCount val="1"/>
                <c:pt idx="0">
                  <c:v>Sales</c:v>
                </c:pt>
              </c:strCache>
            </c:strRef>
          </c:tx>
          <c:spPr>
            <a:solidFill>
              <a:schemeClr val="accent6"/>
            </a:solidFill>
          </c:spPr>
          <c:dPt>
            <c:idx val="0"/>
            <c:bubble3D val="0"/>
            <c:spPr>
              <a:solidFill>
                <a:schemeClr val="accent2"/>
              </a:solidFill>
            </c:spPr>
            <c:extLst>
              <c:ext xmlns:c16="http://schemas.microsoft.com/office/drawing/2014/chart" uri="{C3380CC4-5D6E-409C-BE32-E72D297353CC}">
                <c16:uniqueId val="{00000001-F77F-49A4-9B09-68719B7065BA}"/>
              </c:ext>
            </c:extLst>
          </c:dPt>
          <c:dPt>
            <c:idx val="1"/>
            <c:bubble3D val="0"/>
            <c:extLst>
              <c:ext xmlns:c16="http://schemas.microsoft.com/office/drawing/2014/chart" uri="{C3380CC4-5D6E-409C-BE32-E72D297353CC}">
                <c16:uniqueId val="{00000002-F77F-49A4-9B09-68719B7065BA}"/>
              </c:ext>
            </c:extLst>
          </c:dPt>
          <c:dPt>
            <c:idx val="2"/>
            <c:bubble3D val="0"/>
            <c:spPr>
              <a:solidFill>
                <a:schemeClr val="bg1">
                  <a:lumMod val="65000"/>
                </a:schemeClr>
              </a:solidFill>
            </c:spPr>
            <c:extLst>
              <c:ext xmlns:c16="http://schemas.microsoft.com/office/drawing/2014/chart" uri="{C3380CC4-5D6E-409C-BE32-E72D297353CC}">
                <c16:uniqueId val="{00000004-F77F-49A4-9B09-68719B7065BA}"/>
              </c:ext>
            </c:extLst>
          </c:dPt>
          <c:dPt>
            <c:idx val="6"/>
            <c:bubble3D val="0"/>
            <c:extLst>
              <c:ext xmlns:c16="http://schemas.microsoft.com/office/drawing/2014/chart" uri="{C3380CC4-5D6E-409C-BE32-E72D297353CC}">
                <c16:uniqueId val="{0000000B-F77F-49A4-9B09-68719B7065BA}"/>
              </c:ext>
            </c:extLst>
          </c:dPt>
          <c:dLbls>
            <c:dLbl>
              <c:idx val="0"/>
              <c:layout>
                <c:manualLayout>
                  <c:x val="0.13248547188496793"/>
                  <c:y val="-0.16172293515852915"/>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F77F-49A4-9B09-68719B7065BA}"/>
                </c:ext>
              </c:extLst>
            </c:dLbl>
            <c:dLbl>
              <c:idx val="1"/>
              <c:layout>
                <c:manualLayout>
                  <c:x val="-0.19055520854606059"/>
                  <c:y val="0.12266516439921857"/>
                </c:manualLayout>
              </c:layout>
              <c:showLegendKey val="0"/>
              <c:showVal val="1"/>
              <c:showCatName val="1"/>
              <c:showSerName val="0"/>
              <c:showPercent val="0"/>
              <c:showBubbleSize val="0"/>
              <c:extLst>
                <c:ext xmlns:c15="http://schemas.microsoft.com/office/drawing/2012/chart" uri="{CE6537A1-D6FC-4f65-9D91-7224C49458BB}">
                  <c15:layout>
                    <c:manualLayout>
                      <c:w val="0.22955091085008023"/>
                      <c:h val="9.3779045439154468E-2"/>
                    </c:manualLayout>
                  </c15:layout>
                </c:ext>
                <c:ext xmlns:c16="http://schemas.microsoft.com/office/drawing/2014/chart" uri="{C3380CC4-5D6E-409C-BE32-E72D297353CC}">
                  <c16:uniqueId val="{00000002-F77F-49A4-9B09-68719B7065BA}"/>
                </c:ext>
              </c:extLst>
            </c:dLbl>
            <c:dLbl>
              <c:idx val="2"/>
              <c:layout>
                <c:manualLayout>
                  <c:x val="-0.18628827346209043"/>
                  <c:y val="-0.16149375065613306"/>
                </c:manualLayout>
              </c:layout>
              <c:spPr>
                <a:noFill/>
                <a:ln>
                  <a:noFill/>
                </a:ln>
                <a:effectLst/>
              </c:spPr>
              <c:txPr>
                <a:bodyPr wrap="square" lIns="38100" tIns="19050" rIns="38100" bIns="19050" anchor="ctr">
                  <a:noAutofit/>
                </a:bodyPr>
                <a:lstStyle/>
                <a:p>
                  <a:pPr>
                    <a:defRPr sz="1000" b="1"/>
                  </a:pPr>
                  <a:endParaRPr lang="en-US"/>
                </a:p>
              </c:txPr>
              <c:showLegendKey val="0"/>
              <c:showVal val="1"/>
              <c:showCatName val="1"/>
              <c:showSerName val="0"/>
              <c:showPercent val="0"/>
              <c:showBubbleSize val="0"/>
              <c:extLst>
                <c:ext xmlns:c15="http://schemas.microsoft.com/office/drawing/2012/chart" uri="{CE6537A1-D6FC-4f65-9D91-7224C49458BB}">
                  <c15:layout>
                    <c:manualLayout>
                      <c:w val="0.28892798560845767"/>
                      <c:h val="0.13133573163825518"/>
                    </c:manualLayout>
                  </c15:layout>
                </c:ext>
                <c:ext xmlns:c16="http://schemas.microsoft.com/office/drawing/2014/chart" uri="{C3380CC4-5D6E-409C-BE32-E72D297353CC}">
                  <c16:uniqueId val="{00000004-F77F-49A4-9B09-68719B7065BA}"/>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F77F-49A4-9B09-68719B7065BA}"/>
                </c:ext>
              </c:extLst>
            </c:dLbl>
            <c:spPr>
              <a:noFill/>
              <a:ln>
                <a:noFill/>
              </a:ln>
              <a:effectLst/>
            </c:spPr>
            <c:txPr>
              <a:bodyPr wrap="square" lIns="38100" tIns="19050" rIns="38100" bIns="19050" anchor="ctr">
                <a:spAutoFit/>
              </a:bodyPr>
              <a:lstStyle/>
              <a:p>
                <a:pPr>
                  <a:defRPr sz="100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Sheet1!$A$2:$A$4</c:f>
              <c:strCache>
                <c:ptCount val="3"/>
                <c:pt idx="0">
                  <c:v>Jā</c:v>
                </c:pt>
                <c:pt idx="1">
                  <c:v>Nē</c:v>
                </c:pt>
                <c:pt idx="2">
                  <c:v>Grūti pateikt</c:v>
                </c:pt>
              </c:strCache>
            </c:strRef>
          </c:cat>
          <c:val>
            <c:numRef>
              <c:f>Sheet1!$B$2:$B$4</c:f>
              <c:numCache>
                <c:formatCode>0%</c:formatCode>
                <c:ptCount val="3"/>
                <c:pt idx="0">
                  <c:v>0.10909451449972206</c:v>
                </c:pt>
                <c:pt idx="1">
                  <c:v>0.85033206629913172</c:v>
                </c:pt>
                <c:pt idx="2">
                  <c:v>4.0573419201146536E-2</c:v>
                </c:pt>
              </c:numCache>
            </c:numRef>
          </c:val>
          <c:extLst>
            <c:ext xmlns:c16="http://schemas.microsoft.com/office/drawing/2014/chart" uri="{C3380CC4-5D6E-409C-BE32-E72D297353CC}">
              <c16:uniqueId val="{0000000C-F77F-49A4-9B09-68719B7065BA}"/>
            </c:ext>
          </c:extLst>
        </c:ser>
        <c:dLbls>
          <c:showLegendKey val="0"/>
          <c:showVal val="0"/>
          <c:showCatName val="0"/>
          <c:showSerName val="0"/>
          <c:showPercent val="0"/>
          <c:showBubbleSize val="0"/>
          <c:showLeaderLines val="1"/>
        </c:dLbls>
        <c:firstSliceAng val="16"/>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068000898450897"/>
          <c:y val="5.751624323187092E-2"/>
          <c:w val="0.81279537316366557"/>
          <c:h val="0.91341459972843508"/>
        </c:manualLayout>
      </c:layout>
      <c:barChart>
        <c:barDir val="bar"/>
        <c:grouping val="clustered"/>
        <c:varyColors val="0"/>
        <c:ser>
          <c:idx val="0"/>
          <c:order val="0"/>
          <c:tx>
            <c:strRef>
              <c:f>Sheet1!$B$1</c:f>
              <c:strCache>
                <c:ptCount val="1"/>
                <c:pt idx="0">
                  <c:v>Series 1</c:v>
                </c:pt>
              </c:strCache>
            </c:strRef>
          </c:tx>
          <c:spPr>
            <a:solidFill>
              <a:schemeClr val="accent1"/>
            </a:solidFill>
          </c:spPr>
          <c:invertIfNegative val="0"/>
          <c:dPt>
            <c:idx val="0"/>
            <c:invertIfNegative val="0"/>
            <c:bubble3D val="0"/>
            <c:extLst>
              <c:ext xmlns:c16="http://schemas.microsoft.com/office/drawing/2014/chart" uri="{C3380CC4-5D6E-409C-BE32-E72D297353CC}">
                <c16:uniqueId val="{00000000-12C3-4B78-95CC-04C7BC897FC4}"/>
              </c:ext>
            </c:extLst>
          </c:dPt>
          <c:dPt>
            <c:idx val="1"/>
            <c:invertIfNegative val="0"/>
            <c:bubble3D val="0"/>
            <c:extLst>
              <c:ext xmlns:c16="http://schemas.microsoft.com/office/drawing/2014/chart" uri="{C3380CC4-5D6E-409C-BE32-E72D297353CC}">
                <c16:uniqueId val="{00000001-12C3-4B78-95CC-04C7BC897FC4}"/>
              </c:ext>
            </c:extLst>
          </c:dPt>
          <c:dLbls>
            <c:spPr>
              <a:noFill/>
              <a:ln>
                <a:noFill/>
              </a:ln>
              <a:effectLst/>
            </c:spPr>
            <c:txPr>
              <a:bodyPr/>
              <a:lstStyle/>
              <a:p>
                <a:pPr>
                  <a:defRPr lang="en-US"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2019</c:v>
                </c:pt>
                <c:pt idx="1">
                  <c:v>2024 </c:v>
                </c:pt>
              </c:strCache>
            </c:strRef>
          </c:cat>
          <c:val>
            <c:numRef>
              <c:f>Sheet1!$B$2:$B$3</c:f>
              <c:numCache>
                <c:formatCode>0%</c:formatCode>
                <c:ptCount val="2"/>
                <c:pt idx="0">
                  <c:v>0.09</c:v>
                </c:pt>
                <c:pt idx="1">
                  <c:v>0.10909451449972206</c:v>
                </c:pt>
              </c:numCache>
            </c:numRef>
          </c:val>
          <c:extLst>
            <c:ext xmlns:c16="http://schemas.microsoft.com/office/drawing/2014/chart" uri="{C3380CC4-5D6E-409C-BE32-E72D297353CC}">
              <c16:uniqueId val="{00000003-12C3-4B78-95CC-04C7BC897FC4}"/>
            </c:ext>
          </c:extLst>
        </c:ser>
        <c:dLbls>
          <c:showLegendKey val="0"/>
          <c:showVal val="0"/>
          <c:showCatName val="0"/>
          <c:showSerName val="0"/>
          <c:showPercent val="0"/>
          <c:showBubbleSize val="0"/>
        </c:dLbls>
        <c:gapWidth val="50"/>
        <c:axId val="-1640710144"/>
        <c:axId val="-1640716672"/>
      </c:barChart>
      <c:catAx>
        <c:axId val="-1640710144"/>
        <c:scaling>
          <c:orientation val="minMax"/>
        </c:scaling>
        <c:delete val="0"/>
        <c:axPos val="l"/>
        <c:numFmt formatCode="General" sourceLinked="0"/>
        <c:majorTickMark val="out"/>
        <c:minorTickMark val="none"/>
        <c:tickLblPos val="nextTo"/>
        <c:txPr>
          <a:bodyPr/>
          <a:lstStyle/>
          <a:p>
            <a:pPr>
              <a:defRPr lang="en-US" sz="1100" b="1" i="0"/>
            </a:pPr>
            <a:endParaRPr lang="en-US"/>
          </a:p>
        </c:txPr>
        <c:crossAx val="-1640716672"/>
        <c:crosses val="autoZero"/>
        <c:auto val="1"/>
        <c:lblAlgn val="ctr"/>
        <c:lblOffset val="100"/>
        <c:noMultiLvlLbl val="0"/>
      </c:catAx>
      <c:valAx>
        <c:axId val="-1640716672"/>
        <c:scaling>
          <c:orientation val="minMax"/>
          <c:max val="0.25"/>
          <c:min val="0"/>
        </c:scaling>
        <c:delete val="1"/>
        <c:axPos val="b"/>
        <c:numFmt formatCode="0%" sourceLinked="1"/>
        <c:majorTickMark val="out"/>
        <c:minorTickMark val="none"/>
        <c:tickLblPos val="nextTo"/>
        <c:crossAx val="-1640710144"/>
        <c:crosses val="autoZero"/>
        <c:crossBetween val="between"/>
        <c:majorUnit val="0.25"/>
      </c:valAx>
    </c:plotArea>
    <c:plotVisOnly val="1"/>
    <c:dispBlanksAs val="gap"/>
    <c:showDLblsOverMax val="0"/>
  </c:chart>
  <c:txPr>
    <a:bodyPr/>
    <a:lstStyle/>
    <a:p>
      <a:pPr>
        <a:defRPr sz="1800"/>
      </a:pPr>
      <a:endParaRPr lang="en-US"/>
    </a:p>
  </c:txPr>
  <c:externalData r:id="rId1">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063858483933021"/>
          <c:y val="1.2445588522787807E-2"/>
          <c:w val="0.48130811844415178"/>
          <c:h val="0.97043476475593848"/>
        </c:manualLayout>
      </c:layout>
      <c:barChart>
        <c:barDir val="bar"/>
        <c:grouping val="clustered"/>
        <c:varyColors val="0"/>
        <c:ser>
          <c:idx val="0"/>
          <c:order val="0"/>
          <c:tx>
            <c:strRef>
              <c:f>Sheet1!$B$1</c:f>
              <c:strCache>
                <c:ptCount val="1"/>
                <c:pt idx="0">
                  <c:v>2019</c:v>
                </c:pt>
              </c:strCache>
            </c:strRef>
          </c:tx>
          <c:spPr>
            <a:solidFill>
              <a:schemeClr val="accent5">
                <a:lumMod val="60000"/>
                <a:lumOff val="40000"/>
              </a:schemeClr>
            </a:solidFill>
          </c:spPr>
          <c:invertIfNegative val="0"/>
          <c:dPt>
            <c:idx val="0"/>
            <c:invertIfNegative val="0"/>
            <c:bubble3D val="0"/>
            <c:extLst>
              <c:ext xmlns:c16="http://schemas.microsoft.com/office/drawing/2014/chart" uri="{C3380CC4-5D6E-409C-BE32-E72D297353CC}">
                <c16:uniqueId val="{00000001-D76E-4380-95AA-6F5402E809BC}"/>
              </c:ext>
            </c:extLst>
          </c:dPt>
          <c:dPt>
            <c:idx val="1"/>
            <c:invertIfNegative val="0"/>
            <c:bubble3D val="0"/>
            <c:extLst>
              <c:ext xmlns:c16="http://schemas.microsoft.com/office/drawing/2014/chart" uri="{C3380CC4-5D6E-409C-BE32-E72D297353CC}">
                <c16:uniqueId val="{00000002-D76E-4380-95AA-6F5402E809BC}"/>
              </c:ext>
            </c:extLst>
          </c:dPt>
          <c:dLbls>
            <c:spPr>
              <a:noFill/>
              <a:ln>
                <a:noFill/>
              </a:ln>
              <a:effectLst/>
            </c:spPr>
            <c:txPr>
              <a:bodyPr/>
              <a:lstStyle/>
              <a:p>
                <a:pPr>
                  <a:defRPr lang="en-US" sz="800" b="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Neatceras \ Grūti pateikt</c:v>
                </c:pt>
                <c:pt idx="1">
                  <c:v>Dopinga kontroles procedūra</c:v>
                </c:pt>
                <c:pt idx="2">
                  <c:v>Sportistu tiesības, pienākumi un atbildība</c:v>
                </c:pt>
                <c:pt idx="3">
                  <c:v>Soda sankcijas par antidopinga noteikumu pārkāpumiem</c:v>
                </c:pt>
                <c:pt idx="4">
                  <c:v>Uztura bagātinātāji un to lietošanas riski</c:v>
                </c:pt>
                <c:pt idx="5">
                  <c:v>Sportā aizliegtās vielas un metodes</c:v>
                </c:pt>
                <c:pt idx="6">
                  <c:v>Sportā aizliegto vielu (dopinga) ietekme uz veselību</c:v>
                </c:pt>
              </c:strCache>
            </c:strRef>
          </c:cat>
          <c:val>
            <c:numRef>
              <c:f>Sheet1!$B$2:$B$8</c:f>
              <c:numCache>
                <c:formatCode>0%</c:formatCode>
                <c:ptCount val="7"/>
                <c:pt idx="0">
                  <c:v>0.06</c:v>
                </c:pt>
                <c:pt idx="1">
                  <c:v>0.28000000000000003</c:v>
                </c:pt>
                <c:pt idx="2">
                  <c:v>0.25</c:v>
                </c:pt>
                <c:pt idx="3">
                  <c:v>0.35</c:v>
                </c:pt>
                <c:pt idx="4">
                  <c:v>0.54</c:v>
                </c:pt>
                <c:pt idx="5">
                  <c:v>0.64</c:v>
                </c:pt>
                <c:pt idx="6">
                  <c:v>0.69</c:v>
                </c:pt>
              </c:numCache>
            </c:numRef>
          </c:val>
          <c:extLst>
            <c:ext xmlns:c16="http://schemas.microsoft.com/office/drawing/2014/chart" uri="{C3380CC4-5D6E-409C-BE32-E72D297353CC}">
              <c16:uniqueId val="{00000003-D76E-4380-95AA-6F5402E809BC}"/>
            </c:ext>
          </c:extLst>
        </c:ser>
        <c:ser>
          <c:idx val="1"/>
          <c:order val="1"/>
          <c:tx>
            <c:strRef>
              <c:f>Sheet1!$C$1</c:f>
              <c:strCache>
                <c:ptCount val="1"/>
                <c:pt idx="0">
                  <c:v>2024</c:v>
                </c:pt>
              </c:strCache>
            </c:strRef>
          </c:tx>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Neatceras \ Grūti pateikt</c:v>
                </c:pt>
                <c:pt idx="1">
                  <c:v>Dopinga kontroles procedūra</c:v>
                </c:pt>
                <c:pt idx="2">
                  <c:v>Sportistu tiesības, pienākumi un atbildība</c:v>
                </c:pt>
                <c:pt idx="3">
                  <c:v>Soda sankcijas par antidopinga noteikumu pārkāpumiem</c:v>
                </c:pt>
                <c:pt idx="4">
                  <c:v>Uztura bagātinātāji un to lietošanas riski</c:v>
                </c:pt>
                <c:pt idx="5">
                  <c:v>Sportā aizliegtās vielas un metodes</c:v>
                </c:pt>
                <c:pt idx="6">
                  <c:v>Sportā aizliegto vielu (dopinga) ietekme uz veselību</c:v>
                </c:pt>
              </c:strCache>
            </c:strRef>
          </c:cat>
          <c:val>
            <c:numRef>
              <c:f>Sheet1!$C$2:$C$8</c:f>
              <c:numCache>
                <c:formatCode>0%</c:formatCode>
                <c:ptCount val="7"/>
                <c:pt idx="0">
                  <c:v>9.2983391664082649E-2</c:v>
                </c:pt>
                <c:pt idx="1">
                  <c:v>0.31729206020386191</c:v>
                </c:pt>
                <c:pt idx="2">
                  <c:v>0.32594627701659823</c:v>
                </c:pt>
                <c:pt idx="3">
                  <c:v>0.35656233506720147</c:v>
                </c:pt>
                <c:pt idx="4">
                  <c:v>0.53511512215658397</c:v>
                </c:pt>
                <c:pt idx="5">
                  <c:v>0.58136086730505832</c:v>
                </c:pt>
                <c:pt idx="6">
                  <c:v>0.65536995430000577</c:v>
                </c:pt>
              </c:numCache>
            </c:numRef>
          </c:val>
          <c:extLst>
            <c:ext xmlns:c16="http://schemas.microsoft.com/office/drawing/2014/chart" uri="{C3380CC4-5D6E-409C-BE32-E72D297353CC}">
              <c16:uniqueId val="{00000004-D76E-4380-95AA-6F5402E809BC}"/>
            </c:ext>
          </c:extLst>
        </c:ser>
        <c:dLbls>
          <c:showLegendKey val="0"/>
          <c:showVal val="0"/>
          <c:showCatName val="0"/>
          <c:showSerName val="0"/>
          <c:showPercent val="0"/>
          <c:showBubbleSize val="0"/>
        </c:dLbls>
        <c:gapWidth val="50"/>
        <c:axId val="-1642242512"/>
        <c:axId val="-1642271344"/>
      </c:barChart>
      <c:catAx>
        <c:axId val="-1642242512"/>
        <c:scaling>
          <c:orientation val="minMax"/>
        </c:scaling>
        <c:delete val="0"/>
        <c:axPos val="l"/>
        <c:numFmt formatCode="General" sourceLinked="0"/>
        <c:majorTickMark val="out"/>
        <c:minorTickMark val="none"/>
        <c:tickLblPos val="nextTo"/>
        <c:txPr>
          <a:bodyPr/>
          <a:lstStyle/>
          <a:p>
            <a:pPr>
              <a:defRPr lang="en-US" sz="1100" b="1"/>
            </a:pPr>
            <a:endParaRPr lang="en-US"/>
          </a:p>
        </c:txPr>
        <c:crossAx val="-1642271344"/>
        <c:crosses val="autoZero"/>
        <c:auto val="1"/>
        <c:lblAlgn val="ctr"/>
        <c:lblOffset val="100"/>
        <c:noMultiLvlLbl val="0"/>
      </c:catAx>
      <c:valAx>
        <c:axId val="-1642271344"/>
        <c:scaling>
          <c:orientation val="minMax"/>
        </c:scaling>
        <c:delete val="1"/>
        <c:axPos val="b"/>
        <c:numFmt formatCode="0%" sourceLinked="1"/>
        <c:majorTickMark val="out"/>
        <c:minorTickMark val="none"/>
        <c:tickLblPos val="nextTo"/>
        <c:crossAx val="-1642242512"/>
        <c:crosses val="autoZero"/>
        <c:crossBetween val="between"/>
      </c:valAx>
    </c:plotArea>
    <c:legend>
      <c:legendPos val="r"/>
      <c:layout>
        <c:manualLayout>
          <c:xMode val="edge"/>
          <c:yMode val="edge"/>
          <c:x val="0.85874434966462521"/>
          <c:y val="0.45532183256599773"/>
          <c:w val="0.11232046515018956"/>
          <c:h val="0.11118089628518064"/>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8658415371252088"/>
          <c:y val="1.2830567776874599E-2"/>
          <c:w val="0.72064554231671007"/>
          <c:h val="0.98095305148604828"/>
        </c:manualLayout>
      </c:layout>
      <c:barChart>
        <c:barDir val="bar"/>
        <c:grouping val="clustered"/>
        <c:varyColors val="0"/>
        <c:ser>
          <c:idx val="0"/>
          <c:order val="0"/>
          <c:tx>
            <c:strRef>
              <c:f>Sheet1!$C$2</c:f>
              <c:strCache>
                <c:ptCount val="1"/>
                <c:pt idx="0">
                  <c:v>Jā</c:v>
                </c:pt>
              </c:strCache>
            </c:strRef>
          </c:tx>
          <c:invertIfNegative val="0"/>
          <c:dPt>
            <c:idx val="0"/>
            <c:invertIfNegative val="0"/>
            <c:bubble3D val="0"/>
            <c:spPr>
              <a:solidFill>
                <a:srgbClr val="ED7D31">
                  <a:lumMod val="50000"/>
                </a:srgbClr>
              </a:solidFill>
            </c:spPr>
            <c:extLst>
              <c:ext xmlns:c16="http://schemas.microsoft.com/office/drawing/2014/chart" uri="{C3380CC4-5D6E-409C-BE32-E72D297353CC}">
                <c16:uniqueId val="{00000001-59BF-475A-A265-5D37EBC24642}"/>
              </c:ext>
            </c:extLst>
          </c:dPt>
          <c:dPt>
            <c:idx val="1"/>
            <c:invertIfNegative val="0"/>
            <c:bubble3D val="0"/>
            <c:spPr>
              <a:solidFill>
                <a:srgbClr val="ED7D31">
                  <a:lumMod val="50000"/>
                </a:srgbClr>
              </a:solidFill>
            </c:spPr>
            <c:extLst>
              <c:ext xmlns:c16="http://schemas.microsoft.com/office/drawing/2014/chart" uri="{C3380CC4-5D6E-409C-BE32-E72D297353CC}">
                <c16:uniqueId val="{00000003-59BF-475A-A265-5D37EBC24642}"/>
              </c:ext>
            </c:extLst>
          </c:dPt>
          <c:dPt>
            <c:idx val="2"/>
            <c:invertIfNegative val="0"/>
            <c:bubble3D val="0"/>
            <c:spPr>
              <a:solidFill>
                <a:srgbClr val="ED7D31">
                  <a:lumMod val="50000"/>
                </a:srgbClr>
              </a:solidFill>
            </c:spPr>
            <c:extLst>
              <c:ext xmlns:c16="http://schemas.microsoft.com/office/drawing/2014/chart" uri="{C3380CC4-5D6E-409C-BE32-E72D297353CC}">
                <c16:uniqueId val="{00000005-59BF-475A-A265-5D37EBC24642}"/>
              </c:ext>
            </c:extLst>
          </c:dPt>
          <c:dPt>
            <c:idx val="4"/>
            <c:invertIfNegative val="0"/>
            <c:bubble3D val="0"/>
            <c:spPr>
              <a:solidFill>
                <a:srgbClr val="70AD47">
                  <a:lumMod val="50000"/>
                </a:srgbClr>
              </a:solidFill>
            </c:spPr>
            <c:extLst>
              <c:ext xmlns:c16="http://schemas.microsoft.com/office/drawing/2014/chart" uri="{C3380CC4-5D6E-409C-BE32-E72D297353CC}">
                <c16:uniqueId val="{00000007-59BF-475A-A265-5D37EBC24642}"/>
              </c:ext>
            </c:extLst>
          </c:dPt>
          <c:dPt>
            <c:idx val="5"/>
            <c:invertIfNegative val="0"/>
            <c:bubble3D val="0"/>
            <c:spPr>
              <a:solidFill>
                <a:srgbClr val="70AD47">
                  <a:lumMod val="50000"/>
                </a:srgbClr>
              </a:solidFill>
            </c:spPr>
            <c:extLst>
              <c:ext xmlns:c16="http://schemas.microsoft.com/office/drawing/2014/chart" uri="{C3380CC4-5D6E-409C-BE32-E72D297353CC}">
                <c16:uniqueId val="{00000009-59BF-475A-A265-5D37EBC24642}"/>
              </c:ext>
            </c:extLst>
          </c:dPt>
          <c:dPt>
            <c:idx val="6"/>
            <c:invertIfNegative val="0"/>
            <c:bubble3D val="0"/>
            <c:spPr>
              <a:solidFill>
                <a:srgbClr val="70AD47">
                  <a:lumMod val="50000"/>
                </a:srgbClr>
              </a:solidFill>
            </c:spPr>
            <c:extLst>
              <c:ext xmlns:c16="http://schemas.microsoft.com/office/drawing/2014/chart" uri="{C3380CC4-5D6E-409C-BE32-E72D297353CC}">
                <c16:uniqueId val="{0000000B-59BF-475A-A265-5D37EBC24642}"/>
              </c:ext>
            </c:extLst>
          </c:dPt>
          <c:dPt>
            <c:idx val="8"/>
            <c:invertIfNegative val="0"/>
            <c:bubble3D val="0"/>
            <c:spPr>
              <a:solidFill>
                <a:srgbClr val="7030A0"/>
              </a:solidFill>
            </c:spPr>
            <c:extLst>
              <c:ext xmlns:c16="http://schemas.microsoft.com/office/drawing/2014/chart" uri="{C3380CC4-5D6E-409C-BE32-E72D297353CC}">
                <c16:uniqueId val="{0000000D-59BF-475A-A265-5D37EBC24642}"/>
              </c:ext>
            </c:extLst>
          </c:dPt>
          <c:dPt>
            <c:idx val="9"/>
            <c:invertIfNegative val="0"/>
            <c:bubble3D val="0"/>
            <c:spPr>
              <a:solidFill>
                <a:srgbClr val="7030A0"/>
              </a:solidFill>
            </c:spPr>
            <c:extLst>
              <c:ext xmlns:c16="http://schemas.microsoft.com/office/drawing/2014/chart" uri="{C3380CC4-5D6E-409C-BE32-E72D297353CC}">
                <c16:uniqueId val="{0000000F-59BF-475A-A265-5D37EBC24642}"/>
              </c:ext>
            </c:extLst>
          </c:dPt>
          <c:dPt>
            <c:idx val="11"/>
            <c:invertIfNegative val="0"/>
            <c:bubble3D val="0"/>
            <c:spPr>
              <a:solidFill>
                <a:srgbClr val="ED7D31"/>
              </a:solidFill>
            </c:spPr>
            <c:extLst>
              <c:ext xmlns:c16="http://schemas.microsoft.com/office/drawing/2014/chart" uri="{C3380CC4-5D6E-409C-BE32-E72D297353CC}">
                <c16:uniqueId val="{00000011-59BF-475A-A265-5D37EBC24642}"/>
              </c:ext>
            </c:extLst>
          </c:dPt>
          <c:dPt>
            <c:idx val="12"/>
            <c:invertIfNegative val="0"/>
            <c:bubble3D val="0"/>
            <c:spPr>
              <a:solidFill>
                <a:srgbClr val="ED7D31"/>
              </a:solidFill>
            </c:spPr>
            <c:extLst>
              <c:ext xmlns:c16="http://schemas.microsoft.com/office/drawing/2014/chart" uri="{C3380CC4-5D6E-409C-BE32-E72D297353CC}">
                <c16:uniqueId val="{00000013-59BF-475A-A265-5D37EBC24642}"/>
              </c:ext>
            </c:extLst>
          </c:dPt>
          <c:dPt>
            <c:idx val="13"/>
            <c:invertIfNegative val="0"/>
            <c:bubble3D val="0"/>
            <c:spPr>
              <a:solidFill>
                <a:srgbClr val="ED7D31"/>
              </a:solidFill>
            </c:spPr>
            <c:extLst>
              <c:ext xmlns:c16="http://schemas.microsoft.com/office/drawing/2014/chart" uri="{C3380CC4-5D6E-409C-BE32-E72D297353CC}">
                <c16:uniqueId val="{00000015-59BF-475A-A265-5D37EBC24642}"/>
              </c:ext>
            </c:extLst>
          </c:dPt>
          <c:dPt>
            <c:idx val="15"/>
            <c:invertIfNegative val="0"/>
            <c:bubble3D val="0"/>
            <c:spPr>
              <a:solidFill>
                <a:srgbClr val="5B9BD5"/>
              </a:solidFill>
            </c:spPr>
            <c:extLst>
              <c:ext xmlns:c16="http://schemas.microsoft.com/office/drawing/2014/chart" uri="{C3380CC4-5D6E-409C-BE32-E72D297353CC}">
                <c16:uniqueId val="{00000017-59BF-475A-A265-5D37EBC24642}"/>
              </c:ext>
            </c:extLst>
          </c:dPt>
          <c:dPt>
            <c:idx val="16"/>
            <c:invertIfNegative val="0"/>
            <c:bubble3D val="0"/>
            <c:spPr>
              <a:solidFill>
                <a:srgbClr val="5B9BD5"/>
              </a:solidFill>
            </c:spPr>
            <c:extLst>
              <c:ext xmlns:c16="http://schemas.microsoft.com/office/drawing/2014/chart" uri="{C3380CC4-5D6E-409C-BE32-E72D297353CC}">
                <c16:uniqueId val="{00000019-59BF-475A-A265-5D37EBC24642}"/>
              </c:ext>
            </c:extLst>
          </c:dPt>
          <c:dPt>
            <c:idx val="17"/>
            <c:invertIfNegative val="0"/>
            <c:bubble3D val="0"/>
            <c:spPr>
              <a:solidFill>
                <a:srgbClr val="5B9BD5"/>
              </a:solidFill>
            </c:spPr>
            <c:extLst>
              <c:ext xmlns:c16="http://schemas.microsoft.com/office/drawing/2014/chart" uri="{C3380CC4-5D6E-409C-BE32-E72D297353CC}">
                <c16:uniqueId val="{0000001B-59BF-475A-A265-5D37EBC24642}"/>
              </c:ext>
            </c:extLst>
          </c:dPt>
          <c:dPt>
            <c:idx val="18"/>
            <c:invertIfNegative val="0"/>
            <c:bubble3D val="0"/>
            <c:spPr>
              <a:solidFill>
                <a:srgbClr val="5B9BD5"/>
              </a:solidFill>
            </c:spPr>
            <c:extLst>
              <c:ext xmlns:c16="http://schemas.microsoft.com/office/drawing/2014/chart" uri="{C3380CC4-5D6E-409C-BE32-E72D297353CC}">
                <c16:uniqueId val="{0000001D-59BF-475A-A265-5D37EBC24642}"/>
              </c:ext>
            </c:extLst>
          </c:dPt>
          <c:dPt>
            <c:idx val="19"/>
            <c:invertIfNegative val="0"/>
            <c:bubble3D val="0"/>
            <c:spPr>
              <a:solidFill>
                <a:srgbClr val="5B9BD5"/>
              </a:solidFill>
            </c:spPr>
            <c:extLst>
              <c:ext xmlns:c16="http://schemas.microsoft.com/office/drawing/2014/chart" uri="{C3380CC4-5D6E-409C-BE32-E72D297353CC}">
                <c16:uniqueId val="{0000001F-59BF-475A-A265-5D37EBC24642}"/>
              </c:ext>
            </c:extLst>
          </c:dPt>
          <c:dPt>
            <c:idx val="21"/>
            <c:invertIfNegative val="0"/>
            <c:bubble3D val="0"/>
            <c:spPr>
              <a:solidFill>
                <a:srgbClr val="70AD47"/>
              </a:solidFill>
            </c:spPr>
            <c:extLst>
              <c:ext xmlns:c16="http://schemas.microsoft.com/office/drawing/2014/chart" uri="{C3380CC4-5D6E-409C-BE32-E72D297353CC}">
                <c16:uniqueId val="{00000021-59BF-475A-A265-5D37EBC24642}"/>
              </c:ext>
            </c:extLst>
          </c:dPt>
          <c:dPt>
            <c:idx val="22"/>
            <c:invertIfNegative val="0"/>
            <c:bubble3D val="0"/>
            <c:spPr>
              <a:solidFill>
                <a:srgbClr val="70AD47"/>
              </a:solidFill>
            </c:spPr>
            <c:extLst>
              <c:ext xmlns:c16="http://schemas.microsoft.com/office/drawing/2014/chart" uri="{C3380CC4-5D6E-409C-BE32-E72D297353CC}">
                <c16:uniqueId val="{00000023-59BF-475A-A265-5D37EBC24642}"/>
              </c:ext>
            </c:extLst>
          </c:dPt>
          <c:dPt>
            <c:idx val="23"/>
            <c:invertIfNegative val="0"/>
            <c:bubble3D val="0"/>
            <c:spPr>
              <a:solidFill>
                <a:srgbClr val="70AD47"/>
              </a:solidFill>
            </c:spPr>
            <c:extLst>
              <c:ext xmlns:c16="http://schemas.microsoft.com/office/drawing/2014/chart" uri="{C3380CC4-5D6E-409C-BE32-E72D297353CC}">
                <c16:uniqueId val="{00000025-59BF-475A-A265-5D37EBC24642}"/>
              </c:ext>
            </c:extLst>
          </c:dPt>
          <c:dPt>
            <c:idx val="25"/>
            <c:invertIfNegative val="0"/>
            <c:bubble3D val="0"/>
            <c:spPr>
              <a:solidFill>
                <a:srgbClr val="FFC000">
                  <a:lumMod val="75000"/>
                </a:srgbClr>
              </a:solidFill>
            </c:spPr>
            <c:extLst>
              <c:ext xmlns:c16="http://schemas.microsoft.com/office/drawing/2014/chart" uri="{C3380CC4-5D6E-409C-BE32-E72D297353CC}">
                <c16:uniqueId val="{00000027-59BF-475A-A265-5D37EBC24642}"/>
              </c:ext>
            </c:extLst>
          </c:dPt>
          <c:dPt>
            <c:idx val="26"/>
            <c:invertIfNegative val="0"/>
            <c:bubble3D val="0"/>
            <c:spPr>
              <a:solidFill>
                <a:srgbClr val="FFC000">
                  <a:lumMod val="75000"/>
                </a:srgbClr>
              </a:solidFill>
            </c:spPr>
            <c:extLst>
              <c:ext xmlns:c16="http://schemas.microsoft.com/office/drawing/2014/chart" uri="{C3380CC4-5D6E-409C-BE32-E72D297353CC}">
                <c16:uniqueId val="{00000029-59BF-475A-A265-5D37EBC24642}"/>
              </c:ext>
            </c:extLst>
          </c:dPt>
          <c:dPt>
            <c:idx val="34"/>
            <c:invertIfNegative val="0"/>
            <c:bubble3D val="0"/>
            <c:spPr>
              <a:solidFill>
                <a:srgbClr val="70AD47">
                  <a:lumMod val="75000"/>
                </a:srgbClr>
              </a:solidFill>
            </c:spPr>
            <c:extLst>
              <c:ext xmlns:c16="http://schemas.microsoft.com/office/drawing/2014/chart" uri="{C3380CC4-5D6E-409C-BE32-E72D297353CC}">
                <c16:uniqueId val="{0000002B-59BF-475A-A265-5D37EBC24642}"/>
              </c:ext>
            </c:extLst>
          </c:dPt>
          <c:dPt>
            <c:idx val="35"/>
            <c:invertIfNegative val="0"/>
            <c:bubble3D val="0"/>
            <c:spPr>
              <a:solidFill>
                <a:srgbClr val="70AD47">
                  <a:lumMod val="75000"/>
                </a:srgbClr>
              </a:solidFill>
            </c:spPr>
            <c:extLst>
              <c:ext xmlns:c16="http://schemas.microsoft.com/office/drawing/2014/chart" uri="{C3380CC4-5D6E-409C-BE32-E72D297353CC}">
                <c16:uniqueId val="{0000002D-59BF-475A-A265-5D37EBC24642}"/>
              </c:ext>
            </c:extLst>
          </c:dPt>
          <c:dPt>
            <c:idx val="37"/>
            <c:invertIfNegative val="0"/>
            <c:bubble3D val="0"/>
            <c:spPr>
              <a:solidFill>
                <a:srgbClr val="990033"/>
              </a:solidFill>
            </c:spPr>
            <c:extLst>
              <c:ext xmlns:c16="http://schemas.microsoft.com/office/drawing/2014/chart" uri="{C3380CC4-5D6E-409C-BE32-E72D297353CC}">
                <c16:uniqueId val="{0000002F-59BF-475A-A265-5D37EBC24642}"/>
              </c:ext>
            </c:extLst>
          </c:dPt>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Sheet1!$C$3:$C$40</c:f>
              <c:numCache>
                <c:formatCode>0%</c:formatCode>
                <c:ptCount val="38"/>
                <c:pt idx="0">
                  <c:v>6.1598240951535911E-2</c:v>
                </c:pt>
                <c:pt idx="1">
                  <c:v>7.8191553277392759E-2</c:v>
                </c:pt>
                <c:pt idx="2">
                  <c:v>0.13000769064976056</c:v>
                </c:pt>
                <c:pt idx="4">
                  <c:v>9.2041932444042893E-2</c:v>
                </c:pt>
                <c:pt idx="5">
                  <c:v>9.0396634301076015E-2</c:v>
                </c:pt>
                <c:pt idx="6">
                  <c:v>0.15565386350829494</c:v>
                </c:pt>
                <c:pt idx="8">
                  <c:v>0.10344535911093386</c:v>
                </c:pt>
                <c:pt idx="9">
                  <c:v>0.11929112018646189</c:v>
                </c:pt>
                <c:pt idx="11">
                  <c:v>0.11685448989630851</c:v>
                </c:pt>
                <c:pt idx="12">
                  <c:v>0.10419675541195705</c:v>
                </c:pt>
                <c:pt idx="13">
                  <c:v>0.10858014935791546</c:v>
                </c:pt>
                <c:pt idx="15">
                  <c:v>8.9322507984637312E-2</c:v>
                </c:pt>
                <c:pt idx="16">
                  <c:v>0.106797947865256</c:v>
                </c:pt>
                <c:pt idx="17">
                  <c:v>0.11010549557169517</c:v>
                </c:pt>
                <c:pt idx="18">
                  <c:v>8.0940327360264797E-2</c:v>
                </c:pt>
                <c:pt idx="19">
                  <c:v>0.16039339621705154</c:v>
                </c:pt>
                <c:pt idx="21">
                  <c:v>0.10220963672091042</c:v>
                </c:pt>
                <c:pt idx="22">
                  <c:v>9.6092230929960734E-2</c:v>
                </c:pt>
                <c:pt idx="23">
                  <c:v>0.1174529110860224</c:v>
                </c:pt>
                <c:pt idx="25">
                  <c:v>8.4939831181323561E-2</c:v>
                </c:pt>
                <c:pt idx="26">
                  <c:v>0.11486928375668913</c:v>
                </c:pt>
                <c:pt idx="28">
                  <c:v>0.10151122277059076</c:v>
                </c:pt>
                <c:pt idx="29">
                  <c:v>8.0162299965084324E-2</c:v>
                </c:pt>
                <c:pt idx="30">
                  <c:v>5.9177821762997178E-2</c:v>
                </c:pt>
                <c:pt idx="31">
                  <c:v>0.14491911551370443</c:v>
                </c:pt>
                <c:pt idx="32">
                  <c:v>0.22722025484371744</c:v>
                </c:pt>
                <c:pt idx="34">
                  <c:v>0.11283040328139221</c:v>
                </c:pt>
                <c:pt idx="35">
                  <c:v>0.10572324851963379</c:v>
                </c:pt>
                <c:pt idx="37">
                  <c:v>0.10909451449972206</c:v>
                </c:pt>
              </c:numCache>
            </c:numRef>
          </c:val>
          <c:extLst>
            <c:ext xmlns:c16="http://schemas.microsoft.com/office/drawing/2014/chart" uri="{C3380CC4-5D6E-409C-BE32-E72D297353CC}">
              <c16:uniqueId val="{00000030-59BF-475A-A265-5D37EBC24642}"/>
            </c:ext>
          </c:extLst>
        </c:ser>
        <c:dLbls>
          <c:showLegendKey val="0"/>
          <c:showVal val="0"/>
          <c:showCatName val="0"/>
          <c:showSerName val="0"/>
          <c:showPercent val="0"/>
          <c:showBubbleSize val="0"/>
        </c:dLbls>
        <c:gapWidth val="51"/>
        <c:axId val="-1720574624"/>
        <c:axId val="-1720593120"/>
      </c:barChart>
      <c:catAx>
        <c:axId val="-1720574624"/>
        <c:scaling>
          <c:orientation val="minMax"/>
        </c:scaling>
        <c:delete val="0"/>
        <c:axPos val="l"/>
        <c:numFmt formatCode="General" sourceLinked="0"/>
        <c:majorTickMark val="out"/>
        <c:minorTickMark val="none"/>
        <c:tickLblPos val="nextTo"/>
        <c:txPr>
          <a:bodyPr/>
          <a:lstStyle/>
          <a:p>
            <a:pPr>
              <a:defRPr sz="1000" b="0"/>
            </a:pPr>
            <a:endParaRPr lang="en-US"/>
          </a:p>
        </c:txPr>
        <c:crossAx val="-1720593120"/>
        <c:crosses val="autoZero"/>
        <c:auto val="1"/>
        <c:lblAlgn val="ctr"/>
        <c:lblOffset val="100"/>
        <c:noMultiLvlLbl val="0"/>
      </c:catAx>
      <c:valAx>
        <c:axId val="-1720593120"/>
        <c:scaling>
          <c:orientation val="minMax"/>
          <c:max val="0.25"/>
        </c:scaling>
        <c:delete val="1"/>
        <c:axPos val="b"/>
        <c:numFmt formatCode="0%" sourceLinked="1"/>
        <c:majorTickMark val="out"/>
        <c:minorTickMark val="none"/>
        <c:tickLblPos val="nextTo"/>
        <c:crossAx val="-1720574624"/>
        <c:crosses val="autoZero"/>
        <c:crossBetween val="between"/>
        <c:majorUnit val="0.25"/>
      </c:valAx>
      <c:spPr>
        <a:noFill/>
        <a:ln w="25400">
          <a:noFill/>
        </a:ln>
      </c:spPr>
    </c:plotArea>
    <c:plotVisOnly val="1"/>
    <c:dispBlanksAs val="gap"/>
    <c:showDLblsOverMax val="0"/>
  </c:chart>
  <c:txPr>
    <a:bodyPr/>
    <a:lstStyle/>
    <a:p>
      <a:pPr>
        <a:defRPr sz="1800"/>
      </a:pPr>
      <a:endParaRPr lang="en-US"/>
    </a:p>
  </c:txPr>
  <c:externalData r:id="rId2">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988945852467981"/>
          <c:y val="0.20484276712455432"/>
          <c:w val="0.51932681487152632"/>
          <c:h val="0.5391989779849804"/>
        </c:manualLayout>
      </c:layout>
      <c:doughnutChart>
        <c:varyColors val="1"/>
        <c:ser>
          <c:idx val="0"/>
          <c:order val="0"/>
          <c:tx>
            <c:strRef>
              <c:f>Sheet1!$B$1</c:f>
              <c:strCache>
                <c:ptCount val="1"/>
                <c:pt idx="0">
                  <c:v>Sales</c:v>
                </c:pt>
              </c:strCache>
            </c:strRef>
          </c:tx>
          <c:spPr>
            <a:solidFill>
              <a:schemeClr val="accent6"/>
            </a:solidFill>
          </c:spPr>
          <c:dPt>
            <c:idx val="0"/>
            <c:bubble3D val="0"/>
            <c:spPr>
              <a:solidFill>
                <a:srgbClr val="990033"/>
              </a:solidFill>
            </c:spPr>
            <c:extLst>
              <c:ext xmlns:c16="http://schemas.microsoft.com/office/drawing/2014/chart" uri="{C3380CC4-5D6E-409C-BE32-E72D297353CC}">
                <c16:uniqueId val="{00000001-CBBB-423E-98FD-DA9DD30BAAC3}"/>
              </c:ext>
            </c:extLst>
          </c:dPt>
          <c:dPt>
            <c:idx val="1"/>
            <c:bubble3D val="0"/>
            <c:spPr>
              <a:solidFill>
                <a:schemeClr val="accent5"/>
              </a:solidFill>
            </c:spPr>
            <c:extLst>
              <c:ext xmlns:c16="http://schemas.microsoft.com/office/drawing/2014/chart" uri="{C3380CC4-5D6E-409C-BE32-E72D297353CC}">
                <c16:uniqueId val="{00000003-CBBB-423E-98FD-DA9DD30BAAC3}"/>
              </c:ext>
            </c:extLst>
          </c:dPt>
          <c:dPt>
            <c:idx val="2"/>
            <c:bubble3D val="0"/>
            <c:spPr>
              <a:solidFill>
                <a:schemeClr val="bg1">
                  <a:lumMod val="65000"/>
                </a:schemeClr>
              </a:solidFill>
            </c:spPr>
            <c:extLst>
              <c:ext xmlns:c16="http://schemas.microsoft.com/office/drawing/2014/chart" uri="{C3380CC4-5D6E-409C-BE32-E72D297353CC}">
                <c16:uniqueId val="{00000005-CBBB-423E-98FD-DA9DD30BAAC3}"/>
              </c:ext>
            </c:extLst>
          </c:dPt>
          <c:dPt>
            <c:idx val="6"/>
            <c:bubble3D val="0"/>
            <c:extLst>
              <c:ext xmlns:c16="http://schemas.microsoft.com/office/drawing/2014/chart" uri="{C3380CC4-5D6E-409C-BE32-E72D297353CC}">
                <c16:uniqueId val="{00000006-CBBB-423E-98FD-DA9DD30BAAC3}"/>
              </c:ext>
            </c:extLst>
          </c:dPt>
          <c:dLbls>
            <c:dLbl>
              <c:idx val="0"/>
              <c:layout>
                <c:manualLayout>
                  <c:x val="-0.16051211468845208"/>
                  <c:y val="-0.11950514409727413"/>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BBB-423E-98FD-DA9DD30BAAC3}"/>
                </c:ext>
              </c:extLst>
            </c:dLbl>
            <c:dLbl>
              <c:idx val="1"/>
              <c:layout>
                <c:manualLayout>
                  <c:x val="0.21159768750179891"/>
                  <c:y val="0.118943005632263"/>
                </c:manualLayout>
              </c:layout>
              <c:spPr>
                <a:noFill/>
                <a:ln>
                  <a:noFill/>
                </a:ln>
                <a:effectLst/>
              </c:spPr>
              <c:txPr>
                <a:bodyPr wrap="square" lIns="38100" tIns="19050" rIns="38100" bIns="19050" anchor="ctr">
                  <a:noAutofit/>
                </a:bodyPr>
                <a:lstStyle/>
                <a:p>
                  <a:pPr>
                    <a:defRPr sz="1050" b="1"/>
                  </a:pPr>
                  <a:endParaRPr lang="en-US"/>
                </a:p>
              </c:txPr>
              <c:showLegendKey val="0"/>
              <c:showVal val="1"/>
              <c:showCatName val="1"/>
              <c:showSerName val="0"/>
              <c:showPercent val="0"/>
              <c:showBubbleSize val="0"/>
              <c:extLst>
                <c:ext xmlns:c15="http://schemas.microsoft.com/office/drawing/2012/chart" uri="{CE6537A1-D6FC-4f65-9D91-7224C49458BB}">
                  <c15:layout>
                    <c:manualLayout>
                      <c:w val="0.2295509108500802"/>
                      <c:h val="0.13133573163825518"/>
                    </c:manualLayout>
                  </c15:layout>
                </c:ext>
                <c:ext xmlns:c16="http://schemas.microsoft.com/office/drawing/2014/chart" uri="{C3380CC4-5D6E-409C-BE32-E72D297353CC}">
                  <c16:uniqueId val="{00000003-CBBB-423E-98FD-DA9DD30BAAC3}"/>
                </c:ext>
              </c:extLst>
            </c:dLbl>
            <c:dLbl>
              <c:idx val="2"/>
              <c:layout>
                <c:manualLayout>
                  <c:x val="-0.19626840082123653"/>
                  <c:y val="3.8563732142516561E-3"/>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BBB-423E-98FD-DA9DD30BAAC3}"/>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BBB-423E-98FD-DA9DD30BAAC3}"/>
                </c:ext>
              </c:extLst>
            </c:dLbl>
            <c:spPr>
              <a:noFill/>
              <a:ln>
                <a:noFill/>
              </a:ln>
              <a:effectLst/>
            </c:spPr>
            <c:txPr>
              <a:bodyPr wrap="square" lIns="38100" tIns="19050" rIns="38100" bIns="19050" anchor="ctr">
                <a:spAutoFit/>
              </a:bodyPr>
              <a:lstStyle/>
              <a:p>
                <a:pPr>
                  <a:defRPr sz="105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Sheet1!$A$2:$A$4</c:f>
              <c:strCache>
                <c:ptCount val="3"/>
                <c:pt idx="0">
                  <c:v>Jā</c:v>
                </c:pt>
                <c:pt idx="1">
                  <c:v>Nē</c:v>
                </c:pt>
                <c:pt idx="2">
                  <c:v>Grūti pateikt</c:v>
                </c:pt>
              </c:strCache>
            </c:strRef>
          </c:cat>
          <c:val>
            <c:numRef>
              <c:f>Sheet1!$B$2:$B$4</c:f>
              <c:numCache>
                <c:formatCode>0%</c:formatCode>
                <c:ptCount val="3"/>
                <c:pt idx="0">
                  <c:v>0.11776883037609377</c:v>
                </c:pt>
                <c:pt idx="1">
                  <c:v>0.7608733918985906</c:v>
                </c:pt>
                <c:pt idx="2">
                  <c:v>0.12135777772531534</c:v>
                </c:pt>
              </c:numCache>
            </c:numRef>
          </c:val>
          <c:extLst>
            <c:ext xmlns:c16="http://schemas.microsoft.com/office/drawing/2014/chart" uri="{C3380CC4-5D6E-409C-BE32-E72D297353CC}">
              <c16:uniqueId val="{00000007-CBBB-423E-98FD-DA9DD30BAAC3}"/>
            </c:ext>
          </c:extLst>
        </c:ser>
        <c:dLbls>
          <c:showLegendKey val="0"/>
          <c:showVal val="0"/>
          <c:showCatName val="0"/>
          <c:showSerName val="0"/>
          <c:showPercent val="0"/>
          <c:showBubbleSize val="0"/>
          <c:showLeaderLines val="1"/>
        </c:dLbls>
        <c:firstSliceAng val="294"/>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988945852467981"/>
          <c:y val="0.20484276712455432"/>
          <c:w val="0.51932681487152632"/>
          <c:h val="0.5391989779849804"/>
        </c:manualLayout>
      </c:layout>
      <c:doughnutChart>
        <c:varyColors val="1"/>
        <c:ser>
          <c:idx val="0"/>
          <c:order val="0"/>
          <c:tx>
            <c:strRef>
              <c:f>Sheet1!$B$1</c:f>
              <c:strCache>
                <c:ptCount val="1"/>
                <c:pt idx="0">
                  <c:v>Sales</c:v>
                </c:pt>
              </c:strCache>
            </c:strRef>
          </c:tx>
          <c:spPr>
            <a:solidFill>
              <a:schemeClr val="accent6"/>
            </a:solidFill>
          </c:spPr>
          <c:dPt>
            <c:idx val="0"/>
            <c:bubble3D val="0"/>
            <c:spPr>
              <a:solidFill>
                <a:srgbClr val="990033"/>
              </a:solidFill>
            </c:spPr>
            <c:extLst>
              <c:ext xmlns:c16="http://schemas.microsoft.com/office/drawing/2014/chart" uri="{C3380CC4-5D6E-409C-BE32-E72D297353CC}">
                <c16:uniqueId val="{00000001-C3DF-44E1-A473-CBF6336B6453}"/>
              </c:ext>
            </c:extLst>
          </c:dPt>
          <c:dPt>
            <c:idx val="1"/>
            <c:bubble3D val="0"/>
            <c:spPr>
              <a:solidFill>
                <a:schemeClr val="accent5"/>
              </a:solidFill>
            </c:spPr>
            <c:extLst>
              <c:ext xmlns:c16="http://schemas.microsoft.com/office/drawing/2014/chart" uri="{C3380CC4-5D6E-409C-BE32-E72D297353CC}">
                <c16:uniqueId val="{00000003-C3DF-44E1-A473-CBF6336B6453}"/>
              </c:ext>
            </c:extLst>
          </c:dPt>
          <c:dPt>
            <c:idx val="2"/>
            <c:bubble3D val="0"/>
            <c:spPr>
              <a:solidFill>
                <a:schemeClr val="bg1">
                  <a:lumMod val="65000"/>
                </a:schemeClr>
              </a:solidFill>
            </c:spPr>
            <c:extLst>
              <c:ext xmlns:c16="http://schemas.microsoft.com/office/drawing/2014/chart" uri="{C3380CC4-5D6E-409C-BE32-E72D297353CC}">
                <c16:uniqueId val="{00000005-C3DF-44E1-A473-CBF6336B6453}"/>
              </c:ext>
            </c:extLst>
          </c:dPt>
          <c:dPt>
            <c:idx val="6"/>
            <c:bubble3D val="0"/>
            <c:extLst>
              <c:ext xmlns:c16="http://schemas.microsoft.com/office/drawing/2014/chart" uri="{C3380CC4-5D6E-409C-BE32-E72D297353CC}">
                <c16:uniqueId val="{00000006-C3DF-44E1-A473-CBF6336B6453}"/>
              </c:ext>
            </c:extLst>
          </c:dPt>
          <c:dLbls>
            <c:dLbl>
              <c:idx val="0"/>
              <c:layout>
                <c:manualLayout>
                  <c:x val="-0.16051211468845208"/>
                  <c:y val="-0.11950514409727413"/>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3DF-44E1-A473-CBF6336B6453}"/>
                </c:ext>
              </c:extLst>
            </c:dLbl>
            <c:dLbl>
              <c:idx val="1"/>
              <c:layout>
                <c:manualLayout>
                  <c:x val="0.21159768750179891"/>
                  <c:y val="0.118943005632263"/>
                </c:manualLayout>
              </c:layout>
              <c:spPr>
                <a:noFill/>
                <a:ln>
                  <a:noFill/>
                </a:ln>
                <a:effectLst/>
              </c:spPr>
              <c:txPr>
                <a:bodyPr wrap="square" lIns="38100" tIns="19050" rIns="38100" bIns="19050" anchor="ctr">
                  <a:noAutofit/>
                </a:bodyPr>
                <a:lstStyle/>
                <a:p>
                  <a:pPr>
                    <a:defRPr sz="1050" b="1"/>
                  </a:pPr>
                  <a:endParaRPr lang="en-US"/>
                </a:p>
              </c:txPr>
              <c:showLegendKey val="0"/>
              <c:showVal val="1"/>
              <c:showCatName val="1"/>
              <c:showSerName val="0"/>
              <c:showPercent val="0"/>
              <c:showBubbleSize val="0"/>
              <c:extLst>
                <c:ext xmlns:c15="http://schemas.microsoft.com/office/drawing/2012/chart" uri="{CE6537A1-D6FC-4f65-9D91-7224C49458BB}">
                  <c15:layout>
                    <c:manualLayout>
                      <c:w val="0.2295509108500802"/>
                      <c:h val="0.13133573163825518"/>
                    </c:manualLayout>
                  </c15:layout>
                </c:ext>
                <c:ext xmlns:c16="http://schemas.microsoft.com/office/drawing/2014/chart" uri="{C3380CC4-5D6E-409C-BE32-E72D297353CC}">
                  <c16:uniqueId val="{00000003-C3DF-44E1-A473-CBF6336B6453}"/>
                </c:ext>
              </c:extLst>
            </c:dLbl>
            <c:dLbl>
              <c:idx val="2"/>
              <c:layout>
                <c:manualLayout>
                  <c:x val="-0.19626840082123653"/>
                  <c:y val="3.8563732142516561E-3"/>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3DF-44E1-A473-CBF6336B6453}"/>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3DF-44E1-A473-CBF6336B6453}"/>
                </c:ext>
              </c:extLst>
            </c:dLbl>
            <c:spPr>
              <a:noFill/>
              <a:ln>
                <a:noFill/>
              </a:ln>
              <a:effectLst/>
            </c:spPr>
            <c:txPr>
              <a:bodyPr wrap="square" lIns="38100" tIns="19050" rIns="38100" bIns="19050" anchor="ctr">
                <a:spAutoFit/>
              </a:bodyPr>
              <a:lstStyle/>
              <a:p>
                <a:pPr>
                  <a:defRPr sz="105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Sheet1!$A$2:$A$4</c:f>
              <c:strCache>
                <c:ptCount val="3"/>
                <c:pt idx="0">
                  <c:v>Jā</c:v>
                </c:pt>
                <c:pt idx="1">
                  <c:v>Nē</c:v>
                </c:pt>
                <c:pt idx="2">
                  <c:v>Grūti pateikt</c:v>
                </c:pt>
              </c:strCache>
            </c:strRef>
          </c:cat>
          <c:val>
            <c:numRef>
              <c:f>Sheet1!$B$2:$B$4</c:f>
              <c:numCache>
                <c:formatCode>0%</c:formatCode>
                <c:ptCount val="3"/>
                <c:pt idx="0">
                  <c:v>5.3648435320740644E-2</c:v>
                </c:pt>
                <c:pt idx="1">
                  <c:v>0.88169061026047435</c:v>
                </c:pt>
                <c:pt idx="2">
                  <c:v>6.4660954418785083E-2</c:v>
                </c:pt>
              </c:numCache>
            </c:numRef>
          </c:val>
          <c:extLst>
            <c:ext xmlns:c16="http://schemas.microsoft.com/office/drawing/2014/chart" uri="{C3380CC4-5D6E-409C-BE32-E72D297353CC}">
              <c16:uniqueId val="{00000007-C3DF-44E1-A473-CBF6336B6453}"/>
            </c:ext>
          </c:extLst>
        </c:ser>
        <c:dLbls>
          <c:showLegendKey val="0"/>
          <c:showVal val="0"/>
          <c:showCatName val="0"/>
          <c:showSerName val="0"/>
          <c:showPercent val="0"/>
          <c:showBubbleSize val="0"/>
          <c:showLeaderLines val="1"/>
        </c:dLbls>
        <c:firstSliceAng val="294"/>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8658415371252088"/>
          <c:y val="1.2830567776874599E-2"/>
          <c:w val="0.72064554231671007"/>
          <c:h val="0.98095305148604828"/>
        </c:manualLayout>
      </c:layout>
      <c:barChart>
        <c:barDir val="bar"/>
        <c:grouping val="clustered"/>
        <c:varyColors val="0"/>
        <c:ser>
          <c:idx val="0"/>
          <c:order val="0"/>
          <c:tx>
            <c:strRef>
              <c:f>Sheet1!$C$2</c:f>
              <c:strCache>
                <c:ptCount val="1"/>
                <c:pt idx="0">
                  <c:v>Jā</c:v>
                </c:pt>
              </c:strCache>
            </c:strRef>
          </c:tx>
          <c:invertIfNegative val="0"/>
          <c:dPt>
            <c:idx val="0"/>
            <c:invertIfNegative val="0"/>
            <c:bubble3D val="0"/>
            <c:spPr>
              <a:solidFill>
                <a:srgbClr val="ED7D31">
                  <a:lumMod val="50000"/>
                </a:srgbClr>
              </a:solidFill>
            </c:spPr>
            <c:extLst>
              <c:ext xmlns:c16="http://schemas.microsoft.com/office/drawing/2014/chart" uri="{C3380CC4-5D6E-409C-BE32-E72D297353CC}">
                <c16:uniqueId val="{00000001-74CB-4E77-8EFA-9B9005D0D9D9}"/>
              </c:ext>
            </c:extLst>
          </c:dPt>
          <c:dPt>
            <c:idx val="1"/>
            <c:invertIfNegative val="0"/>
            <c:bubble3D val="0"/>
            <c:spPr>
              <a:solidFill>
                <a:srgbClr val="ED7D31">
                  <a:lumMod val="50000"/>
                </a:srgbClr>
              </a:solidFill>
            </c:spPr>
            <c:extLst>
              <c:ext xmlns:c16="http://schemas.microsoft.com/office/drawing/2014/chart" uri="{C3380CC4-5D6E-409C-BE32-E72D297353CC}">
                <c16:uniqueId val="{00000003-74CB-4E77-8EFA-9B9005D0D9D9}"/>
              </c:ext>
            </c:extLst>
          </c:dPt>
          <c:dPt>
            <c:idx val="2"/>
            <c:invertIfNegative val="0"/>
            <c:bubble3D val="0"/>
            <c:spPr>
              <a:solidFill>
                <a:srgbClr val="ED7D31">
                  <a:lumMod val="50000"/>
                </a:srgbClr>
              </a:solidFill>
            </c:spPr>
            <c:extLst>
              <c:ext xmlns:c16="http://schemas.microsoft.com/office/drawing/2014/chart" uri="{C3380CC4-5D6E-409C-BE32-E72D297353CC}">
                <c16:uniqueId val="{00000005-74CB-4E77-8EFA-9B9005D0D9D9}"/>
              </c:ext>
            </c:extLst>
          </c:dPt>
          <c:dPt>
            <c:idx val="4"/>
            <c:invertIfNegative val="0"/>
            <c:bubble3D val="0"/>
            <c:spPr>
              <a:solidFill>
                <a:srgbClr val="70AD47">
                  <a:lumMod val="50000"/>
                </a:srgbClr>
              </a:solidFill>
            </c:spPr>
            <c:extLst>
              <c:ext xmlns:c16="http://schemas.microsoft.com/office/drawing/2014/chart" uri="{C3380CC4-5D6E-409C-BE32-E72D297353CC}">
                <c16:uniqueId val="{00000007-74CB-4E77-8EFA-9B9005D0D9D9}"/>
              </c:ext>
            </c:extLst>
          </c:dPt>
          <c:dPt>
            <c:idx val="5"/>
            <c:invertIfNegative val="0"/>
            <c:bubble3D val="0"/>
            <c:spPr>
              <a:solidFill>
                <a:srgbClr val="70AD47">
                  <a:lumMod val="50000"/>
                </a:srgbClr>
              </a:solidFill>
            </c:spPr>
            <c:extLst>
              <c:ext xmlns:c16="http://schemas.microsoft.com/office/drawing/2014/chart" uri="{C3380CC4-5D6E-409C-BE32-E72D297353CC}">
                <c16:uniqueId val="{00000009-74CB-4E77-8EFA-9B9005D0D9D9}"/>
              </c:ext>
            </c:extLst>
          </c:dPt>
          <c:dPt>
            <c:idx val="6"/>
            <c:invertIfNegative val="0"/>
            <c:bubble3D val="0"/>
            <c:spPr>
              <a:solidFill>
                <a:srgbClr val="70AD47">
                  <a:lumMod val="50000"/>
                </a:srgbClr>
              </a:solidFill>
            </c:spPr>
            <c:extLst>
              <c:ext xmlns:c16="http://schemas.microsoft.com/office/drawing/2014/chart" uri="{C3380CC4-5D6E-409C-BE32-E72D297353CC}">
                <c16:uniqueId val="{0000000B-74CB-4E77-8EFA-9B9005D0D9D9}"/>
              </c:ext>
            </c:extLst>
          </c:dPt>
          <c:dPt>
            <c:idx val="8"/>
            <c:invertIfNegative val="0"/>
            <c:bubble3D val="0"/>
            <c:spPr>
              <a:solidFill>
                <a:srgbClr val="7030A0"/>
              </a:solidFill>
            </c:spPr>
            <c:extLst>
              <c:ext xmlns:c16="http://schemas.microsoft.com/office/drawing/2014/chart" uri="{C3380CC4-5D6E-409C-BE32-E72D297353CC}">
                <c16:uniqueId val="{0000000D-74CB-4E77-8EFA-9B9005D0D9D9}"/>
              </c:ext>
            </c:extLst>
          </c:dPt>
          <c:dPt>
            <c:idx val="9"/>
            <c:invertIfNegative val="0"/>
            <c:bubble3D val="0"/>
            <c:spPr>
              <a:solidFill>
                <a:srgbClr val="7030A0"/>
              </a:solidFill>
            </c:spPr>
            <c:extLst>
              <c:ext xmlns:c16="http://schemas.microsoft.com/office/drawing/2014/chart" uri="{C3380CC4-5D6E-409C-BE32-E72D297353CC}">
                <c16:uniqueId val="{0000000F-74CB-4E77-8EFA-9B9005D0D9D9}"/>
              </c:ext>
            </c:extLst>
          </c:dPt>
          <c:dPt>
            <c:idx val="11"/>
            <c:invertIfNegative val="0"/>
            <c:bubble3D val="0"/>
            <c:spPr>
              <a:solidFill>
                <a:srgbClr val="ED7D31"/>
              </a:solidFill>
            </c:spPr>
            <c:extLst>
              <c:ext xmlns:c16="http://schemas.microsoft.com/office/drawing/2014/chart" uri="{C3380CC4-5D6E-409C-BE32-E72D297353CC}">
                <c16:uniqueId val="{00000011-74CB-4E77-8EFA-9B9005D0D9D9}"/>
              </c:ext>
            </c:extLst>
          </c:dPt>
          <c:dPt>
            <c:idx val="12"/>
            <c:invertIfNegative val="0"/>
            <c:bubble3D val="0"/>
            <c:spPr>
              <a:solidFill>
                <a:srgbClr val="ED7D31"/>
              </a:solidFill>
            </c:spPr>
            <c:extLst>
              <c:ext xmlns:c16="http://schemas.microsoft.com/office/drawing/2014/chart" uri="{C3380CC4-5D6E-409C-BE32-E72D297353CC}">
                <c16:uniqueId val="{00000013-74CB-4E77-8EFA-9B9005D0D9D9}"/>
              </c:ext>
            </c:extLst>
          </c:dPt>
          <c:dPt>
            <c:idx val="13"/>
            <c:invertIfNegative val="0"/>
            <c:bubble3D val="0"/>
            <c:spPr>
              <a:solidFill>
                <a:srgbClr val="ED7D31"/>
              </a:solidFill>
            </c:spPr>
            <c:extLst>
              <c:ext xmlns:c16="http://schemas.microsoft.com/office/drawing/2014/chart" uri="{C3380CC4-5D6E-409C-BE32-E72D297353CC}">
                <c16:uniqueId val="{00000015-74CB-4E77-8EFA-9B9005D0D9D9}"/>
              </c:ext>
            </c:extLst>
          </c:dPt>
          <c:dPt>
            <c:idx val="15"/>
            <c:invertIfNegative val="0"/>
            <c:bubble3D val="0"/>
            <c:spPr>
              <a:solidFill>
                <a:srgbClr val="5B9BD5"/>
              </a:solidFill>
            </c:spPr>
            <c:extLst>
              <c:ext xmlns:c16="http://schemas.microsoft.com/office/drawing/2014/chart" uri="{C3380CC4-5D6E-409C-BE32-E72D297353CC}">
                <c16:uniqueId val="{00000017-74CB-4E77-8EFA-9B9005D0D9D9}"/>
              </c:ext>
            </c:extLst>
          </c:dPt>
          <c:dPt>
            <c:idx val="16"/>
            <c:invertIfNegative val="0"/>
            <c:bubble3D val="0"/>
            <c:spPr>
              <a:solidFill>
                <a:srgbClr val="5B9BD5"/>
              </a:solidFill>
            </c:spPr>
            <c:extLst>
              <c:ext xmlns:c16="http://schemas.microsoft.com/office/drawing/2014/chart" uri="{C3380CC4-5D6E-409C-BE32-E72D297353CC}">
                <c16:uniqueId val="{00000019-74CB-4E77-8EFA-9B9005D0D9D9}"/>
              </c:ext>
            </c:extLst>
          </c:dPt>
          <c:dPt>
            <c:idx val="17"/>
            <c:invertIfNegative val="0"/>
            <c:bubble3D val="0"/>
            <c:spPr>
              <a:solidFill>
                <a:srgbClr val="5B9BD5"/>
              </a:solidFill>
            </c:spPr>
            <c:extLst>
              <c:ext xmlns:c16="http://schemas.microsoft.com/office/drawing/2014/chart" uri="{C3380CC4-5D6E-409C-BE32-E72D297353CC}">
                <c16:uniqueId val="{0000001B-74CB-4E77-8EFA-9B9005D0D9D9}"/>
              </c:ext>
            </c:extLst>
          </c:dPt>
          <c:dPt>
            <c:idx val="18"/>
            <c:invertIfNegative val="0"/>
            <c:bubble3D val="0"/>
            <c:spPr>
              <a:solidFill>
                <a:srgbClr val="5B9BD5"/>
              </a:solidFill>
            </c:spPr>
            <c:extLst>
              <c:ext xmlns:c16="http://schemas.microsoft.com/office/drawing/2014/chart" uri="{C3380CC4-5D6E-409C-BE32-E72D297353CC}">
                <c16:uniqueId val="{0000001D-74CB-4E77-8EFA-9B9005D0D9D9}"/>
              </c:ext>
            </c:extLst>
          </c:dPt>
          <c:dPt>
            <c:idx val="19"/>
            <c:invertIfNegative val="0"/>
            <c:bubble3D val="0"/>
            <c:spPr>
              <a:solidFill>
                <a:srgbClr val="5B9BD5"/>
              </a:solidFill>
            </c:spPr>
            <c:extLst>
              <c:ext xmlns:c16="http://schemas.microsoft.com/office/drawing/2014/chart" uri="{C3380CC4-5D6E-409C-BE32-E72D297353CC}">
                <c16:uniqueId val="{0000001F-74CB-4E77-8EFA-9B9005D0D9D9}"/>
              </c:ext>
            </c:extLst>
          </c:dPt>
          <c:dPt>
            <c:idx val="21"/>
            <c:invertIfNegative val="0"/>
            <c:bubble3D val="0"/>
            <c:spPr>
              <a:solidFill>
                <a:srgbClr val="70AD47"/>
              </a:solidFill>
            </c:spPr>
            <c:extLst>
              <c:ext xmlns:c16="http://schemas.microsoft.com/office/drawing/2014/chart" uri="{C3380CC4-5D6E-409C-BE32-E72D297353CC}">
                <c16:uniqueId val="{00000021-74CB-4E77-8EFA-9B9005D0D9D9}"/>
              </c:ext>
            </c:extLst>
          </c:dPt>
          <c:dPt>
            <c:idx val="22"/>
            <c:invertIfNegative val="0"/>
            <c:bubble3D val="0"/>
            <c:spPr>
              <a:solidFill>
                <a:srgbClr val="70AD47"/>
              </a:solidFill>
            </c:spPr>
            <c:extLst>
              <c:ext xmlns:c16="http://schemas.microsoft.com/office/drawing/2014/chart" uri="{C3380CC4-5D6E-409C-BE32-E72D297353CC}">
                <c16:uniqueId val="{00000023-74CB-4E77-8EFA-9B9005D0D9D9}"/>
              </c:ext>
            </c:extLst>
          </c:dPt>
          <c:dPt>
            <c:idx val="23"/>
            <c:invertIfNegative val="0"/>
            <c:bubble3D val="0"/>
            <c:spPr>
              <a:solidFill>
                <a:srgbClr val="70AD47"/>
              </a:solidFill>
            </c:spPr>
            <c:extLst>
              <c:ext xmlns:c16="http://schemas.microsoft.com/office/drawing/2014/chart" uri="{C3380CC4-5D6E-409C-BE32-E72D297353CC}">
                <c16:uniqueId val="{00000025-74CB-4E77-8EFA-9B9005D0D9D9}"/>
              </c:ext>
            </c:extLst>
          </c:dPt>
          <c:dPt>
            <c:idx val="25"/>
            <c:invertIfNegative val="0"/>
            <c:bubble3D val="0"/>
            <c:spPr>
              <a:solidFill>
                <a:srgbClr val="FFC000">
                  <a:lumMod val="75000"/>
                </a:srgbClr>
              </a:solidFill>
            </c:spPr>
            <c:extLst>
              <c:ext xmlns:c16="http://schemas.microsoft.com/office/drawing/2014/chart" uri="{C3380CC4-5D6E-409C-BE32-E72D297353CC}">
                <c16:uniqueId val="{00000027-74CB-4E77-8EFA-9B9005D0D9D9}"/>
              </c:ext>
            </c:extLst>
          </c:dPt>
          <c:dPt>
            <c:idx val="26"/>
            <c:invertIfNegative val="0"/>
            <c:bubble3D val="0"/>
            <c:spPr>
              <a:solidFill>
                <a:srgbClr val="FFC000">
                  <a:lumMod val="75000"/>
                </a:srgbClr>
              </a:solidFill>
            </c:spPr>
            <c:extLst>
              <c:ext xmlns:c16="http://schemas.microsoft.com/office/drawing/2014/chart" uri="{C3380CC4-5D6E-409C-BE32-E72D297353CC}">
                <c16:uniqueId val="{00000029-74CB-4E77-8EFA-9B9005D0D9D9}"/>
              </c:ext>
            </c:extLst>
          </c:dPt>
          <c:dPt>
            <c:idx val="34"/>
            <c:invertIfNegative val="0"/>
            <c:bubble3D val="0"/>
            <c:spPr>
              <a:solidFill>
                <a:srgbClr val="70AD47">
                  <a:lumMod val="75000"/>
                </a:srgbClr>
              </a:solidFill>
            </c:spPr>
            <c:extLst>
              <c:ext xmlns:c16="http://schemas.microsoft.com/office/drawing/2014/chart" uri="{C3380CC4-5D6E-409C-BE32-E72D297353CC}">
                <c16:uniqueId val="{0000002B-74CB-4E77-8EFA-9B9005D0D9D9}"/>
              </c:ext>
            </c:extLst>
          </c:dPt>
          <c:dPt>
            <c:idx val="35"/>
            <c:invertIfNegative val="0"/>
            <c:bubble3D val="0"/>
            <c:spPr>
              <a:solidFill>
                <a:srgbClr val="70AD47">
                  <a:lumMod val="75000"/>
                </a:srgbClr>
              </a:solidFill>
            </c:spPr>
            <c:extLst>
              <c:ext xmlns:c16="http://schemas.microsoft.com/office/drawing/2014/chart" uri="{C3380CC4-5D6E-409C-BE32-E72D297353CC}">
                <c16:uniqueId val="{0000002D-74CB-4E77-8EFA-9B9005D0D9D9}"/>
              </c:ext>
            </c:extLst>
          </c:dPt>
          <c:dPt>
            <c:idx val="37"/>
            <c:invertIfNegative val="0"/>
            <c:bubble3D val="0"/>
            <c:spPr>
              <a:solidFill>
                <a:srgbClr val="990033"/>
              </a:solidFill>
            </c:spPr>
            <c:extLst>
              <c:ext xmlns:c16="http://schemas.microsoft.com/office/drawing/2014/chart" uri="{C3380CC4-5D6E-409C-BE32-E72D297353CC}">
                <c16:uniqueId val="{0000002F-74CB-4E77-8EFA-9B9005D0D9D9}"/>
              </c:ext>
            </c:extLst>
          </c:dPt>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Sheet1!$C$3:$C$40</c:f>
              <c:numCache>
                <c:formatCode>0%</c:formatCode>
                <c:ptCount val="38"/>
                <c:pt idx="0">
                  <c:v>0.13062628217696615</c:v>
                </c:pt>
                <c:pt idx="1">
                  <c:v>7.9176974419924606E-2</c:v>
                </c:pt>
                <c:pt idx="2">
                  <c:v>0.12942957019350748</c:v>
                </c:pt>
                <c:pt idx="4">
                  <c:v>9.3394528957332343E-2</c:v>
                </c:pt>
                <c:pt idx="5">
                  <c:v>0.10829639169101939</c:v>
                </c:pt>
                <c:pt idx="6">
                  <c:v>0.1489111013095237</c:v>
                </c:pt>
                <c:pt idx="8">
                  <c:v>0.1118484382414936</c:v>
                </c:pt>
                <c:pt idx="9">
                  <c:v>0.12845501263746401</c:v>
                </c:pt>
                <c:pt idx="11">
                  <c:v>0.13226401316495601</c:v>
                </c:pt>
                <c:pt idx="12">
                  <c:v>0.12150752076784994</c:v>
                </c:pt>
                <c:pt idx="13">
                  <c:v>0.10070666979456069</c:v>
                </c:pt>
                <c:pt idx="15">
                  <c:v>9.0332415716976144E-2</c:v>
                </c:pt>
                <c:pt idx="16">
                  <c:v>9.1696316502285852E-2</c:v>
                </c:pt>
                <c:pt idx="17">
                  <c:v>0.1618544407460438</c:v>
                </c:pt>
                <c:pt idx="18">
                  <c:v>0.13121233107433372</c:v>
                </c:pt>
                <c:pt idx="19">
                  <c:v>0.13622754165547679</c:v>
                </c:pt>
                <c:pt idx="21">
                  <c:v>3.8735263899334391E-2</c:v>
                </c:pt>
                <c:pt idx="22">
                  <c:v>0.11300884357629026</c:v>
                </c:pt>
                <c:pt idx="23">
                  <c:v>0.12650685265719236</c:v>
                </c:pt>
                <c:pt idx="25">
                  <c:v>6.1894468284658381E-2</c:v>
                </c:pt>
                <c:pt idx="26">
                  <c:v>0.13112696652737588</c:v>
                </c:pt>
                <c:pt idx="28">
                  <c:v>0.11319732071368645</c:v>
                </c:pt>
                <c:pt idx="29">
                  <c:v>9.592479733026428E-2</c:v>
                </c:pt>
                <c:pt idx="30">
                  <c:v>0.12819574732794556</c:v>
                </c:pt>
                <c:pt idx="31">
                  <c:v>0.15152173247170247</c:v>
                </c:pt>
                <c:pt idx="32">
                  <c:v>9.4419780100065645E-2</c:v>
                </c:pt>
                <c:pt idx="34">
                  <c:v>0.15148644342087744</c:v>
                </c:pt>
                <c:pt idx="35">
                  <c:v>8.7342056874330443E-2</c:v>
                </c:pt>
                <c:pt idx="37">
                  <c:v>0.11776883037609377</c:v>
                </c:pt>
              </c:numCache>
            </c:numRef>
          </c:val>
          <c:extLst>
            <c:ext xmlns:c16="http://schemas.microsoft.com/office/drawing/2014/chart" uri="{C3380CC4-5D6E-409C-BE32-E72D297353CC}">
              <c16:uniqueId val="{00000030-74CB-4E77-8EFA-9B9005D0D9D9}"/>
            </c:ext>
          </c:extLst>
        </c:ser>
        <c:dLbls>
          <c:showLegendKey val="0"/>
          <c:showVal val="0"/>
          <c:showCatName val="0"/>
          <c:showSerName val="0"/>
          <c:showPercent val="0"/>
          <c:showBubbleSize val="0"/>
        </c:dLbls>
        <c:gapWidth val="51"/>
        <c:axId val="-1720574624"/>
        <c:axId val="-1720593120"/>
      </c:barChart>
      <c:catAx>
        <c:axId val="-1720574624"/>
        <c:scaling>
          <c:orientation val="minMax"/>
        </c:scaling>
        <c:delete val="0"/>
        <c:axPos val="l"/>
        <c:numFmt formatCode="General" sourceLinked="0"/>
        <c:majorTickMark val="out"/>
        <c:minorTickMark val="none"/>
        <c:tickLblPos val="nextTo"/>
        <c:txPr>
          <a:bodyPr/>
          <a:lstStyle/>
          <a:p>
            <a:pPr>
              <a:defRPr sz="1000" b="0"/>
            </a:pPr>
            <a:endParaRPr lang="en-US"/>
          </a:p>
        </c:txPr>
        <c:crossAx val="-1720593120"/>
        <c:crosses val="autoZero"/>
        <c:auto val="1"/>
        <c:lblAlgn val="ctr"/>
        <c:lblOffset val="100"/>
        <c:noMultiLvlLbl val="0"/>
      </c:catAx>
      <c:valAx>
        <c:axId val="-1720593120"/>
        <c:scaling>
          <c:orientation val="minMax"/>
          <c:max val="0.25"/>
        </c:scaling>
        <c:delete val="1"/>
        <c:axPos val="b"/>
        <c:numFmt formatCode="0%" sourceLinked="1"/>
        <c:majorTickMark val="out"/>
        <c:minorTickMark val="none"/>
        <c:tickLblPos val="nextTo"/>
        <c:crossAx val="-1720574624"/>
        <c:crosses val="autoZero"/>
        <c:crossBetween val="between"/>
        <c:majorUnit val="0.25"/>
      </c:valAx>
      <c:spPr>
        <a:noFill/>
        <a:ln w="25400">
          <a:noFill/>
        </a:ln>
      </c:spPr>
    </c:plotArea>
    <c:plotVisOnly val="1"/>
    <c:dispBlanksAs val="gap"/>
    <c:showDLblsOverMax val="0"/>
  </c:chart>
  <c:txPr>
    <a:bodyPr/>
    <a:lstStyle/>
    <a:p>
      <a:pPr>
        <a:defRPr sz="1800"/>
      </a:pPr>
      <a:endParaRPr lang="en-US"/>
    </a:p>
  </c:txPr>
  <c:externalData r:id="rId2">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8658415371252088"/>
          <c:y val="1.2830567776874599E-2"/>
          <c:w val="0.72064554231671007"/>
          <c:h val="0.98095305148604828"/>
        </c:manualLayout>
      </c:layout>
      <c:barChart>
        <c:barDir val="bar"/>
        <c:grouping val="clustered"/>
        <c:varyColors val="0"/>
        <c:ser>
          <c:idx val="0"/>
          <c:order val="0"/>
          <c:tx>
            <c:strRef>
              <c:f>Sheet1!$C$2</c:f>
              <c:strCache>
                <c:ptCount val="1"/>
                <c:pt idx="0">
                  <c:v>Jā</c:v>
                </c:pt>
              </c:strCache>
            </c:strRef>
          </c:tx>
          <c:invertIfNegative val="0"/>
          <c:dPt>
            <c:idx val="0"/>
            <c:invertIfNegative val="0"/>
            <c:bubble3D val="0"/>
            <c:spPr>
              <a:solidFill>
                <a:srgbClr val="ED7D31">
                  <a:lumMod val="50000"/>
                </a:srgbClr>
              </a:solidFill>
            </c:spPr>
            <c:extLst>
              <c:ext xmlns:c16="http://schemas.microsoft.com/office/drawing/2014/chart" uri="{C3380CC4-5D6E-409C-BE32-E72D297353CC}">
                <c16:uniqueId val="{00000001-DB6E-4FEC-839C-EAFFFFE90F6F}"/>
              </c:ext>
            </c:extLst>
          </c:dPt>
          <c:dPt>
            <c:idx val="1"/>
            <c:invertIfNegative val="0"/>
            <c:bubble3D val="0"/>
            <c:spPr>
              <a:solidFill>
                <a:srgbClr val="ED7D31">
                  <a:lumMod val="50000"/>
                </a:srgbClr>
              </a:solidFill>
            </c:spPr>
            <c:extLst>
              <c:ext xmlns:c16="http://schemas.microsoft.com/office/drawing/2014/chart" uri="{C3380CC4-5D6E-409C-BE32-E72D297353CC}">
                <c16:uniqueId val="{00000003-DB6E-4FEC-839C-EAFFFFE90F6F}"/>
              </c:ext>
            </c:extLst>
          </c:dPt>
          <c:dPt>
            <c:idx val="2"/>
            <c:invertIfNegative val="0"/>
            <c:bubble3D val="0"/>
            <c:spPr>
              <a:solidFill>
                <a:srgbClr val="ED7D31">
                  <a:lumMod val="50000"/>
                </a:srgbClr>
              </a:solidFill>
            </c:spPr>
            <c:extLst>
              <c:ext xmlns:c16="http://schemas.microsoft.com/office/drawing/2014/chart" uri="{C3380CC4-5D6E-409C-BE32-E72D297353CC}">
                <c16:uniqueId val="{00000005-DB6E-4FEC-839C-EAFFFFE90F6F}"/>
              </c:ext>
            </c:extLst>
          </c:dPt>
          <c:dPt>
            <c:idx val="4"/>
            <c:invertIfNegative val="0"/>
            <c:bubble3D val="0"/>
            <c:spPr>
              <a:solidFill>
                <a:srgbClr val="70AD47">
                  <a:lumMod val="50000"/>
                </a:srgbClr>
              </a:solidFill>
            </c:spPr>
            <c:extLst>
              <c:ext xmlns:c16="http://schemas.microsoft.com/office/drawing/2014/chart" uri="{C3380CC4-5D6E-409C-BE32-E72D297353CC}">
                <c16:uniqueId val="{00000007-DB6E-4FEC-839C-EAFFFFE90F6F}"/>
              </c:ext>
            </c:extLst>
          </c:dPt>
          <c:dPt>
            <c:idx val="5"/>
            <c:invertIfNegative val="0"/>
            <c:bubble3D val="0"/>
            <c:spPr>
              <a:solidFill>
                <a:srgbClr val="70AD47">
                  <a:lumMod val="50000"/>
                </a:srgbClr>
              </a:solidFill>
            </c:spPr>
            <c:extLst>
              <c:ext xmlns:c16="http://schemas.microsoft.com/office/drawing/2014/chart" uri="{C3380CC4-5D6E-409C-BE32-E72D297353CC}">
                <c16:uniqueId val="{00000009-DB6E-4FEC-839C-EAFFFFE90F6F}"/>
              </c:ext>
            </c:extLst>
          </c:dPt>
          <c:dPt>
            <c:idx val="6"/>
            <c:invertIfNegative val="0"/>
            <c:bubble3D val="0"/>
            <c:spPr>
              <a:solidFill>
                <a:srgbClr val="70AD47">
                  <a:lumMod val="50000"/>
                </a:srgbClr>
              </a:solidFill>
            </c:spPr>
            <c:extLst>
              <c:ext xmlns:c16="http://schemas.microsoft.com/office/drawing/2014/chart" uri="{C3380CC4-5D6E-409C-BE32-E72D297353CC}">
                <c16:uniqueId val="{0000000B-DB6E-4FEC-839C-EAFFFFE90F6F}"/>
              </c:ext>
            </c:extLst>
          </c:dPt>
          <c:dPt>
            <c:idx val="8"/>
            <c:invertIfNegative val="0"/>
            <c:bubble3D val="0"/>
            <c:spPr>
              <a:solidFill>
                <a:srgbClr val="7030A0"/>
              </a:solidFill>
            </c:spPr>
            <c:extLst>
              <c:ext xmlns:c16="http://schemas.microsoft.com/office/drawing/2014/chart" uri="{C3380CC4-5D6E-409C-BE32-E72D297353CC}">
                <c16:uniqueId val="{0000000D-DB6E-4FEC-839C-EAFFFFE90F6F}"/>
              </c:ext>
            </c:extLst>
          </c:dPt>
          <c:dPt>
            <c:idx val="9"/>
            <c:invertIfNegative val="0"/>
            <c:bubble3D val="0"/>
            <c:spPr>
              <a:solidFill>
                <a:srgbClr val="7030A0"/>
              </a:solidFill>
            </c:spPr>
            <c:extLst>
              <c:ext xmlns:c16="http://schemas.microsoft.com/office/drawing/2014/chart" uri="{C3380CC4-5D6E-409C-BE32-E72D297353CC}">
                <c16:uniqueId val="{0000000F-DB6E-4FEC-839C-EAFFFFE90F6F}"/>
              </c:ext>
            </c:extLst>
          </c:dPt>
          <c:dPt>
            <c:idx val="11"/>
            <c:invertIfNegative val="0"/>
            <c:bubble3D val="0"/>
            <c:spPr>
              <a:solidFill>
                <a:srgbClr val="ED7D31"/>
              </a:solidFill>
            </c:spPr>
            <c:extLst>
              <c:ext xmlns:c16="http://schemas.microsoft.com/office/drawing/2014/chart" uri="{C3380CC4-5D6E-409C-BE32-E72D297353CC}">
                <c16:uniqueId val="{00000011-DB6E-4FEC-839C-EAFFFFE90F6F}"/>
              </c:ext>
            </c:extLst>
          </c:dPt>
          <c:dPt>
            <c:idx val="12"/>
            <c:invertIfNegative val="0"/>
            <c:bubble3D val="0"/>
            <c:spPr>
              <a:solidFill>
                <a:srgbClr val="ED7D31"/>
              </a:solidFill>
            </c:spPr>
            <c:extLst>
              <c:ext xmlns:c16="http://schemas.microsoft.com/office/drawing/2014/chart" uri="{C3380CC4-5D6E-409C-BE32-E72D297353CC}">
                <c16:uniqueId val="{00000013-DB6E-4FEC-839C-EAFFFFE90F6F}"/>
              </c:ext>
            </c:extLst>
          </c:dPt>
          <c:dPt>
            <c:idx val="13"/>
            <c:invertIfNegative val="0"/>
            <c:bubble3D val="0"/>
            <c:spPr>
              <a:solidFill>
                <a:srgbClr val="ED7D31"/>
              </a:solidFill>
            </c:spPr>
            <c:extLst>
              <c:ext xmlns:c16="http://schemas.microsoft.com/office/drawing/2014/chart" uri="{C3380CC4-5D6E-409C-BE32-E72D297353CC}">
                <c16:uniqueId val="{00000015-DB6E-4FEC-839C-EAFFFFE90F6F}"/>
              </c:ext>
            </c:extLst>
          </c:dPt>
          <c:dPt>
            <c:idx val="15"/>
            <c:invertIfNegative val="0"/>
            <c:bubble3D val="0"/>
            <c:spPr>
              <a:solidFill>
                <a:srgbClr val="5B9BD5"/>
              </a:solidFill>
            </c:spPr>
            <c:extLst>
              <c:ext xmlns:c16="http://schemas.microsoft.com/office/drawing/2014/chart" uri="{C3380CC4-5D6E-409C-BE32-E72D297353CC}">
                <c16:uniqueId val="{00000017-DB6E-4FEC-839C-EAFFFFE90F6F}"/>
              </c:ext>
            </c:extLst>
          </c:dPt>
          <c:dPt>
            <c:idx val="16"/>
            <c:invertIfNegative val="0"/>
            <c:bubble3D val="0"/>
            <c:spPr>
              <a:solidFill>
                <a:srgbClr val="5B9BD5"/>
              </a:solidFill>
            </c:spPr>
            <c:extLst>
              <c:ext xmlns:c16="http://schemas.microsoft.com/office/drawing/2014/chart" uri="{C3380CC4-5D6E-409C-BE32-E72D297353CC}">
                <c16:uniqueId val="{00000019-DB6E-4FEC-839C-EAFFFFE90F6F}"/>
              </c:ext>
            </c:extLst>
          </c:dPt>
          <c:dPt>
            <c:idx val="17"/>
            <c:invertIfNegative val="0"/>
            <c:bubble3D val="0"/>
            <c:spPr>
              <a:solidFill>
                <a:srgbClr val="5B9BD5"/>
              </a:solidFill>
            </c:spPr>
            <c:extLst>
              <c:ext xmlns:c16="http://schemas.microsoft.com/office/drawing/2014/chart" uri="{C3380CC4-5D6E-409C-BE32-E72D297353CC}">
                <c16:uniqueId val="{0000001B-DB6E-4FEC-839C-EAFFFFE90F6F}"/>
              </c:ext>
            </c:extLst>
          </c:dPt>
          <c:dPt>
            <c:idx val="18"/>
            <c:invertIfNegative val="0"/>
            <c:bubble3D val="0"/>
            <c:spPr>
              <a:solidFill>
                <a:srgbClr val="5B9BD5"/>
              </a:solidFill>
            </c:spPr>
            <c:extLst>
              <c:ext xmlns:c16="http://schemas.microsoft.com/office/drawing/2014/chart" uri="{C3380CC4-5D6E-409C-BE32-E72D297353CC}">
                <c16:uniqueId val="{0000001D-DB6E-4FEC-839C-EAFFFFE90F6F}"/>
              </c:ext>
            </c:extLst>
          </c:dPt>
          <c:dPt>
            <c:idx val="19"/>
            <c:invertIfNegative val="0"/>
            <c:bubble3D val="0"/>
            <c:spPr>
              <a:solidFill>
                <a:srgbClr val="5B9BD5"/>
              </a:solidFill>
            </c:spPr>
            <c:extLst>
              <c:ext xmlns:c16="http://schemas.microsoft.com/office/drawing/2014/chart" uri="{C3380CC4-5D6E-409C-BE32-E72D297353CC}">
                <c16:uniqueId val="{0000001F-DB6E-4FEC-839C-EAFFFFE90F6F}"/>
              </c:ext>
            </c:extLst>
          </c:dPt>
          <c:dPt>
            <c:idx val="21"/>
            <c:invertIfNegative val="0"/>
            <c:bubble3D val="0"/>
            <c:spPr>
              <a:solidFill>
                <a:srgbClr val="70AD47"/>
              </a:solidFill>
            </c:spPr>
            <c:extLst>
              <c:ext xmlns:c16="http://schemas.microsoft.com/office/drawing/2014/chart" uri="{C3380CC4-5D6E-409C-BE32-E72D297353CC}">
                <c16:uniqueId val="{00000021-DB6E-4FEC-839C-EAFFFFE90F6F}"/>
              </c:ext>
            </c:extLst>
          </c:dPt>
          <c:dPt>
            <c:idx val="22"/>
            <c:invertIfNegative val="0"/>
            <c:bubble3D val="0"/>
            <c:spPr>
              <a:solidFill>
                <a:srgbClr val="70AD47"/>
              </a:solidFill>
            </c:spPr>
            <c:extLst>
              <c:ext xmlns:c16="http://schemas.microsoft.com/office/drawing/2014/chart" uri="{C3380CC4-5D6E-409C-BE32-E72D297353CC}">
                <c16:uniqueId val="{00000023-DB6E-4FEC-839C-EAFFFFE90F6F}"/>
              </c:ext>
            </c:extLst>
          </c:dPt>
          <c:dPt>
            <c:idx val="23"/>
            <c:invertIfNegative val="0"/>
            <c:bubble3D val="0"/>
            <c:spPr>
              <a:solidFill>
                <a:srgbClr val="70AD47"/>
              </a:solidFill>
            </c:spPr>
            <c:extLst>
              <c:ext xmlns:c16="http://schemas.microsoft.com/office/drawing/2014/chart" uri="{C3380CC4-5D6E-409C-BE32-E72D297353CC}">
                <c16:uniqueId val="{00000025-DB6E-4FEC-839C-EAFFFFE90F6F}"/>
              </c:ext>
            </c:extLst>
          </c:dPt>
          <c:dPt>
            <c:idx val="25"/>
            <c:invertIfNegative val="0"/>
            <c:bubble3D val="0"/>
            <c:spPr>
              <a:solidFill>
                <a:srgbClr val="FFC000">
                  <a:lumMod val="75000"/>
                </a:srgbClr>
              </a:solidFill>
            </c:spPr>
            <c:extLst>
              <c:ext xmlns:c16="http://schemas.microsoft.com/office/drawing/2014/chart" uri="{C3380CC4-5D6E-409C-BE32-E72D297353CC}">
                <c16:uniqueId val="{00000027-DB6E-4FEC-839C-EAFFFFE90F6F}"/>
              </c:ext>
            </c:extLst>
          </c:dPt>
          <c:dPt>
            <c:idx val="26"/>
            <c:invertIfNegative val="0"/>
            <c:bubble3D val="0"/>
            <c:spPr>
              <a:solidFill>
                <a:srgbClr val="FFC000">
                  <a:lumMod val="75000"/>
                </a:srgbClr>
              </a:solidFill>
            </c:spPr>
            <c:extLst>
              <c:ext xmlns:c16="http://schemas.microsoft.com/office/drawing/2014/chart" uri="{C3380CC4-5D6E-409C-BE32-E72D297353CC}">
                <c16:uniqueId val="{00000029-DB6E-4FEC-839C-EAFFFFE90F6F}"/>
              </c:ext>
            </c:extLst>
          </c:dPt>
          <c:dPt>
            <c:idx val="34"/>
            <c:invertIfNegative val="0"/>
            <c:bubble3D val="0"/>
            <c:spPr>
              <a:solidFill>
                <a:srgbClr val="70AD47">
                  <a:lumMod val="75000"/>
                </a:srgbClr>
              </a:solidFill>
            </c:spPr>
            <c:extLst>
              <c:ext xmlns:c16="http://schemas.microsoft.com/office/drawing/2014/chart" uri="{C3380CC4-5D6E-409C-BE32-E72D297353CC}">
                <c16:uniqueId val="{0000002B-DB6E-4FEC-839C-EAFFFFE90F6F}"/>
              </c:ext>
            </c:extLst>
          </c:dPt>
          <c:dPt>
            <c:idx val="35"/>
            <c:invertIfNegative val="0"/>
            <c:bubble3D val="0"/>
            <c:spPr>
              <a:solidFill>
                <a:srgbClr val="70AD47">
                  <a:lumMod val="75000"/>
                </a:srgbClr>
              </a:solidFill>
            </c:spPr>
            <c:extLst>
              <c:ext xmlns:c16="http://schemas.microsoft.com/office/drawing/2014/chart" uri="{C3380CC4-5D6E-409C-BE32-E72D297353CC}">
                <c16:uniqueId val="{0000002D-DB6E-4FEC-839C-EAFFFFE90F6F}"/>
              </c:ext>
            </c:extLst>
          </c:dPt>
          <c:dPt>
            <c:idx val="37"/>
            <c:invertIfNegative val="0"/>
            <c:bubble3D val="0"/>
            <c:spPr>
              <a:solidFill>
                <a:srgbClr val="990033"/>
              </a:solidFill>
            </c:spPr>
            <c:extLst>
              <c:ext xmlns:c16="http://schemas.microsoft.com/office/drawing/2014/chart" uri="{C3380CC4-5D6E-409C-BE32-E72D297353CC}">
                <c16:uniqueId val="{0000002F-DB6E-4FEC-839C-EAFFFFE90F6F}"/>
              </c:ext>
            </c:extLst>
          </c:dPt>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Sheet1!$C$3:$C$40</c:f>
              <c:numCache>
                <c:formatCode>0%</c:formatCode>
                <c:ptCount val="38"/>
                <c:pt idx="0">
                  <c:v>3.8132361879795913E-2</c:v>
                </c:pt>
                <c:pt idx="1">
                  <c:v>2.5776260563192641E-2</c:v>
                </c:pt>
                <c:pt idx="2">
                  <c:v>6.7907977482616719E-2</c:v>
                </c:pt>
                <c:pt idx="4">
                  <c:v>3.4451827939176269E-2</c:v>
                </c:pt>
                <c:pt idx="5">
                  <c:v>4.6500596239365158E-2</c:v>
                </c:pt>
                <c:pt idx="6">
                  <c:v>8.057132650894766E-2</c:v>
                </c:pt>
                <c:pt idx="8">
                  <c:v>5.9721752244188304E-2</c:v>
                </c:pt>
                <c:pt idx="9">
                  <c:v>4.2686227058262152E-2</c:v>
                </c:pt>
                <c:pt idx="11">
                  <c:v>5.9311737262696243E-2</c:v>
                </c:pt>
                <c:pt idx="12">
                  <c:v>6.1135071421452782E-2</c:v>
                </c:pt>
                <c:pt idx="13">
                  <c:v>3.9453510223634275E-2</c:v>
                </c:pt>
                <c:pt idx="15">
                  <c:v>5.9490435537218375E-2</c:v>
                </c:pt>
                <c:pt idx="16">
                  <c:v>3.2865493485338723E-2</c:v>
                </c:pt>
                <c:pt idx="17">
                  <c:v>7.0359055948245236E-2</c:v>
                </c:pt>
                <c:pt idx="18">
                  <c:v>7.4719818520916373E-2</c:v>
                </c:pt>
                <c:pt idx="19">
                  <c:v>6.4998191055668786E-2</c:v>
                </c:pt>
                <c:pt idx="21">
                  <c:v>1.1510465681394369E-2</c:v>
                </c:pt>
                <c:pt idx="22">
                  <c:v>5.0694879585558524E-2</c:v>
                </c:pt>
                <c:pt idx="23">
                  <c:v>5.8558137874759615E-2</c:v>
                </c:pt>
                <c:pt idx="25">
                  <c:v>4.0644160878106045E-2</c:v>
                </c:pt>
                <c:pt idx="26">
                  <c:v>5.6757425957073629E-2</c:v>
                </c:pt>
                <c:pt idx="28">
                  <c:v>3.7338375287546417E-2</c:v>
                </c:pt>
                <c:pt idx="29">
                  <c:v>3.6997019570671315E-2</c:v>
                </c:pt>
                <c:pt idx="30">
                  <c:v>4.6433233676499611E-2</c:v>
                </c:pt>
                <c:pt idx="31">
                  <c:v>7.1850564850437171E-2</c:v>
                </c:pt>
                <c:pt idx="32">
                  <c:v>0.10404309129404279</c:v>
                </c:pt>
                <c:pt idx="34">
                  <c:v>6.0027125280639006E-2</c:v>
                </c:pt>
                <c:pt idx="35">
                  <c:v>4.7892305597381564E-2</c:v>
                </c:pt>
                <c:pt idx="37">
                  <c:v>5.3648435320740644E-2</c:v>
                </c:pt>
              </c:numCache>
            </c:numRef>
          </c:val>
          <c:extLst>
            <c:ext xmlns:c16="http://schemas.microsoft.com/office/drawing/2014/chart" uri="{C3380CC4-5D6E-409C-BE32-E72D297353CC}">
              <c16:uniqueId val="{00000030-DB6E-4FEC-839C-EAFFFFE90F6F}"/>
            </c:ext>
          </c:extLst>
        </c:ser>
        <c:dLbls>
          <c:showLegendKey val="0"/>
          <c:showVal val="0"/>
          <c:showCatName val="0"/>
          <c:showSerName val="0"/>
          <c:showPercent val="0"/>
          <c:showBubbleSize val="0"/>
        </c:dLbls>
        <c:gapWidth val="51"/>
        <c:axId val="-1720574624"/>
        <c:axId val="-1720593120"/>
      </c:barChart>
      <c:catAx>
        <c:axId val="-1720574624"/>
        <c:scaling>
          <c:orientation val="minMax"/>
        </c:scaling>
        <c:delete val="0"/>
        <c:axPos val="l"/>
        <c:numFmt formatCode="General" sourceLinked="0"/>
        <c:majorTickMark val="out"/>
        <c:minorTickMark val="none"/>
        <c:tickLblPos val="nextTo"/>
        <c:txPr>
          <a:bodyPr/>
          <a:lstStyle/>
          <a:p>
            <a:pPr>
              <a:defRPr sz="1000" b="0"/>
            </a:pPr>
            <a:endParaRPr lang="en-US"/>
          </a:p>
        </c:txPr>
        <c:crossAx val="-1720593120"/>
        <c:crosses val="autoZero"/>
        <c:auto val="1"/>
        <c:lblAlgn val="ctr"/>
        <c:lblOffset val="100"/>
        <c:noMultiLvlLbl val="0"/>
      </c:catAx>
      <c:valAx>
        <c:axId val="-1720593120"/>
        <c:scaling>
          <c:orientation val="minMax"/>
          <c:max val="0.25"/>
        </c:scaling>
        <c:delete val="1"/>
        <c:axPos val="b"/>
        <c:numFmt formatCode="0%" sourceLinked="1"/>
        <c:majorTickMark val="out"/>
        <c:minorTickMark val="none"/>
        <c:tickLblPos val="nextTo"/>
        <c:crossAx val="-1720574624"/>
        <c:crosses val="autoZero"/>
        <c:crossBetween val="between"/>
        <c:majorUnit val="0.25"/>
      </c:valAx>
      <c:spPr>
        <a:noFill/>
        <a:ln w="25400">
          <a:noFill/>
        </a:ln>
      </c:spPr>
    </c:plotArea>
    <c:plotVisOnly val="1"/>
    <c:dispBlanksAs val="gap"/>
    <c:showDLblsOverMax val="0"/>
  </c:chart>
  <c:txPr>
    <a:bodyPr/>
    <a:lstStyle/>
    <a:p>
      <a:pPr>
        <a:defRPr sz="1800"/>
      </a:pPr>
      <a:endParaRPr lang="en-US"/>
    </a:p>
  </c:txPr>
  <c:externalData r:id="rId2">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8.9122882600733366E-2"/>
          <c:y val="4.6001232772310595E-3"/>
          <c:w val="0.91087711739926658"/>
          <c:h val="0.67016207277263462"/>
        </c:manualLayout>
      </c:layout>
      <c:barChart>
        <c:barDir val="bar"/>
        <c:grouping val="percentStacked"/>
        <c:varyColors val="0"/>
        <c:ser>
          <c:idx val="0"/>
          <c:order val="0"/>
          <c:tx>
            <c:strRef>
              <c:f>Sheet1!$B$2</c:f>
              <c:strCache>
                <c:ptCount val="1"/>
                <c:pt idx="0">
                  <c:v>Es pašlaik tās lietoju</c:v>
                </c:pt>
              </c:strCache>
            </c:strRef>
          </c:tx>
          <c:spPr>
            <a:solidFill>
              <a:srgbClr val="C00000"/>
            </a:solidFill>
          </c:spPr>
          <c:invertIfNegative val="0"/>
          <c:dLbls>
            <c:dLbl>
              <c:idx val="1"/>
              <c:layout>
                <c:manualLayout>
                  <c:x val="2.0477047487079307E-3"/>
                  <c:y val="-3.236886966741987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780-4DCF-B019-D396FC86B594}"/>
                </c:ext>
              </c:extLst>
            </c:dLbl>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2024</c:v>
                </c:pt>
              </c:numCache>
            </c:numRef>
          </c:cat>
          <c:val>
            <c:numRef>
              <c:f>Sheet1!$B$3:$B$4</c:f>
              <c:numCache>
                <c:formatCode>0.0%</c:formatCode>
                <c:ptCount val="2"/>
                <c:pt idx="0" formatCode="0%">
                  <c:v>0.01</c:v>
                </c:pt>
                <c:pt idx="1">
                  <c:v>1.6504530436383974E-3</c:v>
                </c:pt>
              </c:numCache>
            </c:numRef>
          </c:val>
          <c:extLst>
            <c:ext xmlns:c16="http://schemas.microsoft.com/office/drawing/2014/chart" uri="{C3380CC4-5D6E-409C-BE32-E72D297353CC}">
              <c16:uniqueId val="{00000000-8780-4DCF-B019-D396FC86B594}"/>
            </c:ext>
          </c:extLst>
        </c:ser>
        <c:ser>
          <c:idx val="1"/>
          <c:order val="1"/>
          <c:tx>
            <c:strRef>
              <c:f>Sheet1!$C$2</c:f>
              <c:strCache>
                <c:ptCount val="1"/>
                <c:pt idx="0">
                  <c:v>Jā</c:v>
                </c:pt>
              </c:strCache>
            </c:strRef>
          </c:tx>
          <c:spPr>
            <a:solidFill>
              <a:srgbClr val="ED7D31"/>
            </a:solidFill>
          </c:spPr>
          <c:invertIfNegative val="0"/>
          <c:dLbls>
            <c:dLbl>
              <c:idx val="1"/>
              <c:layout>
                <c:manualLayout>
                  <c:x val="4.0954094974158424E-3"/>
                  <c:y val="3.699299390562271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780-4DCF-B019-D396FC86B594}"/>
                </c:ext>
              </c:extLst>
            </c:dLbl>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2024</c:v>
                </c:pt>
              </c:numCache>
            </c:numRef>
          </c:cat>
          <c:val>
            <c:numRef>
              <c:f>Sheet1!$C$3:$C$4</c:f>
              <c:numCache>
                <c:formatCode>0.0%</c:formatCode>
                <c:ptCount val="2"/>
                <c:pt idx="0" formatCode="0%">
                  <c:v>0.06</c:v>
                </c:pt>
                <c:pt idx="1">
                  <c:v>2.5756473627501327E-2</c:v>
                </c:pt>
              </c:numCache>
            </c:numRef>
          </c:val>
          <c:extLst>
            <c:ext xmlns:c16="http://schemas.microsoft.com/office/drawing/2014/chart" uri="{C3380CC4-5D6E-409C-BE32-E72D297353CC}">
              <c16:uniqueId val="{00000001-8780-4DCF-B019-D396FC86B594}"/>
            </c:ext>
          </c:extLst>
        </c:ser>
        <c:ser>
          <c:idx val="2"/>
          <c:order val="2"/>
          <c:tx>
            <c:strRef>
              <c:f>Sheet1!$D$2</c:f>
              <c:strCache>
                <c:ptCount val="1"/>
                <c:pt idx="0">
                  <c:v>Nē</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2024</c:v>
                </c:pt>
              </c:numCache>
            </c:numRef>
          </c:cat>
          <c:val>
            <c:numRef>
              <c:f>Sheet1!$D$3:$D$4</c:f>
              <c:numCache>
                <c:formatCode>0%</c:formatCode>
                <c:ptCount val="2"/>
                <c:pt idx="0">
                  <c:v>0.84</c:v>
                </c:pt>
                <c:pt idx="1">
                  <c:v>0.9684395556436135</c:v>
                </c:pt>
              </c:numCache>
            </c:numRef>
          </c:val>
          <c:extLst>
            <c:ext xmlns:c16="http://schemas.microsoft.com/office/drawing/2014/chart" uri="{C3380CC4-5D6E-409C-BE32-E72D297353CC}">
              <c16:uniqueId val="{00000002-8780-4DCF-B019-D396FC86B594}"/>
            </c:ext>
          </c:extLst>
        </c:ser>
        <c:ser>
          <c:idx val="3"/>
          <c:order val="3"/>
          <c:tx>
            <c:strRef>
              <c:f>Sheet1!$E$2</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900" b="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2024</c:v>
                </c:pt>
              </c:numCache>
            </c:numRef>
          </c:cat>
          <c:val>
            <c:numRef>
              <c:f>Sheet1!$E$3:$E$4</c:f>
              <c:numCache>
                <c:formatCode>0.0%</c:formatCode>
                <c:ptCount val="2"/>
                <c:pt idx="0" formatCode="0%">
                  <c:v>0.09</c:v>
                </c:pt>
                <c:pt idx="1">
                  <c:v>4.1535176852471236E-3</c:v>
                </c:pt>
              </c:numCache>
            </c:numRef>
          </c:val>
          <c:extLst>
            <c:ext xmlns:c16="http://schemas.microsoft.com/office/drawing/2014/chart" uri="{C3380CC4-5D6E-409C-BE32-E72D297353CC}">
              <c16:uniqueId val="{00000003-8780-4DCF-B019-D396FC86B594}"/>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05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2.2524752235787236E-2"/>
          <c:y val="0.73836595828967111"/>
          <c:w val="0.9774752477642128"/>
          <c:h val="0.26163404171032884"/>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644049300507626"/>
          <c:y val="9.5234742569758717E-3"/>
          <c:w val="0.72064554231671007"/>
          <c:h val="0.98095305148604828"/>
        </c:manualLayout>
      </c:layout>
      <c:barChart>
        <c:barDir val="bar"/>
        <c:grouping val="clustered"/>
        <c:varyColors val="0"/>
        <c:ser>
          <c:idx val="0"/>
          <c:order val="0"/>
          <c:tx>
            <c:strRef>
              <c:f>Sheet1!$C$1</c:f>
              <c:strCache>
                <c:ptCount val="1"/>
                <c:pt idx="0">
                  <c:v>Ir lietojis vai pašlaik lieto sportā aizliegtās vielas</c:v>
                </c:pt>
              </c:strCache>
            </c:strRef>
          </c:tx>
          <c:invertIfNegative val="0"/>
          <c:dPt>
            <c:idx val="0"/>
            <c:invertIfNegative val="0"/>
            <c:bubble3D val="0"/>
            <c:spPr>
              <a:solidFill>
                <a:srgbClr val="ED7D31">
                  <a:lumMod val="50000"/>
                </a:srgbClr>
              </a:solidFill>
            </c:spPr>
            <c:extLst>
              <c:ext xmlns:c16="http://schemas.microsoft.com/office/drawing/2014/chart" uri="{C3380CC4-5D6E-409C-BE32-E72D297353CC}">
                <c16:uniqueId val="{00000001-024E-40B4-9C73-7D8509F1A846}"/>
              </c:ext>
            </c:extLst>
          </c:dPt>
          <c:dPt>
            <c:idx val="1"/>
            <c:invertIfNegative val="0"/>
            <c:bubble3D val="0"/>
            <c:spPr>
              <a:solidFill>
                <a:srgbClr val="ED7D31">
                  <a:lumMod val="50000"/>
                </a:srgbClr>
              </a:solidFill>
            </c:spPr>
            <c:extLst>
              <c:ext xmlns:c16="http://schemas.microsoft.com/office/drawing/2014/chart" uri="{C3380CC4-5D6E-409C-BE32-E72D297353CC}">
                <c16:uniqueId val="{00000003-024E-40B4-9C73-7D8509F1A846}"/>
              </c:ext>
            </c:extLst>
          </c:dPt>
          <c:dPt>
            <c:idx val="2"/>
            <c:invertIfNegative val="0"/>
            <c:bubble3D val="0"/>
            <c:spPr>
              <a:solidFill>
                <a:srgbClr val="ED7D31">
                  <a:lumMod val="50000"/>
                </a:srgbClr>
              </a:solidFill>
            </c:spPr>
            <c:extLst>
              <c:ext xmlns:c16="http://schemas.microsoft.com/office/drawing/2014/chart" uri="{C3380CC4-5D6E-409C-BE32-E72D297353CC}">
                <c16:uniqueId val="{00000077-024E-40B4-9C73-7D8509F1A846}"/>
              </c:ext>
            </c:extLst>
          </c:dPt>
          <c:dPt>
            <c:idx val="4"/>
            <c:invertIfNegative val="0"/>
            <c:bubble3D val="0"/>
            <c:spPr>
              <a:solidFill>
                <a:srgbClr val="70AD47">
                  <a:lumMod val="50000"/>
                </a:srgbClr>
              </a:solidFill>
            </c:spPr>
            <c:extLst>
              <c:ext xmlns:c16="http://schemas.microsoft.com/office/drawing/2014/chart" uri="{C3380CC4-5D6E-409C-BE32-E72D297353CC}">
                <c16:uniqueId val="{00000007-024E-40B4-9C73-7D8509F1A846}"/>
              </c:ext>
            </c:extLst>
          </c:dPt>
          <c:dPt>
            <c:idx val="5"/>
            <c:invertIfNegative val="0"/>
            <c:bubble3D val="0"/>
            <c:spPr>
              <a:solidFill>
                <a:srgbClr val="70AD47">
                  <a:lumMod val="50000"/>
                </a:srgbClr>
              </a:solidFill>
            </c:spPr>
            <c:extLst>
              <c:ext xmlns:c16="http://schemas.microsoft.com/office/drawing/2014/chart" uri="{C3380CC4-5D6E-409C-BE32-E72D297353CC}">
                <c16:uniqueId val="{00000009-024E-40B4-9C73-7D8509F1A846}"/>
              </c:ext>
            </c:extLst>
          </c:dPt>
          <c:dPt>
            <c:idx val="6"/>
            <c:invertIfNegative val="0"/>
            <c:bubble3D val="0"/>
            <c:spPr>
              <a:solidFill>
                <a:srgbClr val="70AD47">
                  <a:lumMod val="50000"/>
                </a:srgbClr>
              </a:solidFill>
            </c:spPr>
            <c:extLst>
              <c:ext xmlns:c16="http://schemas.microsoft.com/office/drawing/2014/chart" uri="{C3380CC4-5D6E-409C-BE32-E72D297353CC}">
                <c16:uniqueId val="{0000000B-024E-40B4-9C73-7D8509F1A846}"/>
              </c:ext>
            </c:extLst>
          </c:dPt>
          <c:dPt>
            <c:idx val="8"/>
            <c:invertIfNegative val="0"/>
            <c:bubble3D val="0"/>
            <c:spPr>
              <a:solidFill>
                <a:srgbClr val="7030A0"/>
              </a:solidFill>
            </c:spPr>
            <c:extLst>
              <c:ext xmlns:c16="http://schemas.microsoft.com/office/drawing/2014/chart" uri="{C3380CC4-5D6E-409C-BE32-E72D297353CC}">
                <c16:uniqueId val="{00000076-024E-40B4-9C73-7D8509F1A846}"/>
              </c:ext>
            </c:extLst>
          </c:dPt>
          <c:dPt>
            <c:idx val="9"/>
            <c:invertIfNegative val="0"/>
            <c:bubble3D val="0"/>
            <c:spPr>
              <a:solidFill>
                <a:srgbClr val="7030A0"/>
              </a:solidFill>
            </c:spPr>
            <c:extLst>
              <c:ext xmlns:c16="http://schemas.microsoft.com/office/drawing/2014/chart" uri="{C3380CC4-5D6E-409C-BE32-E72D297353CC}">
                <c16:uniqueId val="{0000000F-024E-40B4-9C73-7D8509F1A846}"/>
              </c:ext>
            </c:extLst>
          </c:dPt>
          <c:dPt>
            <c:idx val="11"/>
            <c:invertIfNegative val="0"/>
            <c:bubble3D val="0"/>
            <c:spPr>
              <a:solidFill>
                <a:srgbClr val="ED7D31"/>
              </a:solidFill>
            </c:spPr>
            <c:extLst>
              <c:ext xmlns:c16="http://schemas.microsoft.com/office/drawing/2014/chart" uri="{C3380CC4-5D6E-409C-BE32-E72D297353CC}">
                <c16:uniqueId val="{00000013-024E-40B4-9C73-7D8509F1A846}"/>
              </c:ext>
            </c:extLst>
          </c:dPt>
          <c:dPt>
            <c:idx val="12"/>
            <c:invertIfNegative val="0"/>
            <c:bubble3D val="0"/>
            <c:spPr>
              <a:solidFill>
                <a:srgbClr val="ED7D31"/>
              </a:solidFill>
            </c:spPr>
            <c:extLst>
              <c:ext xmlns:c16="http://schemas.microsoft.com/office/drawing/2014/chart" uri="{C3380CC4-5D6E-409C-BE32-E72D297353CC}">
                <c16:uniqueId val="{00000015-024E-40B4-9C73-7D8509F1A846}"/>
              </c:ext>
            </c:extLst>
          </c:dPt>
          <c:dPt>
            <c:idx val="13"/>
            <c:invertIfNegative val="0"/>
            <c:bubble3D val="0"/>
            <c:spPr>
              <a:solidFill>
                <a:srgbClr val="ED7D31"/>
              </a:solidFill>
            </c:spPr>
            <c:extLst>
              <c:ext xmlns:c16="http://schemas.microsoft.com/office/drawing/2014/chart" uri="{C3380CC4-5D6E-409C-BE32-E72D297353CC}">
                <c16:uniqueId val="{00000017-024E-40B4-9C73-7D8509F1A846}"/>
              </c:ext>
            </c:extLst>
          </c:dPt>
          <c:dPt>
            <c:idx val="15"/>
            <c:invertIfNegative val="0"/>
            <c:bubble3D val="0"/>
            <c:spPr>
              <a:solidFill>
                <a:srgbClr val="5B9BD5"/>
              </a:solidFill>
            </c:spPr>
            <c:extLst>
              <c:ext xmlns:c16="http://schemas.microsoft.com/office/drawing/2014/chart" uri="{C3380CC4-5D6E-409C-BE32-E72D297353CC}">
                <c16:uniqueId val="{00000075-024E-40B4-9C73-7D8509F1A846}"/>
              </c:ext>
            </c:extLst>
          </c:dPt>
          <c:dPt>
            <c:idx val="16"/>
            <c:invertIfNegative val="0"/>
            <c:bubble3D val="0"/>
            <c:spPr>
              <a:solidFill>
                <a:srgbClr val="5B9BD5"/>
              </a:solidFill>
            </c:spPr>
            <c:extLst>
              <c:ext xmlns:c16="http://schemas.microsoft.com/office/drawing/2014/chart" uri="{C3380CC4-5D6E-409C-BE32-E72D297353CC}">
                <c16:uniqueId val="{0000001B-024E-40B4-9C73-7D8509F1A846}"/>
              </c:ext>
            </c:extLst>
          </c:dPt>
          <c:dPt>
            <c:idx val="17"/>
            <c:invertIfNegative val="0"/>
            <c:bubble3D val="0"/>
            <c:spPr>
              <a:solidFill>
                <a:srgbClr val="5B9BD5"/>
              </a:solidFill>
            </c:spPr>
            <c:extLst>
              <c:ext xmlns:c16="http://schemas.microsoft.com/office/drawing/2014/chart" uri="{C3380CC4-5D6E-409C-BE32-E72D297353CC}">
                <c16:uniqueId val="{0000001D-024E-40B4-9C73-7D8509F1A846}"/>
              </c:ext>
            </c:extLst>
          </c:dPt>
          <c:dPt>
            <c:idx val="18"/>
            <c:invertIfNegative val="0"/>
            <c:bubble3D val="0"/>
            <c:spPr>
              <a:solidFill>
                <a:srgbClr val="5B9BD5"/>
              </a:solidFill>
            </c:spPr>
            <c:extLst>
              <c:ext xmlns:c16="http://schemas.microsoft.com/office/drawing/2014/chart" uri="{C3380CC4-5D6E-409C-BE32-E72D297353CC}">
                <c16:uniqueId val="{0000001F-024E-40B4-9C73-7D8509F1A846}"/>
              </c:ext>
            </c:extLst>
          </c:dPt>
          <c:dPt>
            <c:idx val="19"/>
            <c:invertIfNegative val="0"/>
            <c:bubble3D val="0"/>
            <c:spPr>
              <a:solidFill>
                <a:srgbClr val="5B9BD5"/>
              </a:solidFill>
            </c:spPr>
            <c:extLst>
              <c:ext xmlns:c16="http://schemas.microsoft.com/office/drawing/2014/chart" uri="{C3380CC4-5D6E-409C-BE32-E72D297353CC}">
                <c16:uniqueId val="{00000074-024E-40B4-9C73-7D8509F1A846}"/>
              </c:ext>
            </c:extLst>
          </c:dPt>
          <c:dPt>
            <c:idx val="21"/>
            <c:invertIfNegative val="0"/>
            <c:bubble3D val="0"/>
            <c:spPr>
              <a:solidFill>
                <a:srgbClr val="70AD47"/>
              </a:solidFill>
            </c:spPr>
            <c:extLst>
              <c:ext xmlns:c16="http://schemas.microsoft.com/office/drawing/2014/chart" uri="{C3380CC4-5D6E-409C-BE32-E72D297353CC}">
                <c16:uniqueId val="{00000023-024E-40B4-9C73-7D8509F1A846}"/>
              </c:ext>
            </c:extLst>
          </c:dPt>
          <c:dPt>
            <c:idx val="22"/>
            <c:invertIfNegative val="0"/>
            <c:bubble3D val="0"/>
            <c:spPr>
              <a:solidFill>
                <a:srgbClr val="70AD47"/>
              </a:solidFill>
            </c:spPr>
            <c:extLst>
              <c:ext xmlns:c16="http://schemas.microsoft.com/office/drawing/2014/chart" uri="{C3380CC4-5D6E-409C-BE32-E72D297353CC}">
                <c16:uniqueId val="{00000073-024E-40B4-9C73-7D8509F1A846}"/>
              </c:ext>
            </c:extLst>
          </c:dPt>
          <c:dPt>
            <c:idx val="23"/>
            <c:invertIfNegative val="0"/>
            <c:bubble3D val="0"/>
            <c:spPr>
              <a:solidFill>
                <a:srgbClr val="70AD47"/>
              </a:solidFill>
            </c:spPr>
            <c:extLst>
              <c:ext xmlns:c16="http://schemas.microsoft.com/office/drawing/2014/chart" uri="{C3380CC4-5D6E-409C-BE32-E72D297353CC}">
                <c16:uniqueId val="{00000072-024E-40B4-9C73-7D8509F1A846}"/>
              </c:ext>
            </c:extLst>
          </c:dPt>
          <c:dPt>
            <c:idx val="25"/>
            <c:invertIfNegative val="0"/>
            <c:bubble3D val="0"/>
            <c:spPr>
              <a:solidFill>
                <a:srgbClr val="FFC000">
                  <a:lumMod val="75000"/>
                </a:srgbClr>
              </a:solidFill>
            </c:spPr>
            <c:extLst>
              <c:ext xmlns:c16="http://schemas.microsoft.com/office/drawing/2014/chart" uri="{C3380CC4-5D6E-409C-BE32-E72D297353CC}">
                <c16:uniqueId val="{00000071-024E-40B4-9C73-7D8509F1A846}"/>
              </c:ext>
            </c:extLst>
          </c:dPt>
          <c:dPt>
            <c:idx val="26"/>
            <c:invertIfNegative val="0"/>
            <c:bubble3D val="0"/>
            <c:spPr>
              <a:solidFill>
                <a:srgbClr val="FFC000">
                  <a:lumMod val="75000"/>
                </a:srgbClr>
              </a:solidFill>
            </c:spPr>
            <c:extLst>
              <c:ext xmlns:c16="http://schemas.microsoft.com/office/drawing/2014/chart" uri="{C3380CC4-5D6E-409C-BE32-E72D297353CC}">
                <c16:uniqueId val="{00000070-024E-40B4-9C73-7D8509F1A846}"/>
              </c:ext>
            </c:extLst>
          </c:dPt>
          <c:dPt>
            <c:idx val="34"/>
            <c:invertIfNegative val="0"/>
            <c:bubble3D val="0"/>
            <c:spPr>
              <a:solidFill>
                <a:srgbClr val="70AD47">
                  <a:lumMod val="75000"/>
                </a:srgbClr>
              </a:solidFill>
            </c:spPr>
            <c:extLst>
              <c:ext xmlns:c16="http://schemas.microsoft.com/office/drawing/2014/chart" uri="{C3380CC4-5D6E-409C-BE32-E72D297353CC}">
                <c16:uniqueId val="{0000002D-024E-40B4-9C73-7D8509F1A846}"/>
              </c:ext>
            </c:extLst>
          </c:dPt>
          <c:dPt>
            <c:idx val="35"/>
            <c:invertIfNegative val="0"/>
            <c:bubble3D val="0"/>
            <c:spPr>
              <a:solidFill>
                <a:srgbClr val="70AD47">
                  <a:lumMod val="75000"/>
                </a:srgbClr>
              </a:solidFill>
            </c:spPr>
            <c:extLst>
              <c:ext xmlns:c16="http://schemas.microsoft.com/office/drawing/2014/chart" uri="{C3380CC4-5D6E-409C-BE32-E72D297353CC}">
                <c16:uniqueId val="{0000006F-024E-40B4-9C73-7D8509F1A846}"/>
              </c:ext>
            </c:extLst>
          </c:dPt>
          <c:dPt>
            <c:idx val="37"/>
            <c:invertIfNegative val="0"/>
            <c:bubble3D val="0"/>
            <c:spPr>
              <a:solidFill>
                <a:srgbClr val="990033"/>
              </a:solidFill>
            </c:spPr>
            <c:extLst>
              <c:ext xmlns:c16="http://schemas.microsoft.com/office/drawing/2014/chart" uri="{C3380CC4-5D6E-409C-BE32-E72D297353CC}">
                <c16:uniqueId val="{0000006E-024E-40B4-9C73-7D8509F1A846}"/>
              </c:ext>
            </c:extLst>
          </c:dPt>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Sheet1!$A$2:$B$39</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Sheet1!$C$2:$C$39</c:f>
              <c:numCache>
                <c:formatCode>0%</c:formatCode>
                <c:ptCount val="38"/>
                <c:pt idx="0">
                  <c:v>6.5748079002987576E-3</c:v>
                </c:pt>
                <c:pt idx="1">
                  <c:v>2.5028590576449319E-2</c:v>
                </c:pt>
                <c:pt idx="2">
                  <c:v>3.2808183309358238E-2</c:v>
                </c:pt>
                <c:pt idx="4">
                  <c:v>2.4792391905228691E-2</c:v>
                </c:pt>
                <c:pt idx="5">
                  <c:v>1.974764130096739E-2</c:v>
                </c:pt>
                <c:pt idx="6">
                  <c:v>4.2700645775188423E-2</c:v>
                </c:pt>
                <c:pt idx="8">
                  <c:v>2.7953238492389565E-2</c:v>
                </c:pt>
                <c:pt idx="9">
                  <c:v>2.64208454182953E-2</c:v>
                </c:pt>
                <c:pt idx="11">
                  <c:v>2.3392232508592511E-2</c:v>
                </c:pt>
                <c:pt idx="12">
                  <c:v>2.8380841339401899E-2</c:v>
                </c:pt>
                <c:pt idx="13">
                  <c:v>2.9622061893983465E-2</c:v>
                </c:pt>
                <c:pt idx="15">
                  <c:v>3.1051259472688549E-2</c:v>
                </c:pt>
                <c:pt idx="16">
                  <c:v>2.0078273158244744E-2</c:v>
                </c:pt>
                <c:pt idx="17">
                  <c:v>1.9571762219892659E-2</c:v>
                </c:pt>
                <c:pt idx="18">
                  <c:v>2.937659893841894E-2</c:v>
                </c:pt>
                <c:pt idx="19">
                  <c:v>4.5565838389382114E-2</c:v>
                </c:pt>
                <c:pt idx="21">
                  <c:v>7.558234074752096E-2</c:v>
                </c:pt>
                <c:pt idx="22">
                  <c:v>2.5647643528122349E-2</c:v>
                </c:pt>
                <c:pt idx="23">
                  <c:v>2.4893589982384955E-2</c:v>
                </c:pt>
                <c:pt idx="25">
                  <c:v>2.6606692397992251E-2</c:v>
                </c:pt>
                <c:pt idx="26">
                  <c:v>2.7598242293788499E-2</c:v>
                </c:pt>
                <c:pt idx="28">
                  <c:v>7.3741212998532819E-3</c:v>
                </c:pt>
                <c:pt idx="29">
                  <c:v>2.0733822056075057E-2</c:v>
                </c:pt>
                <c:pt idx="30">
                  <c:v>2.7197561861977134E-2</c:v>
                </c:pt>
                <c:pt idx="31">
                  <c:v>5.4499982224610791E-2</c:v>
                </c:pt>
                <c:pt idx="32">
                  <c:v>3.6642526187035777E-2</c:v>
                </c:pt>
                <c:pt idx="34">
                  <c:v>4.8974369157977003E-2</c:v>
                </c:pt>
                <c:pt idx="35">
                  <c:v>7.9444668971426682E-3</c:v>
                </c:pt>
                <c:pt idx="37">
                  <c:v>2.7406926671139725E-2</c:v>
                </c:pt>
              </c:numCache>
            </c:numRef>
          </c:val>
          <c:extLst>
            <c:ext xmlns:c16="http://schemas.microsoft.com/office/drawing/2014/chart" uri="{C3380CC4-5D6E-409C-BE32-E72D297353CC}">
              <c16:uniqueId val="{0000002E-024E-40B4-9C73-7D8509F1A846}"/>
            </c:ext>
          </c:extLst>
        </c:ser>
        <c:dLbls>
          <c:showLegendKey val="0"/>
          <c:showVal val="0"/>
          <c:showCatName val="0"/>
          <c:showSerName val="0"/>
          <c:showPercent val="0"/>
          <c:showBubbleSize val="0"/>
        </c:dLbls>
        <c:gapWidth val="51"/>
        <c:axId val="-1720574624"/>
        <c:axId val="-1720593120"/>
      </c:barChart>
      <c:catAx>
        <c:axId val="-1720574624"/>
        <c:scaling>
          <c:orientation val="minMax"/>
        </c:scaling>
        <c:delete val="0"/>
        <c:axPos val="l"/>
        <c:numFmt formatCode="General" sourceLinked="0"/>
        <c:majorTickMark val="out"/>
        <c:minorTickMark val="none"/>
        <c:tickLblPos val="nextTo"/>
        <c:txPr>
          <a:bodyPr/>
          <a:lstStyle/>
          <a:p>
            <a:pPr>
              <a:defRPr sz="1000" b="0"/>
            </a:pPr>
            <a:endParaRPr lang="en-US"/>
          </a:p>
        </c:txPr>
        <c:crossAx val="-1720593120"/>
        <c:crosses val="autoZero"/>
        <c:auto val="1"/>
        <c:lblAlgn val="ctr"/>
        <c:lblOffset val="100"/>
        <c:noMultiLvlLbl val="0"/>
      </c:catAx>
      <c:valAx>
        <c:axId val="-1720593120"/>
        <c:scaling>
          <c:orientation val="minMax"/>
          <c:max val="0.25"/>
        </c:scaling>
        <c:delete val="1"/>
        <c:axPos val="b"/>
        <c:numFmt formatCode="0%" sourceLinked="1"/>
        <c:majorTickMark val="out"/>
        <c:minorTickMark val="none"/>
        <c:tickLblPos val="nextTo"/>
        <c:crossAx val="-1720574624"/>
        <c:crosses val="autoZero"/>
        <c:crossBetween val="between"/>
        <c:majorUnit val="0.25"/>
      </c:valAx>
      <c:spPr>
        <a:noFill/>
        <a:ln w="25400">
          <a:noFill/>
        </a:ln>
      </c:spPr>
    </c:plotArea>
    <c:plotVisOnly val="1"/>
    <c:dispBlanksAs val="gap"/>
    <c:showDLblsOverMax val="0"/>
  </c:chart>
  <c:txPr>
    <a:bodyPr/>
    <a:lstStyle/>
    <a:p>
      <a:pPr>
        <a:defRPr sz="1800"/>
      </a:pPr>
      <a:endParaRPr lang="en-US"/>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503259942961324"/>
          <c:y val="0.19448123718230226"/>
          <c:w val="0.51932681487152632"/>
          <c:h val="0.5391989779849804"/>
        </c:manualLayout>
      </c:layout>
      <c:doughnutChart>
        <c:varyColors val="1"/>
        <c:ser>
          <c:idx val="0"/>
          <c:order val="0"/>
          <c:tx>
            <c:strRef>
              <c:f>Sheet1!$B$1</c:f>
              <c:strCache>
                <c:ptCount val="1"/>
                <c:pt idx="0">
                  <c:v>Sales</c:v>
                </c:pt>
              </c:strCache>
            </c:strRef>
          </c:tx>
          <c:spPr>
            <a:solidFill>
              <a:schemeClr val="accent6"/>
            </a:solidFill>
          </c:spPr>
          <c:dPt>
            <c:idx val="0"/>
            <c:bubble3D val="0"/>
            <c:spPr>
              <a:solidFill>
                <a:schemeClr val="accent6">
                  <a:lumMod val="75000"/>
                </a:schemeClr>
              </a:solidFill>
            </c:spPr>
            <c:extLst>
              <c:ext xmlns:c16="http://schemas.microsoft.com/office/drawing/2014/chart" uri="{C3380CC4-5D6E-409C-BE32-E72D297353CC}">
                <c16:uniqueId val="{00000000-CE9F-4698-A694-4A68268BAA4A}"/>
              </c:ext>
            </c:extLst>
          </c:dPt>
          <c:dPt>
            <c:idx val="1"/>
            <c:bubble3D val="0"/>
            <c:extLst>
              <c:ext xmlns:c16="http://schemas.microsoft.com/office/drawing/2014/chart" uri="{C3380CC4-5D6E-409C-BE32-E72D297353CC}">
                <c16:uniqueId val="{00000002-CE9F-4698-A694-4A68268BAA4A}"/>
              </c:ext>
            </c:extLst>
          </c:dPt>
          <c:dPt>
            <c:idx val="2"/>
            <c:bubble3D val="0"/>
            <c:spPr>
              <a:solidFill>
                <a:schemeClr val="accent5"/>
              </a:solidFill>
            </c:spPr>
            <c:extLst>
              <c:ext xmlns:c16="http://schemas.microsoft.com/office/drawing/2014/chart" uri="{C3380CC4-5D6E-409C-BE32-E72D297353CC}">
                <c16:uniqueId val="{00000004-CE9F-4698-A694-4A68268BAA4A}"/>
              </c:ext>
            </c:extLst>
          </c:dPt>
          <c:dPt>
            <c:idx val="3"/>
            <c:bubble3D val="0"/>
            <c:spPr>
              <a:solidFill>
                <a:schemeClr val="accent2"/>
              </a:solidFill>
            </c:spPr>
            <c:extLst>
              <c:ext xmlns:c16="http://schemas.microsoft.com/office/drawing/2014/chart" uri="{C3380CC4-5D6E-409C-BE32-E72D297353CC}">
                <c16:uniqueId val="{00000006-CE9F-4698-A694-4A68268BAA4A}"/>
              </c:ext>
            </c:extLst>
          </c:dPt>
          <c:dPt>
            <c:idx val="4"/>
            <c:bubble3D val="0"/>
            <c:spPr>
              <a:solidFill>
                <a:schemeClr val="accent2">
                  <a:lumMod val="75000"/>
                </a:schemeClr>
              </a:solidFill>
            </c:spPr>
            <c:extLst>
              <c:ext xmlns:c16="http://schemas.microsoft.com/office/drawing/2014/chart" uri="{C3380CC4-5D6E-409C-BE32-E72D297353CC}">
                <c16:uniqueId val="{00000009-CE9F-4698-A694-4A68268BAA4A}"/>
              </c:ext>
            </c:extLst>
          </c:dPt>
          <c:dPt>
            <c:idx val="5"/>
            <c:bubble3D val="0"/>
            <c:spPr>
              <a:solidFill>
                <a:schemeClr val="bg1">
                  <a:lumMod val="65000"/>
                </a:schemeClr>
              </a:solidFill>
            </c:spPr>
            <c:extLst>
              <c:ext xmlns:c16="http://schemas.microsoft.com/office/drawing/2014/chart" uri="{C3380CC4-5D6E-409C-BE32-E72D297353CC}">
                <c16:uniqueId val="{0000000A-CE9F-4698-A694-4A68268BAA4A}"/>
              </c:ext>
            </c:extLst>
          </c:dPt>
          <c:dPt>
            <c:idx val="6"/>
            <c:bubble3D val="0"/>
            <c:extLst>
              <c:ext xmlns:c16="http://schemas.microsoft.com/office/drawing/2014/chart" uri="{C3380CC4-5D6E-409C-BE32-E72D297353CC}">
                <c16:uniqueId val="{00000007-CE9F-4698-A694-4A68268BAA4A}"/>
              </c:ext>
            </c:extLst>
          </c:dPt>
          <c:dLbls>
            <c:dLbl>
              <c:idx val="0"/>
              <c:layout>
                <c:manualLayout>
                  <c:x val="-0.19306734841927445"/>
                  <c:y val="-0.16923427239834929"/>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E9F-4698-A694-4A68268BAA4A}"/>
                </c:ext>
              </c:extLst>
            </c:dLbl>
            <c:dLbl>
              <c:idx val="1"/>
              <c:layout>
                <c:manualLayout>
                  <c:x val="0.2077334602505132"/>
                  <c:y val="-0.11394195865511576"/>
                </c:manualLayout>
              </c:layout>
              <c:showLegendKey val="0"/>
              <c:showVal val="1"/>
              <c:showCatName val="1"/>
              <c:showSerName val="0"/>
              <c:showPercent val="0"/>
              <c:showBubbleSize val="0"/>
              <c:extLst>
                <c:ext xmlns:c15="http://schemas.microsoft.com/office/drawing/2012/chart" uri="{CE6537A1-D6FC-4f65-9D91-7224C49458BB}">
                  <c15:layout>
                    <c:manualLayout>
                      <c:w val="0.22955091085008023"/>
                      <c:h val="9.3779045439154468E-2"/>
                    </c:manualLayout>
                  </c15:layout>
                </c:ext>
                <c:ext xmlns:c16="http://schemas.microsoft.com/office/drawing/2014/chart" uri="{C3380CC4-5D6E-409C-BE32-E72D297353CC}">
                  <c16:uniqueId val="{00000002-CE9F-4698-A694-4A68268BAA4A}"/>
                </c:ext>
              </c:extLst>
            </c:dLbl>
            <c:dLbl>
              <c:idx val="2"/>
              <c:layout>
                <c:manualLayout>
                  <c:x val="0.22969560099243763"/>
                  <c:y val="0.13520407031676254"/>
                </c:manualLayout>
              </c:layout>
              <c:showLegendKey val="0"/>
              <c:showVal val="1"/>
              <c:showCatName val="1"/>
              <c:showSerName val="0"/>
              <c:showPercent val="0"/>
              <c:showBubbleSize val="0"/>
              <c:extLst>
                <c:ext xmlns:c15="http://schemas.microsoft.com/office/drawing/2012/chart" uri="{CE6537A1-D6FC-4f65-9D91-7224C49458BB}">
                  <c15:layout>
                    <c:manualLayout>
                      <c:w val="0.23828643578335321"/>
                      <c:h val="9.3779045439154468E-2"/>
                    </c:manualLayout>
                  </c15:layout>
                </c:ext>
                <c:ext xmlns:c16="http://schemas.microsoft.com/office/drawing/2014/chart" uri="{C3380CC4-5D6E-409C-BE32-E72D297353CC}">
                  <c16:uniqueId val="{00000004-CE9F-4698-A694-4A68268BAA4A}"/>
                </c:ext>
              </c:extLst>
            </c:dLbl>
            <c:dLbl>
              <c:idx val="3"/>
              <c:layout>
                <c:manualLayout>
                  <c:x val="-0.22065246709509759"/>
                  <c:y val="0.15398241341631291"/>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E9F-4698-A694-4A68268BAA4A}"/>
                </c:ext>
              </c:extLst>
            </c:dLbl>
            <c:dLbl>
              <c:idx val="4"/>
              <c:layout>
                <c:manualLayout>
                  <c:x val="-0.22788697421296966"/>
                  <c:y val="2.6289680339370496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CE9F-4698-A694-4A68268BAA4A}"/>
                </c:ext>
              </c:extLst>
            </c:dLbl>
            <c:dLbl>
              <c:idx val="5"/>
              <c:layout>
                <c:manualLayout>
                  <c:x val="-0.19171443862360937"/>
                  <c:y val="-0.10140305273757191"/>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A-CE9F-4698-A694-4A68268BAA4A}"/>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E9F-4698-A694-4A68268BAA4A}"/>
                </c:ext>
              </c:extLst>
            </c:dLbl>
            <c:spPr>
              <a:noFill/>
              <a:ln>
                <a:noFill/>
              </a:ln>
              <a:effectLst/>
            </c:spPr>
            <c:txPr>
              <a:bodyPr wrap="square" lIns="38100" tIns="19050" rIns="38100" bIns="19050" anchor="ctr">
                <a:spAutoFit/>
              </a:bodyPr>
              <a:lstStyle/>
              <a:p>
                <a:pPr>
                  <a:defRPr sz="90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Sheet1!$A$2:$A$7</c:f>
              <c:strCache>
                <c:ptCount val="6"/>
                <c:pt idx="0">
                  <c:v>Ļoti laba</c:v>
                </c:pt>
                <c:pt idx="1">
                  <c:v>Diezgan laba</c:v>
                </c:pt>
                <c:pt idx="2">
                  <c:v>Vidēja</c:v>
                </c:pt>
                <c:pt idx="3">
                  <c:v>Diezgan slikta</c:v>
                </c:pt>
                <c:pt idx="4">
                  <c:v>Ļoti slikta</c:v>
                </c:pt>
                <c:pt idx="5">
                  <c:v>Grūti pateikt</c:v>
                </c:pt>
              </c:strCache>
            </c:strRef>
          </c:cat>
          <c:val>
            <c:numRef>
              <c:f>Sheet1!$B$2:$B$7</c:f>
              <c:numCache>
                <c:formatCode>0%</c:formatCode>
                <c:ptCount val="6"/>
                <c:pt idx="0">
                  <c:v>5.5627029513270088E-2</c:v>
                </c:pt>
                <c:pt idx="1">
                  <c:v>0.2458513853405625</c:v>
                </c:pt>
                <c:pt idx="2">
                  <c:v>0.4807086998768248</c:v>
                </c:pt>
                <c:pt idx="3">
                  <c:v>0.16771886484315232</c:v>
                </c:pt>
                <c:pt idx="4">
                  <c:v>3.5599181815988916E-2</c:v>
                </c:pt>
                <c:pt idx="5">
                  <c:v>1.4494838610201627E-2</c:v>
                </c:pt>
              </c:numCache>
            </c:numRef>
          </c:val>
          <c:extLst>
            <c:ext xmlns:c16="http://schemas.microsoft.com/office/drawing/2014/chart" uri="{C3380CC4-5D6E-409C-BE32-E72D297353CC}">
              <c16:uniqueId val="{00000008-CE9F-4698-A694-4A68268BAA4A}"/>
            </c:ext>
          </c:extLst>
        </c:ser>
        <c:dLbls>
          <c:showLegendKey val="0"/>
          <c:showVal val="0"/>
          <c:showCatName val="0"/>
          <c:showSerName val="0"/>
          <c:showPercent val="0"/>
          <c:showBubbleSize val="0"/>
          <c:showLeaderLines val="1"/>
        </c:dLbls>
        <c:firstSliceAng val="305"/>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420224550213375"/>
          <c:y val="0.19389581116862151"/>
          <c:w val="0.35336367854552109"/>
          <c:h val="0.61636675147734732"/>
        </c:manualLayout>
      </c:layout>
      <c:doughnutChart>
        <c:varyColors val="1"/>
        <c:ser>
          <c:idx val="0"/>
          <c:order val="0"/>
          <c:tx>
            <c:strRef>
              <c:f>Sheet1!$B$1</c:f>
              <c:strCache>
                <c:ptCount val="1"/>
                <c:pt idx="0">
                  <c:v>Sales</c:v>
                </c:pt>
              </c:strCache>
            </c:strRef>
          </c:tx>
          <c:spPr>
            <a:solidFill>
              <a:schemeClr val="accent6"/>
            </a:solidFill>
          </c:spPr>
          <c:dPt>
            <c:idx val="0"/>
            <c:bubble3D val="0"/>
            <c:spPr>
              <a:solidFill>
                <a:schemeClr val="accent2"/>
              </a:solidFill>
            </c:spPr>
            <c:extLst>
              <c:ext xmlns:c16="http://schemas.microsoft.com/office/drawing/2014/chart" uri="{C3380CC4-5D6E-409C-BE32-E72D297353CC}">
                <c16:uniqueId val="{00000000-88E4-4F48-A4B8-A2ABC9DD8D04}"/>
              </c:ext>
            </c:extLst>
          </c:dPt>
          <c:dPt>
            <c:idx val="1"/>
            <c:bubble3D val="0"/>
            <c:extLst>
              <c:ext xmlns:c16="http://schemas.microsoft.com/office/drawing/2014/chart" uri="{C3380CC4-5D6E-409C-BE32-E72D297353CC}">
                <c16:uniqueId val="{00000002-88E4-4F48-A4B8-A2ABC9DD8D04}"/>
              </c:ext>
            </c:extLst>
          </c:dPt>
          <c:dPt>
            <c:idx val="2"/>
            <c:bubble3D val="0"/>
            <c:spPr>
              <a:solidFill>
                <a:schemeClr val="bg1">
                  <a:lumMod val="65000"/>
                </a:schemeClr>
              </a:solidFill>
            </c:spPr>
            <c:extLst>
              <c:ext xmlns:c16="http://schemas.microsoft.com/office/drawing/2014/chart" uri="{C3380CC4-5D6E-409C-BE32-E72D297353CC}">
                <c16:uniqueId val="{00000003-88E4-4F48-A4B8-A2ABC9DD8D04}"/>
              </c:ext>
            </c:extLst>
          </c:dPt>
          <c:dPt>
            <c:idx val="3"/>
            <c:bubble3D val="0"/>
            <c:extLst>
              <c:ext xmlns:c16="http://schemas.microsoft.com/office/drawing/2014/chart" uri="{C3380CC4-5D6E-409C-BE32-E72D297353CC}">
                <c16:uniqueId val="{00000004-88E4-4F48-A4B8-A2ABC9DD8D04}"/>
              </c:ext>
            </c:extLst>
          </c:dPt>
          <c:dPt>
            <c:idx val="4"/>
            <c:bubble3D val="0"/>
            <c:extLst>
              <c:ext xmlns:c16="http://schemas.microsoft.com/office/drawing/2014/chart" uri="{C3380CC4-5D6E-409C-BE32-E72D297353CC}">
                <c16:uniqueId val="{00000005-88E4-4F48-A4B8-A2ABC9DD8D04}"/>
              </c:ext>
            </c:extLst>
          </c:dPt>
          <c:dPt>
            <c:idx val="5"/>
            <c:bubble3D val="0"/>
            <c:extLst>
              <c:ext xmlns:c16="http://schemas.microsoft.com/office/drawing/2014/chart" uri="{C3380CC4-5D6E-409C-BE32-E72D297353CC}">
                <c16:uniqueId val="{00000006-88E4-4F48-A4B8-A2ABC9DD8D04}"/>
              </c:ext>
            </c:extLst>
          </c:dPt>
          <c:dPt>
            <c:idx val="6"/>
            <c:bubble3D val="0"/>
            <c:extLst>
              <c:ext xmlns:c16="http://schemas.microsoft.com/office/drawing/2014/chart" uri="{C3380CC4-5D6E-409C-BE32-E72D297353CC}">
                <c16:uniqueId val="{00000007-88E4-4F48-A4B8-A2ABC9DD8D04}"/>
              </c:ext>
            </c:extLst>
          </c:dPt>
          <c:dLbls>
            <c:dLbl>
              <c:idx val="0"/>
              <c:layout>
                <c:manualLayout>
                  <c:x val="-0.11215616565479652"/>
                  <c:y val="-0.16055192580070363"/>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8E4-4F48-A4B8-A2ABC9DD8D04}"/>
                </c:ext>
              </c:extLst>
            </c:dLbl>
            <c:dLbl>
              <c:idx val="1"/>
              <c:layout>
                <c:manualLayout>
                  <c:x val="0.11885411424874361"/>
                  <c:y val="0.12841690109588863"/>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8E4-4F48-A4B8-A2ABC9DD8D04}"/>
                </c:ext>
              </c:extLst>
            </c:dLbl>
            <c:dLbl>
              <c:idx val="2"/>
              <c:layout>
                <c:manualLayout>
                  <c:x val="-0.17210963487717054"/>
                  <c:y val="-8.1093201661347203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8E4-4F48-A4B8-A2ABC9DD8D04}"/>
                </c:ext>
              </c:extLst>
            </c:dLbl>
            <c:dLbl>
              <c:idx val="3"/>
              <c:layout>
                <c:manualLayout>
                  <c:x val="-5.6714286647888836E-2"/>
                  <c:y val="0.17109824923252986"/>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8E4-4F48-A4B8-A2ABC9DD8D04}"/>
                </c:ext>
              </c:extLst>
            </c:dLbl>
            <c:dLbl>
              <c:idx val="4"/>
              <c:layout>
                <c:manualLayout>
                  <c:x val="-0.19158492193677826"/>
                  <c:y val="-2.3311837642262096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8E4-4F48-A4B8-A2ABC9DD8D04}"/>
                </c:ext>
              </c:extLst>
            </c:dLbl>
            <c:dLbl>
              <c:idx val="5"/>
              <c:layout>
                <c:manualLayout>
                  <c:x val="-0.18688952861446767"/>
                  <c:y val="0.12125511556109628"/>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8E4-4F48-A4B8-A2ABC9DD8D04}"/>
                </c:ext>
              </c:extLst>
            </c:dLbl>
            <c:dLbl>
              <c:idx val="6"/>
              <c:layout>
                <c:manualLayout>
                  <c:x val="-0.19883003195723351"/>
                  <c:y val="3.834277577252859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8E4-4F48-A4B8-A2ABC9DD8D04}"/>
                </c:ext>
              </c:extLst>
            </c:dLbl>
            <c:spPr>
              <a:noFill/>
              <a:ln>
                <a:noFill/>
              </a:ln>
              <a:effectLst/>
            </c:spPr>
            <c:txPr>
              <a:bodyPr wrap="square" lIns="38100" tIns="19050" rIns="38100" bIns="19050" anchor="ctr">
                <a:spAutoFit/>
              </a:bodyPr>
              <a:lstStyle/>
              <a:p>
                <a:pPr>
                  <a:defRPr sz="100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Sheet1!$A$2:$A$4</c:f>
              <c:strCache>
                <c:ptCount val="3"/>
                <c:pt idx="0">
                  <c:v>Jā</c:v>
                </c:pt>
                <c:pt idx="1">
                  <c:v>Nē</c:v>
                </c:pt>
                <c:pt idx="2">
                  <c:v>Grūti pateikt</c:v>
                </c:pt>
              </c:strCache>
            </c:strRef>
          </c:cat>
          <c:val>
            <c:numRef>
              <c:f>Sheet1!$B$2:$B$4</c:f>
              <c:numCache>
                <c:formatCode>0%</c:formatCode>
                <c:ptCount val="3"/>
                <c:pt idx="0">
                  <c:v>5.8913854195252649E-2</c:v>
                </c:pt>
                <c:pt idx="1">
                  <c:v>0.93357620037326616</c:v>
                </c:pt>
                <c:pt idx="2">
                  <c:v>7.5099454314824631E-3</c:v>
                </c:pt>
              </c:numCache>
            </c:numRef>
          </c:val>
          <c:extLst>
            <c:ext xmlns:c16="http://schemas.microsoft.com/office/drawing/2014/chart" uri="{C3380CC4-5D6E-409C-BE32-E72D297353CC}">
              <c16:uniqueId val="{00000008-88E4-4F48-A4B8-A2ABC9DD8D04}"/>
            </c:ext>
          </c:extLst>
        </c:ser>
        <c:dLbls>
          <c:showLegendKey val="0"/>
          <c:showVal val="0"/>
          <c:showCatName val="0"/>
          <c:showSerName val="0"/>
          <c:showPercent val="0"/>
          <c:showBubbleSize val="0"/>
          <c:showLeaderLines val="1"/>
        </c:dLbls>
        <c:firstSliceAng val="305"/>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376567677750067"/>
          <c:y val="1.2445588522787807E-2"/>
          <c:w val="0.72269219686683783"/>
          <c:h val="0.97043476475593848"/>
        </c:manualLayout>
      </c:layout>
      <c:barChart>
        <c:barDir val="bar"/>
        <c:grouping val="clustered"/>
        <c:varyColors val="0"/>
        <c:ser>
          <c:idx val="0"/>
          <c:order val="0"/>
          <c:tx>
            <c:strRef>
              <c:f>Sheet1!$B$1</c:f>
              <c:strCache>
                <c:ptCount val="1"/>
                <c:pt idx="0">
                  <c:v>2024</c:v>
                </c:pt>
              </c:strCache>
            </c:strRef>
          </c:tx>
          <c:spPr>
            <a:solidFill>
              <a:schemeClr val="accent5"/>
            </a:solidFill>
          </c:spPr>
          <c:invertIfNegative val="0"/>
          <c:dPt>
            <c:idx val="0"/>
            <c:invertIfNegative val="0"/>
            <c:bubble3D val="0"/>
            <c:spPr>
              <a:solidFill>
                <a:schemeClr val="bg1">
                  <a:lumMod val="65000"/>
                </a:schemeClr>
              </a:solidFill>
            </c:spPr>
            <c:extLst>
              <c:ext xmlns:c16="http://schemas.microsoft.com/office/drawing/2014/chart" uri="{C3380CC4-5D6E-409C-BE32-E72D297353CC}">
                <c16:uniqueId val="{00000001-D3BB-4ECC-96CA-C02646937C16}"/>
              </c:ext>
            </c:extLst>
          </c:dPt>
          <c:dPt>
            <c:idx val="1"/>
            <c:invertIfNegative val="0"/>
            <c:bubble3D val="0"/>
            <c:spPr>
              <a:solidFill>
                <a:srgbClr val="7030A0"/>
              </a:solidFill>
            </c:spPr>
            <c:extLst>
              <c:ext xmlns:c16="http://schemas.microsoft.com/office/drawing/2014/chart" uri="{C3380CC4-5D6E-409C-BE32-E72D297353CC}">
                <c16:uniqueId val="{00000003-D3BB-4ECC-96CA-C02646937C16}"/>
              </c:ext>
            </c:extLst>
          </c:dPt>
          <c:dLbls>
            <c:spPr>
              <a:noFill/>
              <a:ln>
                <a:noFill/>
              </a:ln>
              <a:effectLst/>
            </c:spPr>
            <c:txPr>
              <a:bodyPr/>
              <a:lstStyle/>
              <a:p>
                <a:pPr>
                  <a:defRPr lang="en-US"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Grūti pateikt</c:v>
                </c:pt>
                <c:pt idx="1">
                  <c:v>Nav lietojis neko no šeit uzskaitītā</c:v>
                </c:pt>
                <c:pt idx="2">
                  <c:v>Vielas svara samazināšanai</c:v>
                </c:pt>
                <c:pt idx="3">
                  <c:v>Muskuļu masas un spēka palielināšanai domāti uztura bagātinātāji</c:v>
                </c:pt>
                <c:pt idx="4">
                  <c:v>Sporta un enerģijas dzērieni, pirms treniņa dzērieni</c:v>
                </c:pt>
                <c:pt idx="5">
                  <c:v>Vitamīnu un minerālvielu kompleksi</c:v>
                </c:pt>
              </c:strCache>
            </c:strRef>
          </c:cat>
          <c:val>
            <c:numRef>
              <c:f>Sheet1!$B$2:$B$7</c:f>
              <c:numCache>
                <c:formatCode>0%</c:formatCode>
                <c:ptCount val="6"/>
                <c:pt idx="0">
                  <c:v>7.2903134058618854E-3</c:v>
                </c:pt>
                <c:pt idx="1">
                  <c:v>0.28811832802990367</c:v>
                </c:pt>
                <c:pt idx="2">
                  <c:v>3.3420315265210963E-2</c:v>
                </c:pt>
                <c:pt idx="3">
                  <c:v>7.2442347960098616E-2</c:v>
                </c:pt>
                <c:pt idx="4">
                  <c:v>0.13152248663373831</c:v>
                </c:pt>
                <c:pt idx="5">
                  <c:v>0.67113423385205739</c:v>
                </c:pt>
              </c:numCache>
            </c:numRef>
          </c:val>
          <c:extLst>
            <c:ext xmlns:c16="http://schemas.microsoft.com/office/drawing/2014/chart" uri="{C3380CC4-5D6E-409C-BE32-E72D297353CC}">
              <c16:uniqueId val="{00000004-D3BB-4ECC-96CA-C02646937C16}"/>
            </c:ext>
          </c:extLst>
        </c:ser>
        <c:dLbls>
          <c:showLegendKey val="0"/>
          <c:showVal val="0"/>
          <c:showCatName val="0"/>
          <c:showSerName val="0"/>
          <c:showPercent val="0"/>
          <c:showBubbleSize val="0"/>
        </c:dLbls>
        <c:gapWidth val="50"/>
        <c:axId val="-1642242512"/>
        <c:axId val="-1642271344"/>
      </c:barChart>
      <c:catAx>
        <c:axId val="-1642242512"/>
        <c:scaling>
          <c:orientation val="minMax"/>
        </c:scaling>
        <c:delete val="0"/>
        <c:axPos val="l"/>
        <c:numFmt formatCode="General" sourceLinked="0"/>
        <c:majorTickMark val="out"/>
        <c:minorTickMark val="none"/>
        <c:tickLblPos val="nextTo"/>
        <c:txPr>
          <a:bodyPr/>
          <a:lstStyle/>
          <a:p>
            <a:pPr>
              <a:defRPr lang="en-US" sz="1100" b="1"/>
            </a:pPr>
            <a:endParaRPr lang="en-US"/>
          </a:p>
        </c:txPr>
        <c:crossAx val="-1642271344"/>
        <c:crosses val="autoZero"/>
        <c:auto val="1"/>
        <c:lblAlgn val="ctr"/>
        <c:lblOffset val="100"/>
        <c:noMultiLvlLbl val="0"/>
      </c:catAx>
      <c:valAx>
        <c:axId val="-1642271344"/>
        <c:scaling>
          <c:orientation val="minMax"/>
        </c:scaling>
        <c:delete val="1"/>
        <c:axPos val="b"/>
        <c:numFmt formatCode="0%" sourceLinked="1"/>
        <c:majorTickMark val="out"/>
        <c:minorTickMark val="none"/>
        <c:tickLblPos val="nextTo"/>
        <c:crossAx val="-164224251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5644049300507626"/>
          <c:y val="9.5234742569758717E-3"/>
          <c:w val="0.72064554231671007"/>
          <c:h val="0.98095305148604828"/>
        </c:manualLayout>
      </c:layout>
      <c:barChart>
        <c:barDir val="bar"/>
        <c:grouping val="clustered"/>
        <c:varyColors val="0"/>
        <c:ser>
          <c:idx val="0"/>
          <c:order val="0"/>
          <c:tx>
            <c:strRef>
              <c:f>Sheet1!$C$2</c:f>
              <c:strCache>
                <c:ptCount val="1"/>
                <c:pt idx="0">
                  <c:v>Jā</c:v>
                </c:pt>
              </c:strCache>
            </c:strRef>
          </c:tx>
          <c:invertIfNegative val="0"/>
          <c:dPt>
            <c:idx val="0"/>
            <c:invertIfNegative val="0"/>
            <c:bubble3D val="0"/>
            <c:spPr>
              <a:solidFill>
                <a:srgbClr val="ED7D31">
                  <a:lumMod val="50000"/>
                </a:srgbClr>
              </a:solidFill>
            </c:spPr>
            <c:extLst>
              <c:ext xmlns:c16="http://schemas.microsoft.com/office/drawing/2014/chart" uri="{C3380CC4-5D6E-409C-BE32-E72D297353CC}">
                <c16:uniqueId val="{00000001-AB93-45CA-889E-E0019245E06A}"/>
              </c:ext>
            </c:extLst>
          </c:dPt>
          <c:dPt>
            <c:idx val="1"/>
            <c:invertIfNegative val="0"/>
            <c:bubble3D val="0"/>
            <c:spPr>
              <a:solidFill>
                <a:srgbClr val="ED7D31">
                  <a:lumMod val="50000"/>
                </a:srgbClr>
              </a:solidFill>
            </c:spPr>
            <c:extLst>
              <c:ext xmlns:c16="http://schemas.microsoft.com/office/drawing/2014/chart" uri="{C3380CC4-5D6E-409C-BE32-E72D297353CC}">
                <c16:uniqueId val="{00000003-AB93-45CA-889E-E0019245E06A}"/>
              </c:ext>
            </c:extLst>
          </c:dPt>
          <c:dPt>
            <c:idx val="2"/>
            <c:invertIfNegative val="0"/>
            <c:bubble3D val="0"/>
            <c:spPr>
              <a:solidFill>
                <a:srgbClr val="ED7D31">
                  <a:lumMod val="50000"/>
                </a:srgbClr>
              </a:solidFill>
            </c:spPr>
            <c:extLst>
              <c:ext xmlns:c16="http://schemas.microsoft.com/office/drawing/2014/chart" uri="{C3380CC4-5D6E-409C-BE32-E72D297353CC}">
                <c16:uniqueId val="{00000005-AB93-45CA-889E-E0019245E06A}"/>
              </c:ext>
            </c:extLst>
          </c:dPt>
          <c:dPt>
            <c:idx val="4"/>
            <c:invertIfNegative val="0"/>
            <c:bubble3D val="0"/>
            <c:spPr>
              <a:solidFill>
                <a:srgbClr val="70AD47">
                  <a:lumMod val="50000"/>
                </a:srgbClr>
              </a:solidFill>
            </c:spPr>
            <c:extLst>
              <c:ext xmlns:c16="http://schemas.microsoft.com/office/drawing/2014/chart" uri="{C3380CC4-5D6E-409C-BE32-E72D297353CC}">
                <c16:uniqueId val="{00000007-AB93-45CA-889E-E0019245E06A}"/>
              </c:ext>
            </c:extLst>
          </c:dPt>
          <c:dPt>
            <c:idx val="5"/>
            <c:invertIfNegative val="0"/>
            <c:bubble3D val="0"/>
            <c:spPr>
              <a:solidFill>
                <a:srgbClr val="70AD47">
                  <a:lumMod val="50000"/>
                </a:srgbClr>
              </a:solidFill>
            </c:spPr>
            <c:extLst>
              <c:ext xmlns:c16="http://schemas.microsoft.com/office/drawing/2014/chart" uri="{C3380CC4-5D6E-409C-BE32-E72D297353CC}">
                <c16:uniqueId val="{00000009-AB93-45CA-889E-E0019245E06A}"/>
              </c:ext>
            </c:extLst>
          </c:dPt>
          <c:dPt>
            <c:idx val="6"/>
            <c:invertIfNegative val="0"/>
            <c:bubble3D val="0"/>
            <c:spPr>
              <a:solidFill>
                <a:srgbClr val="70AD47">
                  <a:lumMod val="50000"/>
                </a:srgbClr>
              </a:solidFill>
            </c:spPr>
            <c:extLst>
              <c:ext xmlns:c16="http://schemas.microsoft.com/office/drawing/2014/chart" uri="{C3380CC4-5D6E-409C-BE32-E72D297353CC}">
                <c16:uniqueId val="{0000000B-AB93-45CA-889E-E0019245E06A}"/>
              </c:ext>
            </c:extLst>
          </c:dPt>
          <c:dPt>
            <c:idx val="8"/>
            <c:invertIfNegative val="0"/>
            <c:bubble3D val="0"/>
            <c:spPr>
              <a:solidFill>
                <a:srgbClr val="7030A0"/>
              </a:solidFill>
            </c:spPr>
            <c:extLst>
              <c:ext xmlns:c16="http://schemas.microsoft.com/office/drawing/2014/chart" uri="{C3380CC4-5D6E-409C-BE32-E72D297353CC}">
                <c16:uniqueId val="{0000000D-AB93-45CA-889E-E0019245E06A}"/>
              </c:ext>
            </c:extLst>
          </c:dPt>
          <c:dPt>
            <c:idx val="9"/>
            <c:invertIfNegative val="0"/>
            <c:bubble3D val="0"/>
            <c:spPr>
              <a:solidFill>
                <a:srgbClr val="7030A0"/>
              </a:solidFill>
            </c:spPr>
            <c:extLst>
              <c:ext xmlns:c16="http://schemas.microsoft.com/office/drawing/2014/chart" uri="{C3380CC4-5D6E-409C-BE32-E72D297353CC}">
                <c16:uniqueId val="{0000000F-AB93-45CA-889E-E0019245E06A}"/>
              </c:ext>
            </c:extLst>
          </c:dPt>
          <c:dPt>
            <c:idx val="11"/>
            <c:invertIfNegative val="0"/>
            <c:bubble3D val="0"/>
            <c:spPr>
              <a:solidFill>
                <a:srgbClr val="ED7D31"/>
              </a:solidFill>
            </c:spPr>
            <c:extLst>
              <c:ext xmlns:c16="http://schemas.microsoft.com/office/drawing/2014/chart" uri="{C3380CC4-5D6E-409C-BE32-E72D297353CC}">
                <c16:uniqueId val="{00000011-AB93-45CA-889E-E0019245E06A}"/>
              </c:ext>
            </c:extLst>
          </c:dPt>
          <c:dPt>
            <c:idx val="12"/>
            <c:invertIfNegative val="0"/>
            <c:bubble3D val="0"/>
            <c:spPr>
              <a:solidFill>
                <a:srgbClr val="ED7D31"/>
              </a:solidFill>
            </c:spPr>
            <c:extLst>
              <c:ext xmlns:c16="http://schemas.microsoft.com/office/drawing/2014/chart" uri="{C3380CC4-5D6E-409C-BE32-E72D297353CC}">
                <c16:uniqueId val="{00000013-AB93-45CA-889E-E0019245E06A}"/>
              </c:ext>
            </c:extLst>
          </c:dPt>
          <c:dPt>
            <c:idx val="13"/>
            <c:invertIfNegative val="0"/>
            <c:bubble3D val="0"/>
            <c:spPr>
              <a:solidFill>
                <a:srgbClr val="ED7D31"/>
              </a:solidFill>
            </c:spPr>
            <c:extLst>
              <c:ext xmlns:c16="http://schemas.microsoft.com/office/drawing/2014/chart" uri="{C3380CC4-5D6E-409C-BE32-E72D297353CC}">
                <c16:uniqueId val="{00000015-AB93-45CA-889E-E0019245E06A}"/>
              </c:ext>
            </c:extLst>
          </c:dPt>
          <c:dPt>
            <c:idx val="15"/>
            <c:invertIfNegative val="0"/>
            <c:bubble3D val="0"/>
            <c:spPr>
              <a:solidFill>
                <a:srgbClr val="5B9BD5"/>
              </a:solidFill>
            </c:spPr>
            <c:extLst>
              <c:ext xmlns:c16="http://schemas.microsoft.com/office/drawing/2014/chart" uri="{C3380CC4-5D6E-409C-BE32-E72D297353CC}">
                <c16:uniqueId val="{00000017-AB93-45CA-889E-E0019245E06A}"/>
              </c:ext>
            </c:extLst>
          </c:dPt>
          <c:dPt>
            <c:idx val="16"/>
            <c:invertIfNegative val="0"/>
            <c:bubble3D val="0"/>
            <c:spPr>
              <a:solidFill>
                <a:srgbClr val="5B9BD5"/>
              </a:solidFill>
            </c:spPr>
            <c:extLst>
              <c:ext xmlns:c16="http://schemas.microsoft.com/office/drawing/2014/chart" uri="{C3380CC4-5D6E-409C-BE32-E72D297353CC}">
                <c16:uniqueId val="{00000019-AB93-45CA-889E-E0019245E06A}"/>
              </c:ext>
            </c:extLst>
          </c:dPt>
          <c:dPt>
            <c:idx val="17"/>
            <c:invertIfNegative val="0"/>
            <c:bubble3D val="0"/>
            <c:spPr>
              <a:solidFill>
                <a:srgbClr val="5B9BD5"/>
              </a:solidFill>
            </c:spPr>
            <c:extLst>
              <c:ext xmlns:c16="http://schemas.microsoft.com/office/drawing/2014/chart" uri="{C3380CC4-5D6E-409C-BE32-E72D297353CC}">
                <c16:uniqueId val="{0000001B-AB93-45CA-889E-E0019245E06A}"/>
              </c:ext>
            </c:extLst>
          </c:dPt>
          <c:dPt>
            <c:idx val="18"/>
            <c:invertIfNegative val="0"/>
            <c:bubble3D val="0"/>
            <c:spPr>
              <a:solidFill>
                <a:srgbClr val="5B9BD5"/>
              </a:solidFill>
            </c:spPr>
            <c:extLst>
              <c:ext xmlns:c16="http://schemas.microsoft.com/office/drawing/2014/chart" uri="{C3380CC4-5D6E-409C-BE32-E72D297353CC}">
                <c16:uniqueId val="{0000001D-AB93-45CA-889E-E0019245E06A}"/>
              </c:ext>
            </c:extLst>
          </c:dPt>
          <c:dPt>
            <c:idx val="19"/>
            <c:invertIfNegative val="0"/>
            <c:bubble3D val="0"/>
            <c:spPr>
              <a:solidFill>
                <a:srgbClr val="5B9BD5"/>
              </a:solidFill>
            </c:spPr>
            <c:extLst>
              <c:ext xmlns:c16="http://schemas.microsoft.com/office/drawing/2014/chart" uri="{C3380CC4-5D6E-409C-BE32-E72D297353CC}">
                <c16:uniqueId val="{0000001F-AB93-45CA-889E-E0019245E06A}"/>
              </c:ext>
            </c:extLst>
          </c:dPt>
          <c:dPt>
            <c:idx val="21"/>
            <c:invertIfNegative val="0"/>
            <c:bubble3D val="0"/>
            <c:spPr>
              <a:solidFill>
                <a:srgbClr val="70AD47"/>
              </a:solidFill>
            </c:spPr>
            <c:extLst>
              <c:ext xmlns:c16="http://schemas.microsoft.com/office/drawing/2014/chart" uri="{C3380CC4-5D6E-409C-BE32-E72D297353CC}">
                <c16:uniqueId val="{00000021-AB93-45CA-889E-E0019245E06A}"/>
              </c:ext>
            </c:extLst>
          </c:dPt>
          <c:dPt>
            <c:idx val="22"/>
            <c:invertIfNegative val="0"/>
            <c:bubble3D val="0"/>
            <c:spPr>
              <a:solidFill>
                <a:srgbClr val="70AD47"/>
              </a:solidFill>
            </c:spPr>
            <c:extLst>
              <c:ext xmlns:c16="http://schemas.microsoft.com/office/drawing/2014/chart" uri="{C3380CC4-5D6E-409C-BE32-E72D297353CC}">
                <c16:uniqueId val="{00000023-AB93-45CA-889E-E0019245E06A}"/>
              </c:ext>
            </c:extLst>
          </c:dPt>
          <c:dPt>
            <c:idx val="23"/>
            <c:invertIfNegative val="0"/>
            <c:bubble3D val="0"/>
            <c:spPr>
              <a:solidFill>
                <a:srgbClr val="70AD47"/>
              </a:solidFill>
            </c:spPr>
            <c:extLst>
              <c:ext xmlns:c16="http://schemas.microsoft.com/office/drawing/2014/chart" uri="{C3380CC4-5D6E-409C-BE32-E72D297353CC}">
                <c16:uniqueId val="{00000025-AB93-45CA-889E-E0019245E06A}"/>
              </c:ext>
            </c:extLst>
          </c:dPt>
          <c:dPt>
            <c:idx val="25"/>
            <c:invertIfNegative val="0"/>
            <c:bubble3D val="0"/>
            <c:spPr>
              <a:solidFill>
                <a:srgbClr val="FFC000">
                  <a:lumMod val="75000"/>
                </a:srgbClr>
              </a:solidFill>
            </c:spPr>
            <c:extLst>
              <c:ext xmlns:c16="http://schemas.microsoft.com/office/drawing/2014/chart" uri="{C3380CC4-5D6E-409C-BE32-E72D297353CC}">
                <c16:uniqueId val="{00000027-AB93-45CA-889E-E0019245E06A}"/>
              </c:ext>
            </c:extLst>
          </c:dPt>
          <c:dPt>
            <c:idx val="26"/>
            <c:invertIfNegative val="0"/>
            <c:bubble3D val="0"/>
            <c:spPr>
              <a:solidFill>
                <a:srgbClr val="FFC000">
                  <a:lumMod val="75000"/>
                </a:srgbClr>
              </a:solidFill>
            </c:spPr>
            <c:extLst>
              <c:ext xmlns:c16="http://schemas.microsoft.com/office/drawing/2014/chart" uri="{C3380CC4-5D6E-409C-BE32-E72D297353CC}">
                <c16:uniqueId val="{00000029-AB93-45CA-889E-E0019245E06A}"/>
              </c:ext>
            </c:extLst>
          </c:dPt>
          <c:dPt>
            <c:idx val="34"/>
            <c:invertIfNegative val="0"/>
            <c:bubble3D val="0"/>
            <c:spPr>
              <a:solidFill>
                <a:srgbClr val="70AD47">
                  <a:lumMod val="75000"/>
                </a:srgbClr>
              </a:solidFill>
            </c:spPr>
            <c:extLst>
              <c:ext xmlns:c16="http://schemas.microsoft.com/office/drawing/2014/chart" uri="{C3380CC4-5D6E-409C-BE32-E72D297353CC}">
                <c16:uniqueId val="{0000002B-AB93-45CA-889E-E0019245E06A}"/>
              </c:ext>
            </c:extLst>
          </c:dPt>
          <c:dPt>
            <c:idx val="35"/>
            <c:invertIfNegative val="0"/>
            <c:bubble3D val="0"/>
            <c:spPr>
              <a:solidFill>
                <a:srgbClr val="70AD47">
                  <a:lumMod val="75000"/>
                </a:srgbClr>
              </a:solidFill>
            </c:spPr>
            <c:extLst>
              <c:ext xmlns:c16="http://schemas.microsoft.com/office/drawing/2014/chart" uri="{C3380CC4-5D6E-409C-BE32-E72D297353CC}">
                <c16:uniqueId val="{0000002D-AB93-45CA-889E-E0019245E06A}"/>
              </c:ext>
            </c:extLst>
          </c:dPt>
          <c:dPt>
            <c:idx val="37"/>
            <c:invertIfNegative val="0"/>
            <c:bubble3D val="0"/>
            <c:spPr>
              <a:solidFill>
                <a:srgbClr val="990033"/>
              </a:solidFill>
            </c:spPr>
            <c:extLst>
              <c:ext xmlns:c16="http://schemas.microsoft.com/office/drawing/2014/chart" uri="{C3380CC4-5D6E-409C-BE32-E72D297353CC}">
                <c16:uniqueId val="{0000002F-AB93-45CA-889E-E0019245E06A}"/>
              </c:ext>
            </c:extLst>
          </c:dPt>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Sheet1!$C$3:$C$40</c:f>
              <c:numCache>
                <c:formatCode>0%</c:formatCode>
                <c:ptCount val="38"/>
                <c:pt idx="0">
                  <c:v>1.6873823921672668E-2</c:v>
                </c:pt>
                <c:pt idx="1">
                  <c:v>1.4492660791536785E-2</c:v>
                </c:pt>
                <c:pt idx="2">
                  <c:v>8.3571045199900884E-2</c:v>
                </c:pt>
                <c:pt idx="4">
                  <c:v>2.1802798051146002E-2</c:v>
                </c:pt>
                <c:pt idx="5">
                  <c:v>2.6126400522275061E-2</c:v>
                </c:pt>
                <c:pt idx="6">
                  <c:v>0.13657044524180448</c:v>
                </c:pt>
                <c:pt idx="8">
                  <c:v>5.8552286306985397E-2</c:v>
                </c:pt>
                <c:pt idx="9">
                  <c:v>5.9566476566548288E-2</c:v>
                </c:pt>
                <c:pt idx="11">
                  <c:v>5.0715119294692149E-2</c:v>
                </c:pt>
                <c:pt idx="12">
                  <c:v>5.2768448556915697E-2</c:v>
                </c:pt>
                <c:pt idx="13">
                  <c:v>7.3600460478132179E-2</c:v>
                </c:pt>
                <c:pt idx="15">
                  <c:v>4.9439831225148716E-2</c:v>
                </c:pt>
                <c:pt idx="16">
                  <c:v>5.7048002079267315E-2</c:v>
                </c:pt>
                <c:pt idx="17">
                  <c:v>3.0802166364415521E-2</c:v>
                </c:pt>
                <c:pt idx="18">
                  <c:v>3.9696109104784799E-2</c:v>
                </c:pt>
                <c:pt idx="19">
                  <c:v>0.10800923927443212</c:v>
                </c:pt>
                <c:pt idx="21">
                  <c:v>6.5421579287066198E-2</c:v>
                </c:pt>
                <c:pt idx="22">
                  <c:v>5.7771445251854486E-2</c:v>
                </c:pt>
                <c:pt idx="23">
                  <c:v>5.9120404943275216E-2</c:v>
                </c:pt>
                <c:pt idx="25">
                  <c:v>5.8047904994191012E-2</c:v>
                </c:pt>
                <c:pt idx="26">
                  <c:v>5.9120880582577563E-2</c:v>
                </c:pt>
                <c:pt idx="28">
                  <c:v>9.5668511272960725E-3</c:v>
                </c:pt>
                <c:pt idx="29">
                  <c:v>2.2351325742926875E-2</c:v>
                </c:pt>
                <c:pt idx="30">
                  <c:v>4.092564548958879E-2</c:v>
                </c:pt>
                <c:pt idx="31">
                  <c:v>0.13741565390937355</c:v>
                </c:pt>
                <c:pt idx="32">
                  <c:v>0.13885149292395413</c:v>
                </c:pt>
                <c:pt idx="34">
                  <c:v>9.0281809724685858E-2</c:v>
                </c:pt>
                <c:pt idx="35">
                  <c:v>3.0607411599812194E-2</c:v>
                </c:pt>
                <c:pt idx="37">
                  <c:v>5.8913854195252649E-2</c:v>
                </c:pt>
              </c:numCache>
            </c:numRef>
          </c:val>
          <c:extLst>
            <c:ext xmlns:c16="http://schemas.microsoft.com/office/drawing/2014/chart" uri="{C3380CC4-5D6E-409C-BE32-E72D297353CC}">
              <c16:uniqueId val="{00000030-AB93-45CA-889E-E0019245E06A}"/>
            </c:ext>
          </c:extLst>
        </c:ser>
        <c:dLbls>
          <c:showLegendKey val="0"/>
          <c:showVal val="0"/>
          <c:showCatName val="0"/>
          <c:showSerName val="0"/>
          <c:showPercent val="0"/>
          <c:showBubbleSize val="0"/>
        </c:dLbls>
        <c:gapWidth val="51"/>
        <c:axId val="-1720574624"/>
        <c:axId val="-1720593120"/>
      </c:barChart>
      <c:catAx>
        <c:axId val="-1720574624"/>
        <c:scaling>
          <c:orientation val="minMax"/>
        </c:scaling>
        <c:delete val="0"/>
        <c:axPos val="l"/>
        <c:numFmt formatCode="General" sourceLinked="0"/>
        <c:majorTickMark val="out"/>
        <c:minorTickMark val="none"/>
        <c:tickLblPos val="nextTo"/>
        <c:txPr>
          <a:bodyPr/>
          <a:lstStyle/>
          <a:p>
            <a:pPr>
              <a:defRPr sz="1000" b="0"/>
            </a:pPr>
            <a:endParaRPr lang="en-US"/>
          </a:p>
        </c:txPr>
        <c:crossAx val="-1720593120"/>
        <c:crosses val="autoZero"/>
        <c:auto val="1"/>
        <c:lblAlgn val="ctr"/>
        <c:lblOffset val="100"/>
        <c:noMultiLvlLbl val="0"/>
      </c:catAx>
      <c:valAx>
        <c:axId val="-1720593120"/>
        <c:scaling>
          <c:orientation val="minMax"/>
          <c:max val="0.25"/>
        </c:scaling>
        <c:delete val="1"/>
        <c:axPos val="b"/>
        <c:numFmt formatCode="0%" sourceLinked="1"/>
        <c:majorTickMark val="out"/>
        <c:minorTickMark val="none"/>
        <c:tickLblPos val="nextTo"/>
        <c:crossAx val="-1720574624"/>
        <c:crosses val="autoZero"/>
        <c:crossBetween val="between"/>
        <c:majorUnit val="0.25"/>
      </c:valAx>
      <c:spPr>
        <a:noFill/>
        <a:ln w="25400">
          <a:noFill/>
        </a:ln>
      </c:spPr>
    </c:plotArea>
    <c:plotVisOnly val="1"/>
    <c:dispBlanksAs val="gap"/>
    <c:showDLblsOverMax val="0"/>
  </c:chart>
  <c:txPr>
    <a:bodyPr/>
    <a:lstStyle/>
    <a:p>
      <a:pPr>
        <a:defRPr sz="1800"/>
      </a:pPr>
      <a:endParaRPr lang="en-US"/>
    </a:p>
  </c:txPr>
  <c:externalData r:id="rId2">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8375048683875955"/>
          <c:y val="8.6478594818884091E-2"/>
          <c:w val="0.81414783732408624"/>
          <c:h val="0.90118859779774685"/>
        </c:manualLayout>
      </c:layout>
      <c:barChart>
        <c:barDir val="bar"/>
        <c:grouping val="stacked"/>
        <c:varyColors val="0"/>
        <c:ser>
          <c:idx val="0"/>
          <c:order val="0"/>
          <c:tx>
            <c:strRef>
              <c:f>Sheet1!$B$41</c:f>
              <c:strCache>
                <c:ptCount val="1"/>
                <c:pt idx="0">
                  <c:v>Vitamīnu un minerālvielu kompleksi</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Sheet1!$A$42:$A$79</c:f>
              <c:strCache>
                <c:ptCount val="38"/>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strCache>
            </c:strRef>
          </c:cat>
          <c:val>
            <c:numRef>
              <c:f>Sheet1!$B$42:$B$79</c:f>
              <c:numCache>
                <c:formatCode>0%</c:formatCode>
                <c:ptCount val="38"/>
                <c:pt idx="0">
                  <c:v>0.56446756335674941</c:v>
                </c:pt>
                <c:pt idx="1">
                  <c:v>0.64434861462912696</c:v>
                </c:pt>
                <c:pt idx="2">
                  <c:v>0.70313009050136865</c:v>
                </c:pt>
                <c:pt idx="4">
                  <c:v>0.66122009253249103</c:v>
                </c:pt>
                <c:pt idx="5">
                  <c:v>0.67971058179746824</c:v>
                </c:pt>
                <c:pt idx="6">
                  <c:v>0.66841185408485015</c:v>
                </c:pt>
                <c:pt idx="8">
                  <c:v>0.65222301552608097</c:v>
                </c:pt>
                <c:pt idx="9">
                  <c:v>0.70526858191912167</c:v>
                </c:pt>
                <c:pt idx="11">
                  <c:v>0.63997083779357256</c:v>
                </c:pt>
                <c:pt idx="12">
                  <c:v>0.67405033048405671</c:v>
                </c:pt>
                <c:pt idx="13">
                  <c:v>0.69413069226678348</c:v>
                </c:pt>
                <c:pt idx="15">
                  <c:v>0.56055364093585058</c:v>
                </c:pt>
                <c:pt idx="16">
                  <c:v>0.72032253344518449</c:v>
                </c:pt>
                <c:pt idx="17">
                  <c:v>0.70800859450688591</c:v>
                </c:pt>
                <c:pt idx="18">
                  <c:v>0.70676152042412865</c:v>
                </c:pt>
                <c:pt idx="19">
                  <c:v>0.66544811640076518</c:v>
                </c:pt>
                <c:pt idx="21">
                  <c:v>0.45562114906166684</c:v>
                </c:pt>
                <c:pt idx="22">
                  <c:v>0.62019647850820026</c:v>
                </c:pt>
                <c:pt idx="23">
                  <c:v>0.71787089224178569</c:v>
                </c:pt>
                <c:pt idx="25">
                  <c:v>0.61386917584998135</c:v>
                </c:pt>
                <c:pt idx="26">
                  <c:v>0.68482484995700676</c:v>
                </c:pt>
                <c:pt idx="28">
                  <c:v>0.59389926736078003</c:v>
                </c:pt>
                <c:pt idx="29">
                  <c:v>0.68797177265451448</c:v>
                </c:pt>
                <c:pt idx="30">
                  <c:v>0.68720018735613375</c:v>
                </c:pt>
                <c:pt idx="31">
                  <c:v>0.75140572908026437</c:v>
                </c:pt>
                <c:pt idx="32">
                  <c:v>0.62626073489152712</c:v>
                </c:pt>
                <c:pt idx="34">
                  <c:v>0.60946828676327558</c:v>
                </c:pt>
                <c:pt idx="35">
                  <c:v>0.7267815835725131</c:v>
                </c:pt>
                <c:pt idx="37">
                  <c:v>0.67113423385205739</c:v>
                </c:pt>
              </c:numCache>
            </c:numRef>
          </c:val>
          <c:extLst>
            <c:ext xmlns:c16="http://schemas.microsoft.com/office/drawing/2014/chart" uri="{C3380CC4-5D6E-409C-BE32-E72D297353CC}">
              <c16:uniqueId val="{00000000-EFD3-46A0-9280-B04672B2BB65}"/>
            </c:ext>
          </c:extLst>
        </c:ser>
        <c:ser>
          <c:idx val="1"/>
          <c:order val="1"/>
          <c:tx>
            <c:strRef>
              <c:f>Sheet1!$C$41</c:f>
              <c:strCache>
                <c:ptCount val="1"/>
              </c:strCache>
            </c:strRef>
          </c:tx>
          <c:spPr>
            <a:noFill/>
          </c:spPr>
          <c:invertIfNegative val="0"/>
          <c:dLbls>
            <c:delete val="1"/>
          </c:dLbls>
          <c:cat>
            <c:strRef>
              <c:f>Sheet1!$A$42:$A$79</c:f>
              <c:strCache>
                <c:ptCount val="38"/>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strCache>
            </c:strRef>
          </c:cat>
          <c:val>
            <c:numRef>
              <c:f>Sheet1!$C$42:$C$79</c:f>
              <c:numCache>
                <c:formatCode>0%</c:formatCode>
                <c:ptCount val="38"/>
                <c:pt idx="0">
                  <c:v>0.43553243664325059</c:v>
                </c:pt>
                <c:pt idx="1">
                  <c:v>0.35565138537087304</c:v>
                </c:pt>
                <c:pt idx="2">
                  <c:v>0.29686990949863135</c:v>
                </c:pt>
                <c:pt idx="3">
                  <c:v>1</c:v>
                </c:pt>
                <c:pt idx="4">
                  <c:v>0.33877990746750897</c:v>
                </c:pt>
                <c:pt idx="5">
                  <c:v>0.32028941820253176</c:v>
                </c:pt>
                <c:pt idx="6">
                  <c:v>0.33158814591514985</c:v>
                </c:pt>
                <c:pt idx="7">
                  <c:v>1</c:v>
                </c:pt>
                <c:pt idx="8">
                  <c:v>0.34777698447391903</c:v>
                </c:pt>
                <c:pt idx="9">
                  <c:v>0.29473141808087833</c:v>
                </c:pt>
                <c:pt idx="10">
                  <c:v>1</c:v>
                </c:pt>
                <c:pt idx="11">
                  <c:v>0.36002916220642744</c:v>
                </c:pt>
                <c:pt idx="12">
                  <c:v>0.32594966951594329</c:v>
                </c:pt>
                <c:pt idx="13">
                  <c:v>0.30586930773321652</c:v>
                </c:pt>
                <c:pt idx="14">
                  <c:v>1</c:v>
                </c:pt>
                <c:pt idx="15">
                  <c:v>0.43944635906414942</c:v>
                </c:pt>
                <c:pt idx="16">
                  <c:v>0.27967746655481551</c:v>
                </c:pt>
                <c:pt idx="17">
                  <c:v>0.29199140549311409</c:v>
                </c:pt>
                <c:pt idx="18">
                  <c:v>0.29323847957587135</c:v>
                </c:pt>
                <c:pt idx="19">
                  <c:v>0.33455188359923482</c:v>
                </c:pt>
                <c:pt idx="20">
                  <c:v>1</c:v>
                </c:pt>
                <c:pt idx="21">
                  <c:v>0.54437885093833316</c:v>
                </c:pt>
                <c:pt idx="22">
                  <c:v>0.37980352149179974</c:v>
                </c:pt>
                <c:pt idx="23">
                  <c:v>0.28212910775821431</c:v>
                </c:pt>
                <c:pt idx="24">
                  <c:v>1</c:v>
                </c:pt>
                <c:pt idx="25">
                  <c:v>0.38613082415001865</c:v>
                </c:pt>
                <c:pt idx="26">
                  <c:v>0.31517515004299324</c:v>
                </c:pt>
                <c:pt idx="27">
                  <c:v>1</c:v>
                </c:pt>
                <c:pt idx="28">
                  <c:v>0.40610073263921997</c:v>
                </c:pt>
                <c:pt idx="29">
                  <c:v>0.31202822734548552</c:v>
                </c:pt>
                <c:pt idx="30">
                  <c:v>0.31279981264386625</c:v>
                </c:pt>
                <c:pt idx="31">
                  <c:v>0.24859427091973563</c:v>
                </c:pt>
                <c:pt idx="32">
                  <c:v>0.37373926510847288</c:v>
                </c:pt>
                <c:pt idx="33">
                  <c:v>1</c:v>
                </c:pt>
                <c:pt idx="34">
                  <c:v>0.39053171323672442</c:v>
                </c:pt>
                <c:pt idx="35">
                  <c:v>0.2732184164274869</c:v>
                </c:pt>
                <c:pt idx="36">
                  <c:v>1</c:v>
                </c:pt>
                <c:pt idx="37">
                  <c:v>0.32886576614794261</c:v>
                </c:pt>
              </c:numCache>
            </c:numRef>
          </c:val>
          <c:extLst>
            <c:ext xmlns:c16="http://schemas.microsoft.com/office/drawing/2014/chart" uri="{C3380CC4-5D6E-409C-BE32-E72D297353CC}">
              <c16:uniqueId val="{00000001-EFD3-46A0-9280-B04672B2BB65}"/>
            </c:ext>
          </c:extLst>
        </c:ser>
        <c:ser>
          <c:idx val="2"/>
          <c:order val="2"/>
          <c:tx>
            <c:strRef>
              <c:f>Sheet1!$D$41</c:f>
              <c:strCache>
                <c:ptCount val="1"/>
                <c:pt idx="0">
                  <c:v>Sporta un enerģijas dzērieni, pirms treniņa dzērieni</c:v>
                </c:pt>
              </c:strCache>
            </c:strRef>
          </c:tx>
          <c:spPr>
            <a:solidFill>
              <a:srgbClr val="5B9BD5"/>
            </a:solidFill>
          </c:spPr>
          <c:invertIfNegative val="0"/>
          <c:dLbls>
            <c:dLbl>
              <c:idx val="0"/>
              <c:layout>
                <c:manualLayout>
                  <c:x val="2.8048604821169842E-2"/>
                  <c:y val="-1.6338528178944361E-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3-EFD3-46A0-9280-B04672B2BB65}"/>
                </c:ext>
              </c:extLst>
            </c:dLbl>
            <c:dLbl>
              <c:idx val="1"/>
              <c:layout>
                <c:manualLayout>
                  <c:x val="3.4281628114763152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2-EFD3-46A0-9280-B04672B2BB65}"/>
                </c:ext>
              </c:extLst>
            </c:dLbl>
            <c:dLbl>
              <c:idx val="2"/>
              <c:layout>
                <c:manualLayout>
                  <c:x val="3.8956395584958191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1-EFD3-46A0-9280-B04672B2BB65}"/>
                </c:ext>
              </c:extLst>
            </c:dLbl>
            <c:dLbl>
              <c:idx val="4"/>
              <c:layout>
                <c:manualLayout>
                  <c:x val="3.4281628114763152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0-EFD3-46A0-9280-B04672B2BB65}"/>
                </c:ext>
              </c:extLst>
            </c:dLbl>
            <c:dLbl>
              <c:idx val="5"/>
              <c:layout>
                <c:manualLayout>
                  <c:x val="3.5839883938161482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EFD3-46A0-9280-B04672B2BB65}"/>
                </c:ext>
              </c:extLst>
            </c:dLbl>
            <c:dLbl>
              <c:idx val="6"/>
              <c:layout>
                <c:manualLayout>
                  <c:x val="4.3631163055153174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E-EFD3-46A0-9280-B04672B2BB65}"/>
                </c:ext>
              </c:extLst>
            </c:dLbl>
            <c:dLbl>
              <c:idx val="8"/>
              <c:layout>
                <c:manualLayout>
                  <c:x val="3.2723372291364884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D-EFD3-46A0-9280-B04672B2BB65}"/>
                </c:ext>
              </c:extLst>
            </c:dLbl>
            <c:dLbl>
              <c:idx val="9"/>
              <c:layout>
                <c:manualLayout>
                  <c:x val="3.1165116467966613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C-EFD3-46A0-9280-B04672B2BB65}"/>
                </c:ext>
              </c:extLst>
            </c:dLbl>
            <c:dLbl>
              <c:idx val="11"/>
              <c:layout>
                <c:manualLayout>
                  <c:x val="3.2723372291364884E-2"/>
                  <c:y val="-2.228006853138560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EFD3-46A0-9280-B04672B2BB65}"/>
                </c:ext>
              </c:extLst>
            </c:dLbl>
            <c:dLbl>
              <c:idx val="12"/>
              <c:layout>
                <c:manualLayout>
                  <c:x val="3.2723372291364766E-2"/>
                  <c:y val="-8.1692640894721806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A-EFD3-46A0-9280-B04672B2BB65}"/>
                </c:ext>
              </c:extLst>
            </c:dLbl>
            <c:dLbl>
              <c:idx val="13"/>
              <c:layout>
                <c:manualLayout>
                  <c:x val="3.2723372291364829E-2"/>
                  <c:y val="-4.456013706277038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9-EFD3-46A0-9280-B04672B2BB65}"/>
                </c:ext>
              </c:extLst>
            </c:dLbl>
            <c:dLbl>
              <c:idx val="15"/>
              <c:layout>
                <c:manualLayout>
                  <c:x val="3.1165116467966554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8-EFD3-46A0-9280-B04672B2BB65}"/>
                </c:ext>
              </c:extLst>
            </c:dLbl>
            <c:dLbl>
              <c:idx val="16"/>
              <c:layout>
                <c:manualLayout>
                  <c:x val="3.2723372291364766E-2"/>
                  <c:y val="2.228006853138560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7-EFD3-46A0-9280-B04672B2BB65}"/>
                </c:ext>
              </c:extLst>
            </c:dLbl>
            <c:dLbl>
              <c:idx val="17"/>
              <c:layout>
                <c:manualLayout>
                  <c:x val="3.1165116467966613E-2"/>
                  <c:y val="-2.228006853138641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6-EFD3-46A0-9280-B04672B2BB65}"/>
                </c:ext>
              </c:extLst>
            </c:dLbl>
            <c:dLbl>
              <c:idx val="18"/>
              <c:layout>
                <c:manualLayout>
                  <c:x val="3.2723372291364829E-2"/>
                  <c:y val="-8.1692640894721806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5-EFD3-46A0-9280-B04672B2BB65}"/>
                </c:ext>
              </c:extLst>
            </c:dLbl>
            <c:dLbl>
              <c:idx val="19"/>
              <c:layout>
                <c:manualLayout>
                  <c:x val="4.0514651408356465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EFD3-46A0-9280-B04672B2BB65}"/>
                </c:ext>
              </c:extLst>
            </c:dLbl>
            <c:dLbl>
              <c:idx val="21"/>
              <c:layout>
                <c:manualLayout>
                  <c:x val="3.2723372291364884E-2"/>
                  <c:y val="4.456013706277038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EFD3-46A0-9280-B04672B2BB65}"/>
                </c:ext>
              </c:extLst>
            </c:dLbl>
            <c:dLbl>
              <c:idx val="22"/>
              <c:layout>
                <c:manualLayout>
                  <c:x val="3.1165116467966499E-2"/>
                  <c:y val="-8.1692640894721806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EFD3-46A0-9280-B04672B2BB65}"/>
                </c:ext>
              </c:extLst>
            </c:dLbl>
            <c:dLbl>
              <c:idx val="23"/>
              <c:layout>
                <c:manualLayout>
                  <c:x val="3.2723372291364829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EFD3-46A0-9280-B04672B2BB65}"/>
                </c:ext>
              </c:extLst>
            </c:dLbl>
            <c:dLbl>
              <c:idx val="25"/>
              <c:layout>
                <c:manualLayout>
                  <c:x val="3.4281628114763152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EFD3-46A0-9280-B04672B2BB65}"/>
                </c:ext>
              </c:extLst>
            </c:dLbl>
            <c:dLbl>
              <c:idx val="26"/>
              <c:layout>
                <c:manualLayout>
                  <c:x val="3.2723372291364829E-2"/>
                  <c:y val="-4.0846320447360903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EFD3-46A0-9280-B04672B2BB65}"/>
                </c:ext>
              </c:extLst>
            </c:dLbl>
            <c:dLbl>
              <c:idx val="28"/>
              <c:layout>
                <c:manualLayout>
                  <c:x val="2.4932093174373185E-2"/>
                  <c:y val="-4.0846320447360903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EFD3-46A0-9280-B04672B2BB65}"/>
                </c:ext>
              </c:extLst>
            </c:dLbl>
            <c:dLbl>
              <c:idx val="29"/>
              <c:layout>
                <c:manualLayout>
                  <c:x val="2.6490348997771515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EFD3-46A0-9280-B04672B2BB65}"/>
                </c:ext>
              </c:extLst>
            </c:dLbl>
            <c:dLbl>
              <c:idx val="30"/>
              <c:layout>
                <c:manualLayout>
                  <c:x val="3.4281628114763152E-2"/>
                  <c:y val="-4.0846320447360903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EFD3-46A0-9280-B04672B2BB65}"/>
                </c:ext>
              </c:extLst>
            </c:dLbl>
            <c:dLbl>
              <c:idx val="31"/>
              <c:layout>
                <c:manualLayout>
                  <c:x val="4.6747674701949835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EFD3-46A0-9280-B04672B2BB65}"/>
                </c:ext>
              </c:extLst>
            </c:dLbl>
            <c:dLbl>
              <c:idx val="32"/>
              <c:layout>
                <c:manualLayout>
                  <c:x val="4.986418634874648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EFD3-46A0-9280-B04672B2BB65}"/>
                </c:ext>
              </c:extLst>
            </c:dLbl>
            <c:dLbl>
              <c:idx val="34"/>
              <c:layout>
                <c:manualLayout>
                  <c:x val="4.518941887855156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EFD3-46A0-9280-B04672B2BB65}"/>
                </c:ext>
              </c:extLst>
            </c:dLbl>
            <c:dLbl>
              <c:idx val="35"/>
              <c:layout>
                <c:manualLayout>
                  <c:x val="3.1165116467966554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EFD3-46A0-9280-B04672B2BB65}"/>
                </c:ext>
              </c:extLst>
            </c:dLbl>
            <c:dLbl>
              <c:idx val="37"/>
              <c:layout>
                <c:manualLayout>
                  <c:x val="3.2723372291364884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FD3-46A0-9280-B04672B2BB65}"/>
                </c:ext>
              </c:extLst>
            </c:dLbl>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Sheet1!$A$42:$A$79</c:f>
              <c:strCache>
                <c:ptCount val="38"/>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strCache>
            </c:strRef>
          </c:cat>
          <c:val>
            <c:numRef>
              <c:f>Sheet1!$D$42:$D$79</c:f>
              <c:numCache>
                <c:formatCode>0%</c:formatCode>
                <c:ptCount val="38"/>
                <c:pt idx="0">
                  <c:v>6.9370177361014196E-2</c:v>
                </c:pt>
                <c:pt idx="1">
                  <c:v>0.1174423305647217</c:v>
                </c:pt>
                <c:pt idx="2">
                  <c:v>0.1507093883723031</c:v>
                </c:pt>
                <c:pt idx="4">
                  <c:v>0.1147935379853806</c:v>
                </c:pt>
                <c:pt idx="5">
                  <c:v>0.1039900531648716</c:v>
                </c:pt>
                <c:pt idx="6">
                  <c:v>0.19054512736316023</c:v>
                </c:pt>
                <c:pt idx="8">
                  <c:v>0.12590395866012494</c:v>
                </c:pt>
                <c:pt idx="9">
                  <c:v>0.14166381048554094</c:v>
                </c:pt>
                <c:pt idx="11">
                  <c:v>0.1231260262839164</c:v>
                </c:pt>
                <c:pt idx="12">
                  <c:v>0.13408645371979777</c:v>
                </c:pt>
                <c:pt idx="13">
                  <c:v>0.13549675212285944</c:v>
                </c:pt>
                <c:pt idx="15">
                  <c:v>8.9952019413594486E-2</c:v>
                </c:pt>
                <c:pt idx="16">
                  <c:v>0.13696580101149816</c:v>
                </c:pt>
                <c:pt idx="17">
                  <c:v>0.1512445802201596</c:v>
                </c:pt>
                <c:pt idx="18">
                  <c:v>0.12538479580661172</c:v>
                </c:pt>
                <c:pt idx="19">
                  <c:v>0.21242879640202067</c:v>
                </c:pt>
                <c:pt idx="21">
                  <c:v>0.12690473762543916</c:v>
                </c:pt>
                <c:pt idx="22">
                  <c:v>0.13817907934081289</c:v>
                </c:pt>
                <c:pt idx="23">
                  <c:v>0.12784762091313923</c:v>
                </c:pt>
                <c:pt idx="25">
                  <c:v>0.11854421600866188</c:v>
                </c:pt>
                <c:pt idx="26">
                  <c:v>0.13462526041993847</c:v>
                </c:pt>
                <c:pt idx="28">
                  <c:v>4.2703892774630957E-2</c:v>
                </c:pt>
                <c:pt idx="29">
                  <c:v>8.1123219987608339E-2</c:v>
                </c:pt>
                <c:pt idx="30">
                  <c:v>0.11252804080829394</c:v>
                </c:pt>
                <c:pt idx="31">
                  <c:v>0.22948798461254796</c:v>
                </c:pt>
                <c:pt idx="32">
                  <c:v>0.2862416962881752</c:v>
                </c:pt>
                <c:pt idx="34">
                  <c:v>0.17958695233124317</c:v>
                </c:pt>
                <c:pt idx="35">
                  <c:v>8.8149113515101116E-2</c:v>
                </c:pt>
                <c:pt idx="37">
                  <c:v>0.13152248663373831</c:v>
                </c:pt>
              </c:numCache>
            </c:numRef>
          </c:val>
          <c:extLst>
            <c:ext xmlns:c16="http://schemas.microsoft.com/office/drawing/2014/chart" uri="{C3380CC4-5D6E-409C-BE32-E72D297353CC}">
              <c16:uniqueId val="{00000002-EFD3-46A0-9280-B04672B2BB65}"/>
            </c:ext>
          </c:extLst>
        </c:ser>
        <c:ser>
          <c:idx val="3"/>
          <c:order val="3"/>
          <c:tx>
            <c:strRef>
              <c:f>Sheet1!$E$41</c:f>
              <c:strCache>
                <c:ptCount val="1"/>
              </c:strCache>
            </c:strRef>
          </c:tx>
          <c:spPr>
            <a:noFill/>
          </c:spPr>
          <c:invertIfNegative val="0"/>
          <c:dLbls>
            <c:delete val="1"/>
          </c:dLbls>
          <c:cat>
            <c:strRef>
              <c:f>Sheet1!$A$42:$A$79</c:f>
              <c:strCache>
                <c:ptCount val="38"/>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strCache>
            </c:strRef>
          </c:cat>
          <c:val>
            <c:numRef>
              <c:f>Sheet1!$E$42:$E$79</c:f>
              <c:numCache>
                <c:formatCode>0%</c:formatCode>
                <c:ptCount val="38"/>
                <c:pt idx="0">
                  <c:v>0.93062982263898575</c:v>
                </c:pt>
                <c:pt idx="1">
                  <c:v>0.88255766943527836</c:v>
                </c:pt>
                <c:pt idx="2">
                  <c:v>0.84929061162769692</c:v>
                </c:pt>
                <c:pt idx="3">
                  <c:v>1</c:v>
                </c:pt>
                <c:pt idx="4">
                  <c:v>0.88520646201461939</c:v>
                </c:pt>
                <c:pt idx="5">
                  <c:v>0.89600994683512836</c:v>
                </c:pt>
                <c:pt idx="6">
                  <c:v>0.8094548726368398</c:v>
                </c:pt>
                <c:pt idx="7">
                  <c:v>1</c:v>
                </c:pt>
                <c:pt idx="8">
                  <c:v>0.87409604133987506</c:v>
                </c:pt>
                <c:pt idx="9">
                  <c:v>0.858336189514459</c:v>
                </c:pt>
                <c:pt idx="10">
                  <c:v>1</c:v>
                </c:pt>
                <c:pt idx="11">
                  <c:v>0.87687397371608355</c:v>
                </c:pt>
                <c:pt idx="12">
                  <c:v>0.86591354628020223</c:v>
                </c:pt>
                <c:pt idx="13">
                  <c:v>0.86450324787714061</c:v>
                </c:pt>
                <c:pt idx="14">
                  <c:v>1</c:v>
                </c:pt>
                <c:pt idx="15">
                  <c:v>0.91004798058640546</c:v>
                </c:pt>
                <c:pt idx="16">
                  <c:v>0.86303419898850187</c:v>
                </c:pt>
                <c:pt idx="17">
                  <c:v>0.84875541977984037</c:v>
                </c:pt>
                <c:pt idx="18">
                  <c:v>0.87461520419338834</c:v>
                </c:pt>
                <c:pt idx="19">
                  <c:v>0.78757120359797939</c:v>
                </c:pt>
                <c:pt idx="20">
                  <c:v>1</c:v>
                </c:pt>
                <c:pt idx="21">
                  <c:v>0.87309526237456081</c:v>
                </c:pt>
                <c:pt idx="22">
                  <c:v>0.86182092065918714</c:v>
                </c:pt>
                <c:pt idx="23">
                  <c:v>0.87215237908686083</c:v>
                </c:pt>
                <c:pt idx="24">
                  <c:v>1</c:v>
                </c:pt>
                <c:pt idx="25">
                  <c:v>0.88145578399133817</c:v>
                </c:pt>
                <c:pt idx="26">
                  <c:v>0.8653747395800615</c:v>
                </c:pt>
                <c:pt idx="27">
                  <c:v>1</c:v>
                </c:pt>
                <c:pt idx="28">
                  <c:v>0.95729610722536906</c:v>
                </c:pt>
                <c:pt idx="29">
                  <c:v>0.9188767800123917</c:v>
                </c:pt>
                <c:pt idx="30">
                  <c:v>0.88747195919170607</c:v>
                </c:pt>
                <c:pt idx="31">
                  <c:v>0.77051201538745206</c:v>
                </c:pt>
                <c:pt idx="32">
                  <c:v>0.7137583037118248</c:v>
                </c:pt>
                <c:pt idx="33">
                  <c:v>1</c:v>
                </c:pt>
                <c:pt idx="34">
                  <c:v>0.82041304766875678</c:v>
                </c:pt>
                <c:pt idx="35">
                  <c:v>0.91185088648489887</c:v>
                </c:pt>
                <c:pt idx="36">
                  <c:v>1</c:v>
                </c:pt>
                <c:pt idx="37">
                  <c:v>0.86847751336626167</c:v>
                </c:pt>
              </c:numCache>
            </c:numRef>
          </c:val>
          <c:extLst>
            <c:ext xmlns:c16="http://schemas.microsoft.com/office/drawing/2014/chart" uri="{C3380CC4-5D6E-409C-BE32-E72D297353CC}">
              <c16:uniqueId val="{00000003-EFD3-46A0-9280-B04672B2BB65}"/>
            </c:ext>
          </c:extLst>
        </c:ser>
        <c:ser>
          <c:idx val="4"/>
          <c:order val="4"/>
          <c:tx>
            <c:strRef>
              <c:f>Sheet1!$F$41</c:f>
              <c:strCache>
                <c:ptCount val="1"/>
                <c:pt idx="0">
                  <c:v>Muskuļu masas un spēka palielināšanai domāti uztura bagātinātāji</c:v>
                </c:pt>
              </c:strCache>
            </c:strRef>
          </c:tx>
          <c:spPr>
            <a:solidFill>
              <a:srgbClr val="ED7D31"/>
            </a:solidFill>
          </c:spPr>
          <c:invertIfNegative val="0"/>
          <c:dLbls>
            <c:dLbl>
              <c:idx val="0"/>
              <c:layout>
                <c:manualLayout>
                  <c:x val="2.3373837350974917E-2"/>
                  <c:y val="-1.6338528178944361E-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0-EFD3-46A0-9280-B04672B2BB65}"/>
                </c:ext>
              </c:extLst>
            </c:dLbl>
            <c:dLbl>
              <c:idx val="1"/>
              <c:layout>
                <c:manualLayout>
                  <c:x val="2.3373837350974917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F-EFD3-46A0-9280-B04672B2BB65}"/>
                </c:ext>
              </c:extLst>
            </c:dLbl>
            <c:dLbl>
              <c:idx val="2"/>
              <c:layout>
                <c:manualLayout>
                  <c:x val="3.1165116467966554E-2"/>
                  <c:y val="-2.228006853138560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E-EFD3-46A0-9280-B04672B2BB65}"/>
                </c:ext>
              </c:extLst>
            </c:dLbl>
            <c:dLbl>
              <c:idx val="4"/>
              <c:layout>
                <c:manualLayout>
                  <c:x val="2.3373837350974917E-2"/>
                  <c:y val="2.228006853138560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D-EFD3-46A0-9280-B04672B2BB65}"/>
                </c:ext>
              </c:extLst>
            </c:dLbl>
            <c:dLbl>
              <c:idx val="5"/>
              <c:layout>
                <c:manualLayout>
                  <c:x val="2.1815581527576587E-2"/>
                  <c:y val="2.228006853138560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C-EFD3-46A0-9280-B04672B2BB65}"/>
                </c:ext>
              </c:extLst>
            </c:dLbl>
            <c:dLbl>
              <c:idx val="6"/>
              <c:layout>
                <c:manualLayout>
                  <c:x val="3.583988393816153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B-EFD3-46A0-9280-B04672B2BB65}"/>
                </c:ext>
              </c:extLst>
            </c:dLbl>
            <c:dLbl>
              <c:idx val="8"/>
              <c:layout>
                <c:manualLayout>
                  <c:x val="2.4932093174373244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A-EFD3-46A0-9280-B04672B2BB65}"/>
                </c:ext>
              </c:extLst>
            </c:dLbl>
            <c:dLbl>
              <c:idx val="9"/>
              <c:layout>
                <c:manualLayout>
                  <c:x val="2.4932093174373244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9-EFD3-46A0-9280-B04672B2BB65}"/>
                </c:ext>
              </c:extLst>
            </c:dLbl>
            <c:dLbl>
              <c:idx val="11"/>
              <c:layout>
                <c:manualLayout>
                  <c:x val="2.8048604821169901E-2"/>
                  <c:y val="8.1692640894721806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8-EFD3-46A0-9280-B04672B2BB65}"/>
                </c:ext>
              </c:extLst>
            </c:dLbl>
            <c:dLbl>
              <c:idx val="12"/>
              <c:layout>
                <c:manualLayout>
                  <c:x val="2.6490348997771571E-2"/>
                  <c:y val="2.228006853138560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7-EFD3-46A0-9280-B04672B2BB65}"/>
                </c:ext>
              </c:extLst>
            </c:dLbl>
            <c:dLbl>
              <c:idx val="13"/>
              <c:layout>
                <c:manualLayout>
                  <c:x val="2.4932093174373129E-2"/>
                  <c:y val="2.228006853138560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6-EFD3-46A0-9280-B04672B2BB65}"/>
                </c:ext>
              </c:extLst>
            </c:dLbl>
            <c:dLbl>
              <c:idx val="15"/>
              <c:layout>
                <c:manualLayout>
                  <c:x val="1.5582558233983277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5-EFD3-46A0-9280-B04672B2BB65}"/>
                </c:ext>
              </c:extLst>
            </c:dLbl>
            <c:dLbl>
              <c:idx val="16"/>
              <c:layout>
                <c:manualLayout>
                  <c:x val="2.8048604821169901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4-EFD3-46A0-9280-B04672B2BB65}"/>
                </c:ext>
              </c:extLst>
            </c:dLbl>
            <c:dLbl>
              <c:idx val="17"/>
              <c:layout>
                <c:manualLayout>
                  <c:x val="2.8048604821169901E-2"/>
                  <c:y val="-8.1692640894721806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3-EFD3-46A0-9280-B04672B2BB65}"/>
                </c:ext>
              </c:extLst>
            </c:dLbl>
            <c:dLbl>
              <c:idx val="18"/>
              <c:layout>
                <c:manualLayout>
                  <c:x val="2.3373837350974803E-2"/>
                  <c:y val="-8.1692640894721806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2-EFD3-46A0-9280-B04672B2BB65}"/>
                </c:ext>
              </c:extLst>
            </c:dLbl>
            <c:dLbl>
              <c:idx val="19"/>
              <c:layout>
                <c:manualLayout>
                  <c:x val="3.583988393816153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1-EFD3-46A0-9280-B04672B2BB65}"/>
                </c:ext>
              </c:extLst>
            </c:dLbl>
            <c:dLbl>
              <c:idx val="21"/>
              <c:layout>
                <c:manualLayout>
                  <c:x val="2.3373837350974917E-2"/>
                  <c:y val="-2.228006853138641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30-EFD3-46A0-9280-B04672B2BB65}"/>
                </c:ext>
              </c:extLst>
            </c:dLbl>
            <c:dLbl>
              <c:idx val="22"/>
              <c:layout>
                <c:manualLayout>
                  <c:x val="2.3373837350974917E-2"/>
                  <c:y val="-8.1692640894721806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F-EFD3-46A0-9280-B04672B2BB65}"/>
                </c:ext>
              </c:extLst>
            </c:dLbl>
            <c:dLbl>
              <c:idx val="23"/>
              <c:layout>
                <c:manualLayout>
                  <c:x val="2.8048604821169901E-2"/>
                  <c:y val="2.228006853138560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E-EFD3-46A0-9280-B04672B2BB65}"/>
                </c:ext>
              </c:extLst>
            </c:dLbl>
            <c:dLbl>
              <c:idx val="25"/>
              <c:layout>
                <c:manualLayout>
                  <c:x val="2.6490348997771571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D-EFD3-46A0-9280-B04672B2BB65}"/>
                </c:ext>
              </c:extLst>
            </c:dLbl>
            <c:dLbl>
              <c:idx val="26"/>
              <c:layout>
                <c:manualLayout>
                  <c:x val="2.8048604821169901E-2"/>
                  <c:y val="-4.0846320447360903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C-EFD3-46A0-9280-B04672B2BB65}"/>
                </c:ext>
              </c:extLst>
            </c:dLbl>
            <c:dLbl>
              <c:idx val="28"/>
              <c:layout>
                <c:manualLayout>
                  <c:x val="2.1815581527576587E-2"/>
                  <c:y val="-4.0846320447360903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B-EFD3-46A0-9280-B04672B2BB65}"/>
                </c:ext>
              </c:extLst>
            </c:dLbl>
            <c:dLbl>
              <c:idx val="29"/>
              <c:layout>
                <c:manualLayout>
                  <c:x val="2.1815581527576587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A-EFD3-46A0-9280-B04672B2BB65}"/>
                </c:ext>
              </c:extLst>
            </c:dLbl>
            <c:dLbl>
              <c:idx val="30"/>
              <c:layout>
                <c:manualLayout>
                  <c:x val="2.4932093174373129E-2"/>
                  <c:y val="-4.0846320447360903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9-EFD3-46A0-9280-B04672B2BB65}"/>
                </c:ext>
              </c:extLst>
            </c:dLbl>
            <c:dLbl>
              <c:idx val="31"/>
              <c:layout>
                <c:manualLayout>
                  <c:x val="3.5839883938161538E-2"/>
                  <c:y val="-2.228006853138560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8-EFD3-46A0-9280-B04672B2BB65}"/>
                </c:ext>
              </c:extLst>
            </c:dLbl>
            <c:dLbl>
              <c:idx val="32"/>
              <c:layout>
                <c:manualLayout>
                  <c:x val="4.3631163055153174E-2"/>
                  <c:y val="-4.456013706277120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7-EFD3-46A0-9280-B04672B2BB65}"/>
                </c:ext>
              </c:extLst>
            </c:dLbl>
            <c:dLbl>
              <c:idx val="34"/>
              <c:layout>
                <c:manualLayout>
                  <c:x val="3.583988393816153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6-EFD3-46A0-9280-B04672B2BB65}"/>
                </c:ext>
              </c:extLst>
            </c:dLbl>
            <c:dLbl>
              <c:idx val="35"/>
              <c:layout>
                <c:manualLayout>
                  <c:x val="2.025732570417826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5-EFD3-46A0-9280-B04672B2BB65}"/>
                </c:ext>
              </c:extLst>
            </c:dLbl>
            <c:dLbl>
              <c:idx val="37"/>
              <c:layout>
                <c:manualLayout>
                  <c:x val="2.6490348997771571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24-EFD3-46A0-9280-B04672B2BB65}"/>
                </c:ext>
              </c:extLst>
            </c:dLbl>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Sheet1!$A$42:$A$79</c:f>
              <c:strCache>
                <c:ptCount val="38"/>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strCache>
            </c:strRef>
          </c:cat>
          <c:val>
            <c:numRef>
              <c:f>Sheet1!$F$42:$F$79</c:f>
              <c:numCache>
                <c:formatCode>0%</c:formatCode>
                <c:ptCount val="38"/>
                <c:pt idx="0">
                  <c:v>2.0624497777031254E-2</c:v>
                </c:pt>
                <c:pt idx="1">
                  <c:v>2.4528859740051156E-2</c:v>
                </c:pt>
                <c:pt idx="2">
                  <c:v>0.10047673096088008</c:v>
                </c:pt>
                <c:pt idx="4">
                  <c:v>2.9130189072463293E-2</c:v>
                </c:pt>
                <c:pt idx="5">
                  <c:v>4.64500483277226E-2</c:v>
                </c:pt>
                <c:pt idx="6">
                  <c:v>0.14409651845362251</c:v>
                </c:pt>
                <c:pt idx="8">
                  <c:v>6.8710474790532314E-2</c:v>
                </c:pt>
                <c:pt idx="9">
                  <c:v>7.9178299897004645E-2</c:v>
                </c:pt>
                <c:pt idx="11">
                  <c:v>6.4430427739294721E-2</c:v>
                </c:pt>
                <c:pt idx="12">
                  <c:v>7.6196060297363227E-2</c:v>
                </c:pt>
                <c:pt idx="13">
                  <c:v>7.4601441716976774E-2</c:v>
                </c:pt>
                <c:pt idx="15">
                  <c:v>0</c:v>
                </c:pt>
                <c:pt idx="16">
                  <c:v>5.6148161056576523E-2</c:v>
                </c:pt>
                <c:pt idx="17">
                  <c:v>9.4327103443274621E-2</c:v>
                </c:pt>
                <c:pt idx="18">
                  <c:v>6.1542582259415959E-2</c:v>
                </c:pt>
                <c:pt idx="19">
                  <c:v>0.16736189871961676</c:v>
                </c:pt>
                <c:pt idx="21">
                  <c:v>7.9817518270528118E-2</c:v>
                </c:pt>
                <c:pt idx="22">
                  <c:v>6.1751429892764505E-2</c:v>
                </c:pt>
                <c:pt idx="23">
                  <c:v>7.8347479735550007E-2</c:v>
                </c:pt>
                <c:pt idx="25">
                  <c:v>7.8758992328230457E-2</c:v>
                </c:pt>
                <c:pt idx="26">
                  <c:v>7.093219925628598E-2</c:v>
                </c:pt>
                <c:pt idx="28">
                  <c:v>1.2225324233921258E-2</c:v>
                </c:pt>
                <c:pt idx="29">
                  <c:v>2.1367251174075185E-2</c:v>
                </c:pt>
                <c:pt idx="30">
                  <c:v>6.251072671030565E-2</c:v>
                </c:pt>
                <c:pt idx="31">
                  <c:v>0.13631147331173951</c:v>
                </c:pt>
                <c:pt idx="32">
                  <c:v>0.20867420240376877</c:v>
                </c:pt>
                <c:pt idx="34">
                  <c:v>0.10380153282230008</c:v>
                </c:pt>
                <c:pt idx="35">
                  <c:v>4.414382001463539E-2</c:v>
                </c:pt>
                <c:pt idx="37">
                  <c:v>7.2442347960098616E-2</c:v>
                </c:pt>
              </c:numCache>
            </c:numRef>
          </c:val>
          <c:extLst>
            <c:ext xmlns:c16="http://schemas.microsoft.com/office/drawing/2014/chart" uri="{C3380CC4-5D6E-409C-BE32-E72D297353CC}">
              <c16:uniqueId val="{00000004-EFD3-46A0-9280-B04672B2BB65}"/>
            </c:ext>
          </c:extLst>
        </c:ser>
        <c:ser>
          <c:idx val="5"/>
          <c:order val="5"/>
          <c:tx>
            <c:strRef>
              <c:f>Sheet1!$G$41</c:f>
              <c:strCache>
                <c:ptCount val="1"/>
              </c:strCache>
            </c:strRef>
          </c:tx>
          <c:spPr>
            <a:noFill/>
          </c:spPr>
          <c:invertIfNegative val="0"/>
          <c:dLbls>
            <c:delete val="1"/>
          </c:dLbls>
          <c:cat>
            <c:strRef>
              <c:f>Sheet1!$A$42:$A$79</c:f>
              <c:strCache>
                <c:ptCount val="38"/>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strCache>
            </c:strRef>
          </c:cat>
          <c:val>
            <c:numRef>
              <c:f>Sheet1!$G$42:$G$79</c:f>
              <c:numCache>
                <c:formatCode>0%</c:formatCode>
                <c:ptCount val="38"/>
                <c:pt idx="0">
                  <c:v>0.97937550222296876</c:v>
                </c:pt>
                <c:pt idx="1">
                  <c:v>0.97547114025994885</c:v>
                </c:pt>
                <c:pt idx="2">
                  <c:v>0.89952326903911994</c:v>
                </c:pt>
                <c:pt idx="3">
                  <c:v>1</c:v>
                </c:pt>
                <c:pt idx="4">
                  <c:v>0.97086981092753666</c:v>
                </c:pt>
                <c:pt idx="5">
                  <c:v>0.95354995167227741</c:v>
                </c:pt>
                <c:pt idx="6">
                  <c:v>0.85590348154637752</c:v>
                </c:pt>
                <c:pt idx="7">
                  <c:v>1</c:v>
                </c:pt>
                <c:pt idx="8">
                  <c:v>0.93128952520946773</c:v>
                </c:pt>
                <c:pt idx="9">
                  <c:v>0.92082170010299536</c:v>
                </c:pt>
                <c:pt idx="10">
                  <c:v>1</c:v>
                </c:pt>
                <c:pt idx="11">
                  <c:v>0.93556957226070525</c:v>
                </c:pt>
                <c:pt idx="12">
                  <c:v>0.92380393970263674</c:v>
                </c:pt>
                <c:pt idx="13">
                  <c:v>0.9253985582830232</c:v>
                </c:pt>
                <c:pt idx="14">
                  <c:v>1</c:v>
                </c:pt>
                <c:pt idx="15">
                  <c:v>1</c:v>
                </c:pt>
                <c:pt idx="16">
                  <c:v>0.9438518389434235</c:v>
                </c:pt>
                <c:pt idx="17">
                  <c:v>0.90567289655672534</c:v>
                </c:pt>
                <c:pt idx="18">
                  <c:v>0.938457417740584</c:v>
                </c:pt>
                <c:pt idx="19">
                  <c:v>0.83263810128038318</c:v>
                </c:pt>
                <c:pt idx="20">
                  <c:v>1</c:v>
                </c:pt>
                <c:pt idx="21">
                  <c:v>0.92018248172947192</c:v>
                </c:pt>
                <c:pt idx="22">
                  <c:v>0.9382485701072355</c:v>
                </c:pt>
                <c:pt idx="23">
                  <c:v>0.92165252026444999</c:v>
                </c:pt>
                <c:pt idx="24">
                  <c:v>1</c:v>
                </c:pt>
                <c:pt idx="25">
                  <c:v>0.92124100767176953</c:v>
                </c:pt>
                <c:pt idx="26">
                  <c:v>0.92906780074371398</c:v>
                </c:pt>
                <c:pt idx="27">
                  <c:v>1</c:v>
                </c:pt>
                <c:pt idx="28">
                  <c:v>0.98777467576607869</c:v>
                </c:pt>
                <c:pt idx="29">
                  <c:v>0.97863274882592477</c:v>
                </c:pt>
                <c:pt idx="30">
                  <c:v>0.93748927328969434</c:v>
                </c:pt>
                <c:pt idx="31">
                  <c:v>0.86368852668826046</c:v>
                </c:pt>
                <c:pt idx="32">
                  <c:v>0.79132579759623123</c:v>
                </c:pt>
                <c:pt idx="33">
                  <c:v>1</c:v>
                </c:pt>
                <c:pt idx="34">
                  <c:v>0.89619846717769991</c:v>
                </c:pt>
                <c:pt idx="35">
                  <c:v>0.95585617998536465</c:v>
                </c:pt>
                <c:pt idx="36">
                  <c:v>1</c:v>
                </c:pt>
                <c:pt idx="37">
                  <c:v>0.92755765203990137</c:v>
                </c:pt>
              </c:numCache>
            </c:numRef>
          </c:val>
          <c:extLst>
            <c:ext xmlns:c16="http://schemas.microsoft.com/office/drawing/2014/chart" uri="{C3380CC4-5D6E-409C-BE32-E72D297353CC}">
              <c16:uniqueId val="{00000005-EFD3-46A0-9280-B04672B2BB65}"/>
            </c:ext>
          </c:extLst>
        </c:ser>
        <c:ser>
          <c:idx val="6"/>
          <c:order val="6"/>
          <c:tx>
            <c:strRef>
              <c:f>Sheet1!$H$41</c:f>
              <c:strCache>
                <c:ptCount val="1"/>
                <c:pt idx="0">
                  <c:v>Vielas svara samazināšanai</c:v>
                </c:pt>
              </c:strCache>
            </c:strRef>
          </c:tx>
          <c:spPr>
            <a:solidFill>
              <a:srgbClr val="C00000"/>
            </a:solidFill>
          </c:spPr>
          <c:invertIfNegative val="0"/>
          <c:dLbls>
            <c:dLbl>
              <c:idx val="0"/>
              <c:layout>
                <c:manualLayout>
                  <c:x val="1.8699069880779934E-2"/>
                  <c:y val="-1.6338528178944361E-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5D-EFD3-46A0-9280-B04672B2BB65}"/>
                </c:ext>
              </c:extLst>
            </c:dLbl>
            <c:dLbl>
              <c:idx val="1"/>
              <c:layout>
                <c:manualLayout>
                  <c:x val="2.337383735097468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5B-EFD3-46A0-9280-B04672B2BB65}"/>
                </c:ext>
              </c:extLst>
            </c:dLbl>
            <c:dLbl>
              <c:idx val="2"/>
              <c:layout>
                <c:manualLayout>
                  <c:x val="2.1815581527576473E-2"/>
                  <c:y val="-4.456013706277120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5C-EFD3-46A0-9280-B04672B2BB65}"/>
                </c:ext>
              </c:extLst>
            </c:dLbl>
            <c:dLbl>
              <c:idx val="4"/>
              <c:layout>
                <c:manualLayout>
                  <c:x val="2.1815581527576587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5A-EFD3-46A0-9280-B04672B2BB65}"/>
                </c:ext>
              </c:extLst>
            </c:dLbl>
            <c:dLbl>
              <c:idx val="5"/>
              <c:layout>
                <c:manualLayout>
                  <c:x val="2.025732570417826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59-EFD3-46A0-9280-B04672B2BB65}"/>
                </c:ext>
              </c:extLst>
            </c:dLbl>
            <c:dLbl>
              <c:idx val="6"/>
              <c:layout>
                <c:manualLayout>
                  <c:x val="2.3373837350974917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58-EFD3-46A0-9280-B04672B2BB65}"/>
                </c:ext>
              </c:extLst>
            </c:dLbl>
            <c:dLbl>
              <c:idx val="8"/>
              <c:layout>
                <c:manualLayout>
                  <c:x val="2.1815581527576358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57-EFD3-46A0-9280-B04672B2BB65}"/>
                </c:ext>
              </c:extLst>
            </c:dLbl>
            <c:dLbl>
              <c:idx val="9"/>
              <c:layout>
                <c:manualLayout>
                  <c:x val="1.8699069880779934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56-EFD3-46A0-9280-B04672B2BB65}"/>
                </c:ext>
              </c:extLst>
            </c:dLbl>
            <c:dLbl>
              <c:idx val="11"/>
              <c:layout>
                <c:manualLayout>
                  <c:x val="2.1815581527576587E-2"/>
                  <c:y val="8.1692640894721806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55-EFD3-46A0-9280-B04672B2BB65}"/>
                </c:ext>
              </c:extLst>
            </c:dLbl>
            <c:dLbl>
              <c:idx val="12"/>
              <c:layout>
                <c:manualLayout>
                  <c:x val="2.3373837350974917E-2"/>
                  <c:y val="-8.1692640894721806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54-EFD3-46A0-9280-B04672B2BB65}"/>
                </c:ext>
              </c:extLst>
            </c:dLbl>
            <c:dLbl>
              <c:idx val="13"/>
              <c:layout>
                <c:manualLayout>
                  <c:x val="2.0257325704178146E-2"/>
                  <c:y val="8.1692640894721806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53-EFD3-46A0-9280-B04672B2BB65}"/>
                </c:ext>
              </c:extLst>
            </c:dLbl>
            <c:dLbl>
              <c:idx val="15"/>
              <c:layout>
                <c:manualLayout>
                  <c:x val="2.3373837350974917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52-EFD3-46A0-9280-B04672B2BB65}"/>
                </c:ext>
              </c:extLst>
            </c:dLbl>
            <c:dLbl>
              <c:idx val="16"/>
              <c:layout>
                <c:manualLayout>
                  <c:x val="2.3373837350974917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51-EFD3-46A0-9280-B04672B2BB65}"/>
                </c:ext>
              </c:extLst>
            </c:dLbl>
            <c:dLbl>
              <c:idx val="17"/>
              <c:layout>
                <c:manualLayout>
                  <c:x val="2.0257325704178146E-2"/>
                  <c:y val="-8.1692640894721806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50-EFD3-46A0-9280-B04672B2BB65}"/>
                </c:ext>
              </c:extLst>
            </c:dLbl>
            <c:dLbl>
              <c:idx val="18"/>
              <c:layout>
                <c:manualLayout>
                  <c:x val="2.025732570417826E-2"/>
                  <c:y val="-8.1692640894721806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E-EFD3-46A0-9280-B04672B2BB65}"/>
                </c:ext>
              </c:extLst>
            </c:dLbl>
            <c:dLbl>
              <c:idx val="19"/>
              <c:layout>
                <c:manualLayout>
                  <c:x val="2.3373837350974917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F-EFD3-46A0-9280-B04672B2BB65}"/>
                </c:ext>
              </c:extLst>
            </c:dLbl>
            <c:dLbl>
              <c:idx val="21"/>
              <c:layout>
                <c:manualLayout>
                  <c:x val="2.4932093174373129E-2"/>
                  <c:y val="-2.2280068531386416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D-EFD3-46A0-9280-B04672B2BB65}"/>
                </c:ext>
              </c:extLst>
            </c:dLbl>
            <c:dLbl>
              <c:idx val="22"/>
              <c:layout>
                <c:manualLayout>
                  <c:x val="2.1815581527576473E-2"/>
                  <c:y val="-8.1692640894721806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C-EFD3-46A0-9280-B04672B2BB65}"/>
                </c:ext>
              </c:extLst>
            </c:dLbl>
            <c:dLbl>
              <c:idx val="23"/>
              <c:layout>
                <c:manualLayout>
                  <c:x val="2.3373837350974803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B-EFD3-46A0-9280-B04672B2BB65}"/>
                </c:ext>
              </c:extLst>
            </c:dLbl>
            <c:dLbl>
              <c:idx val="25"/>
              <c:layout>
                <c:manualLayout>
                  <c:x val="2.3373837350974917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A-EFD3-46A0-9280-B04672B2BB65}"/>
                </c:ext>
              </c:extLst>
            </c:dLbl>
            <c:dLbl>
              <c:idx val="26"/>
              <c:layout>
                <c:manualLayout>
                  <c:x val="2.1815581527576587E-2"/>
                  <c:y val="-4.0846320447360903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9-EFD3-46A0-9280-B04672B2BB65}"/>
                </c:ext>
              </c:extLst>
            </c:dLbl>
            <c:dLbl>
              <c:idx val="28"/>
              <c:layout>
                <c:manualLayout>
                  <c:x val="2.1815581527576473E-2"/>
                  <c:y val="-4.0846320447360903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8-EFD3-46A0-9280-B04672B2BB65}"/>
                </c:ext>
              </c:extLst>
            </c:dLbl>
            <c:dLbl>
              <c:idx val="29"/>
              <c:layout>
                <c:manualLayout>
                  <c:x val="2.025732570417826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7-EFD3-46A0-9280-B04672B2BB65}"/>
                </c:ext>
              </c:extLst>
            </c:dLbl>
            <c:dLbl>
              <c:idx val="30"/>
              <c:layout>
                <c:manualLayout>
                  <c:x val="1.8699069880779934E-2"/>
                  <c:y val="-4.0846320447360903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6-EFD3-46A0-9280-B04672B2BB65}"/>
                </c:ext>
              </c:extLst>
            </c:dLbl>
            <c:dLbl>
              <c:idx val="31"/>
              <c:layout>
                <c:manualLayout>
                  <c:x val="2.025732570417826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5-EFD3-46A0-9280-B04672B2BB65}"/>
                </c:ext>
              </c:extLst>
            </c:dLbl>
            <c:dLbl>
              <c:idx val="32"/>
              <c:layout>
                <c:manualLayout>
                  <c:x val="2.0257325704178146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4-EFD3-46A0-9280-B04672B2BB65}"/>
                </c:ext>
              </c:extLst>
            </c:dLbl>
            <c:dLbl>
              <c:idx val="34"/>
              <c:layout>
                <c:manualLayout>
                  <c:x val="2.0257325704178146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3-EFD3-46A0-9280-B04672B2BB65}"/>
                </c:ext>
              </c:extLst>
            </c:dLbl>
            <c:dLbl>
              <c:idx val="35"/>
              <c:layout>
                <c:manualLayout>
                  <c:x val="2.1815581527576473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2-EFD3-46A0-9280-B04672B2BB65}"/>
                </c:ext>
              </c:extLst>
            </c:dLbl>
            <c:dLbl>
              <c:idx val="37"/>
              <c:layout>
                <c:manualLayout>
                  <c:x val="2.1815581527576587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41-EFD3-46A0-9280-B04672B2BB65}"/>
                </c:ext>
              </c:extLst>
            </c:dLbl>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Sheet1!$A$42:$A$79</c:f>
              <c:strCache>
                <c:ptCount val="38"/>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strCache>
            </c:strRef>
          </c:cat>
          <c:val>
            <c:numRef>
              <c:f>Sheet1!$H$42:$H$79</c:f>
              <c:numCache>
                <c:formatCode>0%</c:formatCode>
                <c:ptCount val="38"/>
                <c:pt idx="0">
                  <c:v>2.8842600691716628E-2</c:v>
                </c:pt>
                <c:pt idx="1">
                  <c:v>5.862622318246289E-2</c:v>
                </c:pt>
                <c:pt idx="2">
                  <c:v>2.6805226918329591E-2</c:v>
                </c:pt>
                <c:pt idx="4">
                  <c:v>5.2073869805237816E-2</c:v>
                </c:pt>
                <c:pt idx="5">
                  <c:v>2.940635792173488E-2</c:v>
                </c:pt>
                <c:pt idx="6">
                  <c:v>2.8847390928383336E-2</c:v>
                </c:pt>
                <c:pt idx="8">
                  <c:v>3.7852909915441671E-2</c:v>
                </c:pt>
                <c:pt idx="9">
                  <c:v>2.5419575914465288E-2</c:v>
                </c:pt>
                <c:pt idx="11">
                  <c:v>3.0561718723116849E-2</c:v>
                </c:pt>
                <c:pt idx="12">
                  <c:v>3.8667244666335678E-2</c:v>
                </c:pt>
                <c:pt idx="13">
                  <c:v>2.9308526325752447E-2</c:v>
                </c:pt>
                <c:pt idx="15">
                  <c:v>3.3662462071176021E-2</c:v>
                </c:pt>
                <c:pt idx="16">
                  <c:v>3.4295882535454465E-2</c:v>
                </c:pt>
                <c:pt idx="17">
                  <c:v>3.2138576500664102E-2</c:v>
                </c:pt>
                <c:pt idx="18">
                  <c:v>3.4839892449777525E-2</c:v>
                </c:pt>
                <c:pt idx="19">
                  <c:v>4.5799542433275837E-2</c:v>
                </c:pt>
                <c:pt idx="21">
                  <c:v>2.3397443812937565E-2</c:v>
                </c:pt>
                <c:pt idx="22">
                  <c:v>2.3669043264317305E-2</c:v>
                </c:pt>
                <c:pt idx="23">
                  <c:v>4.004945355783323E-2</c:v>
                </c:pt>
                <c:pt idx="25">
                  <c:v>2.8379781525520086E-2</c:v>
                </c:pt>
                <c:pt idx="26">
                  <c:v>3.462537843639734E-2</c:v>
                </c:pt>
                <c:pt idx="28">
                  <c:v>3.0529282046448416E-2</c:v>
                </c:pt>
                <c:pt idx="29">
                  <c:v>3.9131574409561269E-2</c:v>
                </c:pt>
                <c:pt idx="30">
                  <c:v>2.5368478601418869E-2</c:v>
                </c:pt>
                <c:pt idx="31">
                  <c:v>3.3914729943382425E-2</c:v>
                </c:pt>
                <c:pt idx="32">
                  <c:v>4.3622753676788431E-2</c:v>
                </c:pt>
                <c:pt idx="34">
                  <c:v>3.0705211181712714E-2</c:v>
                </c:pt>
                <c:pt idx="35">
                  <c:v>3.5870425149104199E-2</c:v>
                </c:pt>
                <c:pt idx="37">
                  <c:v>3.3420315265210963E-2</c:v>
                </c:pt>
              </c:numCache>
            </c:numRef>
          </c:val>
          <c:extLst>
            <c:ext xmlns:c16="http://schemas.microsoft.com/office/drawing/2014/chart" uri="{C3380CC4-5D6E-409C-BE32-E72D297353CC}">
              <c16:uniqueId val="{00000006-EFD3-46A0-9280-B04672B2BB65}"/>
            </c:ext>
          </c:extLst>
        </c:ser>
        <c:dLbls>
          <c:showLegendKey val="0"/>
          <c:showVal val="1"/>
          <c:showCatName val="1"/>
          <c:showSerName val="0"/>
          <c:showPercent val="0"/>
          <c:showBubbleSize val="0"/>
        </c:dLbls>
        <c:gapWidth val="40"/>
        <c:overlap val="100"/>
        <c:axId val="824934336"/>
        <c:axId val="824934728"/>
      </c:barChart>
      <c:catAx>
        <c:axId val="824934336"/>
        <c:scaling>
          <c:orientation val="minMax"/>
        </c:scaling>
        <c:delete val="0"/>
        <c:axPos val="l"/>
        <c:majorGridlines>
          <c:spPr>
            <a:ln w="3190">
              <a:solidFill>
                <a:srgbClr val="C0C0C0"/>
              </a:solidFill>
              <a:prstDash val="sysDash"/>
            </a:ln>
          </c:spPr>
        </c:majorGridlines>
        <c:numFmt formatCode="General" sourceLinked="1"/>
        <c:majorTickMark val="out"/>
        <c:minorTickMark val="none"/>
        <c:tickLblPos val="nextTo"/>
        <c:spPr>
          <a:ln w="12761">
            <a:noFill/>
            <a:prstDash val="solid"/>
          </a:ln>
        </c:spPr>
        <c:txPr>
          <a:bodyPr rot="0" vert="horz"/>
          <a:lstStyle/>
          <a:p>
            <a:pPr>
              <a:defRPr sz="1050"/>
            </a:pPr>
            <a:endParaRPr lang="en-US"/>
          </a:p>
        </c:txPr>
        <c:crossAx val="824934728"/>
        <c:crossesAt val="0"/>
        <c:auto val="1"/>
        <c:lblAlgn val="ctr"/>
        <c:lblOffset val="100"/>
        <c:tickLblSkip val="1"/>
        <c:tickMarkSkip val="1"/>
        <c:noMultiLvlLbl val="0"/>
      </c:catAx>
      <c:valAx>
        <c:axId val="824934728"/>
        <c:scaling>
          <c:orientation val="minMax"/>
          <c:max val="4"/>
          <c:min val="0"/>
        </c:scaling>
        <c:delete val="1"/>
        <c:axPos val="b"/>
        <c:numFmt formatCode="0%" sourceLinked="0"/>
        <c:majorTickMark val="out"/>
        <c:minorTickMark val="none"/>
        <c:tickLblPos val="nextTo"/>
        <c:crossAx val="824934336"/>
        <c:crosses val="autoZero"/>
        <c:crossBetween val="between"/>
        <c:majorUnit val="1"/>
      </c:valAx>
      <c:spPr>
        <a:noFill/>
        <a:ln w="25522">
          <a:noFill/>
        </a:ln>
      </c:spPr>
    </c:plotArea>
    <c:legend>
      <c:legendPos val="r"/>
      <c:legendEntry>
        <c:idx val="1"/>
        <c:delete val="1"/>
      </c:legendEntry>
      <c:legendEntry>
        <c:idx val="3"/>
        <c:delete val="1"/>
      </c:legendEntry>
      <c:legendEntry>
        <c:idx val="5"/>
        <c:delete val="1"/>
      </c:legendEntry>
      <c:layout>
        <c:manualLayout>
          <c:xMode val="edge"/>
          <c:yMode val="edge"/>
          <c:x val="1.402430241058495E-2"/>
          <c:y val="4.2447916392551648E-3"/>
          <c:w val="0.9818209213144613"/>
          <c:h val="6.5693045215206164E-2"/>
        </c:manualLayout>
      </c:layout>
      <c:overlay val="0"/>
      <c:spPr>
        <a:noFill/>
        <a:ln w="25522">
          <a:noFill/>
        </a:ln>
      </c:spPr>
      <c:txPr>
        <a:bodyPr/>
        <a:lstStyle/>
        <a:p>
          <a:pPr>
            <a:defRPr sz="1000" b="1"/>
          </a:pPr>
          <a:endParaRPr lang="en-US"/>
        </a:p>
      </c:txPr>
    </c:legend>
    <c:plotVisOnly val="1"/>
    <c:dispBlanksAs val="gap"/>
    <c:showDLblsOverMax val="0"/>
  </c:chart>
  <c:spPr>
    <a:noFill/>
    <a:ln>
      <a:noFill/>
    </a:ln>
  </c:spPr>
  <c:txPr>
    <a:bodyPr/>
    <a:lstStyle/>
    <a:p>
      <a:pPr>
        <a:defRPr sz="1000" b="0" i="0" u="none" strike="noStrike" baseline="0">
          <a:solidFill>
            <a:schemeClr val="tx1"/>
          </a:solidFill>
          <a:latin typeface="+mn-lt"/>
          <a:ea typeface="Arial"/>
          <a:cs typeface="Arial"/>
        </a:defRPr>
      </a:pPr>
      <a:endParaRPr lang="en-US"/>
    </a:p>
  </c:txPr>
  <c:externalData r:id="rId2">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1508955291439459"/>
          <c:y val="1.2445588522787807E-2"/>
          <c:w val="0.5613682884514678"/>
          <c:h val="0.97043476475593848"/>
        </c:manualLayout>
      </c:layout>
      <c:barChart>
        <c:barDir val="bar"/>
        <c:grouping val="clustered"/>
        <c:varyColors val="0"/>
        <c:ser>
          <c:idx val="0"/>
          <c:order val="0"/>
          <c:tx>
            <c:strRef>
              <c:f>Sheet1!$B$1</c:f>
              <c:strCache>
                <c:ptCount val="1"/>
                <c:pt idx="0">
                  <c:v>2024</c:v>
                </c:pt>
              </c:strCache>
            </c:strRef>
          </c:tx>
          <c:spPr>
            <a:solidFill>
              <a:srgbClr val="00B0F0"/>
            </a:solidFill>
          </c:spPr>
          <c:invertIfNegative val="0"/>
          <c:dPt>
            <c:idx val="0"/>
            <c:invertIfNegative val="0"/>
            <c:bubble3D val="0"/>
            <c:extLst>
              <c:ext xmlns:c16="http://schemas.microsoft.com/office/drawing/2014/chart" uri="{C3380CC4-5D6E-409C-BE32-E72D297353CC}">
                <c16:uniqueId val="{00000001-52ED-4A4A-AE2D-5A99ABA824E5}"/>
              </c:ext>
            </c:extLst>
          </c:dPt>
          <c:dPt>
            <c:idx val="1"/>
            <c:invertIfNegative val="0"/>
            <c:bubble3D val="0"/>
            <c:extLst>
              <c:ext xmlns:c16="http://schemas.microsoft.com/office/drawing/2014/chart" uri="{C3380CC4-5D6E-409C-BE32-E72D297353CC}">
                <c16:uniqueId val="{00000003-52ED-4A4A-AE2D-5A99ABA824E5}"/>
              </c:ext>
            </c:extLst>
          </c:dPt>
          <c:dLbls>
            <c:spPr>
              <a:noFill/>
              <a:ln>
                <a:noFill/>
              </a:ln>
              <a:effectLst/>
            </c:spPr>
            <c:txPr>
              <a:bodyPr/>
              <a:lstStyle/>
              <a:p>
                <a:pPr>
                  <a:defRPr lang="en-US"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Grūti pateikt</c:v>
                </c:pt>
                <c:pt idx="1">
                  <c:v>Cits avots</c:v>
                </c:pt>
                <c:pt idx="2">
                  <c:v>Sporta klubā</c:v>
                </c:pt>
                <c:pt idx="3">
                  <c:v>No draugiem un paziņām</c:v>
                </c:pt>
                <c:pt idx="4">
                  <c:v>Sporta preču veikalā vai specializētajā sporta uzturu veikalā</c:v>
                </c:pt>
                <c:pt idx="5">
                  <c:v>Pārtikas veikalā</c:v>
                </c:pt>
                <c:pt idx="6">
                  <c:v>Internetā</c:v>
                </c:pt>
                <c:pt idx="7">
                  <c:v>Aptiekā</c:v>
                </c:pt>
              </c:strCache>
            </c:strRef>
          </c:cat>
          <c:val>
            <c:numRef>
              <c:f>Sheet1!$B$2:$B$9</c:f>
              <c:numCache>
                <c:formatCode>0%</c:formatCode>
                <c:ptCount val="8"/>
                <c:pt idx="0" formatCode="0.0%">
                  <c:v>3.5632939928557181E-3</c:v>
                </c:pt>
                <c:pt idx="1">
                  <c:v>1.3094143572587993E-2</c:v>
                </c:pt>
                <c:pt idx="2">
                  <c:v>1.6008213907438062E-2</c:v>
                </c:pt>
                <c:pt idx="3">
                  <c:v>1.960610146804706E-2</c:v>
                </c:pt>
                <c:pt idx="4">
                  <c:v>0.12416465909458851</c:v>
                </c:pt>
                <c:pt idx="5">
                  <c:v>0.16398558480933276</c:v>
                </c:pt>
                <c:pt idx="6">
                  <c:v>0.19336698389329338</c:v>
                </c:pt>
                <c:pt idx="7">
                  <c:v>0.7825516530274248</c:v>
                </c:pt>
              </c:numCache>
            </c:numRef>
          </c:val>
          <c:extLst>
            <c:ext xmlns:c16="http://schemas.microsoft.com/office/drawing/2014/chart" uri="{C3380CC4-5D6E-409C-BE32-E72D297353CC}">
              <c16:uniqueId val="{00000004-52ED-4A4A-AE2D-5A99ABA824E5}"/>
            </c:ext>
          </c:extLst>
        </c:ser>
        <c:dLbls>
          <c:showLegendKey val="0"/>
          <c:showVal val="0"/>
          <c:showCatName val="0"/>
          <c:showSerName val="0"/>
          <c:showPercent val="0"/>
          <c:showBubbleSize val="0"/>
        </c:dLbls>
        <c:gapWidth val="50"/>
        <c:axId val="-1642242512"/>
        <c:axId val="-1642271344"/>
      </c:barChart>
      <c:catAx>
        <c:axId val="-1642242512"/>
        <c:scaling>
          <c:orientation val="minMax"/>
        </c:scaling>
        <c:delete val="0"/>
        <c:axPos val="l"/>
        <c:numFmt formatCode="General" sourceLinked="0"/>
        <c:majorTickMark val="out"/>
        <c:minorTickMark val="none"/>
        <c:tickLblPos val="nextTo"/>
        <c:txPr>
          <a:bodyPr/>
          <a:lstStyle/>
          <a:p>
            <a:pPr>
              <a:defRPr lang="en-US" sz="1100" b="1"/>
            </a:pPr>
            <a:endParaRPr lang="en-US"/>
          </a:p>
        </c:txPr>
        <c:crossAx val="-1642271344"/>
        <c:crosses val="autoZero"/>
        <c:auto val="1"/>
        <c:lblAlgn val="ctr"/>
        <c:lblOffset val="100"/>
        <c:noMultiLvlLbl val="0"/>
      </c:catAx>
      <c:valAx>
        <c:axId val="-1642271344"/>
        <c:scaling>
          <c:orientation val="minMax"/>
        </c:scaling>
        <c:delete val="1"/>
        <c:axPos val="b"/>
        <c:numFmt formatCode="0.0%" sourceLinked="1"/>
        <c:majorTickMark val="out"/>
        <c:minorTickMark val="none"/>
        <c:tickLblPos val="nextTo"/>
        <c:crossAx val="-164224251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13343532405233"/>
          <c:y val="4.6001232772310595E-3"/>
          <c:w val="0.88376083232268965"/>
          <c:h val="0.83018835132090119"/>
        </c:manualLayout>
      </c:layout>
      <c:barChart>
        <c:barDir val="bar"/>
        <c:grouping val="percentStacked"/>
        <c:varyColors val="0"/>
        <c:ser>
          <c:idx val="0"/>
          <c:order val="0"/>
          <c:tx>
            <c:strRef>
              <c:f>Sheet1!$B$2</c:f>
              <c:strCache>
                <c:ptCount val="1"/>
                <c:pt idx="0">
                  <c:v>Ļoti + drīzāk labi</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2024</c:v>
                </c:pt>
              </c:numCache>
            </c:numRef>
          </c:cat>
          <c:val>
            <c:numRef>
              <c:f>Sheet1!$B$3:$B$4</c:f>
              <c:numCache>
                <c:formatCode>0%</c:formatCode>
                <c:ptCount val="2"/>
                <c:pt idx="0">
                  <c:v>0.39</c:v>
                </c:pt>
                <c:pt idx="1">
                  <c:v>0.59432425494017016</c:v>
                </c:pt>
              </c:numCache>
            </c:numRef>
          </c:val>
          <c:extLst>
            <c:ext xmlns:c16="http://schemas.microsoft.com/office/drawing/2014/chart" uri="{C3380CC4-5D6E-409C-BE32-E72D297353CC}">
              <c16:uniqueId val="{00000000-321C-479F-8B5F-D16E3AE07C99}"/>
            </c:ext>
          </c:extLst>
        </c:ser>
        <c:ser>
          <c:idx val="1"/>
          <c:order val="1"/>
          <c:tx>
            <c:strRef>
              <c:f>Sheet1!$C$2</c:f>
              <c:strCache>
                <c:ptCount val="1"/>
                <c:pt idx="0">
                  <c:v>Viduvēji</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2024</c:v>
                </c:pt>
              </c:numCache>
            </c:numRef>
          </c:cat>
          <c:val>
            <c:numRef>
              <c:f>Sheet1!$C$3:$C$4</c:f>
              <c:numCache>
                <c:formatCode>0%</c:formatCode>
                <c:ptCount val="2"/>
                <c:pt idx="0">
                  <c:v>0.28000000000000003</c:v>
                </c:pt>
                <c:pt idx="1">
                  <c:v>0.30194731238810107</c:v>
                </c:pt>
              </c:numCache>
            </c:numRef>
          </c:val>
          <c:extLst>
            <c:ext xmlns:c16="http://schemas.microsoft.com/office/drawing/2014/chart" uri="{C3380CC4-5D6E-409C-BE32-E72D297353CC}">
              <c16:uniqueId val="{00000001-321C-479F-8B5F-D16E3AE07C99}"/>
            </c:ext>
          </c:extLst>
        </c:ser>
        <c:ser>
          <c:idx val="2"/>
          <c:order val="2"/>
          <c:tx>
            <c:strRef>
              <c:f>Sheet1!$D$2</c:f>
              <c:strCache>
                <c:ptCount val="1"/>
                <c:pt idx="0">
                  <c:v>Ļoti + drīzāk slikti</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2024</c:v>
                </c:pt>
              </c:numCache>
            </c:numRef>
          </c:cat>
          <c:val>
            <c:numRef>
              <c:f>Sheet1!$D$3:$D$4</c:f>
              <c:numCache>
                <c:formatCode>0%</c:formatCode>
                <c:ptCount val="2"/>
                <c:pt idx="0">
                  <c:v>0.2</c:v>
                </c:pt>
                <c:pt idx="1">
                  <c:v>7.5538855095841392E-2</c:v>
                </c:pt>
              </c:numCache>
            </c:numRef>
          </c:val>
          <c:extLst>
            <c:ext xmlns:c16="http://schemas.microsoft.com/office/drawing/2014/chart" uri="{C3380CC4-5D6E-409C-BE32-E72D297353CC}">
              <c16:uniqueId val="{00000002-321C-479F-8B5F-D16E3AE07C99}"/>
            </c:ext>
          </c:extLst>
        </c:ser>
        <c:ser>
          <c:idx val="3"/>
          <c:order val="3"/>
          <c:tx>
            <c:strRef>
              <c:f>Sheet1!$E$2</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2024</c:v>
                </c:pt>
              </c:numCache>
            </c:numRef>
          </c:cat>
          <c:val>
            <c:numRef>
              <c:f>Sheet1!$E$3:$E$4</c:f>
              <c:numCache>
                <c:formatCode>0%</c:formatCode>
                <c:ptCount val="2"/>
                <c:pt idx="0">
                  <c:v>0.13</c:v>
                </c:pt>
                <c:pt idx="1">
                  <c:v>2.8189577575887092E-2</c:v>
                </c:pt>
              </c:numCache>
            </c:numRef>
          </c:val>
          <c:extLst>
            <c:ext xmlns:c16="http://schemas.microsoft.com/office/drawing/2014/chart" uri="{C3380CC4-5D6E-409C-BE32-E72D297353CC}">
              <c16:uniqueId val="{00000003-321C-479F-8B5F-D16E3AE07C99}"/>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05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12478739267034807"/>
          <c:y val="0.87869376235429153"/>
          <c:w val="0.875212607329652"/>
          <c:h val="0.12130644973293395"/>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503259942961324"/>
          <c:y val="0.19448123718230226"/>
          <c:w val="0.51932681487152632"/>
          <c:h val="0.5391989779849804"/>
        </c:manualLayout>
      </c:layout>
      <c:doughnutChart>
        <c:varyColors val="1"/>
        <c:ser>
          <c:idx val="0"/>
          <c:order val="0"/>
          <c:tx>
            <c:strRef>
              <c:f>Sheet1!$B$1</c:f>
              <c:strCache>
                <c:ptCount val="1"/>
                <c:pt idx="0">
                  <c:v>Sales</c:v>
                </c:pt>
              </c:strCache>
            </c:strRef>
          </c:tx>
          <c:spPr>
            <a:solidFill>
              <a:schemeClr val="accent6"/>
            </a:solidFill>
          </c:spPr>
          <c:dPt>
            <c:idx val="0"/>
            <c:bubble3D val="0"/>
            <c:spPr>
              <a:solidFill>
                <a:schemeClr val="accent6">
                  <a:lumMod val="75000"/>
                </a:schemeClr>
              </a:solidFill>
            </c:spPr>
            <c:extLst>
              <c:ext xmlns:c16="http://schemas.microsoft.com/office/drawing/2014/chart" uri="{C3380CC4-5D6E-409C-BE32-E72D297353CC}">
                <c16:uniqueId val="{00000001-4E0E-46B8-B7A0-7BF499AE2AF7}"/>
              </c:ext>
            </c:extLst>
          </c:dPt>
          <c:dPt>
            <c:idx val="1"/>
            <c:bubble3D val="0"/>
            <c:extLst>
              <c:ext xmlns:c16="http://schemas.microsoft.com/office/drawing/2014/chart" uri="{C3380CC4-5D6E-409C-BE32-E72D297353CC}">
                <c16:uniqueId val="{00000002-4E0E-46B8-B7A0-7BF499AE2AF7}"/>
              </c:ext>
            </c:extLst>
          </c:dPt>
          <c:dPt>
            <c:idx val="2"/>
            <c:bubble3D val="0"/>
            <c:spPr>
              <a:solidFill>
                <a:schemeClr val="accent5"/>
              </a:solidFill>
            </c:spPr>
            <c:extLst>
              <c:ext xmlns:c16="http://schemas.microsoft.com/office/drawing/2014/chart" uri="{C3380CC4-5D6E-409C-BE32-E72D297353CC}">
                <c16:uniqueId val="{00000004-4E0E-46B8-B7A0-7BF499AE2AF7}"/>
              </c:ext>
            </c:extLst>
          </c:dPt>
          <c:dPt>
            <c:idx val="3"/>
            <c:bubble3D val="0"/>
            <c:spPr>
              <a:solidFill>
                <a:schemeClr val="accent2"/>
              </a:solidFill>
            </c:spPr>
            <c:extLst>
              <c:ext xmlns:c16="http://schemas.microsoft.com/office/drawing/2014/chart" uri="{C3380CC4-5D6E-409C-BE32-E72D297353CC}">
                <c16:uniqueId val="{00000006-4E0E-46B8-B7A0-7BF499AE2AF7}"/>
              </c:ext>
            </c:extLst>
          </c:dPt>
          <c:dPt>
            <c:idx val="4"/>
            <c:bubble3D val="0"/>
            <c:spPr>
              <a:solidFill>
                <a:schemeClr val="accent2">
                  <a:lumMod val="75000"/>
                </a:schemeClr>
              </a:solidFill>
            </c:spPr>
            <c:extLst>
              <c:ext xmlns:c16="http://schemas.microsoft.com/office/drawing/2014/chart" uri="{C3380CC4-5D6E-409C-BE32-E72D297353CC}">
                <c16:uniqueId val="{00000008-4E0E-46B8-B7A0-7BF499AE2AF7}"/>
              </c:ext>
            </c:extLst>
          </c:dPt>
          <c:dPt>
            <c:idx val="5"/>
            <c:bubble3D val="0"/>
            <c:spPr>
              <a:solidFill>
                <a:schemeClr val="bg1">
                  <a:lumMod val="65000"/>
                </a:schemeClr>
              </a:solidFill>
            </c:spPr>
            <c:extLst>
              <c:ext xmlns:c16="http://schemas.microsoft.com/office/drawing/2014/chart" uri="{C3380CC4-5D6E-409C-BE32-E72D297353CC}">
                <c16:uniqueId val="{0000000A-4E0E-46B8-B7A0-7BF499AE2AF7}"/>
              </c:ext>
            </c:extLst>
          </c:dPt>
          <c:dPt>
            <c:idx val="6"/>
            <c:bubble3D val="0"/>
            <c:extLst>
              <c:ext xmlns:c16="http://schemas.microsoft.com/office/drawing/2014/chart" uri="{C3380CC4-5D6E-409C-BE32-E72D297353CC}">
                <c16:uniqueId val="{0000000B-4E0E-46B8-B7A0-7BF499AE2AF7}"/>
              </c:ext>
            </c:extLst>
          </c:dPt>
          <c:dLbls>
            <c:dLbl>
              <c:idx val="0"/>
              <c:layout>
                <c:manualLayout>
                  <c:x val="-0.19306734841927445"/>
                  <c:y val="-0.16923427239834929"/>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E0E-46B8-B7A0-7BF499AE2AF7}"/>
                </c:ext>
              </c:extLst>
            </c:dLbl>
            <c:dLbl>
              <c:idx val="1"/>
              <c:layout>
                <c:manualLayout>
                  <c:x val="0.2077334602505132"/>
                  <c:y val="-0.11394195865511576"/>
                </c:manualLayout>
              </c:layout>
              <c:showLegendKey val="0"/>
              <c:showVal val="1"/>
              <c:showCatName val="1"/>
              <c:showSerName val="0"/>
              <c:showPercent val="0"/>
              <c:showBubbleSize val="0"/>
              <c:extLst>
                <c:ext xmlns:c15="http://schemas.microsoft.com/office/drawing/2012/chart" uri="{CE6537A1-D6FC-4f65-9D91-7224C49458BB}">
                  <c15:layout>
                    <c:manualLayout>
                      <c:w val="0.22955091085008023"/>
                      <c:h val="9.3779045439154468E-2"/>
                    </c:manualLayout>
                  </c15:layout>
                </c:ext>
                <c:ext xmlns:c16="http://schemas.microsoft.com/office/drawing/2014/chart" uri="{C3380CC4-5D6E-409C-BE32-E72D297353CC}">
                  <c16:uniqueId val="{00000002-4E0E-46B8-B7A0-7BF499AE2AF7}"/>
                </c:ext>
              </c:extLst>
            </c:dLbl>
            <c:dLbl>
              <c:idx val="2"/>
              <c:layout>
                <c:manualLayout>
                  <c:x val="1.8087691910254515E-3"/>
                  <c:y val="0.19529476823532355"/>
                </c:manualLayout>
              </c:layout>
              <c:showLegendKey val="0"/>
              <c:showVal val="1"/>
              <c:showCatName val="1"/>
              <c:showSerName val="0"/>
              <c:showPercent val="0"/>
              <c:showBubbleSize val="0"/>
              <c:extLst>
                <c:ext xmlns:c15="http://schemas.microsoft.com/office/drawing/2012/chart" uri="{CE6537A1-D6FC-4f65-9D91-7224C49458BB}">
                  <c15:layout>
                    <c:manualLayout>
                      <c:w val="0.23828643578335321"/>
                      <c:h val="9.3779045439154468E-2"/>
                    </c:manualLayout>
                  </c15:layout>
                </c:ext>
                <c:ext xmlns:c16="http://schemas.microsoft.com/office/drawing/2014/chart" uri="{C3380CC4-5D6E-409C-BE32-E72D297353CC}">
                  <c16:uniqueId val="{00000004-4E0E-46B8-B7A0-7BF499AE2AF7}"/>
                </c:ext>
              </c:extLst>
            </c:dLbl>
            <c:dLbl>
              <c:idx val="3"/>
              <c:layout>
                <c:manualLayout>
                  <c:x val="-0.2495904955665858"/>
                  <c:y val="8.2624709638021557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E0E-46B8-B7A0-7BF499AE2AF7}"/>
                </c:ext>
              </c:extLst>
            </c:dLbl>
            <c:dLbl>
              <c:idx val="4"/>
              <c:layout>
                <c:manualLayout>
                  <c:x val="-0.22788697421296966"/>
                  <c:y val="2.6289680339370496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8-4E0E-46B8-B7A0-7BF499AE2AF7}"/>
                </c:ext>
              </c:extLst>
            </c:dLbl>
            <c:dLbl>
              <c:idx val="5"/>
              <c:layout>
                <c:manualLayout>
                  <c:x val="-0.21703521353616156"/>
                  <c:y val="-6.0090697918561205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A-4E0E-46B8-B7A0-7BF499AE2AF7}"/>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4E0E-46B8-B7A0-7BF499AE2AF7}"/>
                </c:ext>
              </c:extLst>
            </c:dLbl>
            <c:spPr>
              <a:noFill/>
              <a:ln>
                <a:noFill/>
              </a:ln>
              <a:effectLst/>
            </c:spPr>
            <c:txPr>
              <a:bodyPr wrap="square" lIns="38100" tIns="19050" rIns="38100" bIns="19050" anchor="ctr">
                <a:spAutoFit/>
              </a:bodyPr>
              <a:lstStyle/>
              <a:p>
                <a:pPr>
                  <a:defRPr sz="90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Sheet1!$A$2:$A$7</c:f>
              <c:strCache>
                <c:ptCount val="6"/>
                <c:pt idx="0">
                  <c:v>Ļoti labi</c:v>
                </c:pt>
                <c:pt idx="1">
                  <c:v>Drīzāk labi</c:v>
                </c:pt>
                <c:pt idx="2">
                  <c:v>Viduvēji</c:v>
                </c:pt>
                <c:pt idx="3">
                  <c:v>Drīzāk slikti</c:v>
                </c:pt>
                <c:pt idx="4">
                  <c:v>Ļoti sliktas \ Nemaz</c:v>
                </c:pt>
                <c:pt idx="5">
                  <c:v>Grūti pateikt</c:v>
                </c:pt>
              </c:strCache>
            </c:strRef>
          </c:cat>
          <c:val>
            <c:numRef>
              <c:f>Sheet1!$B$2:$B$7</c:f>
              <c:numCache>
                <c:formatCode>0%</c:formatCode>
                <c:ptCount val="6"/>
                <c:pt idx="0">
                  <c:v>0.14963100152024497</c:v>
                </c:pt>
                <c:pt idx="1">
                  <c:v>0.44469325341992516</c:v>
                </c:pt>
                <c:pt idx="2">
                  <c:v>0.30194731238810107</c:v>
                </c:pt>
                <c:pt idx="3">
                  <c:v>6.2550448852143975E-2</c:v>
                </c:pt>
                <c:pt idx="4">
                  <c:v>1.2988406243697424E-2</c:v>
                </c:pt>
                <c:pt idx="5">
                  <c:v>2.8189577575887092E-2</c:v>
                </c:pt>
              </c:numCache>
            </c:numRef>
          </c:val>
          <c:extLst>
            <c:ext xmlns:c16="http://schemas.microsoft.com/office/drawing/2014/chart" uri="{C3380CC4-5D6E-409C-BE32-E72D297353CC}">
              <c16:uniqueId val="{0000000C-4E0E-46B8-B7A0-7BF499AE2AF7}"/>
            </c:ext>
          </c:extLst>
        </c:ser>
        <c:dLbls>
          <c:showLegendKey val="0"/>
          <c:showVal val="0"/>
          <c:showCatName val="0"/>
          <c:showSerName val="0"/>
          <c:showPercent val="0"/>
          <c:showBubbleSize val="0"/>
          <c:showLeaderLines val="1"/>
        </c:dLbls>
        <c:firstSliceAng val="275"/>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13343532405233"/>
          <c:y val="4.6001232772310595E-3"/>
          <c:w val="0.88376083232268965"/>
          <c:h val="0.83018835132090119"/>
        </c:manualLayout>
      </c:layout>
      <c:barChart>
        <c:barDir val="bar"/>
        <c:grouping val="percentStacked"/>
        <c:varyColors val="0"/>
        <c:ser>
          <c:idx val="0"/>
          <c:order val="0"/>
          <c:tx>
            <c:strRef>
              <c:f>Sheet1!$B$2</c:f>
              <c:strCache>
                <c:ptCount val="1"/>
                <c:pt idx="0">
                  <c:v>Jā + drīzāk jā</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2024</c:v>
                </c:pt>
              </c:numCache>
            </c:numRef>
          </c:cat>
          <c:val>
            <c:numRef>
              <c:f>Sheet1!$B$3:$B$4</c:f>
              <c:numCache>
                <c:formatCode>0%</c:formatCode>
                <c:ptCount val="2"/>
                <c:pt idx="0">
                  <c:v>0.47</c:v>
                </c:pt>
                <c:pt idx="1">
                  <c:v>0.70356177284231403</c:v>
                </c:pt>
              </c:numCache>
            </c:numRef>
          </c:val>
          <c:extLst>
            <c:ext xmlns:c16="http://schemas.microsoft.com/office/drawing/2014/chart" uri="{C3380CC4-5D6E-409C-BE32-E72D297353CC}">
              <c16:uniqueId val="{00000000-9866-4EE7-8D69-F23A1D00A936}"/>
            </c:ext>
          </c:extLst>
        </c:ser>
        <c:ser>
          <c:idx val="1"/>
          <c:order val="1"/>
          <c:tx>
            <c:strRef>
              <c:f>Sheet1!$C$2</c:f>
              <c:strCache>
                <c:ptCount val="1"/>
                <c:pt idx="0">
                  <c:v>Nē + drīzāk nē</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2024</c:v>
                </c:pt>
              </c:numCache>
            </c:numRef>
          </c:cat>
          <c:val>
            <c:numRef>
              <c:f>Sheet1!$C$3:$C$4</c:f>
              <c:numCache>
                <c:formatCode>0%</c:formatCode>
                <c:ptCount val="2"/>
                <c:pt idx="0">
                  <c:v>0.24</c:v>
                </c:pt>
                <c:pt idx="1">
                  <c:v>0.11289106688569145</c:v>
                </c:pt>
              </c:numCache>
            </c:numRef>
          </c:val>
          <c:extLst>
            <c:ext xmlns:c16="http://schemas.microsoft.com/office/drawing/2014/chart" uri="{C3380CC4-5D6E-409C-BE32-E72D297353CC}">
              <c16:uniqueId val="{00000001-9866-4EE7-8D69-F23A1D00A936}"/>
            </c:ext>
          </c:extLst>
        </c:ser>
        <c:ser>
          <c:idx val="2"/>
          <c:order val="2"/>
          <c:tx>
            <c:strRef>
              <c:f>Sheet1!$D$2</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2024</c:v>
                </c:pt>
              </c:numCache>
            </c:numRef>
          </c:cat>
          <c:val>
            <c:numRef>
              <c:f>Sheet1!$D$3:$D$4</c:f>
              <c:numCache>
                <c:formatCode>0%</c:formatCode>
                <c:ptCount val="2"/>
                <c:pt idx="0">
                  <c:v>0.28999999999999998</c:v>
                </c:pt>
                <c:pt idx="1">
                  <c:v>0.1835471602719943</c:v>
                </c:pt>
              </c:numCache>
            </c:numRef>
          </c:val>
          <c:extLst>
            <c:ext xmlns:c16="http://schemas.microsoft.com/office/drawing/2014/chart" uri="{C3380CC4-5D6E-409C-BE32-E72D297353CC}">
              <c16:uniqueId val="{00000002-9866-4EE7-8D69-F23A1D00A936}"/>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05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12478739267034807"/>
          <c:y val="0.87869376235429153"/>
          <c:w val="0.875212607329652"/>
          <c:h val="0.12130644973293395"/>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7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503259942961324"/>
          <c:y val="0.19448123718230226"/>
          <c:w val="0.51932681487152632"/>
          <c:h val="0.5391989779849804"/>
        </c:manualLayout>
      </c:layout>
      <c:doughnutChart>
        <c:varyColors val="1"/>
        <c:ser>
          <c:idx val="0"/>
          <c:order val="0"/>
          <c:tx>
            <c:strRef>
              <c:f>Sheet1!$B$1</c:f>
              <c:strCache>
                <c:ptCount val="1"/>
                <c:pt idx="0">
                  <c:v>Sales</c:v>
                </c:pt>
              </c:strCache>
            </c:strRef>
          </c:tx>
          <c:spPr>
            <a:solidFill>
              <a:schemeClr val="accent6"/>
            </a:solidFill>
          </c:spPr>
          <c:dPt>
            <c:idx val="0"/>
            <c:bubble3D val="0"/>
            <c:spPr>
              <a:solidFill>
                <a:schemeClr val="accent6">
                  <a:lumMod val="75000"/>
                </a:schemeClr>
              </a:solidFill>
            </c:spPr>
            <c:extLst>
              <c:ext xmlns:c16="http://schemas.microsoft.com/office/drawing/2014/chart" uri="{C3380CC4-5D6E-409C-BE32-E72D297353CC}">
                <c16:uniqueId val="{00000001-5DBC-4CD3-9CEC-AD048AC27882}"/>
              </c:ext>
            </c:extLst>
          </c:dPt>
          <c:dPt>
            <c:idx val="1"/>
            <c:bubble3D val="0"/>
            <c:extLst>
              <c:ext xmlns:c16="http://schemas.microsoft.com/office/drawing/2014/chart" uri="{C3380CC4-5D6E-409C-BE32-E72D297353CC}">
                <c16:uniqueId val="{00000002-5DBC-4CD3-9CEC-AD048AC27882}"/>
              </c:ext>
            </c:extLst>
          </c:dPt>
          <c:dPt>
            <c:idx val="2"/>
            <c:bubble3D val="0"/>
            <c:spPr>
              <a:solidFill>
                <a:schemeClr val="accent2"/>
              </a:solidFill>
            </c:spPr>
            <c:extLst>
              <c:ext xmlns:c16="http://schemas.microsoft.com/office/drawing/2014/chart" uri="{C3380CC4-5D6E-409C-BE32-E72D297353CC}">
                <c16:uniqueId val="{00000004-5DBC-4CD3-9CEC-AD048AC27882}"/>
              </c:ext>
            </c:extLst>
          </c:dPt>
          <c:dPt>
            <c:idx val="3"/>
            <c:bubble3D val="0"/>
            <c:spPr>
              <a:solidFill>
                <a:schemeClr val="accent2">
                  <a:lumMod val="75000"/>
                </a:schemeClr>
              </a:solidFill>
            </c:spPr>
            <c:extLst>
              <c:ext xmlns:c16="http://schemas.microsoft.com/office/drawing/2014/chart" uri="{C3380CC4-5D6E-409C-BE32-E72D297353CC}">
                <c16:uniqueId val="{00000006-5DBC-4CD3-9CEC-AD048AC27882}"/>
              </c:ext>
            </c:extLst>
          </c:dPt>
          <c:dPt>
            <c:idx val="4"/>
            <c:bubble3D val="0"/>
            <c:spPr>
              <a:solidFill>
                <a:schemeClr val="bg1">
                  <a:lumMod val="65000"/>
                </a:schemeClr>
              </a:solidFill>
            </c:spPr>
            <c:extLst>
              <c:ext xmlns:c16="http://schemas.microsoft.com/office/drawing/2014/chart" uri="{C3380CC4-5D6E-409C-BE32-E72D297353CC}">
                <c16:uniqueId val="{00000008-5DBC-4CD3-9CEC-AD048AC27882}"/>
              </c:ext>
            </c:extLst>
          </c:dPt>
          <c:dPt>
            <c:idx val="6"/>
            <c:bubble3D val="0"/>
            <c:extLst>
              <c:ext xmlns:c16="http://schemas.microsoft.com/office/drawing/2014/chart" uri="{C3380CC4-5D6E-409C-BE32-E72D297353CC}">
                <c16:uniqueId val="{0000000B-5DBC-4CD3-9CEC-AD048AC27882}"/>
              </c:ext>
            </c:extLst>
          </c:dPt>
          <c:dLbls>
            <c:dLbl>
              <c:idx val="0"/>
              <c:layout>
                <c:manualLayout>
                  <c:x val="-0.22562263044969866"/>
                  <c:y val="3.7327501696704624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DBC-4CD3-9CEC-AD048AC27882}"/>
                </c:ext>
              </c:extLst>
            </c:dLbl>
            <c:dLbl>
              <c:idx val="1"/>
              <c:layout>
                <c:manualLayout>
                  <c:x val="0.18281229216813333"/>
                  <c:y val="-0.12145329589493591"/>
                </c:manualLayout>
              </c:layout>
              <c:spPr>
                <a:noFill/>
                <a:ln>
                  <a:noFill/>
                </a:ln>
                <a:effectLst/>
              </c:spPr>
              <c:txPr>
                <a:bodyPr wrap="square" lIns="38100" tIns="19050" rIns="38100" bIns="19050" anchor="ctr">
                  <a:noAutofit/>
                </a:bodyPr>
                <a:lstStyle/>
                <a:p>
                  <a:pPr>
                    <a:defRPr sz="1000" b="1"/>
                  </a:pPr>
                  <a:endParaRPr lang="en-US"/>
                </a:p>
              </c:txPr>
              <c:showLegendKey val="0"/>
              <c:showVal val="1"/>
              <c:showCatName val="1"/>
              <c:showSerName val="0"/>
              <c:showPercent val="0"/>
              <c:showBubbleSize val="0"/>
              <c:extLst>
                <c:ext xmlns:c15="http://schemas.microsoft.com/office/drawing/2012/chart" uri="{CE6537A1-D6FC-4f65-9D91-7224C49458BB}">
                  <c15:layout>
                    <c:manualLayout>
                      <c:w val="0.2295509108500802"/>
                      <c:h val="0.13133573163825518"/>
                    </c:manualLayout>
                  </c15:layout>
                </c:ext>
                <c:ext xmlns:c16="http://schemas.microsoft.com/office/drawing/2014/chart" uri="{C3380CC4-5D6E-409C-BE32-E72D297353CC}">
                  <c16:uniqueId val="{00000002-5DBC-4CD3-9CEC-AD048AC27882}"/>
                </c:ext>
              </c:extLst>
            </c:dLbl>
            <c:dLbl>
              <c:idx val="2"/>
              <c:layout>
                <c:manualLayout>
                  <c:x val="0.14830739591637707"/>
                  <c:y val="0.11267005859730213"/>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DBC-4CD3-9CEC-AD048AC27882}"/>
                </c:ext>
              </c:extLst>
            </c:dLbl>
            <c:dLbl>
              <c:idx val="3"/>
              <c:layout>
                <c:manualLayout>
                  <c:x val="5.7876056942976421E-2"/>
                  <c:y val="0.16524941927604311"/>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DBC-4CD3-9CEC-AD048AC27882}"/>
                </c:ext>
              </c:extLst>
            </c:dLbl>
            <c:dLbl>
              <c:idx val="4"/>
              <c:layout>
                <c:manualLayout>
                  <c:x val="-0.13022112812169695"/>
                  <c:y val="0.18778343099550354"/>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DBC-4CD3-9CEC-AD048AC27882}"/>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5DBC-4CD3-9CEC-AD048AC27882}"/>
                </c:ext>
              </c:extLst>
            </c:dLbl>
            <c:spPr>
              <a:noFill/>
              <a:ln>
                <a:noFill/>
              </a:ln>
              <a:effectLst/>
            </c:spPr>
            <c:txPr>
              <a:bodyPr wrap="square" lIns="38100" tIns="19050" rIns="38100" bIns="19050" anchor="ctr">
                <a:spAutoFit/>
              </a:bodyPr>
              <a:lstStyle/>
              <a:p>
                <a:pPr>
                  <a:defRPr sz="100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Sheet1!$A$2:$A$6</c:f>
              <c:strCache>
                <c:ptCount val="5"/>
                <c:pt idx="0">
                  <c:v>Jā</c:v>
                </c:pt>
                <c:pt idx="1">
                  <c:v>Drīzāk jā</c:v>
                </c:pt>
                <c:pt idx="2">
                  <c:v>Drīzāk nē</c:v>
                </c:pt>
                <c:pt idx="3">
                  <c:v>Nē</c:v>
                </c:pt>
                <c:pt idx="4">
                  <c:v>Grūti pateikt</c:v>
                </c:pt>
              </c:strCache>
            </c:strRef>
          </c:cat>
          <c:val>
            <c:numRef>
              <c:f>Sheet1!$B$2:$B$6</c:f>
              <c:numCache>
                <c:formatCode>0%</c:formatCode>
                <c:ptCount val="5"/>
                <c:pt idx="0">
                  <c:v>0.19300634510645981</c:v>
                </c:pt>
                <c:pt idx="1">
                  <c:v>0.51055542773585427</c:v>
                </c:pt>
                <c:pt idx="2">
                  <c:v>8.2807336486713581E-2</c:v>
                </c:pt>
                <c:pt idx="3">
                  <c:v>3.0083730398977878E-2</c:v>
                </c:pt>
                <c:pt idx="4">
                  <c:v>0.1835471602719943</c:v>
                </c:pt>
              </c:numCache>
            </c:numRef>
          </c:val>
          <c:extLst>
            <c:ext xmlns:c16="http://schemas.microsoft.com/office/drawing/2014/chart" uri="{C3380CC4-5D6E-409C-BE32-E72D297353CC}">
              <c16:uniqueId val="{0000000C-5DBC-4CD3-9CEC-AD048AC27882}"/>
            </c:ext>
          </c:extLst>
        </c:ser>
        <c:dLbls>
          <c:showLegendKey val="0"/>
          <c:showVal val="0"/>
          <c:showCatName val="0"/>
          <c:showSerName val="0"/>
          <c:showPercent val="0"/>
          <c:showBubbleSize val="0"/>
          <c:showLeaderLines val="1"/>
        </c:dLbls>
        <c:firstSliceAng val="229"/>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7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13343532405233"/>
          <c:y val="4.6001232772310595E-3"/>
          <c:w val="0.88376083232268965"/>
          <c:h val="0.83018835132090119"/>
        </c:manualLayout>
      </c:layout>
      <c:barChart>
        <c:barDir val="bar"/>
        <c:grouping val="percentStacked"/>
        <c:varyColors val="0"/>
        <c:ser>
          <c:idx val="0"/>
          <c:order val="0"/>
          <c:tx>
            <c:strRef>
              <c:f>Sheet1!$B$2</c:f>
              <c:strCache>
                <c:ptCount val="1"/>
                <c:pt idx="0">
                  <c:v>Jā + drīzāk jā</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2024</c:v>
                </c:pt>
              </c:numCache>
            </c:numRef>
          </c:cat>
          <c:val>
            <c:numRef>
              <c:f>Sheet1!$B$3:$B$4</c:f>
              <c:numCache>
                <c:formatCode>0%</c:formatCode>
                <c:ptCount val="2"/>
                <c:pt idx="0">
                  <c:v>0.51</c:v>
                </c:pt>
                <c:pt idx="1">
                  <c:v>0.81101330441266017</c:v>
                </c:pt>
              </c:numCache>
            </c:numRef>
          </c:val>
          <c:extLst>
            <c:ext xmlns:c16="http://schemas.microsoft.com/office/drawing/2014/chart" uri="{C3380CC4-5D6E-409C-BE32-E72D297353CC}">
              <c16:uniqueId val="{00000000-9114-440C-9F98-B5BCE9B1D61F}"/>
            </c:ext>
          </c:extLst>
        </c:ser>
        <c:ser>
          <c:idx val="1"/>
          <c:order val="1"/>
          <c:tx>
            <c:strRef>
              <c:f>Sheet1!$C$2</c:f>
              <c:strCache>
                <c:ptCount val="1"/>
                <c:pt idx="0">
                  <c:v>Nē + drīzāk nē</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2024</c:v>
                </c:pt>
              </c:numCache>
            </c:numRef>
          </c:cat>
          <c:val>
            <c:numRef>
              <c:f>Sheet1!$C$3:$C$4</c:f>
              <c:numCache>
                <c:formatCode>0%</c:formatCode>
                <c:ptCount val="2"/>
                <c:pt idx="0">
                  <c:v>0.3</c:v>
                </c:pt>
                <c:pt idx="1">
                  <c:v>0.15066750893083478</c:v>
                </c:pt>
              </c:numCache>
            </c:numRef>
          </c:val>
          <c:extLst>
            <c:ext xmlns:c16="http://schemas.microsoft.com/office/drawing/2014/chart" uri="{C3380CC4-5D6E-409C-BE32-E72D297353CC}">
              <c16:uniqueId val="{00000001-9114-440C-9F98-B5BCE9B1D61F}"/>
            </c:ext>
          </c:extLst>
        </c:ser>
        <c:ser>
          <c:idx val="2"/>
          <c:order val="2"/>
          <c:tx>
            <c:strRef>
              <c:f>Sheet1!$D$2</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2024</c:v>
                </c:pt>
              </c:numCache>
            </c:numRef>
          </c:cat>
          <c:val>
            <c:numRef>
              <c:f>Sheet1!$D$3:$D$4</c:f>
              <c:numCache>
                <c:formatCode>0%</c:formatCode>
                <c:ptCount val="2"/>
                <c:pt idx="0">
                  <c:v>0.19</c:v>
                </c:pt>
                <c:pt idx="1">
                  <c:v>3.8319186656504974E-2</c:v>
                </c:pt>
              </c:numCache>
            </c:numRef>
          </c:val>
          <c:extLst>
            <c:ext xmlns:c16="http://schemas.microsoft.com/office/drawing/2014/chart" uri="{C3380CC4-5D6E-409C-BE32-E72D297353CC}">
              <c16:uniqueId val="{00000002-9114-440C-9F98-B5BCE9B1D61F}"/>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05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12478739267034807"/>
          <c:y val="0.87869376235429153"/>
          <c:w val="0.875212607329652"/>
          <c:h val="0.12130644973293395"/>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Sheet1!$C$2</c:f>
              <c:strCache>
                <c:ptCount val="1"/>
                <c:pt idx="0">
                  <c:v>Ļoti laba + diezgan laba</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Sheet1!$A$3:$B$36</c:f>
              <c:multiLvlStrCache>
                <c:ptCount val="34"/>
                <c:lvl>
                  <c:pt idx="0">
                    <c:v>Nemaz</c:v>
                  </c:pt>
                  <c:pt idx="1">
                    <c:v>Retāk</c:v>
                  </c:pt>
                  <c:pt idx="2">
                    <c:v>Vismaz reizi nedēļā</c:v>
                  </c:pt>
                  <c:pt idx="4">
                    <c:v>Nav </c:v>
                  </c:pt>
                  <c:pt idx="5">
                    <c:v>Ir</c:v>
                  </c:pt>
                  <c:pt idx="7">
                    <c:v>Lauki</c:v>
                  </c:pt>
                  <c:pt idx="8">
                    <c:v>Cita pilsēta</c:v>
                  </c:pt>
                  <c:pt idx="9">
                    <c:v>Rīga</c:v>
                  </c:pt>
                  <c:pt idx="11">
                    <c:v>Zems</c:v>
                  </c:pt>
                  <c:pt idx="12">
                    <c:v>Vidēji zems</c:v>
                  </c:pt>
                  <c:pt idx="13">
                    <c:v>Vidējs</c:v>
                  </c:pt>
                  <c:pt idx="14">
                    <c:v>Vidēji augsts</c:v>
                  </c:pt>
                  <c:pt idx="15">
                    <c:v>Augsts</c:v>
                  </c:pt>
                  <c:pt idx="17">
                    <c:v>Pamata</c:v>
                  </c:pt>
                  <c:pt idx="18">
                    <c:v>Vidējā</c:v>
                  </c:pt>
                  <c:pt idx="19">
                    <c:v>Augstākā</c:v>
                  </c:pt>
                  <c:pt idx="21">
                    <c:v>Krievu vai cita</c:v>
                  </c:pt>
                  <c:pt idx="22">
                    <c:v>Latviešu</c:v>
                  </c:pt>
                  <c:pt idx="24">
                    <c:v>55-64 gadi</c:v>
                  </c:pt>
                  <c:pt idx="25">
                    <c:v>45-54 gadi</c:v>
                  </c:pt>
                  <c:pt idx="26">
                    <c:v>35-44 gadi</c:v>
                  </c:pt>
                  <c:pt idx="27">
                    <c:v>25-34 gadi</c:v>
                  </c:pt>
                  <c:pt idx="28">
                    <c:v>18-24 gadi</c:v>
                  </c:pt>
                  <c:pt idx="30">
                    <c:v>Vīrieši</c:v>
                  </c:pt>
                  <c:pt idx="31">
                    <c:v>Sievietes</c:v>
                  </c:pt>
                  <c:pt idx="33">
                    <c:v>Kopā</c:v>
                  </c:pt>
                </c:lvl>
                <c:lvl>
                  <c:pt idx="0">
                    <c:v>Fiziskās aktivitātes veic</c:v>
                  </c:pt>
                  <c:pt idx="4">
                    <c:v>Skolas vecuma bērni ģimenē</c:v>
                  </c:pt>
                  <c:pt idx="7">
                    <c:v>Apdzīvotā vieta</c:v>
                  </c:pt>
                  <c:pt idx="11">
                    <c:v>Ienākumu līmenis uz vienu ģimenes locekli mēnesī</c:v>
                  </c:pt>
                  <c:pt idx="17">
                    <c:v>Izglītība</c:v>
                  </c:pt>
                  <c:pt idx="21">
                    <c:v>Sarun-valoda ģimenē</c:v>
                  </c:pt>
                  <c:pt idx="24">
                    <c:v>Vecums</c:v>
                  </c:pt>
                  <c:pt idx="30">
                    <c:v>Dzi-mums</c:v>
                  </c:pt>
                  <c:pt idx="33">
                    <c:v>Kopā</c:v>
                  </c:pt>
                </c:lvl>
              </c:multiLvlStrCache>
            </c:multiLvlStrRef>
          </c:cat>
          <c:val>
            <c:numRef>
              <c:f>Sheet1!$C$3:$C$36</c:f>
              <c:numCache>
                <c:formatCode>0%</c:formatCode>
                <c:ptCount val="34"/>
                <c:pt idx="0">
                  <c:v>9.0127401453660105E-2</c:v>
                </c:pt>
                <c:pt idx="1">
                  <c:v>0.11462604444649273</c:v>
                </c:pt>
                <c:pt idx="2">
                  <c:v>0.40804617105827956</c:v>
                </c:pt>
                <c:pt idx="4">
                  <c:v>0.28378871558121316</c:v>
                </c:pt>
                <c:pt idx="5">
                  <c:v>0.33340794693183051</c:v>
                </c:pt>
                <c:pt idx="7">
                  <c:v>0.28464639649343404</c:v>
                </c:pt>
                <c:pt idx="8">
                  <c:v>0.33661726161931144</c:v>
                </c:pt>
                <c:pt idx="9">
                  <c:v>0.27196516614635313</c:v>
                </c:pt>
                <c:pt idx="11">
                  <c:v>0.25772216849698498</c:v>
                </c:pt>
                <c:pt idx="12">
                  <c:v>0.20851655359929061</c:v>
                </c:pt>
                <c:pt idx="13">
                  <c:v>0.28732813963892967</c:v>
                </c:pt>
                <c:pt idx="14">
                  <c:v>0.30968411787315026</c:v>
                </c:pt>
                <c:pt idx="15">
                  <c:v>0.40899387925943315</c:v>
                </c:pt>
                <c:pt idx="17">
                  <c:v>0.39506274841967681</c:v>
                </c:pt>
                <c:pt idx="18">
                  <c:v>0.27349099759309914</c:v>
                </c:pt>
                <c:pt idx="19">
                  <c:v>0.31142509838479043</c:v>
                </c:pt>
                <c:pt idx="21">
                  <c:v>0.27112533072154921</c:v>
                </c:pt>
                <c:pt idx="22">
                  <c:v>0.3087350637939465</c:v>
                </c:pt>
                <c:pt idx="24">
                  <c:v>0.21588155859369706</c:v>
                </c:pt>
                <c:pt idx="25">
                  <c:v>0.23136824519167465</c:v>
                </c:pt>
                <c:pt idx="26">
                  <c:v>0.27605464005889246</c:v>
                </c:pt>
                <c:pt idx="27">
                  <c:v>0.40893499729283517</c:v>
                </c:pt>
                <c:pt idx="28">
                  <c:v>0.48708579507129529</c:v>
                </c:pt>
                <c:pt idx="30">
                  <c:v>0.34510783961425617</c:v>
                </c:pt>
                <c:pt idx="31">
                  <c:v>0.26210722260975405</c:v>
                </c:pt>
                <c:pt idx="33">
                  <c:v>0.30147841485383259</c:v>
                </c:pt>
              </c:numCache>
            </c:numRef>
          </c:val>
          <c:extLst>
            <c:ext xmlns:c16="http://schemas.microsoft.com/office/drawing/2014/chart" uri="{C3380CC4-5D6E-409C-BE32-E72D297353CC}">
              <c16:uniqueId val="{00000000-2961-43C6-A0B4-DE3A2A1028AF}"/>
            </c:ext>
          </c:extLst>
        </c:ser>
        <c:ser>
          <c:idx val="1"/>
          <c:order val="1"/>
          <c:tx>
            <c:strRef>
              <c:f>Sheet1!$D$2</c:f>
              <c:strCache>
                <c:ptCount val="1"/>
                <c:pt idx="0">
                  <c:v>Vidēja</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Sheet1!$A$3:$B$36</c:f>
              <c:multiLvlStrCache>
                <c:ptCount val="34"/>
                <c:lvl>
                  <c:pt idx="0">
                    <c:v>Nemaz</c:v>
                  </c:pt>
                  <c:pt idx="1">
                    <c:v>Retāk</c:v>
                  </c:pt>
                  <c:pt idx="2">
                    <c:v>Vismaz reizi nedēļā</c:v>
                  </c:pt>
                  <c:pt idx="4">
                    <c:v>Nav </c:v>
                  </c:pt>
                  <c:pt idx="5">
                    <c:v>Ir</c:v>
                  </c:pt>
                  <c:pt idx="7">
                    <c:v>Lauki</c:v>
                  </c:pt>
                  <c:pt idx="8">
                    <c:v>Cita pilsēta</c:v>
                  </c:pt>
                  <c:pt idx="9">
                    <c:v>Rīga</c:v>
                  </c:pt>
                  <c:pt idx="11">
                    <c:v>Zems</c:v>
                  </c:pt>
                  <c:pt idx="12">
                    <c:v>Vidēji zems</c:v>
                  </c:pt>
                  <c:pt idx="13">
                    <c:v>Vidējs</c:v>
                  </c:pt>
                  <c:pt idx="14">
                    <c:v>Vidēji augsts</c:v>
                  </c:pt>
                  <c:pt idx="15">
                    <c:v>Augsts</c:v>
                  </c:pt>
                  <c:pt idx="17">
                    <c:v>Pamata</c:v>
                  </c:pt>
                  <c:pt idx="18">
                    <c:v>Vidējā</c:v>
                  </c:pt>
                  <c:pt idx="19">
                    <c:v>Augstākā</c:v>
                  </c:pt>
                  <c:pt idx="21">
                    <c:v>Krievu vai cita</c:v>
                  </c:pt>
                  <c:pt idx="22">
                    <c:v>Latviešu</c:v>
                  </c:pt>
                  <c:pt idx="24">
                    <c:v>55-64 gadi</c:v>
                  </c:pt>
                  <c:pt idx="25">
                    <c:v>45-54 gadi</c:v>
                  </c:pt>
                  <c:pt idx="26">
                    <c:v>35-44 gadi</c:v>
                  </c:pt>
                  <c:pt idx="27">
                    <c:v>25-34 gadi</c:v>
                  </c:pt>
                  <c:pt idx="28">
                    <c:v>18-24 gadi</c:v>
                  </c:pt>
                  <c:pt idx="30">
                    <c:v>Vīrieši</c:v>
                  </c:pt>
                  <c:pt idx="31">
                    <c:v>Sievietes</c:v>
                  </c:pt>
                  <c:pt idx="33">
                    <c:v>Kopā</c:v>
                  </c:pt>
                </c:lvl>
                <c:lvl>
                  <c:pt idx="0">
                    <c:v>Fiziskās aktivitātes veic</c:v>
                  </c:pt>
                  <c:pt idx="4">
                    <c:v>Skolas vecuma bērni ģimenē</c:v>
                  </c:pt>
                  <c:pt idx="7">
                    <c:v>Apdzīvotā vieta</c:v>
                  </c:pt>
                  <c:pt idx="11">
                    <c:v>Ienākumu līmenis uz vienu ģimenes locekli mēnesī</c:v>
                  </c:pt>
                  <c:pt idx="17">
                    <c:v>Izglītība</c:v>
                  </c:pt>
                  <c:pt idx="21">
                    <c:v>Sarun-valoda ģimenē</c:v>
                  </c:pt>
                  <c:pt idx="24">
                    <c:v>Vecums</c:v>
                  </c:pt>
                  <c:pt idx="30">
                    <c:v>Dzi-mums</c:v>
                  </c:pt>
                  <c:pt idx="33">
                    <c:v>Kopā</c:v>
                  </c:pt>
                </c:lvl>
              </c:multiLvlStrCache>
            </c:multiLvlStrRef>
          </c:cat>
          <c:val>
            <c:numRef>
              <c:f>Sheet1!$D$3:$D$36</c:f>
              <c:numCache>
                <c:formatCode>0%</c:formatCode>
                <c:ptCount val="34"/>
                <c:pt idx="0">
                  <c:v>0.349464053224049</c:v>
                </c:pt>
                <c:pt idx="1">
                  <c:v>0.55470699862279227</c:v>
                </c:pt>
                <c:pt idx="2">
                  <c:v>0.47723075386337926</c:v>
                </c:pt>
                <c:pt idx="4">
                  <c:v>0.48242653738676394</c:v>
                </c:pt>
                <c:pt idx="5">
                  <c:v>0.47760803959803189</c:v>
                </c:pt>
                <c:pt idx="7">
                  <c:v>0.52677535434175948</c:v>
                </c:pt>
                <c:pt idx="8">
                  <c:v>0.44871157333812084</c:v>
                </c:pt>
                <c:pt idx="9">
                  <c:v>0.4813057265182128</c:v>
                </c:pt>
                <c:pt idx="11">
                  <c:v>0.45724551950615627</c:v>
                </c:pt>
                <c:pt idx="12">
                  <c:v>0.4881714338062576</c:v>
                </c:pt>
                <c:pt idx="13">
                  <c:v>0.49613744994760245</c:v>
                </c:pt>
                <c:pt idx="14">
                  <c:v>0.51072002097118541</c:v>
                </c:pt>
                <c:pt idx="15">
                  <c:v>0.37828969096774623</c:v>
                </c:pt>
                <c:pt idx="17">
                  <c:v>0.43865427508622823</c:v>
                </c:pt>
                <c:pt idx="18">
                  <c:v>0.50674024539712237</c:v>
                </c:pt>
                <c:pt idx="19">
                  <c:v>0.46811838948476797</c:v>
                </c:pt>
                <c:pt idx="21">
                  <c:v>0.49658449495413831</c:v>
                </c:pt>
                <c:pt idx="22">
                  <c:v>0.47691320183059005</c:v>
                </c:pt>
                <c:pt idx="24">
                  <c:v>0.51538248214985982</c:v>
                </c:pt>
                <c:pt idx="25">
                  <c:v>0.48297504976541927</c:v>
                </c:pt>
                <c:pt idx="26">
                  <c:v>0.47983070615338036</c:v>
                </c:pt>
                <c:pt idx="27">
                  <c:v>0.44315057494079596</c:v>
                </c:pt>
                <c:pt idx="28">
                  <c:v>0.47075965681874021</c:v>
                </c:pt>
                <c:pt idx="30">
                  <c:v>0.45682027962330174</c:v>
                </c:pt>
                <c:pt idx="31">
                  <c:v>0.50226560995238179</c:v>
                </c:pt>
                <c:pt idx="33">
                  <c:v>0.4807086998768248</c:v>
                </c:pt>
              </c:numCache>
            </c:numRef>
          </c:val>
          <c:extLst>
            <c:ext xmlns:c16="http://schemas.microsoft.com/office/drawing/2014/chart" uri="{C3380CC4-5D6E-409C-BE32-E72D297353CC}">
              <c16:uniqueId val="{00000001-2961-43C6-A0B4-DE3A2A1028AF}"/>
            </c:ext>
          </c:extLst>
        </c:ser>
        <c:ser>
          <c:idx val="2"/>
          <c:order val="2"/>
          <c:tx>
            <c:strRef>
              <c:f>Sheet1!$E$2</c:f>
              <c:strCache>
                <c:ptCount val="1"/>
                <c:pt idx="0">
                  <c:v>Ļoti slikta + diezgan slikta</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Sheet1!$A$3:$B$36</c:f>
              <c:multiLvlStrCache>
                <c:ptCount val="34"/>
                <c:lvl>
                  <c:pt idx="0">
                    <c:v>Nemaz</c:v>
                  </c:pt>
                  <c:pt idx="1">
                    <c:v>Retāk</c:v>
                  </c:pt>
                  <c:pt idx="2">
                    <c:v>Vismaz reizi nedēļā</c:v>
                  </c:pt>
                  <c:pt idx="4">
                    <c:v>Nav </c:v>
                  </c:pt>
                  <c:pt idx="5">
                    <c:v>Ir</c:v>
                  </c:pt>
                  <c:pt idx="7">
                    <c:v>Lauki</c:v>
                  </c:pt>
                  <c:pt idx="8">
                    <c:v>Cita pilsēta</c:v>
                  </c:pt>
                  <c:pt idx="9">
                    <c:v>Rīga</c:v>
                  </c:pt>
                  <c:pt idx="11">
                    <c:v>Zems</c:v>
                  </c:pt>
                  <c:pt idx="12">
                    <c:v>Vidēji zems</c:v>
                  </c:pt>
                  <c:pt idx="13">
                    <c:v>Vidējs</c:v>
                  </c:pt>
                  <c:pt idx="14">
                    <c:v>Vidēji augsts</c:v>
                  </c:pt>
                  <c:pt idx="15">
                    <c:v>Augsts</c:v>
                  </c:pt>
                  <c:pt idx="17">
                    <c:v>Pamata</c:v>
                  </c:pt>
                  <c:pt idx="18">
                    <c:v>Vidējā</c:v>
                  </c:pt>
                  <c:pt idx="19">
                    <c:v>Augstākā</c:v>
                  </c:pt>
                  <c:pt idx="21">
                    <c:v>Krievu vai cita</c:v>
                  </c:pt>
                  <c:pt idx="22">
                    <c:v>Latviešu</c:v>
                  </c:pt>
                  <c:pt idx="24">
                    <c:v>55-64 gadi</c:v>
                  </c:pt>
                  <c:pt idx="25">
                    <c:v>45-54 gadi</c:v>
                  </c:pt>
                  <c:pt idx="26">
                    <c:v>35-44 gadi</c:v>
                  </c:pt>
                  <c:pt idx="27">
                    <c:v>25-34 gadi</c:v>
                  </c:pt>
                  <c:pt idx="28">
                    <c:v>18-24 gadi</c:v>
                  </c:pt>
                  <c:pt idx="30">
                    <c:v>Vīrieši</c:v>
                  </c:pt>
                  <c:pt idx="31">
                    <c:v>Sievietes</c:v>
                  </c:pt>
                  <c:pt idx="33">
                    <c:v>Kopā</c:v>
                  </c:pt>
                </c:lvl>
                <c:lvl>
                  <c:pt idx="0">
                    <c:v>Fiziskās aktivitātes veic</c:v>
                  </c:pt>
                  <c:pt idx="4">
                    <c:v>Skolas vecuma bērni ģimenē</c:v>
                  </c:pt>
                  <c:pt idx="7">
                    <c:v>Apdzīvotā vieta</c:v>
                  </c:pt>
                  <c:pt idx="11">
                    <c:v>Ienākumu līmenis uz vienu ģimenes locekli mēnesī</c:v>
                  </c:pt>
                  <c:pt idx="17">
                    <c:v>Izglītība</c:v>
                  </c:pt>
                  <c:pt idx="21">
                    <c:v>Sarun-valoda ģimenē</c:v>
                  </c:pt>
                  <c:pt idx="24">
                    <c:v>Vecums</c:v>
                  </c:pt>
                  <c:pt idx="30">
                    <c:v>Dzi-mums</c:v>
                  </c:pt>
                  <c:pt idx="33">
                    <c:v>Kopā</c:v>
                  </c:pt>
                </c:lvl>
              </c:multiLvlStrCache>
            </c:multiLvlStrRef>
          </c:cat>
          <c:val>
            <c:numRef>
              <c:f>Sheet1!$E$3:$E$36</c:f>
              <c:numCache>
                <c:formatCode>0%</c:formatCode>
                <c:ptCount val="34"/>
                <c:pt idx="0">
                  <c:v>0.52287698163987584</c:v>
                </c:pt>
                <c:pt idx="1">
                  <c:v>0.32181992253680475</c:v>
                </c:pt>
                <c:pt idx="2">
                  <c:v>0.10975723637349798</c:v>
                </c:pt>
                <c:pt idx="4">
                  <c:v>0.21422406691739596</c:v>
                </c:pt>
                <c:pt idx="5">
                  <c:v>0.18363291135453888</c:v>
                </c:pt>
                <c:pt idx="7">
                  <c:v>0.1728468154392778</c:v>
                </c:pt>
                <c:pt idx="8">
                  <c:v>0.19943196311115208</c:v>
                </c:pt>
                <c:pt idx="9">
                  <c:v>0.23422135928814686</c:v>
                </c:pt>
                <c:pt idx="11">
                  <c:v>0.26049610335147899</c:v>
                </c:pt>
                <c:pt idx="12">
                  <c:v>0.29327204926889566</c:v>
                </c:pt>
                <c:pt idx="13">
                  <c:v>0.2099212805543354</c:v>
                </c:pt>
                <c:pt idx="14">
                  <c:v>0.17959586115566434</c:v>
                </c:pt>
                <c:pt idx="15">
                  <c:v>0.20650733898234633</c:v>
                </c:pt>
                <c:pt idx="17">
                  <c:v>0.14801407525224961</c:v>
                </c:pt>
                <c:pt idx="18">
                  <c:v>0.20276235024708356</c:v>
                </c:pt>
                <c:pt idx="19">
                  <c:v>0.20775759469920971</c:v>
                </c:pt>
                <c:pt idx="21">
                  <c:v>0.22019822761779109</c:v>
                </c:pt>
                <c:pt idx="22">
                  <c:v>0.19928242554305708</c:v>
                </c:pt>
                <c:pt idx="24">
                  <c:v>0.24191342464513696</c:v>
                </c:pt>
                <c:pt idx="25">
                  <c:v>0.2584254422077164</c:v>
                </c:pt>
                <c:pt idx="26">
                  <c:v>0.23815912749001122</c:v>
                </c:pt>
                <c:pt idx="27">
                  <c:v>0.14398518627714221</c:v>
                </c:pt>
                <c:pt idx="28">
                  <c:v>4.2154548109964524E-2</c:v>
                </c:pt>
                <c:pt idx="30">
                  <c:v>0.18325623730502408</c:v>
                </c:pt>
                <c:pt idx="31">
                  <c:v>0.22142182311693848</c:v>
                </c:pt>
                <c:pt idx="33">
                  <c:v>0.20331804665914124</c:v>
                </c:pt>
              </c:numCache>
            </c:numRef>
          </c:val>
          <c:extLst>
            <c:ext xmlns:c16="http://schemas.microsoft.com/office/drawing/2014/chart" uri="{C3380CC4-5D6E-409C-BE32-E72D297353CC}">
              <c16:uniqueId val="{00000002-2961-43C6-A0B4-DE3A2A1028AF}"/>
            </c:ext>
          </c:extLst>
        </c:ser>
        <c:ser>
          <c:idx val="3"/>
          <c:order val="3"/>
          <c:tx>
            <c:strRef>
              <c:f>Sheet1!$F$2</c:f>
              <c:strCache>
                <c:ptCount val="1"/>
                <c:pt idx="0">
                  <c:v>Grūti pateikt</c:v>
                </c:pt>
              </c:strCache>
            </c:strRef>
          </c:tx>
          <c:spPr>
            <a:solidFill>
              <a:schemeClr val="bg1">
                <a:lumMod val="65000"/>
              </a:scheme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Sheet1!$A$3:$B$36</c:f>
              <c:multiLvlStrCache>
                <c:ptCount val="34"/>
                <c:lvl>
                  <c:pt idx="0">
                    <c:v>Nemaz</c:v>
                  </c:pt>
                  <c:pt idx="1">
                    <c:v>Retāk</c:v>
                  </c:pt>
                  <c:pt idx="2">
                    <c:v>Vismaz reizi nedēļā</c:v>
                  </c:pt>
                  <c:pt idx="4">
                    <c:v>Nav </c:v>
                  </c:pt>
                  <c:pt idx="5">
                    <c:v>Ir</c:v>
                  </c:pt>
                  <c:pt idx="7">
                    <c:v>Lauki</c:v>
                  </c:pt>
                  <c:pt idx="8">
                    <c:v>Cita pilsēta</c:v>
                  </c:pt>
                  <c:pt idx="9">
                    <c:v>Rīga</c:v>
                  </c:pt>
                  <c:pt idx="11">
                    <c:v>Zems</c:v>
                  </c:pt>
                  <c:pt idx="12">
                    <c:v>Vidēji zems</c:v>
                  </c:pt>
                  <c:pt idx="13">
                    <c:v>Vidējs</c:v>
                  </c:pt>
                  <c:pt idx="14">
                    <c:v>Vidēji augsts</c:v>
                  </c:pt>
                  <c:pt idx="15">
                    <c:v>Augsts</c:v>
                  </c:pt>
                  <c:pt idx="17">
                    <c:v>Pamata</c:v>
                  </c:pt>
                  <c:pt idx="18">
                    <c:v>Vidējā</c:v>
                  </c:pt>
                  <c:pt idx="19">
                    <c:v>Augstākā</c:v>
                  </c:pt>
                  <c:pt idx="21">
                    <c:v>Krievu vai cita</c:v>
                  </c:pt>
                  <c:pt idx="22">
                    <c:v>Latviešu</c:v>
                  </c:pt>
                  <c:pt idx="24">
                    <c:v>55-64 gadi</c:v>
                  </c:pt>
                  <c:pt idx="25">
                    <c:v>45-54 gadi</c:v>
                  </c:pt>
                  <c:pt idx="26">
                    <c:v>35-44 gadi</c:v>
                  </c:pt>
                  <c:pt idx="27">
                    <c:v>25-34 gadi</c:v>
                  </c:pt>
                  <c:pt idx="28">
                    <c:v>18-24 gadi</c:v>
                  </c:pt>
                  <c:pt idx="30">
                    <c:v>Vīrieši</c:v>
                  </c:pt>
                  <c:pt idx="31">
                    <c:v>Sievietes</c:v>
                  </c:pt>
                  <c:pt idx="33">
                    <c:v>Kopā</c:v>
                  </c:pt>
                </c:lvl>
                <c:lvl>
                  <c:pt idx="0">
                    <c:v>Fiziskās aktivitātes veic</c:v>
                  </c:pt>
                  <c:pt idx="4">
                    <c:v>Skolas vecuma bērni ģimenē</c:v>
                  </c:pt>
                  <c:pt idx="7">
                    <c:v>Apdzīvotā vieta</c:v>
                  </c:pt>
                  <c:pt idx="11">
                    <c:v>Ienākumu līmenis uz vienu ģimenes locekli mēnesī</c:v>
                  </c:pt>
                  <c:pt idx="17">
                    <c:v>Izglītība</c:v>
                  </c:pt>
                  <c:pt idx="21">
                    <c:v>Sarun-valoda ģimenē</c:v>
                  </c:pt>
                  <c:pt idx="24">
                    <c:v>Vecums</c:v>
                  </c:pt>
                  <c:pt idx="30">
                    <c:v>Dzi-mums</c:v>
                  </c:pt>
                  <c:pt idx="33">
                    <c:v>Kopā</c:v>
                  </c:pt>
                </c:lvl>
              </c:multiLvlStrCache>
            </c:multiLvlStrRef>
          </c:cat>
          <c:val>
            <c:numRef>
              <c:f>Sheet1!$F$3:$F$36</c:f>
              <c:numCache>
                <c:formatCode>0%</c:formatCode>
                <c:ptCount val="34"/>
                <c:pt idx="0">
                  <c:v>3.7531563682415447E-2</c:v>
                </c:pt>
                <c:pt idx="1">
                  <c:v>8.8470343939095909E-3</c:v>
                </c:pt>
                <c:pt idx="2">
                  <c:v>4.9658387048429845E-3</c:v>
                </c:pt>
                <c:pt idx="4">
                  <c:v>1.9560680114627926E-2</c:v>
                </c:pt>
                <c:pt idx="5">
                  <c:v>5.35110211559692E-3</c:v>
                </c:pt>
                <c:pt idx="7">
                  <c:v>1.5731433725530517E-2</c:v>
                </c:pt>
                <c:pt idx="8">
                  <c:v>1.5239201931416688E-2</c:v>
                </c:pt>
                <c:pt idx="9">
                  <c:v>1.2507748047283974E-2</c:v>
                </c:pt>
                <c:pt idx="11">
                  <c:v>2.453620864537959E-2</c:v>
                </c:pt>
                <c:pt idx="12">
                  <c:v>1.0039963325556098E-2</c:v>
                </c:pt>
                <c:pt idx="13">
                  <c:v>6.613129859133096E-3</c:v>
                </c:pt>
                <c:pt idx="14">
                  <c:v>0</c:v>
                </c:pt>
                <c:pt idx="15">
                  <c:v>6.2090907904744468E-3</c:v>
                </c:pt>
                <c:pt idx="17">
                  <c:v>1.8268901241845333E-2</c:v>
                </c:pt>
                <c:pt idx="18">
                  <c:v>1.7006406762693656E-2</c:v>
                </c:pt>
                <c:pt idx="19">
                  <c:v>1.2698917431231575E-2</c:v>
                </c:pt>
                <c:pt idx="21">
                  <c:v>1.2091946706520045E-2</c:v>
                </c:pt>
                <c:pt idx="22">
                  <c:v>1.5069308832405946E-2</c:v>
                </c:pt>
                <c:pt idx="24">
                  <c:v>2.6822534611305411E-2</c:v>
                </c:pt>
                <c:pt idx="25">
                  <c:v>2.7231262835187512E-2</c:v>
                </c:pt>
                <c:pt idx="26">
                  <c:v>5.9555262977154296E-3</c:v>
                </c:pt>
                <c:pt idx="27">
                  <c:v>3.9292414892269567E-3</c:v>
                </c:pt>
                <c:pt idx="28">
                  <c:v>0</c:v>
                </c:pt>
                <c:pt idx="30">
                  <c:v>1.4815643457418011E-2</c:v>
                </c:pt>
                <c:pt idx="31">
                  <c:v>1.4205344320924483E-2</c:v>
                </c:pt>
                <c:pt idx="33">
                  <c:v>1.4494838610201627E-2</c:v>
                </c:pt>
              </c:numCache>
            </c:numRef>
          </c:val>
          <c:extLst>
            <c:ext xmlns:c16="http://schemas.microsoft.com/office/drawing/2014/chart" uri="{C3380CC4-5D6E-409C-BE32-E72D297353CC}">
              <c16:uniqueId val="{00000003-2961-43C6-A0B4-DE3A2A1028AF}"/>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900"/>
            </a:pPr>
            <a:endParaRPr lang="en-US"/>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2212670345863928"/>
          <c:y val="2.3597491191768767E-3"/>
          <c:w val="0.77873296541360715"/>
          <c:h val="4.4170657723820034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8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503259942961324"/>
          <c:y val="0.19448123718230226"/>
          <c:w val="0.51932681487152632"/>
          <c:h val="0.5391989779849804"/>
        </c:manualLayout>
      </c:layout>
      <c:doughnutChart>
        <c:varyColors val="1"/>
        <c:ser>
          <c:idx val="0"/>
          <c:order val="0"/>
          <c:tx>
            <c:strRef>
              <c:f>Sheet1!$B$1</c:f>
              <c:strCache>
                <c:ptCount val="1"/>
                <c:pt idx="0">
                  <c:v>Sales</c:v>
                </c:pt>
              </c:strCache>
            </c:strRef>
          </c:tx>
          <c:spPr>
            <a:solidFill>
              <a:schemeClr val="accent6"/>
            </a:solidFill>
          </c:spPr>
          <c:dPt>
            <c:idx val="0"/>
            <c:bubble3D val="0"/>
            <c:spPr>
              <a:solidFill>
                <a:schemeClr val="accent6">
                  <a:lumMod val="75000"/>
                </a:schemeClr>
              </a:solidFill>
            </c:spPr>
            <c:extLst>
              <c:ext xmlns:c16="http://schemas.microsoft.com/office/drawing/2014/chart" uri="{C3380CC4-5D6E-409C-BE32-E72D297353CC}">
                <c16:uniqueId val="{00000001-40DD-4D20-8A5E-51C8EA32AD2C}"/>
              </c:ext>
            </c:extLst>
          </c:dPt>
          <c:dPt>
            <c:idx val="1"/>
            <c:bubble3D val="0"/>
            <c:extLst>
              <c:ext xmlns:c16="http://schemas.microsoft.com/office/drawing/2014/chart" uri="{C3380CC4-5D6E-409C-BE32-E72D297353CC}">
                <c16:uniqueId val="{00000002-40DD-4D20-8A5E-51C8EA32AD2C}"/>
              </c:ext>
            </c:extLst>
          </c:dPt>
          <c:dPt>
            <c:idx val="2"/>
            <c:bubble3D val="0"/>
            <c:spPr>
              <a:solidFill>
                <a:schemeClr val="accent2"/>
              </a:solidFill>
            </c:spPr>
            <c:extLst>
              <c:ext xmlns:c16="http://schemas.microsoft.com/office/drawing/2014/chart" uri="{C3380CC4-5D6E-409C-BE32-E72D297353CC}">
                <c16:uniqueId val="{00000004-40DD-4D20-8A5E-51C8EA32AD2C}"/>
              </c:ext>
            </c:extLst>
          </c:dPt>
          <c:dPt>
            <c:idx val="3"/>
            <c:bubble3D val="0"/>
            <c:spPr>
              <a:solidFill>
                <a:schemeClr val="accent2">
                  <a:lumMod val="75000"/>
                </a:schemeClr>
              </a:solidFill>
            </c:spPr>
            <c:extLst>
              <c:ext xmlns:c16="http://schemas.microsoft.com/office/drawing/2014/chart" uri="{C3380CC4-5D6E-409C-BE32-E72D297353CC}">
                <c16:uniqueId val="{00000006-40DD-4D20-8A5E-51C8EA32AD2C}"/>
              </c:ext>
            </c:extLst>
          </c:dPt>
          <c:dPt>
            <c:idx val="4"/>
            <c:bubble3D val="0"/>
            <c:spPr>
              <a:solidFill>
                <a:schemeClr val="bg1">
                  <a:lumMod val="65000"/>
                </a:schemeClr>
              </a:solidFill>
            </c:spPr>
            <c:extLst>
              <c:ext xmlns:c16="http://schemas.microsoft.com/office/drawing/2014/chart" uri="{C3380CC4-5D6E-409C-BE32-E72D297353CC}">
                <c16:uniqueId val="{00000008-40DD-4D20-8A5E-51C8EA32AD2C}"/>
              </c:ext>
            </c:extLst>
          </c:dPt>
          <c:dPt>
            <c:idx val="6"/>
            <c:bubble3D val="0"/>
            <c:extLst>
              <c:ext xmlns:c16="http://schemas.microsoft.com/office/drawing/2014/chart" uri="{C3380CC4-5D6E-409C-BE32-E72D297353CC}">
                <c16:uniqueId val="{00000009-40DD-4D20-8A5E-51C8EA32AD2C}"/>
              </c:ext>
            </c:extLst>
          </c:dPt>
          <c:dLbls>
            <c:dLbl>
              <c:idx val="0"/>
              <c:layout>
                <c:manualLayout>
                  <c:x val="-4.11426989439614E-2"/>
                  <c:y val="-0.20679095859745"/>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0DD-4D20-8A5E-51C8EA32AD2C}"/>
                </c:ext>
              </c:extLst>
            </c:dLbl>
            <c:dLbl>
              <c:idx val="1"/>
              <c:layout>
                <c:manualLayout>
                  <c:x val="0.19707096453354092"/>
                  <c:y val="9.2619815439938136E-2"/>
                </c:manualLayout>
              </c:layout>
              <c:spPr>
                <a:noFill/>
                <a:ln>
                  <a:noFill/>
                </a:ln>
                <a:effectLst/>
              </c:spPr>
              <c:txPr>
                <a:bodyPr wrap="square" lIns="38100" tIns="19050" rIns="38100" bIns="19050" anchor="ctr">
                  <a:noAutofit/>
                </a:bodyPr>
                <a:lstStyle/>
                <a:p>
                  <a:pPr>
                    <a:defRPr sz="1000" b="1"/>
                  </a:pPr>
                  <a:endParaRPr lang="en-US"/>
                </a:p>
              </c:txPr>
              <c:showLegendKey val="0"/>
              <c:showVal val="1"/>
              <c:showCatName val="1"/>
              <c:showSerName val="0"/>
              <c:showPercent val="0"/>
              <c:showBubbleSize val="0"/>
              <c:extLst>
                <c:ext xmlns:c15="http://schemas.microsoft.com/office/drawing/2012/chart" uri="{CE6537A1-D6FC-4f65-9D91-7224C49458BB}">
                  <c15:layout>
                    <c:manualLayout>
                      <c:w val="0.2295509108500802"/>
                      <c:h val="0.13133573163825518"/>
                    </c:manualLayout>
                  </c15:layout>
                </c:ext>
                <c:ext xmlns:c16="http://schemas.microsoft.com/office/drawing/2014/chart" uri="{C3380CC4-5D6E-409C-BE32-E72D297353CC}">
                  <c16:uniqueId val="{00000002-40DD-4D20-8A5E-51C8EA32AD2C}"/>
                </c:ext>
              </c:extLst>
            </c:dLbl>
            <c:dLbl>
              <c:idx val="2"/>
              <c:layout>
                <c:manualLayout>
                  <c:x val="-0.137455635239569"/>
                  <c:y val="0.17651642513577334"/>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0DD-4D20-8A5E-51C8EA32AD2C}"/>
                </c:ext>
              </c:extLst>
            </c:dLbl>
            <c:dLbl>
              <c:idx val="3"/>
              <c:layout>
                <c:manualLayout>
                  <c:x val="-0.16639366371105721"/>
                  <c:y val="9.3891715497751771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0DD-4D20-8A5E-51C8EA32AD2C}"/>
                </c:ext>
              </c:extLst>
            </c:dLbl>
            <c:dLbl>
              <c:idx val="4"/>
              <c:layout>
                <c:manualLayout>
                  <c:x val="-0.25320774912552185"/>
                  <c:y val="7.5113372398200734E-3"/>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8-40DD-4D20-8A5E-51C8EA32AD2C}"/>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40DD-4D20-8A5E-51C8EA32AD2C}"/>
                </c:ext>
              </c:extLst>
            </c:dLbl>
            <c:spPr>
              <a:noFill/>
              <a:ln>
                <a:noFill/>
              </a:ln>
              <a:effectLst/>
            </c:spPr>
            <c:txPr>
              <a:bodyPr wrap="square" lIns="38100" tIns="19050" rIns="38100" bIns="19050" anchor="ctr">
                <a:spAutoFit/>
              </a:bodyPr>
              <a:lstStyle/>
              <a:p>
                <a:pPr>
                  <a:defRPr sz="100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Sheet1!$A$2:$A$6</c:f>
              <c:strCache>
                <c:ptCount val="5"/>
                <c:pt idx="0">
                  <c:v>Ļoti svarīgi</c:v>
                </c:pt>
                <c:pt idx="1">
                  <c:v>Drīzāk svarīgi</c:v>
                </c:pt>
                <c:pt idx="2">
                  <c:v>Drīzāk nav svarīgi</c:v>
                </c:pt>
                <c:pt idx="3">
                  <c:v>Nemaz nav svarīgi</c:v>
                </c:pt>
                <c:pt idx="4">
                  <c:v>Grūti pateikt</c:v>
                </c:pt>
              </c:strCache>
            </c:strRef>
          </c:cat>
          <c:val>
            <c:numRef>
              <c:f>Sheet1!$B$2:$B$6</c:f>
              <c:numCache>
                <c:formatCode>0%</c:formatCode>
                <c:ptCount val="5"/>
                <c:pt idx="0">
                  <c:v>0.51458943994635475</c:v>
                </c:pt>
                <c:pt idx="1">
                  <c:v>0.29642386446630548</c:v>
                </c:pt>
                <c:pt idx="2">
                  <c:v>9.9953853037195659E-2</c:v>
                </c:pt>
                <c:pt idx="3">
                  <c:v>5.0713655893639124E-2</c:v>
                </c:pt>
                <c:pt idx="4">
                  <c:v>3.8319186656504974E-2</c:v>
                </c:pt>
              </c:numCache>
            </c:numRef>
          </c:val>
          <c:extLst>
            <c:ext xmlns:c16="http://schemas.microsoft.com/office/drawing/2014/chart" uri="{C3380CC4-5D6E-409C-BE32-E72D297353CC}">
              <c16:uniqueId val="{0000000A-40DD-4D20-8A5E-51C8EA32AD2C}"/>
            </c:ext>
          </c:extLst>
        </c:ser>
        <c:dLbls>
          <c:showLegendKey val="0"/>
          <c:showVal val="0"/>
          <c:showCatName val="0"/>
          <c:showSerName val="0"/>
          <c:showPercent val="0"/>
          <c:showBubbleSize val="0"/>
          <c:showLeaderLines val="1"/>
        </c:dLbls>
        <c:firstSliceAng val="260"/>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8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13343532405233"/>
          <c:y val="4.6001232772310595E-3"/>
          <c:w val="0.88376083232268965"/>
          <c:h val="0.83018835132090119"/>
        </c:manualLayout>
      </c:layout>
      <c:barChart>
        <c:barDir val="bar"/>
        <c:grouping val="percentStacked"/>
        <c:varyColors val="0"/>
        <c:ser>
          <c:idx val="0"/>
          <c:order val="0"/>
          <c:tx>
            <c:strRef>
              <c:f>Sheet1!$B$2</c:f>
              <c:strCache>
                <c:ptCount val="1"/>
                <c:pt idx="0">
                  <c:v>Ļoti + drīzāk rūpīgi</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2024</c:v>
                </c:pt>
              </c:numCache>
            </c:numRef>
          </c:cat>
          <c:val>
            <c:numRef>
              <c:f>Sheet1!$B$3:$B$4</c:f>
              <c:numCache>
                <c:formatCode>0%</c:formatCode>
                <c:ptCount val="2"/>
                <c:pt idx="0">
                  <c:v>0.61</c:v>
                </c:pt>
                <c:pt idx="1">
                  <c:v>0.71737989072628161</c:v>
                </c:pt>
              </c:numCache>
            </c:numRef>
          </c:val>
          <c:extLst>
            <c:ext xmlns:c16="http://schemas.microsoft.com/office/drawing/2014/chart" uri="{C3380CC4-5D6E-409C-BE32-E72D297353CC}">
              <c16:uniqueId val="{00000000-C494-45C2-88A9-6267264FDCC6}"/>
            </c:ext>
          </c:extLst>
        </c:ser>
        <c:ser>
          <c:idx val="1"/>
          <c:order val="1"/>
          <c:tx>
            <c:strRef>
              <c:f>Sheet1!$C$2</c:f>
              <c:strCache>
                <c:ptCount val="1"/>
                <c:pt idx="0">
                  <c:v>Ļoti + drīzāk pavirši</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2024</c:v>
                </c:pt>
              </c:numCache>
            </c:numRef>
          </c:cat>
          <c:val>
            <c:numRef>
              <c:f>Sheet1!$C$3:$C$4</c:f>
              <c:numCache>
                <c:formatCode>0%</c:formatCode>
                <c:ptCount val="2"/>
                <c:pt idx="0">
                  <c:v>0.22</c:v>
                </c:pt>
                <c:pt idx="1">
                  <c:v>0.20038913282583656</c:v>
                </c:pt>
              </c:numCache>
            </c:numRef>
          </c:val>
          <c:extLst>
            <c:ext xmlns:c16="http://schemas.microsoft.com/office/drawing/2014/chart" uri="{C3380CC4-5D6E-409C-BE32-E72D297353CC}">
              <c16:uniqueId val="{00000001-C494-45C2-88A9-6267264FDCC6}"/>
            </c:ext>
          </c:extLst>
        </c:ser>
        <c:ser>
          <c:idx val="2"/>
          <c:order val="2"/>
          <c:tx>
            <c:strRef>
              <c:f>Sheet1!$D$2</c:f>
              <c:strCache>
                <c:ptCount val="1"/>
                <c:pt idx="0">
                  <c:v>Nemaz nelasīja</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2024</c:v>
                </c:pt>
              </c:numCache>
            </c:numRef>
          </c:cat>
          <c:val>
            <c:numRef>
              <c:f>Sheet1!$D$3:$D$4</c:f>
              <c:numCache>
                <c:formatCode>0%</c:formatCode>
                <c:ptCount val="2"/>
                <c:pt idx="0">
                  <c:v>0.06</c:v>
                </c:pt>
                <c:pt idx="1">
                  <c:v>6.9689971668798881E-2</c:v>
                </c:pt>
              </c:numCache>
            </c:numRef>
          </c:val>
          <c:extLst>
            <c:ext xmlns:c16="http://schemas.microsoft.com/office/drawing/2014/chart" uri="{C3380CC4-5D6E-409C-BE32-E72D297353CC}">
              <c16:uniqueId val="{00000002-C494-45C2-88A9-6267264FDCC6}"/>
            </c:ext>
          </c:extLst>
        </c:ser>
        <c:ser>
          <c:idx val="3"/>
          <c:order val="3"/>
          <c:tx>
            <c:strRef>
              <c:f>Sheet1!$E$2</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2024</c:v>
                </c:pt>
              </c:numCache>
            </c:numRef>
          </c:cat>
          <c:val>
            <c:numRef>
              <c:f>Sheet1!$E$3:$E$4</c:f>
              <c:numCache>
                <c:formatCode>0%</c:formatCode>
                <c:ptCount val="2"/>
                <c:pt idx="0">
                  <c:v>0.11</c:v>
                </c:pt>
                <c:pt idx="1">
                  <c:v>1.2541004779082892E-2</c:v>
                </c:pt>
              </c:numCache>
            </c:numRef>
          </c:val>
          <c:extLst>
            <c:ext xmlns:c16="http://schemas.microsoft.com/office/drawing/2014/chart" uri="{C3380CC4-5D6E-409C-BE32-E72D297353CC}">
              <c16:uniqueId val="{00000003-C494-45C2-88A9-6267264FDCC6}"/>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05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2.3442665560120573E-2"/>
          <c:y val="0.87869376235429153"/>
          <c:w val="0.97655733443987947"/>
          <c:h val="0.12130644973293395"/>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8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503259942961324"/>
          <c:y val="0.19448123718230226"/>
          <c:w val="0.51932681487152632"/>
          <c:h val="0.5391989779849804"/>
        </c:manualLayout>
      </c:layout>
      <c:doughnutChart>
        <c:varyColors val="1"/>
        <c:ser>
          <c:idx val="0"/>
          <c:order val="0"/>
          <c:tx>
            <c:strRef>
              <c:f>Sheet1!$B$1</c:f>
              <c:strCache>
                <c:ptCount val="1"/>
                <c:pt idx="0">
                  <c:v>Sales</c:v>
                </c:pt>
              </c:strCache>
            </c:strRef>
          </c:tx>
          <c:spPr>
            <a:solidFill>
              <a:schemeClr val="accent6"/>
            </a:solidFill>
          </c:spPr>
          <c:dPt>
            <c:idx val="0"/>
            <c:bubble3D val="0"/>
            <c:spPr>
              <a:solidFill>
                <a:schemeClr val="accent6">
                  <a:lumMod val="75000"/>
                </a:schemeClr>
              </a:solidFill>
            </c:spPr>
            <c:extLst>
              <c:ext xmlns:c16="http://schemas.microsoft.com/office/drawing/2014/chart" uri="{C3380CC4-5D6E-409C-BE32-E72D297353CC}">
                <c16:uniqueId val="{00000001-0A55-4E2E-9584-023F12F01F2F}"/>
              </c:ext>
            </c:extLst>
          </c:dPt>
          <c:dPt>
            <c:idx val="1"/>
            <c:bubble3D val="0"/>
            <c:extLst>
              <c:ext xmlns:c16="http://schemas.microsoft.com/office/drawing/2014/chart" uri="{C3380CC4-5D6E-409C-BE32-E72D297353CC}">
                <c16:uniqueId val="{00000002-0A55-4E2E-9584-023F12F01F2F}"/>
              </c:ext>
            </c:extLst>
          </c:dPt>
          <c:dPt>
            <c:idx val="2"/>
            <c:bubble3D val="0"/>
            <c:spPr>
              <a:solidFill>
                <a:schemeClr val="accent5"/>
              </a:solidFill>
            </c:spPr>
            <c:extLst>
              <c:ext xmlns:c16="http://schemas.microsoft.com/office/drawing/2014/chart" uri="{C3380CC4-5D6E-409C-BE32-E72D297353CC}">
                <c16:uniqueId val="{00000004-0A55-4E2E-9584-023F12F01F2F}"/>
              </c:ext>
            </c:extLst>
          </c:dPt>
          <c:dPt>
            <c:idx val="3"/>
            <c:bubble3D val="0"/>
            <c:spPr>
              <a:solidFill>
                <a:schemeClr val="accent1"/>
              </a:solidFill>
            </c:spPr>
            <c:extLst>
              <c:ext xmlns:c16="http://schemas.microsoft.com/office/drawing/2014/chart" uri="{C3380CC4-5D6E-409C-BE32-E72D297353CC}">
                <c16:uniqueId val="{00000006-0A55-4E2E-9584-023F12F01F2F}"/>
              </c:ext>
            </c:extLst>
          </c:dPt>
          <c:dPt>
            <c:idx val="4"/>
            <c:bubble3D val="0"/>
            <c:spPr>
              <a:solidFill>
                <a:schemeClr val="accent2">
                  <a:lumMod val="75000"/>
                </a:schemeClr>
              </a:solidFill>
            </c:spPr>
            <c:extLst>
              <c:ext xmlns:c16="http://schemas.microsoft.com/office/drawing/2014/chart" uri="{C3380CC4-5D6E-409C-BE32-E72D297353CC}">
                <c16:uniqueId val="{00000008-0A55-4E2E-9584-023F12F01F2F}"/>
              </c:ext>
            </c:extLst>
          </c:dPt>
          <c:dPt>
            <c:idx val="5"/>
            <c:bubble3D val="0"/>
            <c:spPr>
              <a:solidFill>
                <a:schemeClr val="bg1">
                  <a:lumMod val="65000"/>
                </a:schemeClr>
              </a:solidFill>
            </c:spPr>
            <c:extLst>
              <c:ext xmlns:c16="http://schemas.microsoft.com/office/drawing/2014/chart" uri="{C3380CC4-5D6E-409C-BE32-E72D297353CC}">
                <c16:uniqueId val="{0000000A-0A55-4E2E-9584-023F12F01F2F}"/>
              </c:ext>
            </c:extLst>
          </c:dPt>
          <c:dPt>
            <c:idx val="6"/>
            <c:bubble3D val="0"/>
            <c:extLst>
              <c:ext xmlns:c16="http://schemas.microsoft.com/office/drawing/2014/chart" uri="{C3380CC4-5D6E-409C-BE32-E72D297353CC}">
                <c16:uniqueId val="{0000000B-0A55-4E2E-9584-023F12F01F2F}"/>
              </c:ext>
            </c:extLst>
          </c:dPt>
          <c:dLbls>
            <c:dLbl>
              <c:idx val="0"/>
              <c:layout>
                <c:manualLayout>
                  <c:x val="-0.19306734841927445"/>
                  <c:y val="-0.16923427239834929"/>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A55-4E2E-9584-023F12F01F2F}"/>
                </c:ext>
              </c:extLst>
            </c:dLbl>
            <c:dLbl>
              <c:idx val="1"/>
              <c:layout>
                <c:manualLayout>
                  <c:x val="0.16192478903863924"/>
                  <c:y val="-0.15900998209403661"/>
                </c:manualLayout>
              </c:layout>
              <c:spPr>
                <a:noFill/>
                <a:ln>
                  <a:noFill/>
                </a:ln>
                <a:effectLst/>
              </c:spPr>
              <c:txPr>
                <a:bodyPr wrap="square" lIns="38100" tIns="19050" rIns="38100" bIns="19050" anchor="ctr">
                  <a:noAutofit/>
                </a:bodyPr>
                <a:lstStyle/>
                <a:p>
                  <a:pPr>
                    <a:defRPr sz="1000" b="1"/>
                  </a:pPr>
                  <a:endParaRPr lang="en-US"/>
                </a:p>
              </c:txPr>
              <c:showLegendKey val="0"/>
              <c:showVal val="1"/>
              <c:showCatName val="1"/>
              <c:showSerName val="0"/>
              <c:showPercent val="0"/>
              <c:showBubbleSize val="0"/>
              <c:extLst>
                <c:ext xmlns:c15="http://schemas.microsoft.com/office/drawing/2012/chart" uri="{CE6537A1-D6FC-4f65-9D91-7224C49458BB}">
                  <c15:layout>
                    <c:manualLayout>
                      <c:w val="0.25434675676191437"/>
                      <c:h val="0.13884706887807532"/>
                    </c:manualLayout>
                  </c15:layout>
                </c:ext>
                <c:ext xmlns:c16="http://schemas.microsoft.com/office/drawing/2014/chart" uri="{C3380CC4-5D6E-409C-BE32-E72D297353CC}">
                  <c16:uniqueId val="{00000002-0A55-4E2E-9584-023F12F01F2F}"/>
                </c:ext>
              </c:extLst>
            </c:dLbl>
            <c:dLbl>
              <c:idx val="2"/>
              <c:layout>
                <c:manualLayout>
                  <c:x val="0.18990609666725611"/>
                  <c:y val="0.16337143710511881"/>
                </c:manualLayout>
              </c:layout>
              <c:spPr>
                <a:noFill/>
                <a:ln>
                  <a:noFill/>
                </a:ln>
                <a:effectLst/>
              </c:spPr>
              <c:txPr>
                <a:bodyPr wrap="square" lIns="38100" tIns="19050" rIns="38100" bIns="19050" anchor="ctr">
                  <a:noAutofit/>
                </a:bodyPr>
                <a:lstStyle/>
                <a:p>
                  <a:pPr>
                    <a:defRPr sz="1000" b="1"/>
                  </a:pPr>
                  <a:endParaRPr lang="en-US"/>
                </a:p>
              </c:txPr>
              <c:showLegendKey val="0"/>
              <c:showVal val="1"/>
              <c:showCatName val="1"/>
              <c:showSerName val="0"/>
              <c:showPercent val="0"/>
              <c:showBubbleSize val="0"/>
              <c:extLst>
                <c:ext xmlns:c15="http://schemas.microsoft.com/office/drawing/2012/chart" uri="{CE6537A1-D6FC-4f65-9D91-7224C49458BB}">
                  <c15:layout>
                    <c:manualLayout>
                      <c:w val="0.28169347849058562"/>
                      <c:h val="0.13509140025816524"/>
                    </c:manualLayout>
                  </c15:layout>
                </c:ext>
                <c:ext xmlns:c16="http://schemas.microsoft.com/office/drawing/2014/chart" uri="{C3380CC4-5D6E-409C-BE32-E72D297353CC}">
                  <c16:uniqueId val="{00000004-0A55-4E2E-9584-023F12F01F2F}"/>
                </c:ext>
              </c:extLst>
            </c:dLbl>
            <c:dLbl>
              <c:idx val="3"/>
              <c:layout>
                <c:manualLayout>
                  <c:x val="-5.064154982510443E-2"/>
                  <c:y val="0.18402776237559335"/>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A55-4E2E-9584-023F12F01F2F}"/>
                </c:ext>
              </c:extLst>
            </c:dLbl>
            <c:dLbl>
              <c:idx val="4"/>
              <c:layout>
                <c:manualLayout>
                  <c:x val="-0.14107288879850505"/>
                  <c:y val="0.10515872135748199"/>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8-0A55-4E2E-9584-023F12F01F2F}"/>
                </c:ext>
              </c:extLst>
            </c:dLbl>
            <c:dLbl>
              <c:idx val="5"/>
              <c:layout>
                <c:manualLayout>
                  <c:x val="-0.21703521353616156"/>
                  <c:y val="-6.0090697918561205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A-0A55-4E2E-9584-023F12F01F2F}"/>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0A55-4E2E-9584-023F12F01F2F}"/>
                </c:ext>
              </c:extLst>
            </c:dLbl>
            <c:spPr>
              <a:noFill/>
              <a:ln>
                <a:noFill/>
              </a:ln>
              <a:effectLst/>
            </c:spPr>
            <c:txPr>
              <a:bodyPr wrap="square" lIns="38100" tIns="19050" rIns="38100" bIns="19050" anchor="ctr">
                <a:spAutoFit/>
              </a:bodyPr>
              <a:lstStyle/>
              <a:p>
                <a:pPr>
                  <a:defRPr sz="100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Sheet1!$A$2:$A$7</c:f>
              <c:strCache>
                <c:ptCount val="6"/>
                <c:pt idx="0">
                  <c:v>Ļoti rūpīgi</c:v>
                </c:pt>
                <c:pt idx="1">
                  <c:v>Drīzāk rūpīgi</c:v>
                </c:pt>
                <c:pt idx="2">
                  <c:v>Drīzāk pavirši</c:v>
                </c:pt>
                <c:pt idx="3">
                  <c:v>Ļoti pavirši</c:v>
                </c:pt>
                <c:pt idx="4">
                  <c:v>Nemaz nelasīja</c:v>
                </c:pt>
                <c:pt idx="5">
                  <c:v>Grūti pateikt</c:v>
                </c:pt>
              </c:strCache>
            </c:strRef>
          </c:cat>
          <c:val>
            <c:numRef>
              <c:f>Sheet1!$B$2:$B$7</c:f>
              <c:numCache>
                <c:formatCode>0%</c:formatCode>
                <c:ptCount val="6"/>
                <c:pt idx="0">
                  <c:v>0.28399901028020713</c:v>
                </c:pt>
                <c:pt idx="1">
                  <c:v>0.43338088044607453</c:v>
                </c:pt>
                <c:pt idx="2">
                  <c:v>0.15848615825187884</c:v>
                </c:pt>
                <c:pt idx="3">
                  <c:v>4.1902974573957724E-2</c:v>
                </c:pt>
                <c:pt idx="4">
                  <c:v>6.9689971668798881E-2</c:v>
                </c:pt>
                <c:pt idx="5">
                  <c:v>1.2541004779082892E-2</c:v>
                </c:pt>
              </c:numCache>
            </c:numRef>
          </c:val>
          <c:extLst>
            <c:ext xmlns:c16="http://schemas.microsoft.com/office/drawing/2014/chart" uri="{C3380CC4-5D6E-409C-BE32-E72D297353CC}">
              <c16:uniqueId val="{0000000C-0A55-4E2E-9584-023F12F01F2F}"/>
            </c:ext>
          </c:extLst>
        </c:ser>
        <c:dLbls>
          <c:showLegendKey val="0"/>
          <c:showVal val="0"/>
          <c:showCatName val="0"/>
          <c:showSerName val="0"/>
          <c:showPercent val="0"/>
          <c:showBubbleSize val="0"/>
          <c:showLeaderLines val="1"/>
        </c:dLbls>
        <c:firstSliceAng val="239"/>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8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988945852467981"/>
          <c:y val="0.20484276712455432"/>
          <c:w val="0.51932681487152632"/>
          <c:h val="0.5391989779849804"/>
        </c:manualLayout>
      </c:layout>
      <c:doughnutChart>
        <c:varyColors val="1"/>
        <c:ser>
          <c:idx val="0"/>
          <c:order val="0"/>
          <c:tx>
            <c:strRef>
              <c:f>Sheet1!$B$1</c:f>
              <c:strCache>
                <c:ptCount val="1"/>
                <c:pt idx="0">
                  <c:v>Sales</c:v>
                </c:pt>
              </c:strCache>
            </c:strRef>
          </c:tx>
          <c:spPr>
            <a:solidFill>
              <a:schemeClr val="accent6"/>
            </a:solidFill>
          </c:spPr>
          <c:dPt>
            <c:idx val="0"/>
            <c:bubble3D val="0"/>
            <c:spPr>
              <a:solidFill>
                <a:schemeClr val="accent6">
                  <a:lumMod val="75000"/>
                </a:schemeClr>
              </a:solidFill>
            </c:spPr>
            <c:extLst>
              <c:ext xmlns:c16="http://schemas.microsoft.com/office/drawing/2014/chart" uri="{C3380CC4-5D6E-409C-BE32-E72D297353CC}">
                <c16:uniqueId val="{00000001-E03A-4978-B6F6-81D3F043F17A}"/>
              </c:ext>
            </c:extLst>
          </c:dPt>
          <c:dPt>
            <c:idx val="1"/>
            <c:bubble3D val="0"/>
            <c:extLst>
              <c:ext xmlns:c16="http://schemas.microsoft.com/office/drawing/2014/chart" uri="{C3380CC4-5D6E-409C-BE32-E72D297353CC}">
                <c16:uniqueId val="{00000003-E03A-4978-B6F6-81D3F043F17A}"/>
              </c:ext>
            </c:extLst>
          </c:dPt>
          <c:dPt>
            <c:idx val="2"/>
            <c:bubble3D val="0"/>
            <c:spPr>
              <a:solidFill>
                <a:schemeClr val="accent2"/>
              </a:solidFill>
            </c:spPr>
            <c:extLst>
              <c:ext xmlns:c16="http://schemas.microsoft.com/office/drawing/2014/chart" uri="{C3380CC4-5D6E-409C-BE32-E72D297353CC}">
                <c16:uniqueId val="{00000004-E03A-4978-B6F6-81D3F043F17A}"/>
              </c:ext>
            </c:extLst>
          </c:dPt>
          <c:dPt>
            <c:idx val="3"/>
            <c:bubble3D val="0"/>
            <c:spPr>
              <a:solidFill>
                <a:schemeClr val="accent2">
                  <a:lumMod val="75000"/>
                </a:schemeClr>
              </a:solidFill>
            </c:spPr>
            <c:extLst>
              <c:ext xmlns:c16="http://schemas.microsoft.com/office/drawing/2014/chart" uri="{C3380CC4-5D6E-409C-BE32-E72D297353CC}">
                <c16:uniqueId val="{00000006-E03A-4978-B6F6-81D3F043F17A}"/>
              </c:ext>
            </c:extLst>
          </c:dPt>
          <c:dPt>
            <c:idx val="4"/>
            <c:bubble3D val="0"/>
            <c:spPr>
              <a:solidFill>
                <a:schemeClr val="bg1">
                  <a:lumMod val="65000"/>
                </a:schemeClr>
              </a:solidFill>
            </c:spPr>
            <c:extLst>
              <c:ext xmlns:c16="http://schemas.microsoft.com/office/drawing/2014/chart" uri="{C3380CC4-5D6E-409C-BE32-E72D297353CC}">
                <c16:uniqueId val="{00000008-E03A-4978-B6F6-81D3F043F17A}"/>
              </c:ext>
            </c:extLst>
          </c:dPt>
          <c:dPt>
            <c:idx val="6"/>
            <c:bubble3D val="0"/>
            <c:extLst>
              <c:ext xmlns:c16="http://schemas.microsoft.com/office/drawing/2014/chart" uri="{C3380CC4-5D6E-409C-BE32-E72D297353CC}">
                <c16:uniqueId val="{00000009-E03A-4978-B6F6-81D3F043F17A}"/>
              </c:ext>
            </c:extLst>
          </c:dPt>
          <c:dLbls>
            <c:dLbl>
              <c:idx val="0"/>
              <c:layout>
                <c:manualLayout>
                  <c:x val="-0.20944272365129768"/>
                  <c:y val="2.2103708699684255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03A-4978-B6F6-81D3F043F17A}"/>
                </c:ext>
              </c:extLst>
            </c:dLbl>
            <c:dLbl>
              <c:idx val="1"/>
              <c:layout>
                <c:manualLayout>
                  <c:x val="-0.18272545531642739"/>
                  <c:y val="-0.12628208091856744"/>
                </c:manualLayout>
              </c:layout>
              <c:spPr>
                <a:noFill/>
                <a:ln>
                  <a:noFill/>
                </a:ln>
                <a:effectLst/>
              </c:spPr>
              <c:txPr>
                <a:bodyPr wrap="square" lIns="38100" tIns="19050" rIns="38100" bIns="19050" anchor="ctr">
                  <a:noAutofit/>
                </a:bodyPr>
                <a:lstStyle/>
                <a:p>
                  <a:pPr>
                    <a:defRPr sz="1000" b="1"/>
                  </a:pPr>
                  <a:endParaRPr lang="en-US"/>
                </a:p>
              </c:txPr>
              <c:showLegendKey val="0"/>
              <c:showVal val="1"/>
              <c:showCatName val="1"/>
              <c:showSerName val="0"/>
              <c:showPercent val="0"/>
              <c:showBubbleSize val="0"/>
              <c:extLst>
                <c:ext xmlns:c15="http://schemas.microsoft.com/office/drawing/2012/chart" uri="{CE6537A1-D6FC-4f65-9D91-7224C49458BB}">
                  <c15:layout>
                    <c:manualLayout>
                      <c:w val="0.2295509108500802"/>
                      <c:h val="0.13133573163825518"/>
                    </c:manualLayout>
                  </c15:layout>
                </c:ext>
                <c:ext xmlns:c16="http://schemas.microsoft.com/office/drawing/2014/chart" uri="{C3380CC4-5D6E-409C-BE32-E72D297353CC}">
                  <c16:uniqueId val="{00000003-E03A-4978-B6F6-81D3F043F17A}"/>
                </c:ext>
              </c:extLst>
            </c:dLbl>
            <c:dLbl>
              <c:idx val="2"/>
              <c:layout>
                <c:manualLayout>
                  <c:x val="0.16351548861145176"/>
                  <c:y val="-0.1377524795827067"/>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03A-4978-B6F6-81D3F043F17A}"/>
                </c:ext>
              </c:extLst>
            </c:dLbl>
            <c:dLbl>
              <c:idx val="3"/>
              <c:layout>
                <c:manualLayout>
                  <c:x val="0.18996589362045938"/>
                  <c:y val="2.5149645229981806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03A-4978-B6F6-81D3F043F17A}"/>
                </c:ext>
              </c:extLst>
            </c:dLbl>
            <c:dLbl>
              <c:idx val="4"/>
              <c:layout>
                <c:manualLayout>
                  <c:x val="-1.0538778357486312E-2"/>
                  <c:y val="0.17779077135623031"/>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8-E03A-4978-B6F6-81D3F043F17A}"/>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E03A-4978-B6F6-81D3F043F17A}"/>
                </c:ext>
              </c:extLst>
            </c:dLbl>
            <c:spPr>
              <a:noFill/>
              <a:ln>
                <a:noFill/>
              </a:ln>
              <a:effectLst/>
            </c:spPr>
            <c:txPr>
              <a:bodyPr wrap="square" lIns="38100" tIns="19050" rIns="38100" bIns="19050" anchor="ctr">
                <a:spAutoFit/>
              </a:bodyPr>
              <a:lstStyle/>
              <a:p>
                <a:pPr>
                  <a:defRPr sz="100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Sheet1!$A$2:$A$6</c:f>
              <c:strCache>
                <c:ptCount val="5"/>
                <c:pt idx="0">
                  <c:v>Pietiekami</c:v>
                </c:pt>
                <c:pt idx="1">
                  <c:v>Drīzāk pietiekami</c:v>
                </c:pt>
                <c:pt idx="2">
                  <c:v>Drīzāk nepietiekami</c:v>
                </c:pt>
                <c:pt idx="3">
                  <c:v>Nepietiekami</c:v>
                </c:pt>
                <c:pt idx="4">
                  <c:v>Grūti pateikt</c:v>
                </c:pt>
              </c:strCache>
            </c:strRef>
          </c:cat>
          <c:val>
            <c:numRef>
              <c:f>Sheet1!$B$2:$B$6</c:f>
              <c:numCache>
                <c:formatCode>0%</c:formatCode>
                <c:ptCount val="5"/>
                <c:pt idx="0">
                  <c:v>6.5741855881814262E-2</c:v>
                </c:pt>
                <c:pt idx="1">
                  <c:v>0.26074249408513384</c:v>
                </c:pt>
                <c:pt idx="2">
                  <c:v>0.20143293018838604</c:v>
                </c:pt>
                <c:pt idx="3">
                  <c:v>9.6182636200517813E-2</c:v>
                </c:pt>
                <c:pt idx="4">
                  <c:v>0.37490008364414801</c:v>
                </c:pt>
              </c:numCache>
            </c:numRef>
          </c:val>
          <c:extLst>
            <c:ext xmlns:c16="http://schemas.microsoft.com/office/drawing/2014/chart" uri="{C3380CC4-5D6E-409C-BE32-E72D297353CC}">
              <c16:uniqueId val="{0000000A-E03A-4978-B6F6-81D3F043F17A}"/>
            </c:ext>
          </c:extLst>
        </c:ser>
        <c:dLbls>
          <c:showLegendKey val="0"/>
          <c:showVal val="0"/>
          <c:showCatName val="0"/>
          <c:showSerName val="0"/>
          <c:showPercent val="0"/>
          <c:showBubbleSize val="0"/>
          <c:showLeaderLines val="1"/>
        </c:dLbls>
        <c:firstSliceAng val="246"/>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8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Sheet1!$C$2</c:f>
              <c:strCache>
                <c:ptCount val="1"/>
                <c:pt idx="0">
                  <c:v>Pietiekami + drīzāk pietiekami</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Sheet1!$C$3:$C$40</c:f>
              <c:numCache>
                <c:formatCode>0%</c:formatCode>
                <c:ptCount val="38"/>
                <c:pt idx="0">
                  <c:v>0.23979724026623347</c:v>
                </c:pt>
                <c:pt idx="1">
                  <c:v>0.31907050474630344</c:v>
                </c:pt>
                <c:pt idx="2">
                  <c:v>0.35374582936523941</c:v>
                </c:pt>
                <c:pt idx="4">
                  <c:v>0.25546319297009168</c:v>
                </c:pt>
                <c:pt idx="5">
                  <c:v>0.32730162650805711</c:v>
                </c:pt>
                <c:pt idx="6">
                  <c:v>0.38709181473848531</c:v>
                </c:pt>
                <c:pt idx="8">
                  <c:v>0.3089332158204996</c:v>
                </c:pt>
                <c:pt idx="9">
                  <c:v>0.35816377493047363</c:v>
                </c:pt>
                <c:pt idx="11">
                  <c:v>0.33893040057416246</c:v>
                </c:pt>
                <c:pt idx="12">
                  <c:v>0.33189946664259784</c:v>
                </c:pt>
                <c:pt idx="13">
                  <c:v>0.30907937128926455</c:v>
                </c:pt>
                <c:pt idx="15">
                  <c:v>0.34559217475028864</c:v>
                </c:pt>
                <c:pt idx="16">
                  <c:v>0.32017841723842755</c:v>
                </c:pt>
                <c:pt idx="17">
                  <c:v>0.36046853502171999</c:v>
                </c:pt>
                <c:pt idx="18">
                  <c:v>0.34082890170105201</c:v>
                </c:pt>
                <c:pt idx="19">
                  <c:v>0.38333100503032796</c:v>
                </c:pt>
                <c:pt idx="21">
                  <c:v>0.31946970454139456</c:v>
                </c:pt>
                <c:pt idx="22">
                  <c:v>0.32672212481694257</c:v>
                </c:pt>
                <c:pt idx="23">
                  <c:v>0.32686140564435467</c:v>
                </c:pt>
                <c:pt idx="25">
                  <c:v>0.27895186601773275</c:v>
                </c:pt>
                <c:pt idx="26">
                  <c:v>0.33784815562728299</c:v>
                </c:pt>
                <c:pt idx="28">
                  <c:v>0.22754627366055186</c:v>
                </c:pt>
                <c:pt idx="29">
                  <c:v>0.26548714100346238</c:v>
                </c:pt>
                <c:pt idx="30">
                  <c:v>0.34936950836275105</c:v>
                </c:pt>
                <c:pt idx="31">
                  <c:v>0.38289821251263267</c:v>
                </c:pt>
                <c:pt idx="32">
                  <c:v>0.50113299729112026</c:v>
                </c:pt>
                <c:pt idx="34">
                  <c:v>0.38411584238603053</c:v>
                </c:pt>
                <c:pt idx="35">
                  <c:v>0.27447769207942369</c:v>
                </c:pt>
                <c:pt idx="37">
                  <c:v>0.32648434996694808</c:v>
                </c:pt>
              </c:numCache>
            </c:numRef>
          </c:val>
          <c:extLst>
            <c:ext xmlns:c16="http://schemas.microsoft.com/office/drawing/2014/chart" uri="{C3380CC4-5D6E-409C-BE32-E72D297353CC}">
              <c16:uniqueId val="{00000000-E9B6-4AFD-8343-E50C271B4CE3}"/>
            </c:ext>
          </c:extLst>
        </c:ser>
        <c:ser>
          <c:idx val="1"/>
          <c:order val="1"/>
          <c:tx>
            <c:strRef>
              <c:f>Sheet1!$D$2</c:f>
              <c:strCache>
                <c:ptCount val="1"/>
                <c:pt idx="0">
                  <c:v>Nepietiekami + drīzāk nepietiekami</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Sheet1!$D$3:$D$40</c:f>
              <c:numCache>
                <c:formatCode>0%</c:formatCode>
                <c:ptCount val="38"/>
                <c:pt idx="0">
                  <c:v>0.35140800652337828</c:v>
                </c:pt>
                <c:pt idx="1">
                  <c:v>0.29899840366486541</c:v>
                </c:pt>
                <c:pt idx="2">
                  <c:v>0.28309964470657806</c:v>
                </c:pt>
                <c:pt idx="4">
                  <c:v>0.36305391711246782</c:v>
                </c:pt>
                <c:pt idx="5">
                  <c:v>0.2841883374601305</c:v>
                </c:pt>
                <c:pt idx="6">
                  <c:v>0.26590065553235803</c:v>
                </c:pt>
                <c:pt idx="8">
                  <c:v>0.30422168091027868</c:v>
                </c:pt>
                <c:pt idx="9">
                  <c:v>0.28569166976011046</c:v>
                </c:pt>
                <c:pt idx="11">
                  <c:v>0.28845473967271873</c:v>
                </c:pt>
                <c:pt idx="12">
                  <c:v>0.31341583495710856</c:v>
                </c:pt>
                <c:pt idx="13">
                  <c:v>0.28570600008056973</c:v>
                </c:pt>
                <c:pt idx="15">
                  <c:v>0.37471815479776266</c:v>
                </c:pt>
                <c:pt idx="16">
                  <c:v>0.2723521883849403</c:v>
                </c:pt>
                <c:pt idx="17">
                  <c:v>0.3738690487229186</c:v>
                </c:pt>
                <c:pt idx="18">
                  <c:v>0.25141286813469199</c:v>
                </c:pt>
                <c:pt idx="19">
                  <c:v>0.22407377958247443</c:v>
                </c:pt>
                <c:pt idx="21">
                  <c:v>0.35317288701109034</c:v>
                </c:pt>
                <c:pt idx="22">
                  <c:v>0.33605011075582825</c:v>
                </c:pt>
                <c:pt idx="23">
                  <c:v>0.27029562768742171</c:v>
                </c:pt>
                <c:pt idx="25">
                  <c:v>0.32476397147275221</c:v>
                </c:pt>
                <c:pt idx="26">
                  <c:v>0.2911250745456726</c:v>
                </c:pt>
                <c:pt idx="28">
                  <c:v>0.40809103657238993</c:v>
                </c:pt>
                <c:pt idx="29">
                  <c:v>0.32286470011481067</c:v>
                </c:pt>
                <c:pt idx="30">
                  <c:v>0.25253100086764713</c:v>
                </c:pt>
                <c:pt idx="31">
                  <c:v>0.25997391361627564</c:v>
                </c:pt>
                <c:pt idx="32">
                  <c:v>0.18731078495608044</c:v>
                </c:pt>
                <c:pt idx="34">
                  <c:v>0.30381889314663768</c:v>
                </c:pt>
                <c:pt idx="35">
                  <c:v>0.29201768441652637</c:v>
                </c:pt>
                <c:pt idx="37">
                  <c:v>0.29761556638890385</c:v>
                </c:pt>
              </c:numCache>
            </c:numRef>
          </c:val>
          <c:extLst>
            <c:ext xmlns:c16="http://schemas.microsoft.com/office/drawing/2014/chart" uri="{C3380CC4-5D6E-409C-BE32-E72D297353CC}">
              <c16:uniqueId val="{00000001-E9B6-4AFD-8343-E50C271B4CE3}"/>
            </c:ext>
          </c:extLst>
        </c:ser>
        <c:ser>
          <c:idx val="2"/>
          <c:order val="2"/>
          <c:tx>
            <c:strRef>
              <c:f>Sheet1!$E$2</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Sheet1!$E$3:$E$40</c:f>
              <c:numCache>
                <c:formatCode>0%</c:formatCode>
                <c:ptCount val="38"/>
                <c:pt idx="0">
                  <c:v>0.40879475321038888</c:v>
                </c:pt>
                <c:pt idx="1">
                  <c:v>0.38193109158883048</c:v>
                </c:pt>
                <c:pt idx="2">
                  <c:v>0.36315452592818276</c:v>
                </c:pt>
                <c:pt idx="4">
                  <c:v>0.38148288991744023</c:v>
                </c:pt>
                <c:pt idx="5">
                  <c:v>0.38851003603181161</c:v>
                </c:pt>
                <c:pt idx="6">
                  <c:v>0.34700752972915727</c:v>
                </c:pt>
                <c:pt idx="8">
                  <c:v>0.38684510326922295</c:v>
                </c:pt>
                <c:pt idx="9">
                  <c:v>0.35614455530941413</c:v>
                </c:pt>
                <c:pt idx="11">
                  <c:v>0.37261485975312053</c:v>
                </c:pt>
                <c:pt idx="12">
                  <c:v>0.35468469840029454</c:v>
                </c:pt>
                <c:pt idx="13">
                  <c:v>0.40521462863016278</c:v>
                </c:pt>
                <c:pt idx="15">
                  <c:v>0.27968967045194826</c:v>
                </c:pt>
                <c:pt idx="16">
                  <c:v>0.4074693943766321</c:v>
                </c:pt>
                <c:pt idx="17">
                  <c:v>0.26566241625536202</c:v>
                </c:pt>
                <c:pt idx="18">
                  <c:v>0.40775823016425611</c:v>
                </c:pt>
                <c:pt idx="19">
                  <c:v>0.39259521538719772</c:v>
                </c:pt>
                <c:pt idx="21">
                  <c:v>0.32735740844751526</c:v>
                </c:pt>
                <c:pt idx="22">
                  <c:v>0.33722776442722774</c:v>
                </c:pt>
                <c:pt idx="23">
                  <c:v>0.4028429666682235</c:v>
                </c:pt>
                <c:pt idx="25">
                  <c:v>0.3962841625095137</c:v>
                </c:pt>
                <c:pt idx="26">
                  <c:v>0.37102676982704402</c:v>
                </c:pt>
                <c:pt idx="28">
                  <c:v>0.36436268976705799</c:v>
                </c:pt>
                <c:pt idx="29">
                  <c:v>0.41164815888172479</c:v>
                </c:pt>
                <c:pt idx="30">
                  <c:v>0.39809949076960149</c:v>
                </c:pt>
                <c:pt idx="31">
                  <c:v>0.35712787387109229</c:v>
                </c:pt>
                <c:pt idx="32">
                  <c:v>0.31155621775279946</c:v>
                </c:pt>
                <c:pt idx="34">
                  <c:v>0.31206526446733107</c:v>
                </c:pt>
                <c:pt idx="35">
                  <c:v>0.43350462350404884</c:v>
                </c:pt>
                <c:pt idx="37">
                  <c:v>0.37490008364414801</c:v>
                </c:pt>
              </c:numCache>
            </c:numRef>
          </c:val>
          <c:extLst>
            <c:ext xmlns:c16="http://schemas.microsoft.com/office/drawing/2014/chart" uri="{C3380CC4-5D6E-409C-BE32-E72D297353CC}">
              <c16:uniqueId val="{00000002-E9B6-4AFD-8343-E50C271B4CE3}"/>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900"/>
            </a:pPr>
            <a:endParaRPr lang="en-US"/>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21629890559029258"/>
          <c:y val="2.3597491191768767E-3"/>
          <c:w val="0.78370109440970748"/>
          <c:h val="4.0910676692836698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8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37099491484100172"/>
          <c:y val="0"/>
          <c:w val="0.62125770610567388"/>
          <c:h val="0.88445189145464898"/>
        </c:manualLayout>
      </c:layout>
      <c:barChart>
        <c:barDir val="bar"/>
        <c:grouping val="percentStacked"/>
        <c:varyColors val="0"/>
        <c:ser>
          <c:idx val="0"/>
          <c:order val="0"/>
          <c:tx>
            <c:strRef>
              <c:f>Sheet1!$B$1</c:f>
              <c:strCache>
                <c:ptCount val="1"/>
                <c:pt idx="0">
                  <c:v>Uzticas</c:v>
                </c:pt>
              </c:strCache>
            </c:strRef>
          </c:tx>
          <c:spPr>
            <a:solidFill>
              <a:srgbClr val="70AD47">
                <a:lumMod val="75000"/>
              </a:srgbClr>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Sheet1!$A$2:$A$3</c:f>
              <c:strCache>
                <c:ptCount val="2"/>
                <c:pt idx="0">
                  <c:v>Latvijas antidopinga sistēma</c:v>
                </c:pt>
                <c:pt idx="1">
                  <c:v>Starptautiskā antidopinga sistēma</c:v>
                </c:pt>
              </c:strCache>
            </c:strRef>
          </c:cat>
          <c:val>
            <c:numRef>
              <c:f>Sheet1!$B$2:$B$3</c:f>
              <c:numCache>
                <c:formatCode>0%</c:formatCode>
                <c:ptCount val="2"/>
                <c:pt idx="0">
                  <c:v>9.8299874980305901E-2</c:v>
                </c:pt>
                <c:pt idx="1">
                  <c:v>0.10444527564745541</c:v>
                </c:pt>
              </c:numCache>
            </c:numRef>
          </c:val>
          <c:extLst>
            <c:ext xmlns:c16="http://schemas.microsoft.com/office/drawing/2014/chart" uri="{C3380CC4-5D6E-409C-BE32-E72D297353CC}">
              <c16:uniqueId val="{00000000-D012-4865-8A39-3315DDA70A97}"/>
            </c:ext>
          </c:extLst>
        </c:ser>
        <c:ser>
          <c:idx val="1"/>
          <c:order val="1"/>
          <c:tx>
            <c:strRef>
              <c:f>Sheet1!$C$1</c:f>
              <c:strCache>
                <c:ptCount val="1"/>
                <c:pt idx="0">
                  <c:v>Drīzāk uzticas</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Sheet1!$A$2:$A$3</c:f>
              <c:strCache>
                <c:ptCount val="2"/>
                <c:pt idx="0">
                  <c:v>Latvijas antidopinga sistēma</c:v>
                </c:pt>
                <c:pt idx="1">
                  <c:v>Starptautiskā antidopinga sistēma</c:v>
                </c:pt>
              </c:strCache>
            </c:strRef>
          </c:cat>
          <c:val>
            <c:numRef>
              <c:f>Sheet1!$C$2:$C$3</c:f>
              <c:numCache>
                <c:formatCode>0%</c:formatCode>
                <c:ptCount val="2"/>
                <c:pt idx="0">
                  <c:v>0.41896272987958832</c:v>
                </c:pt>
                <c:pt idx="1">
                  <c:v>0.43703986370032072</c:v>
                </c:pt>
              </c:numCache>
            </c:numRef>
          </c:val>
          <c:extLst>
            <c:ext xmlns:c16="http://schemas.microsoft.com/office/drawing/2014/chart" uri="{C3380CC4-5D6E-409C-BE32-E72D297353CC}">
              <c16:uniqueId val="{00000001-D012-4865-8A39-3315DDA70A97}"/>
            </c:ext>
          </c:extLst>
        </c:ser>
        <c:ser>
          <c:idx val="2"/>
          <c:order val="2"/>
          <c:tx>
            <c:strRef>
              <c:f>Sheet1!$D$1</c:f>
              <c:strCache>
                <c:ptCount val="1"/>
                <c:pt idx="0">
                  <c:v>Drīzāk neuzticas</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Sheet1!$A$2:$A$3</c:f>
              <c:strCache>
                <c:ptCount val="2"/>
                <c:pt idx="0">
                  <c:v>Latvijas antidopinga sistēma</c:v>
                </c:pt>
                <c:pt idx="1">
                  <c:v>Starptautiskā antidopinga sistēma</c:v>
                </c:pt>
              </c:strCache>
            </c:strRef>
          </c:cat>
          <c:val>
            <c:numRef>
              <c:f>Sheet1!$D$2:$D$3</c:f>
              <c:numCache>
                <c:formatCode>0%</c:formatCode>
                <c:ptCount val="2"/>
                <c:pt idx="0">
                  <c:v>0.13782351318046254</c:v>
                </c:pt>
                <c:pt idx="1">
                  <c:v>0.12938518326896536</c:v>
                </c:pt>
              </c:numCache>
            </c:numRef>
          </c:val>
          <c:extLst>
            <c:ext xmlns:c16="http://schemas.microsoft.com/office/drawing/2014/chart" uri="{C3380CC4-5D6E-409C-BE32-E72D297353CC}">
              <c16:uniqueId val="{00000002-D012-4865-8A39-3315DDA70A97}"/>
            </c:ext>
          </c:extLst>
        </c:ser>
        <c:ser>
          <c:idx val="3"/>
          <c:order val="3"/>
          <c:tx>
            <c:strRef>
              <c:f>Sheet1!$E$1</c:f>
              <c:strCache>
                <c:ptCount val="1"/>
                <c:pt idx="0">
                  <c:v>Neuzticas</c:v>
                </c:pt>
              </c:strCache>
            </c:strRef>
          </c:tx>
          <c:spPr>
            <a:solidFill>
              <a:srgbClr val="ED7D31">
                <a:lumMod val="75000"/>
              </a:srgbClr>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Sheet1!$A$2:$A$3</c:f>
              <c:strCache>
                <c:ptCount val="2"/>
                <c:pt idx="0">
                  <c:v>Latvijas antidopinga sistēma</c:v>
                </c:pt>
                <c:pt idx="1">
                  <c:v>Starptautiskā antidopinga sistēma</c:v>
                </c:pt>
              </c:strCache>
            </c:strRef>
          </c:cat>
          <c:val>
            <c:numRef>
              <c:f>Sheet1!$E$2:$E$3</c:f>
              <c:numCache>
                <c:formatCode>0%</c:formatCode>
                <c:ptCount val="2"/>
                <c:pt idx="0">
                  <c:v>7.5345284032199311E-2</c:v>
                </c:pt>
                <c:pt idx="1">
                  <c:v>8.8259606123412937E-2</c:v>
                </c:pt>
              </c:numCache>
            </c:numRef>
          </c:val>
          <c:extLst>
            <c:ext xmlns:c16="http://schemas.microsoft.com/office/drawing/2014/chart" uri="{C3380CC4-5D6E-409C-BE32-E72D297353CC}">
              <c16:uniqueId val="{00000003-D012-4865-8A39-3315DDA70A97}"/>
            </c:ext>
          </c:extLst>
        </c:ser>
        <c:ser>
          <c:idx val="4"/>
          <c:order val="4"/>
          <c:tx>
            <c:strRef>
              <c:f>Sheet1!$F$1</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Sheet1!$A$2:$A$3</c:f>
              <c:strCache>
                <c:ptCount val="2"/>
                <c:pt idx="0">
                  <c:v>Latvijas antidopinga sistēma</c:v>
                </c:pt>
                <c:pt idx="1">
                  <c:v>Starptautiskā antidopinga sistēma</c:v>
                </c:pt>
              </c:strCache>
            </c:strRef>
          </c:cat>
          <c:val>
            <c:numRef>
              <c:f>Sheet1!$F$2:$F$3</c:f>
              <c:numCache>
                <c:formatCode>0%</c:formatCode>
                <c:ptCount val="2"/>
                <c:pt idx="0">
                  <c:v>0.26956859792744364</c:v>
                </c:pt>
                <c:pt idx="1">
                  <c:v>0.24087007125984561</c:v>
                </c:pt>
              </c:numCache>
            </c:numRef>
          </c:val>
          <c:extLst>
            <c:ext xmlns:c16="http://schemas.microsoft.com/office/drawing/2014/chart" uri="{C3380CC4-5D6E-409C-BE32-E72D297353CC}">
              <c16:uniqueId val="{00000004-D012-4865-8A39-3315DDA70A97}"/>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10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18799414858416635"/>
          <c:y val="0.90279517716499336"/>
          <c:w val="0.80511267458465396"/>
          <c:h val="8.2645891951181036E-2"/>
        </c:manualLayout>
      </c:layout>
      <c:overlay val="0"/>
      <c:txPr>
        <a:bodyPr/>
        <a:lstStyle/>
        <a:p>
          <a:pPr>
            <a:defRPr sz="100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8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1.2431830955554763E-2"/>
          <c:y val="0"/>
          <c:w val="0.95774167427522949"/>
          <c:h val="0.78609578372747779"/>
        </c:manualLayout>
      </c:layout>
      <c:barChart>
        <c:barDir val="bar"/>
        <c:grouping val="percentStacked"/>
        <c:varyColors val="0"/>
        <c:ser>
          <c:idx val="0"/>
          <c:order val="0"/>
          <c:tx>
            <c:strRef>
              <c:f>Sheet1!$B$1</c:f>
              <c:strCache>
                <c:ptCount val="1"/>
                <c:pt idx="0">
                  <c:v>Uzticas + drīzāk uzticas</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10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Sheet1!$A$2:$A$3</c:f>
              <c:strCache>
                <c:ptCount val="2"/>
                <c:pt idx="0">
                  <c:v>Latvijas antidopinga sistēma</c:v>
                </c:pt>
                <c:pt idx="1">
                  <c:v>Starptautiskā antidopinga sistēma</c:v>
                </c:pt>
              </c:strCache>
            </c:strRef>
          </c:cat>
          <c:val>
            <c:numRef>
              <c:f>Sheet1!$B$2:$B$3</c:f>
              <c:numCache>
                <c:formatCode>0%</c:formatCode>
                <c:ptCount val="2"/>
                <c:pt idx="0">
                  <c:v>0.51726260485989417</c:v>
                </c:pt>
                <c:pt idx="1">
                  <c:v>0.54148513934777609</c:v>
                </c:pt>
              </c:numCache>
            </c:numRef>
          </c:val>
          <c:extLst>
            <c:ext xmlns:c16="http://schemas.microsoft.com/office/drawing/2014/chart" uri="{C3380CC4-5D6E-409C-BE32-E72D297353CC}">
              <c16:uniqueId val="{00000000-C883-4078-AEC7-A5210B348540}"/>
            </c:ext>
          </c:extLst>
        </c:ser>
        <c:ser>
          <c:idx val="1"/>
          <c:order val="1"/>
          <c:tx>
            <c:strRef>
              <c:f>Sheet1!$C$1</c:f>
              <c:strCache>
                <c:ptCount val="1"/>
                <c:pt idx="0">
                  <c:v>Neuzticas + drīzāk neuzticas</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Sheet1!$A$2:$A$3</c:f>
              <c:strCache>
                <c:ptCount val="2"/>
                <c:pt idx="0">
                  <c:v>Latvijas antidopinga sistēma</c:v>
                </c:pt>
                <c:pt idx="1">
                  <c:v>Starptautiskā antidopinga sistēma</c:v>
                </c:pt>
              </c:strCache>
            </c:strRef>
          </c:cat>
          <c:val>
            <c:numRef>
              <c:f>Sheet1!$C$2:$C$3</c:f>
              <c:numCache>
                <c:formatCode>0%</c:formatCode>
                <c:ptCount val="2"/>
                <c:pt idx="0">
                  <c:v>0.21316879721266185</c:v>
                </c:pt>
                <c:pt idx="1">
                  <c:v>0.21764478939237833</c:v>
                </c:pt>
              </c:numCache>
            </c:numRef>
          </c:val>
          <c:extLst>
            <c:ext xmlns:c16="http://schemas.microsoft.com/office/drawing/2014/chart" uri="{C3380CC4-5D6E-409C-BE32-E72D297353CC}">
              <c16:uniqueId val="{00000001-C883-4078-AEC7-A5210B348540}"/>
            </c:ext>
          </c:extLst>
        </c:ser>
        <c:ser>
          <c:idx val="2"/>
          <c:order val="2"/>
          <c:tx>
            <c:strRef>
              <c:f>Sheet1!$D$1</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Sheet1!$A$2:$A$3</c:f>
              <c:strCache>
                <c:ptCount val="2"/>
                <c:pt idx="0">
                  <c:v>Latvijas antidopinga sistēma</c:v>
                </c:pt>
                <c:pt idx="1">
                  <c:v>Starptautiskā antidopinga sistēma</c:v>
                </c:pt>
              </c:strCache>
            </c:strRef>
          </c:cat>
          <c:val>
            <c:numRef>
              <c:f>Sheet1!$D$2:$D$3</c:f>
              <c:numCache>
                <c:formatCode>0%</c:formatCode>
                <c:ptCount val="2"/>
                <c:pt idx="0">
                  <c:v>0.26956859792744364</c:v>
                </c:pt>
                <c:pt idx="1">
                  <c:v>0.24087007125984561</c:v>
                </c:pt>
              </c:numCache>
            </c:numRef>
          </c:val>
          <c:extLst>
            <c:ext xmlns:c16="http://schemas.microsoft.com/office/drawing/2014/chart" uri="{C3380CC4-5D6E-409C-BE32-E72D297353CC}">
              <c16:uniqueId val="{00000002-C883-4078-AEC7-A5210B348540}"/>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1"/>
        <c:axPos val="l"/>
        <c:numFmt formatCode="General" sourceLinked="1"/>
        <c:majorTickMark val="out"/>
        <c:minorTickMark val="none"/>
        <c:tickLblPos val="nextTo"/>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
          <c:y val="0.80697722839412145"/>
          <c:w val="1"/>
          <c:h val="0.1930227716058785"/>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8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6628854497523147"/>
          <c:y val="9.1822982137729561E-2"/>
          <c:w val="0.73053648280577543"/>
          <c:h val="0.90817701786227045"/>
        </c:manualLayout>
      </c:layout>
      <c:barChart>
        <c:barDir val="bar"/>
        <c:grouping val="clustered"/>
        <c:varyColors val="0"/>
        <c:ser>
          <c:idx val="0"/>
          <c:order val="0"/>
          <c:tx>
            <c:strRef>
              <c:f>Sheet1!$B$1</c:f>
              <c:strCache>
                <c:ptCount val="1"/>
                <c:pt idx="0">
                  <c:v>2019</c:v>
                </c:pt>
              </c:strCache>
            </c:strRef>
          </c:tx>
          <c:spPr>
            <a:solidFill>
              <a:srgbClr val="70AD47">
                <a:lumMod val="60000"/>
                <a:lumOff val="40000"/>
              </a:srgbClr>
            </a:solidFill>
          </c:spPr>
          <c:invertIfNegative val="0"/>
          <c:dLbls>
            <c:spPr>
              <a:noFill/>
              <a:ln w="25400">
                <a:noFill/>
              </a:ln>
            </c:spPr>
            <c:txPr>
              <a:bodyPr/>
              <a:lstStyle/>
              <a:p>
                <a:pPr>
                  <a:defRPr lang="en-US" sz="800" b="0" i="0" u="none" strike="noStrike" baseline="0">
                    <a:solidFill>
                      <a:srgbClr val="000000"/>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Latvijas antidopinga sistēma</c:v>
                </c:pt>
                <c:pt idx="1">
                  <c:v>Starptautiskā antidopinga sistēma</c:v>
                </c:pt>
              </c:strCache>
            </c:strRef>
          </c:cat>
          <c:val>
            <c:numRef>
              <c:f>Sheet1!$B$2:$B$3</c:f>
              <c:numCache>
                <c:formatCode>0%</c:formatCode>
                <c:ptCount val="2"/>
                <c:pt idx="0">
                  <c:v>0.28999999999999998</c:v>
                </c:pt>
                <c:pt idx="1">
                  <c:v>0.4</c:v>
                </c:pt>
              </c:numCache>
            </c:numRef>
          </c:val>
          <c:extLst>
            <c:ext xmlns:c16="http://schemas.microsoft.com/office/drawing/2014/chart" uri="{C3380CC4-5D6E-409C-BE32-E72D297353CC}">
              <c16:uniqueId val="{00000000-DB29-4AC3-A823-D59AFC8737E7}"/>
            </c:ext>
          </c:extLst>
        </c:ser>
        <c:ser>
          <c:idx val="1"/>
          <c:order val="1"/>
          <c:tx>
            <c:strRef>
              <c:f>Sheet1!$C$1</c:f>
              <c:strCache>
                <c:ptCount val="1"/>
              </c:strCache>
            </c:strRef>
          </c:tx>
          <c:spPr>
            <a:solidFill>
              <a:srgbClr val="ED7D31">
                <a:lumMod val="60000"/>
                <a:lumOff val="40000"/>
              </a:srgbClr>
            </a:solidFill>
          </c:spPr>
          <c:invertIfNegative val="0"/>
          <c:dLbls>
            <c:spPr>
              <a:noFill/>
              <a:ln>
                <a:noFill/>
              </a:ln>
              <a:effectLst/>
            </c:spPr>
            <c:txPr>
              <a:bodyPr/>
              <a:lstStyle/>
              <a:p>
                <a:pPr>
                  <a:defRPr sz="800">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Latvijas antidopinga sistēma</c:v>
                </c:pt>
                <c:pt idx="1">
                  <c:v>Starptautiskā antidopinga sistēma</c:v>
                </c:pt>
              </c:strCache>
            </c:strRef>
          </c:cat>
          <c:val>
            <c:numRef>
              <c:f>Sheet1!$C$2:$C$3</c:f>
              <c:numCache>
                <c:formatCode>0%</c:formatCode>
                <c:ptCount val="2"/>
                <c:pt idx="0">
                  <c:v>-0.21</c:v>
                </c:pt>
                <c:pt idx="1">
                  <c:v>-0.18</c:v>
                </c:pt>
              </c:numCache>
            </c:numRef>
          </c:val>
          <c:extLst>
            <c:ext xmlns:c16="http://schemas.microsoft.com/office/drawing/2014/chart" uri="{C3380CC4-5D6E-409C-BE32-E72D297353CC}">
              <c16:uniqueId val="{00000001-DB29-4AC3-A823-D59AFC8737E7}"/>
            </c:ext>
          </c:extLst>
        </c:ser>
        <c:ser>
          <c:idx val="2"/>
          <c:order val="2"/>
          <c:tx>
            <c:strRef>
              <c:f>Sheet1!$D$1</c:f>
              <c:strCache>
                <c:ptCount val="1"/>
                <c:pt idx="0">
                  <c:v>2024</c:v>
                </c:pt>
              </c:strCache>
            </c:strRef>
          </c:tx>
          <c:spPr>
            <a:solidFill>
              <a:srgbClr val="70AD47">
                <a:lumMod val="75000"/>
              </a:srgbClr>
            </a:solidFill>
          </c:spPr>
          <c:invertIfNegative val="0"/>
          <c:dLbls>
            <c:spPr>
              <a:noFill/>
              <a:ln>
                <a:noFill/>
              </a:ln>
              <a:effectLst/>
            </c:spPr>
            <c:txPr>
              <a:bodyPr wrap="square" lIns="38100" tIns="19050" rIns="38100" bIns="19050" anchor="ctr">
                <a:spAutoFit/>
              </a:bodyPr>
              <a:lstStyle/>
              <a:p>
                <a:pPr>
                  <a:defRPr sz="900" b="1">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Latvijas antidopinga sistēma</c:v>
                </c:pt>
                <c:pt idx="1">
                  <c:v>Starptautiskā antidopinga sistēma</c:v>
                </c:pt>
              </c:strCache>
            </c:strRef>
          </c:cat>
          <c:val>
            <c:numRef>
              <c:f>Sheet1!$D$2:$D$3</c:f>
              <c:numCache>
                <c:formatCode>0%</c:formatCode>
                <c:ptCount val="2"/>
                <c:pt idx="0">
                  <c:v>0.51726260485989417</c:v>
                </c:pt>
                <c:pt idx="1">
                  <c:v>0.54148513934777609</c:v>
                </c:pt>
              </c:numCache>
            </c:numRef>
          </c:val>
          <c:extLst>
            <c:ext xmlns:c16="http://schemas.microsoft.com/office/drawing/2014/chart" uri="{C3380CC4-5D6E-409C-BE32-E72D297353CC}">
              <c16:uniqueId val="{00000002-DB29-4AC3-A823-D59AFC8737E7}"/>
            </c:ext>
          </c:extLst>
        </c:ser>
        <c:ser>
          <c:idx val="3"/>
          <c:order val="3"/>
          <c:tx>
            <c:strRef>
              <c:f>Sheet1!$E$1</c:f>
              <c:strCache>
                <c:ptCount val="1"/>
              </c:strCache>
            </c:strRef>
          </c:tx>
          <c:spPr>
            <a:solidFill>
              <a:srgbClr val="ED7D31">
                <a:lumMod val="75000"/>
              </a:srgbClr>
            </a:solidFill>
          </c:spPr>
          <c:invertIfNegative val="0"/>
          <c:dLbls>
            <c:spPr>
              <a:noFill/>
              <a:ln>
                <a:noFill/>
              </a:ln>
              <a:effectLst/>
            </c:spPr>
            <c:txPr>
              <a:bodyPr wrap="square" lIns="38100" tIns="19050" rIns="38100" bIns="19050" anchor="ctr">
                <a:spAutoFit/>
              </a:bodyPr>
              <a:lstStyle/>
              <a:p>
                <a:pPr>
                  <a:defRPr sz="900" b="1">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Sheet1!$A$2:$A$3</c:f>
              <c:strCache>
                <c:ptCount val="2"/>
                <c:pt idx="0">
                  <c:v>Latvijas antidopinga sistēma</c:v>
                </c:pt>
                <c:pt idx="1">
                  <c:v>Starptautiskā antidopinga sistēma</c:v>
                </c:pt>
              </c:strCache>
            </c:strRef>
          </c:cat>
          <c:val>
            <c:numRef>
              <c:f>Sheet1!$E$2:$E$3</c:f>
              <c:numCache>
                <c:formatCode>0%</c:formatCode>
                <c:ptCount val="2"/>
                <c:pt idx="0">
                  <c:v>-0.21316879721266199</c:v>
                </c:pt>
                <c:pt idx="1">
                  <c:v>-0.217644789392378</c:v>
                </c:pt>
              </c:numCache>
            </c:numRef>
          </c:val>
          <c:extLst>
            <c:ext xmlns:c16="http://schemas.microsoft.com/office/drawing/2014/chart" uri="{C3380CC4-5D6E-409C-BE32-E72D297353CC}">
              <c16:uniqueId val="{00000003-DB29-4AC3-A823-D59AFC8737E7}"/>
            </c:ext>
          </c:extLst>
        </c:ser>
        <c:dLbls>
          <c:showLegendKey val="0"/>
          <c:showVal val="1"/>
          <c:showCatName val="0"/>
          <c:showSerName val="0"/>
          <c:showPercent val="0"/>
          <c:showBubbleSize val="0"/>
        </c:dLbls>
        <c:gapWidth val="60"/>
        <c:overlap val="60"/>
        <c:axId val="366829040"/>
        <c:axId val="366831784"/>
      </c:barChart>
      <c:catAx>
        <c:axId val="366829040"/>
        <c:scaling>
          <c:orientation val="minMax"/>
        </c:scaling>
        <c:delete val="0"/>
        <c:axPos val="l"/>
        <c:majorGridlines>
          <c:spPr>
            <a:ln w="3175">
              <a:solidFill>
                <a:srgbClr val="C0C0C0"/>
              </a:solidFill>
              <a:prstDash val="solid"/>
            </a:ln>
          </c:spPr>
        </c:majorGridlines>
        <c:numFmt formatCode="General" sourceLinked="1"/>
        <c:majorTickMark val="out"/>
        <c:minorTickMark val="out"/>
        <c:tickLblPos val="low"/>
        <c:spPr>
          <a:ln w="3175">
            <a:solidFill>
              <a:srgbClr val="000000"/>
            </a:solidFill>
            <a:prstDash val="solid"/>
          </a:ln>
        </c:spPr>
        <c:txPr>
          <a:bodyPr rot="0" vert="horz"/>
          <a:lstStyle/>
          <a:p>
            <a:pPr>
              <a:defRPr lang="en-US" sz="1100" b="1" i="0" u="none" strike="noStrike" baseline="0">
                <a:solidFill>
                  <a:srgbClr val="000000"/>
                </a:solidFill>
                <a:latin typeface="+mn-lt"/>
                <a:ea typeface="Arial"/>
                <a:cs typeface="Arial"/>
              </a:defRPr>
            </a:pPr>
            <a:endParaRPr lang="en-US"/>
          </a:p>
        </c:txPr>
        <c:crossAx val="366831784"/>
        <c:crosses val="autoZero"/>
        <c:auto val="1"/>
        <c:lblAlgn val="ctr"/>
        <c:lblOffset val="100"/>
        <c:tickLblSkip val="1"/>
        <c:tickMarkSkip val="1"/>
        <c:noMultiLvlLbl val="0"/>
      </c:catAx>
      <c:valAx>
        <c:axId val="366831784"/>
        <c:scaling>
          <c:orientation val="minMax"/>
          <c:max val="0.75000000000000011"/>
          <c:min val="-0.5"/>
        </c:scaling>
        <c:delete val="1"/>
        <c:axPos val="b"/>
        <c:majorGridlines>
          <c:spPr>
            <a:ln w="3175">
              <a:solidFill>
                <a:srgbClr val="C0C0C0"/>
              </a:solidFill>
              <a:prstDash val="solid"/>
            </a:ln>
          </c:spPr>
        </c:majorGridlines>
        <c:numFmt formatCode="0%" sourceLinked="0"/>
        <c:majorTickMark val="out"/>
        <c:minorTickMark val="none"/>
        <c:tickLblPos val="nextTo"/>
        <c:crossAx val="366829040"/>
        <c:crosses val="autoZero"/>
        <c:crossBetween val="between"/>
        <c:majorUnit val="0.25"/>
      </c:valAx>
      <c:spPr>
        <a:solidFill>
          <a:srgbClr val="FFFFFF"/>
        </a:solidFill>
        <a:ln w="12700">
          <a:solidFill>
            <a:srgbClr val="C0C0C0"/>
          </a:solidFill>
          <a:prstDash val="solid"/>
        </a:ln>
      </c:spPr>
    </c:plotArea>
    <c:legend>
      <c:legendPos val="r"/>
      <c:layout>
        <c:manualLayout>
          <c:xMode val="edge"/>
          <c:yMode val="edge"/>
          <c:x val="9.8258007579470452E-2"/>
          <c:y val="3.7238130547381232E-2"/>
          <c:w val="0.1374033620307662"/>
          <c:h val="0.1466324132766402"/>
        </c:manualLayout>
      </c:layout>
      <c:overlay val="0"/>
      <c:spPr>
        <a:noFill/>
        <a:ln w="3175">
          <a:solidFill>
            <a:srgbClr val="FFFFFF"/>
          </a:solidFill>
          <a:prstDash val="solid"/>
        </a:ln>
      </c:spPr>
      <c:txPr>
        <a:bodyPr/>
        <a:lstStyle/>
        <a:p>
          <a:pPr>
            <a:defRPr lang="en-US" sz="1100" b="1" i="0" u="none" strike="noStrike" baseline="0">
              <a:solidFill>
                <a:srgbClr val="000000"/>
              </a:solidFill>
              <a:latin typeface="+mn-lt"/>
              <a:ea typeface="Arial"/>
              <a:cs typeface="Arial"/>
            </a:defRPr>
          </a:pPr>
          <a:endParaRPr lang="en-US"/>
        </a:p>
      </c:txPr>
    </c:legend>
    <c:plotVisOnly val="1"/>
    <c:dispBlanksAs val="gap"/>
    <c:showDLblsOverMax val="0"/>
  </c:chart>
  <c:spPr>
    <a:noFill/>
    <a:ln w="3175">
      <a:noFill/>
      <a:prstDash val="solid"/>
    </a:ln>
  </c:spPr>
  <c:txPr>
    <a:bodyPr/>
    <a:lstStyle/>
    <a:p>
      <a:pPr>
        <a:defRPr sz="1000" b="0" i="0" u="none" strike="noStrike" baseline="0">
          <a:solidFill>
            <a:srgbClr val="000000"/>
          </a:solidFill>
          <a:latin typeface="Arial"/>
          <a:ea typeface="Arial"/>
          <a:cs typeface="Arial"/>
        </a:defRPr>
      </a:pPr>
      <a:endParaRPr lang="en-US"/>
    </a:p>
  </c:txPr>
  <c:externalData r:id="rId2">
    <c:autoUpdate val="0"/>
  </c:externalData>
  <c:userShapes r:id="rId3"/>
</c:chartSpace>
</file>

<file path=ppt/charts/chart8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Sheet1!$C$2</c:f>
              <c:strCache>
                <c:ptCount val="1"/>
                <c:pt idx="0">
                  <c:v>Uzticas + drīzāk uzticas</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Sheet1!$C$3:$C$40</c:f>
              <c:numCache>
                <c:formatCode>0%</c:formatCode>
                <c:ptCount val="38"/>
                <c:pt idx="0">
                  <c:v>0.37104347151002304</c:v>
                </c:pt>
                <c:pt idx="1">
                  <c:v>0.50837654681195199</c:v>
                </c:pt>
                <c:pt idx="2">
                  <c:v>0.55092369064121471</c:v>
                </c:pt>
                <c:pt idx="4">
                  <c:v>0.42943067454516431</c:v>
                </c:pt>
                <c:pt idx="5">
                  <c:v>0.5264487187266802</c:v>
                </c:pt>
                <c:pt idx="6">
                  <c:v>0.57257875277658821</c:v>
                </c:pt>
                <c:pt idx="8">
                  <c:v>0.49634216731745767</c:v>
                </c:pt>
                <c:pt idx="9">
                  <c:v>0.5550235510072894</c:v>
                </c:pt>
                <c:pt idx="11">
                  <c:v>0.53291362148879462</c:v>
                </c:pt>
                <c:pt idx="12">
                  <c:v>0.49162456702411389</c:v>
                </c:pt>
                <c:pt idx="13">
                  <c:v>0.53591524988375927</c:v>
                </c:pt>
                <c:pt idx="15">
                  <c:v>0.50068985616371975</c:v>
                </c:pt>
                <c:pt idx="16">
                  <c:v>0.5385430570460068</c:v>
                </c:pt>
                <c:pt idx="17">
                  <c:v>0.56766134159857595</c:v>
                </c:pt>
                <c:pt idx="18">
                  <c:v>0.60894523955088797</c:v>
                </c:pt>
                <c:pt idx="19">
                  <c:v>0.61117464817775413</c:v>
                </c:pt>
                <c:pt idx="21">
                  <c:v>0.45491027726905714</c:v>
                </c:pt>
                <c:pt idx="22">
                  <c:v>0.46006447420148378</c:v>
                </c:pt>
                <c:pt idx="23">
                  <c:v>0.55641147621384501</c:v>
                </c:pt>
                <c:pt idx="25">
                  <c:v>0.42934091878536657</c:v>
                </c:pt>
                <c:pt idx="26">
                  <c:v>0.53828243952595922</c:v>
                </c:pt>
                <c:pt idx="28">
                  <c:v>0.46333221346703257</c:v>
                </c:pt>
                <c:pt idx="29">
                  <c:v>0.43697538599265456</c:v>
                </c:pt>
                <c:pt idx="30">
                  <c:v>0.49380354954252609</c:v>
                </c:pt>
                <c:pt idx="31">
                  <c:v>0.59489579760049704</c:v>
                </c:pt>
                <c:pt idx="32">
                  <c:v>0.70510787157375576</c:v>
                </c:pt>
                <c:pt idx="34">
                  <c:v>0.55127017658204602</c:v>
                </c:pt>
                <c:pt idx="35">
                  <c:v>0.48657417265205827</c:v>
                </c:pt>
                <c:pt idx="37">
                  <c:v>0.51726260485989417</c:v>
                </c:pt>
              </c:numCache>
            </c:numRef>
          </c:val>
          <c:extLst>
            <c:ext xmlns:c16="http://schemas.microsoft.com/office/drawing/2014/chart" uri="{C3380CC4-5D6E-409C-BE32-E72D297353CC}">
              <c16:uniqueId val="{00000000-5F1B-4A82-B44A-71B26AC2684B}"/>
            </c:ext>
          </c:extLst>
        </c:ser>
        <c:ser>
          <c:idx val="1"/>
          <c:order val="1"/>
          <c:tx>
            <c:strRef>
              <c:f>Sheet1!$D$2</c:f>
              <c:strCache>
                <c:ptCount val="1"/>
                <c:pt idx="0">
                  <c:v>Neuzticas + drīzāk neuzticas</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Sheet1!$D$3:$D$40</c:f>
              <c:numCache>
                <c:formatCode>0%</c:formatCode>
                <c:ptCount val="38"/>
                <c:pt idx="0">
                  <c:v>0.33172203330087841</c:v>
                </c:pt>
                <c:pt idx="1">
                  <c:v>0.20374625930002985</c:v>
                </c:pt>
                <c:pt idx="2">
                  <c:v>0.19537078751490114</c:v>
                </c:pt>
                <c:pt idx="4">
                  <c:v>0.2665309939418522</c:v>
                </c:pt>
                <c:pt idx="5">
                  <c:v>0.20088197227734267</c:v>
                </c:pt>
                <c:pt idx="6">
                  <c:v>0.19025361126797585</c:v>
                </c:pt>
                <c:pt idx="8">
                  <c:v>0.22022293179405572</c:v>
                </c:pt>
                <c:pt idx="9">
                  <c:v>0.20043623387577383</c:v>
                </c:pt>
                <c:pt idx="11">
                  <c:v>0.19980421265299986</c:v>
                </c:pt>
                <c:pt idx="12">
                  <c:v>0.2457189146201133</c:v>
                </c:pt>
                <c:pt idx="13">
                  <c:v>0.18392576077950148</c:v>
                </c:pt>
                <c:pt idx="15">
                  <c:v>0.29535875163283587</c:v>
                </c:pt>
                <c:pt idx="16">
                  <c:v>0.18918132490636227</c:v>
                </c:pt>
                <c:pt idx="17">
                  <c:v>0.23474927934630899</c:v>
                </c:pt>
                <c:pt idx="18">
                  <c:v>0.1818262588318684</c:v>
                </c:pt>
                <c:pt idx="19">
                  <c:v>0.15626697519576577</c:v>
                </c:pt>
                <c:pt idx="21">
                  <c:v>0.27054040495250992</c:v>
                </c:pt>
                <c:pt idx="22">
                  <c:v>0.25593982770599211</c:v>
                </c:pt>
                <c:pt idx="23">
                  <c:v>0.18309695401182929</c:v>
                </c:pt>
                <c:pt idx="25">
                  <c:v>0.28951414600590919</c:v>
                </c:pt>
                <c:pt idx="26">
                  <c:v>0.19491656979522071</c:v>
                </c:pt>
                <c:pt idx="28">
                  <c:v>0.24993853581507616</c:v>
                </c:pt>
                <c:pt idx="29">
                  <c:v>0.25986713958342977</c:v>
                </c:pt>
                <c:pt idx="30">
                  <c:v>0.21995392683166123</c:v>
                </c:pt>
                <c:pt idx="31">
                  <c:v>0.15839027123732571</c:v>
                </c:pt>
                <c:pt idx="32">
                  <c:v>0.12298431718648221</c:v>
                </c:pt>
                <c:pt idx="34">
                  <c:v>0.24270871937993505</c:v>
                </c:pt>
                <c:pt idx="35">
                  <c:v>0.18651197189559249</c:v>
                </c:pt>
                <c:pt idx="37">
                  <c:v>0.21316879721266185</c:v>
                </c:pt>
              </c:numCache>
            </c:numRef>
          </c:val>
          <c:extLst>
            <c:ext xmlns:c16="http://schemas.microsoft.com/office/drawing/2014/chart" uri="{C3380CC4-5D6E-409C-BE32-E72D297353CC}">
              <c16:uniqueId val="{00000001-5F1B-4A82-B44A-71B26AC2684B}"/>
            </c:ext>
          </c:extLst>
        </c:ser>
        <c:ser>
          <c:idx val="2"/>
          <c:order val="2"/>
          <c:tx>
            <c:strRef>
              <c:f>Sheet1!$E$2</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Sheet1!$E$3:$E$40</c:f>
              <c:numCache>
                <c:formatCode>0%</c:formatCode>
                <c:ptCount val="38"/>
                <c:pt idx="0">
                  <c:v>0.29723449518909933</c:v>
                </c:pt>
                <c:pt idx="1">
                  <c:v>0.28787719388801769</c:v>
                </c:pt>
                <c:pt idx="2">
                  <c:v>0.2537055218438839</c:v>
                </c:pt>
                <c:pt idx="4">
                  <c:v>0.30403833151298321</c:v>
                </c:pt>
                <c:pt idx="5">
                  <c:v>0.27266930899597602</c:v>
                </c:pt>
                <c:pt idx="6">
                  <c:v>0.23716763595543655</c:v>
                </c:pt>
                <c:pt idx="8">
                  <c:v>0.28343490088848772</c:v>
                </c:pt>
                <c:pt idx="9">
                  <c:v>0.24454021511693508</c:v>
                </c:pt>
                <c:pt idx="11">
                  <c:v>0.2672821658582073</c:v>
                </c:pt>
                <c:pt idx="12">
                  <c:v>0.26265651835577397</c:v>
                </c:pt>
                <c:pt idx="13">
                  <c:v>0.28015898933673611</c:v>
                </c:pt>
                <c:pt idx="15">
                  <c:v>0.20395139220344408</c:v>
                </c:pt>
                <c:pt idx="16">
                  <c:v>0.27227561804763095</c:v>
                </c:pt>
                <c:pt idx="17">
                  <c:v>0.19758937905511564</c:v>
                </c:pt>
                <c:pt idx="18">
                  <c:v>0.20922850161724349</c:v>
                </c:pt>
                <c:pt idx="19">
                  <c:v>0.23255837662648005</c:v>
                </c:pt>
                <c:pt idx="21">
                  <c:v>0.27454931777843294</c:v>
                </c:pt>
                <c:pt idx="22">
                  <c:v>0.28399569809252312</c:v>
                </c:pt>
                <c:pt idx="23">
                  <c:v>0.26049156977432525</c:v>
                </c:pt>
                <c:pt idx="25">
                  <c:v>0.28114493520872275</c:v>
                </c:pt>
                <c:pt idx="26">
                  <c:v>0.26680099067881957</c:v>
                </c:pt>
                <c:pt idx="28">
                  <c:v>0.28672925071789135</c:v>
                </c:pt>
                <c:pt idx="29">
                  <c:v>0.30315747442391344</c:v>
                </c:pt>
                <c:pt idx="30">
                  <c:v>0.28624252362581243</c:v>
                </c:pt>
                <c:pt idx="31">
                  <c:v>0.24671393116217788</c:v>
                </c:pt>
                <c:pt idx="32">
                  <c:v>0.17190781123976243</c:v>
                </c:pt>
                <c:pt idx="34">
                  <c:v>0.20602110403801877</c:v>
                </c:pt>
                <c:pt idx="35">
                  <c:v>0.32691385545234797</c:v>
                </c:pt>
                <c:pt idx="37">
                  <c:v>0.26956859792744364</c:v>
                </c:pt>
              </c:numCache>
            </c:numRef>
          </c:val>
          <c:extLst>
            <c:ext xmlns:c16="http://schemas.microsoft.com/office/drawing/2014/chart" uri="{C3380CC4-5D6E-409C-BE32-E72D297353CC}">
              <c16:uniqueId val="{00000002-5F1B-4A82-B44A-71B26AC2684B}"/>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900"/>
            </a:pPr>
            <a:endParaRPr lang="en-US"/>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21629890559029258"/>
          <c:y val="2.3597491191768767E-3"/>
          <c:w val="0.78370109440970748"/>
          <c:h val="4.0910676692836698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8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988945852467981"/>
          <c:y val="0.20484276712455432"/>
          <c:w val="0.51932681487152632"/>
          <c:h val="0.5391989779849804"/>
        </c:manualLayout>
      </c:layout>
      <c:doughnutChart>
        <c:varyColors val="1"/>
        <c:ser>
          <c:idx val="0"/>
          <c:order val="0"/>
          <c:tx>
            <c:strRef>
              <c:f>Sheet1!$B$1</c:f>
              <c:strCache>
                <c:ptCount val="1"/>
                <c:pt idx="0">
                  <c:v>Sales</c:v>
                </c:pt>
              </c:strCache>
            </c:strRef>
          </c:tx>
          <c:spPr>
            <a:solidFill>
              <a:schemeClr val="accent6"/>
            </a:solidFill>
          </c:spPr>
          <c:dPt>
            <c:idx val="0"/>
            <c:bubble3D val="0"/>
            <c:spPr>
              <a:solidFill>
                <a:schemeClr val="accent6">
                  <a:lumMod val="75000"/>
                </a:schemeClr>
              </a:solidFill>
            </c:spPr>
            <c:extLst>
              <c:ext xmlns:c16="http://schemas.microsoft.com/office/drawing/2014/chart" uri="{C3380CC4-5D6E-409C-BE32-E72D297353CC}">
                <c16:uniqueId val="{00000001-56D7-479D-8EB9-16BB5A82D2C0}"/>
              </c:ext>
            </c:extLst>
          </c:dPt>
          <c:dPt>
            <c:idx val="1"/>
            <c:bubble3D val="0"/>
            <c:extLst>
              <c:ext xmlns:c16="http://schemas.microsoft.com/office/drawing/2014/chart" uri="{C3380CC4-5D6E-409C-BE32-E72D297353CC}">
                <c16:uniqueId val="{00000002-56D7-479D-8EB9-16BB5A82D2C0}"/>
              </c:ext>
            </c:extLst>
          </c:dPt>
          <c:dPt>
            <c:idx val="2"/>
            <c:bubble3D val="0"/>
            <c:spPr>
              <a:solidFill>
                <a:schemeClr val="accent2"/>
              </a:solidFill>
            </c:spPr>
            <c:extLst>
              <c:ext xmlns:c16="http://schemas.microsoft.com/office/drawing/2014/chart" uri="{C3380CC4-5D6E-409C-BE32-E72D297353CC}">
                <c16:uniqueId val="{00000004-56D7-479D-8EB9-16BB5A82D2C0}"/>
              </c:ext>
            </c:extLst>
          </c:dPt>
          <c:dPt>
            <c:idx val="3"/>
            <c:bubble3D val="0"/>
            <c:spPr>
              <a:solidFill>
                <a:schemeClr val="accent2">
                  <a:lumMod val="75000"/>
                </a:schemeClr>
              </a:solidFill>
            </c:spPr>
            <c:extLst>
              <c:ext xmlns:c16="http://schemas.microsoft.com/office/drawing/2014/chart" uri="{C3380CC4-5D6E-409C-BE32-E72D297353CC}">
                <c16:uniqueId val="{00000006-56D7-479D-8EB9-16BB5A82D2C0}"/>
              </c:ext>
            </c:extLst>
          </c:dPt>
          <c:dPt>
            <c:idx val="4"/>
            <c:bubble3D val="0"/>
            <c:spPr>
              <a:solidFill>
                <a:schemeClr val="bg1">
                  <a:lumMod val="65000"/>
                </a:schemeClr>
              </a:solidFill>
            </c:spPr>
            <c:extLst>
              <c:ext xmlns:c16="http://schemas.microsoft.com/office/drawing/2014/chart" uri="{C3380CC4-5D6E-409C-BE32-E72D297353CC}">
                <c16:uniqueId val="{00000008-56D7-479D-8EB9-16BB5A82D2C0}"/>
              </c:ext>
            </c:extLst>
          </c:dPt>
          <c:dPt>
            <c:idx val="6"/>
            <c:bubble3D val="0"/>
            <c:extLst>
              <c:ext xmlns:c16="http://schemas.microsoft.com/office/drawing/2014/chart" uri="{C3380CC4-5D6E-409C-BE32-E72D297353CC}">
                <c16:uniqueId val="{00000009-56D7-479D-8EB9-16BB5A82D2C0}"/>
              </c:ext>
            </c:extLst>
          </c:dPt>
          <c:dLbls>
            <c:dLbl>
              <c:idx val="0"/>
              <c:layout>
                <c:manualLayout>
                  <c:x val="-7.963745568992325E-3"/>
                  <c:y val="-0.18858263326652216"/>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6D7-479D-8EB9-16BB5A82D2C0}"/>
                </c:ext>
              </c:extLst>
            </c:dLbl>
            <c:dLbl>
              <c:idx val="1"/>
              <c:layout>
                <c:manualLayout>
                  <c:x val="0.2000846030399529"/>
                  <c:y val="0.12930462900765019"/>
                </c:manualLayout>
              </c:layout>
              <c:spPr>
                <a:noFill/>
                <a:ln>
                  <a:noFill/>
                </a:ln>
                <a:effectLst/>
              </c:spPr>
              <c:txPr>
                <a:bodyPr wrap="square" lIns="38100" tIns="19050" rIns="38100" bIns="19050" anchor="ctr">
                  <a:noAutofit/>
                </a:bodyPr>
                <a:lstStyle/>
                <a:p>
                  <a:pPr>
                    <a:defRPr sz="1000" b="1"/>
                  </a:pPr>
                  <a:endParaRPr lang="en-US"/>
                </a:p>
              </c:txPr>
              <c:showLegendKey val="0"/>
              <c:showVal val="1"/>
              <c:showCatName val="1"/>
              <c:showSerName val="0"/>
              <c:showPercent val="0"/>
              <c:showBubbleSize val="0"/>
              <c:extLst>
                <c:ext xmlns:c15="http://schemas.microsoft.com/office/drawing/2012/chart" uri="{CE6537A1-D6FC-4f65-9D91-7224C49458BB}">
                  <c15:layout>
                    <c:manualLayout>
                      <c:w val="0.2295509108500802"/>
                      <c:h val="0.13133573163825518"/>
                    </c:manualLayout>
                  </c15:layout>
                </c:ext>
                <c:ext xmlns:c16="http://schemas.microsoft.com/office/drawing/2014/chart" uri="{C3380CC4-5D6E-409C-BE32-E72D297353CC}">
                  <c16:uniqueId val="{00000002-56D7-479D-8EB9-16BB5A82D2C0}"/>
                </c:ext>
              </c:extLst>
            </c:dLbl>
            <c:dLbl>
              <c:idx val="2"/>
              <c:layout>
                <c:manualLayout>
                  <c:x val="-0.13870297851200636"/>
                  <c:y val="0.14201135155274774"/>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6D7-479D-8EB9-16BB5A82D2C0}"/>
                </c:ext>
              </c:extLst>
            </c:dLbl>
            <c:dLbl>
              <c:idx val="3"/>
              <c:layout>
                <c:manualLayout>
                  <c:x val="-0.19860070696684393"/>
                  <c:y val="5.6234515356143475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6D7-479D-8EB9-16BB5A82D2C0}"/>
                </c:ext>
              </c:extLst>
            </c:dLbl>
            <c:dLbl>
              <c:idx val="4"/>
              <c:layout>
                <c:manualLayout>
                  <c:x val="-0.19474812974702269"/>
                  <c:y val="-1.2172323859201648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6D7-479D-8EB9-16BB5A82D2C0}"/>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6D7-479D-8EB9-16BB5A82D2C0}"/>
                </c:ext>
              </c:extLst>
            </c:dLbl>
            <c:spPr>
              <a:noFill/>
              <a:ln>
                <a:noFill/>
              </a:ln>
              <a:effectLst/>
            </c:spPr>
            <c:txPr>
              <a:bodyPr wrap="square" lIns="38100" tIns="19050" rIns="38100" bIns="19050" anchor="ctr">
                <a:spAutoFit/>
              </a:bodyPr>
              <a:lstStyle/>
              <a:p>
                <a:pPr>
                  <a:defRPr sz="100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Sheet1!$A$2:$A$6</c:f>
              <c:strCache>
                <c:ptCount val="5"/>
                <c:pt idx="0">
                  <c:v>Pilnībā piekrīt</c:v>
                </c:pt>
                <c:pt idx="1">
                  <c:v>Drīzāk piekrīt</c:v>
                </c:pt>
                <c:pt idx="2">
                  <c:v>Drīzāk nepiekrīt</c:v>
                </c:pt>
                <c:pt idx="3">
                  <c:v>Pilnībā nepiekrīt</c:v>
                </c:pt>
                <c:pt idx="4">
                  <c:v>Grūti pateikt</c:v>
                </c:pt>
              </c:strCache>
            </c:strRef>
          </c:cat>
          <c:val>
            <c:numRef>
              <c:f>Sheet1!$B$2:$B$6</c:f>
              <c:numCache>
                <c:formatCode>0%</c:formatCode>
                <c:ptCount val="5"/>
                <c:pt idx="0">
                  <c:v>0.41249916666239028</c:v>
                </c:pt>
                <c:pt idx="1">
                  <c:v>0.31910692384572215</c:v>
                </c:pt>
                <c:pt idx="2">
                  <c:v>0.16799796122703192</c:v>
                </c:pt>
                <c:pt idx="3">
                  <c:v>6.100729767005024E-2</c:v>
                </c:pt>
                <c:pt idx="4">
                  <c:v>3.9388650594805667E-2</c:v>
                </c:pt>
              </c:numCache>
            </c:numRef>
          </c:val>
          <c:extLst>
            <c:ext xmlns:c16="http://schemas.microsoft.com/office/drawing/2014/chart" uri="{C3380CC4-5D6E-409C-BE32-E72D297353CC}">
              <c16:uniqueId val="{0000000A-56D7-479D-8EB9-16BB5A82D2C0}"/>
            </c:ext>
          </c:extLst>
        </c:ser>
        <c:dLbls>
          <c:showLegendKey val="0"/>
          <c:showVal val="0"/>
          <c:showCatName val="0"/>
          <c:showSerName val="0"/>
          <c:showPercent val="0"/>
          <c:showBubbleSize val="0"/>
          <c:showLeaderLines val="1"/>
        </c:dLbls>
        <c:firstSliceAng val="277"/>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6.6598130364946134E-2"/>
          <c:y val="4.6001232772310595E-3"/>
          <c:w val="0.93340186963505389"/>
          <c:h val="0.67016207277263462"/>
        </c:manualLayout>
      </c:layout>
      <c:barChart>
        <c:barDir val="bar"/>
        <c:grouping val="percentStacked"/>
        <c:varyColors val="0"/>
        <c:ser>
          <c:idx val="0"/>
          <c:order val="0"/>
          <c:tx>
            <c:strRef>
              <c:f>Sheet1!$B$2</c:f>
              <c:strCache>
                <c:ptCount val="1"/>
                <c:pt idx="0">
                  <c:v>3 reizes nedēļā vai biežāk</c:v>
                </c:pt>
              </c:strCache>
            </c:strRef>
          </c:tx>
          <c:spPr>
            <a:solidFill>
              <a:srgbClr val="4472C4"/>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2024</c:v>
                </c:pt>
              </c:numCache>
            </c:numRef>
          </c:cat>
          <c:val>
            <c:numRef>
              <c:f>Sheet1!$B$3:$B$4</c:f>
              <c:numCache>
                <c:formatCode>0%</c:formatCode>
                <c:ptCount val="2"/>
                <c:pt idx="0">
                  <c:v>0.16</c:v>
                </c:pt>
                <c:pt idx="1">
                  <c:v>0.31717426290703099</c:v>
                </c:pt>
              </c:numCache>
            </c:numRef>
          </c:val>
          <c:extLst>
            <c:ext xmlns:c16="http://schemas.microsoft.com/office/drawing/2014/chart" uri="{C3380CC4-5D6E-409C-BE32-E72D297353CC}">
              <c16:uniqueId val="{00000000-1343-491F-A09C-C2D881E3302C}"/>
            </c:ext>
          </c:extLst>
        </c:ser>
        <c:ser>
          <c:idx val="1"/>
          <c:order val="1"/>
          <c:tx>
            <c:strRef>
              <c:f>Sheet1!$C$2</c:f>
              <c:strCache>
                <c:ptCount val="1"/>
                <c:pt idx="0">
                  <c:v>1 – 2 reizes nedēļā</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2024</c:v>
                </c:pt>
              </c:numCache>
            </c:numRef>
          </c:cat>
          <c:val>
            <c:numRef>
              <c:f>Sheet1!$C$3:$C$4</c:f>
              <c:numCache>
                <c:formatCode>0%</c:formatCode>
                <c:ptCount val="2"/>
                <c:pt idx="0">
                  <c:v>0.25</c:v>
                </c:pt>
                <c:pt idx="1">
                  <c:v>0.3272481995417526</c:v>
                </c:pt>
              </c:numCache>
            </c:numRef>
          </c:val>
          <c:extLst>
            <c:ext xmlns:c16="http://schemas.microsoft.com/office/drawing/2014/chart" uri="{C3380CC4-5D6E-409C-BE32-E72D297353CC}">
              <c16:uniqueId val="{00000001-1343-491F-A09C-C2D881E3302C}"/>
            </c:ext>
          </c:extLst>
        </c:ser>
        <c:ser>
          <c:idx val="2"/>
          <c:order val="2"/>
          <c:tx>
            <c:strRef>
              <c:f>Sheet1!$D$2</c:f>
              <c:strCache>
                <c:ptCount val="1"/>
                <c:pt idx="0">
                  <c:v>Vienu vai dažas reizes mēnesī, bet ne katru nedēļu</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2024</c:v>
                </c:pt>
              </c:numCache>
            </c:numRef>
          </c:cat>
          <c:val>
            <c:numRef>
              <c:f>Sheet1!$D$3:$D$4</c:f>
              <c:numCache>
                <c:formatCode>0%</c:formatCode>
                <c:ptCount val="2"/>
                <c:pt idx="0">
                  <c:v>0.22</c:v>
                </c:pt>
                <c:pt idx="1">
                  <c:v>0.14384549626688811</c:v>
                </c:pt>
              </c:numCache>
            </c:numRef>
          </c:val>
          <c:extLst>
            <c:ext xmlns:c16="http://schemas.microsoft.com/office/drawing/2014/chart" uri="{C3380CC4-5D6E-409C-BE32-E72D297353CC}">
              <c16:uniqueId val="{00000002-1343-491F-A09C-C2D881E3302C}"/>
            </c:ext>
          </c:extLst>
        </c:ser>
        <c:ser>
          <c:idx val="3"/>
          <c:order val="3"/>
          <c:tx>
            <c:strRef>
              <c:f>Sheet1!$E$2</c:f>
              <c:strCache>
                <c:ptCount val="1"/>
                <c:pt idx="0">
                  <c:v>Retāk kā reizi mēnesī</c:v>
                </c:pt>
              </c:strCache>
            </c:strRef>
          </c:tx>
          <c:spPr>
            <a:solidFill>
              <a:srgbClr val="70AD47">
                <a:lumMod val="60000"/>
                <a:lumOff val="40000"/>
              </a:srgbClr>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2024</c:v>
                </c:pt>
              </c:numCache>
            </c:numRef>
          </c:cat>
          <c:val>
            <c:numRef>
              <c:f>Sheet1!$E$3:$E$4</c:f>
              <c:numCache>
                <c:formatCode>0%</c:formatCode>
                <c:ptCount val="2"/>
                <c:pt idx="0">
                  <c:v>0.15</c:v>
                </c:pt>
                <c:pt idx="1">
                  <c:v>7.7677071084417848E-2</c:v>
                </c:pt>
              </c:numCache>
            </c:numRef>
          </c:val>
          <c:extLst>
            <c:ext xmlns:c16="http://schemas.microsoft.com/office/drawing/2014/chart" uri="{C3380CC4-5D6E-409C-BE32-E72D297353CC}">
              <c16:uniqueId val="{00000003-1343-491F-A09C-C2D881E3302C}"/>
            </c:ext>
          </c:extLst>
        </c:ser>
        <c:ser>
          <c:idx val="4"/>
          <c:order val="4"/>
          <c:tx>
            <c:strRef>
              <c:f>Sheet1!$F$2</c:f>
              <c:strCache>
                <c:ptCount val="1"/>
                <c:pt idx="0">
                  <c:v>Nemaz</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2024</c:v>
                </c:pt>
              </c:numCache>
            </c:numRef>
          </c:cat>
          <c:val>
            <c:numRef>
              <c:f>Sheet1!$F$3:$F$4</c:f>
              <c:numCache>
                <c:formatCode>0%</c:formatCode>
                <c:ptCount val="2"/>
                <c:pt idx="0">
                  <c:v>0.18</c:v>
                </c:pt>
                <c:pt idx="1">
                  <c:v>0.10953913235085291</c:v>
                </c:pt>
              </c:numCache>
            </c:numRef>
          </c:val>
          <c:extLst>
            <c:ext xmlns:c16="http://schemas.microsoft.com/office/drawing/2014/chart" uri="{C3380CC4-5D6E-409C-BE32-E72D297353CC}">
              <c16:uniqueId val="{00000004-1343-491F-A09C-C2D881E3302C}"/>
            </c:ext>
          </c:extLst>
        </c:ser>
        <c:ser>
          <c:idx val="5"/>
          <c:order val="5"/>
          <c:tx>
            <c:strRef>
              <c:f>Sheet1!$G$2</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2024</c:v>
                </c:pt>
              </c:numCache>
            </c:numRef>
          </c:cat>
          <c:val>
            <c:numRef>
              <c:f>Sheet1!$G$3:$G$4</c:f>
              <c:numCache>
                <c:formatCode>0%</c:formatCode>
                <c:ptCount val="2"/>
                <c:pt idx="0">
                  <c:v>0.04</c:v>
                </c:pt>
                <c:pt idx="1">
                  <c:v>2.4515837849057275E-2</c:v>
                </c:pt>
              </c:numCache>
            </c:numRef>
          </c:val>
          <c:extLst>
            <c:ext xmlns:c16="http://schemas.microsoft.com/office/drawing/2014/chart" uri="{C3380CC4-5D6E-409C-BE32-E72D297353CC}">
              <c16:uniqueId val="{00000005-1343-491F-A09C-C2D881E3302C}"/>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05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2.2524752235787236E-2"/>
          <c:y val="0.73836595828967111"/>
          <c:w val="0.9774752477642128"/>
          <c:h val="0.26163404171032884"/>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9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Sheet1!$C$2</c:f>
              <c:strCache>
                <c:ptCount val="1"/>
                <c:pt idx="0">
                  <c:v>Pilnībā + drīzāk piekrīt</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Sheet1!$C$3:$C$40</c:f>
              <c:numCache>
                <c:formatCode>0%</c:formatCode>
                <c:ptCount val="38"/>
                <c:pt idx="0">
                  <c:v>0.77845870404868645</c:v>
                </c:pt>
                <c:pt idx="1">
                  <c:v>0.7474810990658054</c:v>
                </c:pt>
                <c:pt idx="2">
                  <c:v>0.72039797637207703</c:v>
                </c:pt>
                <c:pt idx="4">
                  <c:v>0.67331379431934779</c:v>
                </c:pt>
                <c:pt idx="5">
                  <c:v>0.75024936726612734</c:v>
                </c:pt>
                <c:pt idx="6">
                  <c:v>0.74269573608987149</c:v>
                </c:pt>
                <c:pt idx="8">
                  <c:v>0.71582088577621472</c:v>
                </c:pt>
                <c:pt idx="9">
                  <c:v>0.76009805032480671</c:v>
                </c:pt>
                <c:pt idx="11">
                  <c:v>0.74001996293393379</c:v>
                </c:pt>
                <c:pt idx="12">
                  <c:v>0.75074893293868927</c:v>
                </c:pt>
                <c:pt idx="13">
                  <c:v>0.70049676522255011</c:v>
                </c:pt>
                <c:pt idx="15">
                  <c:v>0.79187201926977746</c:v>
                </c:pt>
                <c:pt idx="16">
                  <c:v>0.77232000654278155</c:v>
                </c:pt>
                <c:pt idx="17">
                  <c:v>0.72067669947344537</c:v>
                </c:pt>
                <c:pt idx="18">
                  <c:v>0.72938528916101542</c:v>
                </c:pt>
                <c:pt idx="19">
                  <c:v>0.67883190959265738</c:v>
                </c:pt>
                <c:pt idx="21">
                  <c:v>0.74322220488519075</c:v>
                </c:pt>
                <c:pt idx="22">
                  <c:v>0.75252101223636658</c:v>
                </c:pt>
                <c:pt idx="23">
                  <c:v>0.71812095114450158</c:v>
                </c:pt>
                <c:pt idx="25">
                  <c:v>0.84276734421778143</c:v>
                </c:pt>
                <c:pt idx="26">
                  <c:v>0.70503026742540642</c:v>
                </c:pt>
                <c:pt idx="28">
                  <c:v>0.66304687881285729</c:v>
                </c:pt>
                <c:pt idx="29">
                  <c:v>0.70765971360469715</c:v>
                </c:pt>
                <c:pt idx="30">
                  <c:v>0.69618447490416457</c:v>
                </c:pt>
                <c:pt idx="31">
                  <c:v>0.80119963854497367</c:v>
                </c:pt>
                <c:pt idx="32">
                  <c:v>0.8740829280817991</c:v>
                </c:pt>
                <c:pt idx="34">
                  <c:v>0.73055879465785734</c:v>
                </c:pt>
                <c:pt idx="35">
                  <c:v>0.73255117026754424</c:v>
                </c:pt>
                <c:pt idx="37">
                  <c:v>0.73160609050811243</c:v>
                </c:pt>
              </c:numCache>
            </c:numRef>
          </c:val>
          <c:extLst>
            <c:ext xmlns:c16="http://schemas.microsoft.com/office/drawing/2014/chart" uri="{C3380CC4-5D6E-409C-BE32-E72D297353CC}">
              <c16:uniqueId val="{00000000-0CF0-49CD-B4E5-A18324A3A1B3}"/>
            </c:ext>
          </c:extLst>
        </c:ser>
        <c:ser>
          <c:idx val="1"/>
          <c:order val="1"/>
          <c:tx>
            <c:strRef>
              <c:f>Sheet1!$D$2</c:f>
              <c:strCache>
                <c:ptCount val="1"/>
                <c:pt idx="0">
                  <c:v>Pilnībā + drīzāk nepiekrīt</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Sheet1!$D$3:$D$40</c:f>
              <c:numCache>
                <c:formatCode>0%</c:formatCode>
                <c:ptCount val="38"/>
                <c:pt idx="0">
                  <c:v>0.14842059848972247</c:v>
                </c:pt>
                <c:pt idx="1">
                  <c:v>0.20468195194496114</c:v>
                </c:pt>
                <c:pt idx="2">
                  <c:v>0.25139805534610438</c:v>
                </c:pt>
                <c:pt idx="4">
                  <c:v>0.24486905318477015</c:v>
                </c:pt>
                <c:pt idx="5">
                  <c:v>0.22046507747049568</c:v>
                </c:pt>
                <c:pt idx="6">
                  <c:v>0.23478428968996198</c:v>
                </c:pt>
                <c:pt idx="8">
                  <c:v>0.23947449414493022</c:v>
                </c:pt>
                <c:pt idx="9">
                  <c:v>0.21010851127426192</c:v>
                </c:pt>
                <c:pt idx="11">
                  <c:v>0.20815407586951909</c:v>
                </c:pt>
                <c:pt idx="12">
                  <c:v>0.22497570294426222</c:v>
                </c:pt>
                <c:pt idx="13">
                  <c:v>0.25186420025657286</c:v>
                </c:pt>
                <c:pt idx="15">
                  <c:v>0.17645970090900626</c:v>
                </c:pt>
                <c:pt idx="16">
                  <c:v>0.18980351925393557</c:v>
                </c:pt>
                <c:pt idx="17">
                  <c:v>0.24858568879472454</c:v>
                </c:pt>
                <c:pt idx="18">
                  <c:v>0.24886764511766479</c:v>
                </c:pt>
                <c:pt idx="19">
                  <c:v>0.25932042511796377</c:v>
                </c:pt>
                <c:pt idx="21">
                  <c:v>0.21059244376014596</c:v>
                </c:pt>
                <c:pt idx="22">
                  <c:v>0.20937050215303363</c:v>
                </c:pt>
                <c:pt idx="23">
                  <c:v>0.24222215070150951</c:v>
                </c:pt>
                <c:pt idx="25">
                  <c:v>0.12990573375653625</c:v>
                </c:pt>
                <c:pt idx="26">
                  <c:v>0.25269743004327816</c:v>
                </c:pt>
                <c:pt idx="28">
                  <c:v>0.29142666604346096</c:v>
                </c:pt>
                <c:pt idx="29">
                  <c:v>0.25624707352970499</c:v>
                </c:pt>
                <c:pt idx="30">
                  <c:v>0.25080546270787224</c:v>
                </c:pt>
                <c:pt idx="31">
                  <c:v>0.16054781974616891</c:v>
                </c:pt>
                <c:pt idx="32">
                  <c:v>0.118293140317777</c:v>
                </c:pt>
                <c:pt idx="34">
                  <c:v>0.23555759033990475</c:v>
                </c:pt>
                <c:pt idx="35">
                  <c:v>0.22309243510215743</c:v>
                </c:pt>
                <c:pt idx="37">
                  <c:v>0.22900525889708218</c:v>
                </c:pt>
              </c:numCache>
            </c:numRef>
          </c:val>
          <c:extLst>
            <c:ext xmlns:c16="http://schemas.microsoft.com/office/drawing/2014/chart" uri="{C3380CC4-5D6E-409C-BE32-E72D297353CC}">
              <c16:uniqueId val="{00000001-0CF0-49CD-B4E5-A18324A3A1B3}"/>
            </c:ext>
          </c:extLst>
        </c:ser>
        <c:ser>
          <c:idx val="2"/>
          <c:order val="2"/>
          <c:tx>
            <c:strRef>
              <c:f>Sheet1!$E$2</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Sheet1!$E$3:$E$40</c:f>
              <c:numCache>
                <c:formatCode>0%</c:formatCode>
                <c:ptCount val="38"/>
                <c:pt idx="0">
                  <c:v>7.3120697461591638E-2</c:v>
                </c:pt>
                <c:pt idx="1">
                  <c:v>4.7836948989232658E-2</c:v>
                </c:pt>
                <c:pt idx="2">
                  <c:v>2.8203968281818603E-2</c:v>
                </c:pt>
                <c:pt idx="4">
                  <c:v>8.1817152495881909E-2</c:v>
                </c:pt>
                <c:pt idx="5">
                  <c:v>2.9285555263375986E-2</c:v>
                </c:pt>
                <c:pt idx="6">
                  <c:v>2.251997422016749E-2</c:v>
                </c:pt>
                <c:pt idx="8">
                  <c:v>4.4704620078855874E-2</c:v>
                </c:pt>
                <c:pt idx="9">
                  <c:v>2.9793438400929576E-2</c:v>
                </c:pt>
                <c:pt idx="11">
                  <c:v>5.1825961196548719E-2</c:v>
                </c:pt>
                <c:pt idx="12">
                  <c:v>2.4275364117049437E-2</c:v>
                </c:pt>
                <c:pt idx="13">
                  <c:v>4.7639034520873799E-2</c:v>
                </c:pt>
                <c:pt idx="15">
                  <c:v>3.1668279821216005E-2</c:v>
                </c:pt>
                <c:pt idx="16">
                  <c:v>3.7876474203283071E-2</c:v>
                </c:pt>
                <c:pt idx="17">
                  <c:v>3.0737611731830917E-2</c:v>
                </c:pt>
                <c:pt idx="18">
                  <c:v>2.1747065721319996E-2</c:v>
                </c:pt>
                <c:pt idx="19">
                  <c:v>6.1847665289379156E-2</c:v>
                </c:pt>
                <c:pt idx="21">
                  <c:v>4.6185351354663326E-2</c:v>
                </c:pt>
                <c:pt idx="22">
                  <c:v>3.810848561059841E-2</c:v>
                </c:pt>
                <c:pt idx="23">
                  <c:v>3.9656898153988353E-2</c:v>
                </c:pt>
                <c:pt idx="25">
                  <c:v>2.7326922025680947E-2</c:v>
                </c:pt>
                <c:pt idx="26">
                  <c:v>4.2272302531314726E-2</c:v>
                </c:pt>
                <c:pt idx="28">
                  <c:v>4.5526455143681518E-2</c:v>
                </c:pt>
                <c:pt idx="29">
                  <c:v>3.6093212865595678E-2</c:v>
                </c:pt>
                <c:pt idx="30">
                  <c:v>5.3010062387962693E-2</c:v>
                </c:pt>
                <c:pt idx="31">
                  <c:v>3.8252541708857966E-2</c:v>
                </c:pt>
                <c:pt idx="32">
                  <c:v>7.6239316004240356E-3</c:v>
                </c:pt>
                <c:pt idx="34">
                  <c:v>3.3883615002237209E-2</c:v>
                </c:pt>
                <c:pt idx="35">
                  <c:v>4.4356394630296843E-2</c:v>
                </c:pt>
                <c:pt idx="37">
                  <c:v>3.9388650594805667E-2</c:v>
                </c:pt>
              </c:numCache>
            </c:numRef>
          </c:val>
          <c:extLst>
            <c:ext xmlns:c16="http://schemas.microsoft.com/office/drawing/2014/chart" uri="{C3380CC4-5D6E-409C-BE32-E72D297353CC}">
              <c16:uniqueId val="{00000002-0CF0-49CD-B4E5-A18324A3A1B3}"/>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900"/>
            </a:pPr>
            <a:endParaRPr lang="en-US"/>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21629890559029258"/>
          <c:y val="2.3597491191768767E-3"/>
          <c:w val="0.78370109440970748"/>
          <c:h val="4.0910676692836698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9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781024345440215"/>
          <c:y val="5.9174861216264321E-2"/>
          <c:w val="0.81979588961882432"/>
          <c:h val="0.93002513315911817"/>
        </c:manualLayout>
      </c:layout>
      <c:barChart>
        <c:barDir val="bar"/>
        <c:grouping val="stacked"/>
        <c:varyColors val="0"/>
        <c:ser>
          <c:idx val="0"/>
          <c:order val="0"/>
          <c:tx>
            <c:strRef>
              <c:f>Sheet1!$B$1</c:f>
              <c:strCache>
                <c:ptCount val="1"/>
                <c:pt idx="0">
                  <c:v>Būtu jāizkopj jaunajos sportistos</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Grūti pateikt</c:v>
                </c:pt>
                <c:pt idx="1">
                  <c:v>Neviena</c:v>
                </c:pt>
                <c:pt idx="2">
                  <c:v>Lojalitāte</c:v>
                </c:pt>
                <c:pt idx="3">
                  <c:v>Konkurētspēja</c:v>
                </c:pt>
                <c:pt idx="4">
                  <c:v>Iejūtība, tolerance</c:v>
                </c:pt>
                <c:pt idx="5">
                  <c:v>Drosme</c:v>
                </c:pt>
                <c:pt idx="6">
                  <c:v>Draudzība un solidaritāte</c:v>
                </c:pt>
                <c:pt idx="7">
                  <c:v>Spēja smagi strādāt</c:v>
                </c:pt>
                <c:pt idx="8">
                  <c:v>Komandas gars</c:v>
                </c:pt>
                <c:pt idx="9">
                  <c:v>Atbildība</c:v>
                </c:pt>
                <c:pt idx="10">
                  <c:v>Cieņa</c:v>
                </c:pt>
                <c:pt idx="11">
                  <c:v>Godīgums</c:v>
                </c:pt>
                <c:pt idx="12">
                  <c:v>Pašdisciplīna</c:v>
                </c:pt>
              </c:strCache>
            </c:strRef>
          </c:cat>
          <c:val>
            <c:numRef>
              <c:f>Sheet1!$B$2:$B$14</c:f>
              <c:numCache>
                <c:formatCode>0%</c:formatCode>
                <c:ptCount val="13"/>
                <c:pt idx="0">
                  <c:v>2.1986036562572208E-2</c:v>
                </c:pt>
                <c:pt idx="1">
                  <c:v>2.1651711836397501E-3</c:v>
                </c:pt>
                <c:pt idx="2">
                  <c:v>0.53173841361916119</c:v>
                </c:pt>
                <c:pt idx="3">
                  <c:v>0.53750011360930838</c:v>
                </c:pt>
                <c:pt idx="4">
                  <c:v>0.56161679148886712</c:v>
                </c:pt>
                <c:pt idx="5">
                  <c:v>0.60232982281491498</c:v>
                </c:pt>
                <c:pt idx="6">
                  <c:v>0.64723245863573553</c:v>
                </c:pt>
                <c:pt idx="7">
                  <c:v>0.66214405130263476</c:v>
                </c:pt>
                <c:pt idx="8">
                  <c:v>0.7389331292117618</c:v>
                </c:pt>
                <c:pt idx="9">
                  <c:v>0.77312898296558386</c:v>
                </c:pt>
                <c:pt idx="10">
                  <c:v>0.77441539737060139</c:v>
                </c:pt>
                <c:pt idx="11">
                  <c:v>0.84406253771716211</c:v>
                </c:pt>
                <c:pt idx="12">
                  <c:v>0.85582036085412316</c:v>
                </c:pt>
              </c:numCache>
            </c:numRef>
          </c:val>
          <c:extLst>
            <c:ext xmlns:c16="http://schemas.microsoft.com/office/drawing/2014/chart" uri="{C3380CC4-5D6E-409C-BE32-E72D297353CC}">
              <c16:uniqueId val="{00000000-89EC-4A2D-9014-78615593DC15}"/>
            </c:ext>
          </c:extLst>
        </c:ser>
        <c:ser>
          <c:idx val="1"/>
          <c:order val="1"/>
          <c:tx>
            <c:strRef>
              <c:f>Sheet1!$C$1</c:f>
              <c:strCache>
                <c:ptCount val="1"/>
              </c:strCache>
            </c:strRef>
          </c:tx>
          <c:spPr>
            <a:noFill/>
          </c:spPr>
          <c:invertIfNegative val="0"/>
          <c:dLbls>
            <c:delete val="1"/>
          </c:dLbls>
          <c:cat>
            <c:strRef>
              <c:f>Sheet1!$A$2:$A$14</c:f>
              <c:strCache>
                <c:ptCount val="13"/>
                <c:pt idx="0">
                  <c:v>Grūti pateikt</c:v>
                </c:pt>
                <c:pt idx="1">
                  <c:v>Neviena</c:v>
                </c:pt>
                <c:pt idx="2">
                  <c:v>Lojalitāte</c:v>
                </c:pt>
                <c:pt idx="3">
                  <c:v>Konkurētspēja</c:v>
                </c:pt>
                <c:pt idx="4">
                  <c:v>Iejūtība, tolerance</c:v>
                </c:pt>
                <c:pt idx="5">
                  <c:v>Drosme</c:v>
                </c:pt>
                <c:pt idx="6">
                  <c:v>Draudzība un solidaritāte</c:v>
                </c:pt>
                <c:pt idx="7">
                  <c:v>Spēja smagi strādāt</c:v>
                </c:pt>
                <c:pt idx="8">
                  <c:v>Komandas gars</c:v>
                </c:pt>
                <c:pt idx="9">
                  <c:v>Atbildība</c:v>
                </c:pt>
                <c:pt idx="10">
                  <c:v>Cieņa</c:v>
                </c:pt>
                <c:pt idx="11">
                  <c:v>Godīgums</c:v>
                </c:pt>
                <c:pt idx="12">
                  <c:v>Pašdisciplīna</c:v>
                </c:pt>
              </c:strCache>
            </c:strRef>
          </c:cat>
          <c:val>
            <c:numRef>
              <c:f>Sheet1!$C$2:$C$14</c:f>
              <c:numCache>
                <c:formatCode>0%</c:formatCode>
                <c:ptCount val="13"/>
                <c:pt idx="0">
                  <c:v>0.97801396343742775</c:v>
                </c:pt>
                <c:pt idx="1">
                  <c:v>0.99783482881636021</c:v>
                </c:pt>
                <c:pt idx="2">
                  <c:v>0.46826158638083881</c:v>
                </c:pt>
                <c:pt idx="3">
                  <c:v>0.46249988639069162</c:v>
                </c:pt>
                <c:pt idx="4">
                  <c:v>0.43838320851113288</c:v>
                </c:pt>
                <c:pt idx="5">
                  <c:v>0.39767017718508502</c:v>
                </c:pt>
                <c:pt idx="6">
                  <c:v>0.35276754136426447</c:v>
                </c:pt>
                <c:pt idx="7">
                  <c:v>0.33785594869736524</c:v>
                </c:pt>
                <c:pt idx="8">
                  <c:v>0.2610668707882382</c:v>
                </c:pt>
                <c:pt idx="9">
                  <c:v>0.22687101703441614</c:v>
                </c:pt>
                <c:pt idx="10">
                  <c:v>0.22558460262939861</c:v>
                </c:pt>
                <c:pt idx="11">
                  <c:v>0.15593746228283789</c:v>
                </c:pt>
                <c:pt idx="12">
                  <c:v>0.14417963914587684</c:v>
                </c:pt>
              </c:numCache>
            </c:numRef>
          </c:val>
          <c:extLst>
            <c:ext xmlns:c16="http://schemas.microsoft.com/office/drawing/2014/chart" uri="{C3380CC4-5D6E-409C-BE32-E72D297353CC}">
              <c16:uniqueId val="{00000001-89EC-4A2D-9014-78615593DC15}"/>
            </c:ext>
          </c:extLst>
        </c:ser>
        <c:ser>
          <c:idx val="2"/>
          <c:order val="2"/>
          <c:tx>
            <c:strRef>
              <c:f>Sheet1!$D$1</c:f>
              <c:strCache>
                <c:ptCount val="1"/>
                <c:pt idx="0">
                  <c:v>Sports attīsta bērnos un jauniešos</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Grūti pateikt</c:v>
                </c:pt>
                <c:pt idx="1">
                  <c:v>Neviena</c:v>
                </c:pt>
                <c:pt idx="2">
                  <c:v>Lojalitāte</c:v>
                </c:pt>
                <c:pt idx="3">
                  <c:v>Konkurētspēja</c:v>
                </c:pt>
                <c:pt idx="4">
                  <c:v>Iejūtība, tolerance</c:v>
                </c:pt>
                <c:pt idx="5">
                  <c:v>Drosme</c:v>
                </c:pt>
                <c:pt idx="6">
                  <c:v>Draudzība un solidaritāte</c:v>
                </c:pt>
                <c:pt idx="7">
                  <c:v>Spēja smagi strādāt</c:v>
                </c:pt>
                <c:pt idx="8">
                  <c:v>Komandas gars</c:v>
                </c:pt>
                <c:pt idx="9">
                  <c:v>Atbildība</c:v>
                </c:pt>
                <c:pt idx="10">
                  <c:v>Cieņa</c:v>
                </c:pt>
                <c:pt idx="11">
                  <c:v>Godīgums</c:v>
                </c:pt>
                <c:pt idx="12">
                  <c:v>Pašdisciplīna</c:v>
                </c:pt>
              </c:strCache>
            </c:strRef>
          </c:cat>
          <c:val>
            <c:numRef>
              <c:f>Sheet1!$D$2:$D$14</c:f>
              <c:numCache>
                <c:formatCode>0%</c:formatCode>
                <c:ptCount val="13"/>
                <c:pt idx="0">
                  <c:v>0.12187021492344563</c:v>
                </c:pt>
                <c:pt idx="1">
                  <c:v>1.9314089556885947E-2</c:v>
                </c:pt>
                <c:pt idx="2">
                  <c:v>0.36085289432717604</c:v>
                </c:pt>
                <c:pt idx="3">
                  <c:v>0.5239209381720823</c:v>
                </c:pt>
                <c:pt idx="4">
                  <c:v>0.35597580568432785</c:v>
                </c:pt>
                <c:pt idx="5">
                  <c:v>0.47870417133258608</c:v>
                </c:pt>
                <c:pt idx="6">
                  <c:v>0.53094592671840102</c:v>
                </c:pt>
                <c:pt idx="7">
                  <c:v>0.51108055669197838</c:v>
                </c:pt>
                <c:pt idx="8">
                  <c:v>0.65915165412263377</c:v>
                </c:pt>
                <c:pt idx="9">
                  <c:v>0.5346428151872058</c:v>
                </c:pt>
                <c:pt idx="10">
                  <c:v>0.48167301435354487</c:v>
                </c:pt>
                <c:pt idx="11">
                  <c:v>0.46725839156269139</c:v>
                </c:pt>
                <c:pt idx="12">
                  <c:v>0.680897252964074</c:v>
                </c:pt>
              </c:numCache>
            </c:numRef>
          </c:val>
          <c:extLst>
            <c:ext xmlns:c16="http://schemas.microsoft.com/office/drawing/2014/chart" uri="{C3380CC4-5D6E-409C-BE32-E72D297353CC}">
              <c16:uniqueId val="{00000002-89EC-4A2D-9014-78615593DC15}"/>
            </c:ext>
          </c:extLst>
        </c:ser>
        <c:ser>
          <c:idx val="3"/>
          <c:order val="3"/>
          <c:tx>
            <c:strRef>
              <c:f>Sheet1!$E$1</c:f>
              <c:strCache>
                <c:ptCount val="1"/>
              </c:strCache>
            </c:strRef>
          </c:tx>
          <c:spPr>
            <a:noFill/>
          </c:spPr>
          <c:invertIfNegative val="0"/>
          <c:dLbls>
            <c:delete val="1"/>
          </c:dLbls>
          <c:cat>
            <c:strRef>
              <c:f>Sheet1!$A$2:$A$14</c:f>
              <c:strCache>
                <c:ptCount val="13"/>
                <c:pt idx="0">
                  <c:v>Grūti pateikt</c:v>
                </c:pt>
                <c:pt idx="1">
                  <c:v>Neviena</c:v>
                </c:pt>
                <c:pt idx="2">
                  <c:v>Lojalitāte</c:v>
                </c:pt>
                <c:pt idx="3">
                  <c:v>Konkurētspēja</c:v>
                </c:pt>
                <c:pt idx="4">
                  <c:v>Iejūtība, tolerance</c:v>
                </c:pt>
                <c:pt idx="5">
                  <c:v>Drosme</c:v>
                </c:pt>
                <c:pt idx="6">
                  <c:v>Draudzība un solidaritāte</c:v>
                </c:pt>
                <c:pt idx="7">
                  <c:v>Spēja smagi strādāt</c:v>
                </c:pt>
                <c:pt idx="8">
                  <c:v>Komandas gars</c:v>
                </c:pt>
                <c:pt idx="9">
                  <c:v>Atbildība</c:v>
                </c:pt>
                <c:pt idx="10">
                  <c:v>Cieņa</c:v>
                </c:pt>
                <c:pt idx="11">
                  <c:v>Godīgums</c:v>
                </c:pt>
                <c:pt idx="12">
                  <c:v>Pašdisciplīna</c:v>
                </c:pt>
              </c:strCache>
            </c:strRef>
          </c:cat>
          <c:val>
            <c:numRef>
              <c:f>Sheet1!$E$2:$E$14</c:f>
              <c:numCache>
                <c:formatCode>0%</c:formatCode>
                <c:ptCount val="13"/>
                <c:pt idx="0">
                  <c:v>0.87812978507655437</c:v>
                </c:pt>
                <c:pt idx="1">
                  <c:v>0.98068591044311404</c:v>
                </c:pt>
                <c:pt idx="2">
                  <c:v>0.63914710567282396</c:v>
                </c:pt>
                <c:pt idx="3">
                  <c:v>0.4760790618279177</c:v>
                </c:pt>
                <c:pt idx="4">
                  <c:v>0.64402419431567215</c:v>
                </c:pt>
                <c:pt idx="5">
                  <c:v>0.52129582866741386</c:v>
                </c:pt>
                <c:pt idx="6">
                  <c:v>0.46905407328159898</c:v>
                </c:pt>
                <c:pt idx="7">
                  <c:v>0.48891944330802162</c:v>
                </c:pt>
                <c:pt idx="8">
                  <c:v>0.34084834587736623</c:v>
                </c:pt>
                <c:pt idx="9">
                  <c:v>0.4653571848127942</c:v>
                </c:pt>
                <c:pt idx="10">
                  <c:v>0.51832698564645519</c:v>
                </c:pt>
                <c:pt idx="11">
                  <c:v>0.53274160843730867</c:v>
                </c:pt>
                <c:pt idx="12">
                  <c:v>0.319102747035926</c:v>
                </c:pt>
              </c:numCache>
            </c:numRef>
          </c:val>
          <c:extLst>
            <c:ext xmlns:c16="http://schemas.microsoft.com/office/drawing/2014/chart" uri="{C3380CC4-5D6E-409C-BE32-E72D297353CC}">
              <c16:uniqueId val="{00000003-89EC-4A2D-9014-78615593DC15}"/>
            </c:ext>
          </c:extLst>
        </c:ser>
        <c:ser>
          <c:idx val="4"/>
          <c:order val="4"/>
          <c:tx>
            <c:strRef>
              <c:f>Sheet1!$F$1</c:f>
              <c:strCache>
                <c:ptCount val="1"/>
                <c:pt idx="0">
                  <c:v>Piekopj profesionālais sports</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900" b="1"/>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Sheet1!$A$2:$A$14</c:f>
              <c:strCache>
                <c:ptCount val="13"/>
                <c:pt idx="0">
                  <c:v>Grūti pateikt</c:v>
                </c:pt>
                <c:pt idx="1">
                  <c:v>Neviena</c:v>
                </c:pt>
                <c:pt idx="2">
                  <c:v>Lojalitāte</c:v>
                </c:pt>
                <c:pt idx="3">
                  <c:v>Konkurētspēja</c:v>
                </c:pt>
                <c:pt idx="4">
                  <c:v>Iejūtība, tolerance</c:v>
                </c:pt>
                <c:pt idx="5">
                  <c:v>Drosme</c:v>
                </c:pt>
                <c:pt idx="6">
                  <c:v>Draudzība un solidaritāte</c:v>
                </c:pt>
                <c:pt idx="7">
                  <c:v>Spēja smagi strādāt</c:v>
                </c:pt>
                <c:pt idx="8">
                  <c:v>Komandas gars</c:v>
                </c:pt>
                <c:pt idx="9">
                  <c:v>Atbildība</c:v>
                </c:pt>
                <c:pt idx="10">
                  <c:v>Cieņa</c:v>
                </c:pt>
                <c:pt idx="11">
                  <c:v>Godīgums</c:v>
                </c:pt>
                <c:pt idx="12">
                  <c:v>Pašdisciplīna</c:v>
                </c:pt>
              </c:strCache>
            </c:strRef>
          </c:cat>
          <c:val>
            <c:numRef>
              <c:f>Sheet1!$F$2:$F$14</c:f>
              <c:numCache>
                <c:formatCode>0%</c:formatCode>
                <c:ptCount val="13"/>
                <c:pt idx="0">
                  <c:v>0.17240897131787056</c:v>
                </c:pt>
                <c:pt idx="1">
                  <c:v>1.8773163342759639E-2</c:v>
                </c:pt>
                <c:pt idx="2">
                  <c:v>0.2481920465547108</c:v>
                </c:pt>
                <c:pt idx="3">
                  <c:v>0.56100854723367088</c:v>
                </c:pt>
                <c:pt idx="4">
                  <c:v>0.20769591412575969</c:v>
                </c:pt>
                <c:pt idx="5">
                  <c:v>0.39082771593457871</c:v>
                </c:pt>
                <c:pt idx="6">
                  <c:v>0.27176628532055919</c:v>
                </c:pt>
                <c:pt idx="7">
                  <c:v>0.61739997008624892</c:v>
                </c:pt>
                <c:pt idx="8">
                  <c:v>0.47838912239324505</c:v>
                </c:pt>
                <c:pt idx="9">
                  <c:v>0.39612459726879917</c:v>
                </c:pt>
                <c:pt idx="10">
                  <c:v>0.3299845927366033</c:v>
                </c:pt>
                <c:pt idx="11">
                  <c:v>0.27801410189775161</c:v>
                </c:pt>
                <c:pt idx="12">
                  <c:v>0.54983940042040413</c:v>
                </c:pt>
              </c:numCache>
            </c:numRef>
          </c:val>
          <c:extLst>
            <c:ext xmlns:c16="http://schemas.microsoft.com/office/drawing/2014/chart" uri="{C3380CC4-5D6E-409C-BE32-E72D297353CC}">
              <c16:uniqueId val="{00000004-89EC-4A2D-9014-78615593DC15}"/>
            </c:ext>
          </c:extLst>
        </c:ser>
        <c:dLbls>
          <c:showLegendKey val="0"/>
          <c:showVal val="1"/>
          <c:showCatName val="1"/>
          <c:showSerName val="0"/>
          <c:showPercent val="0"/>
          <c:showBubbleSize val="0"/>
        </c:dLbls>
        <c:gapWidth val="40"/>
        <c:overlap val="100"/>
        <c:axId val="824934336"/>
        <c:axId val="824934728"/>
      </c:barChart>
      <c:catAx>
        <c:axId val="824934336"/>
        <c:scaling>
          <c:orientation val="minMax"/>
        </c:scaling>
        <c:delete val="0"/>
        <c:axPos val="l"/>
        <c:majorGridlines>
          <c:spPr>
            <a:ln w="3190">
              <a:solidFill>
                <a:srgbClr val="C0C0C0"/>
              </a:solidFill>
              <a:prstDash val="sysDash"/>
            </a:ln>
          </c:spPr>
        </c:majorGridlines>
        <c:numFmt formatCode="General" sourceLinked="1"/>
        <c:majorTickMark val="out"/>
        <c:minorTickMark val="none"/>
        <c:tickLblPos val="nextTo"/>
        <c:spPr>
          <a:ln w="12761">
            <a:noFill/>
            <a:prstDash val="solid"/>
          </a:ln>
        </c:spPr>
        <c:txPr>
          <a:bodyPr rot="0" vert="horz"/>
          <a:lstStyle/>
          <a:p>
            <a:pPr>
              <a:defRPr sz="1050" b="1"/>
            </a:pPr>
            <a:endParaRPr lang="en-US"/>
          </a:p>
        </c:txPr>
        <c:crossAx val="824934728"/>
        <c:crossesAt val="0"/>
        <c:auto val="1"/>
        <c:lblAlgn val="ctr"/>
        <c:lblOffset val="100"/>
        <c:tickLblSkip val="1"/>
        <c:tickMarkSkip val="1"/>
        <c:noMultiLvlLbl val="0"/>
      </c:catAx>
      <c:valAx>
        <c:axId val="824934728"/>
        <c:scaling>
          <c:orientation val="minMax"/>
          <c:max val="3"/>
          <c:min val="0"/>
        </c:scaling>
        <c:delete val="1"/>
        <c:axPos val="b"/>
        <c:numFmt formatCode="0%" sourceLinked="0"/>
        <c:majorTickMark val="out"/>
        <c:minorTickMark val="none"/>
        <c:tickLblPos val="nextTo"/>
        <c:crossAx val="824934336"/>
        <c:crosses val="autoZero"/>
        <c:crossBetween val="between"/>
        <c:majorUnit val="1"/>
      </c:valAx>
      <c:spPr>
        <a:noFill/>
        <a:ln w="25522">
          <a:noFill/>
        </a:ln>
      </c:spPr>
    </c:plotArea>
    <c:legend>
      <c:legendPos val="r"/>
      <c:legendEntry>
        <c:idx val="1"/>
        <c:delete val="1"/>
      </c:legendEntry>
      <c:legendEntry>
        <c:idx val="3"/>
        <c:delete val="1"/>
      </c:legendEntry>
      <c:layout>
        <c:manualLayout>
          <c:xMode val="edge"/>
          <c:yMode val="edge"/>
          <c:x val="0.1675120029449923"/>
          <c:y val="0"/>
          <c:w val="0.81059401166367273"/>
          <c:h val="4.7352433350133172E-2"/>
        </c:manualLayout>
      </c:layout>
      <c:overlay val="0"/>
      <c:spPr>
        <a:noFill/>
        <a:ln w="25522">
          <a:noFill/>
        </a:ln>
      </c:spPr>
      <c:txPr>
        <a:bodyPr/>
        <a:lstStyle/>
        <a:p>
          <a:pPr>
            <a:defRPr sz="1050" b="1"/>
          </a:pPr>
          <a:endParaRPr lang="en-US"/>
        </a:p>
      </c:txPr>
    </c:legend>
    <c:plotVisOnly val="1"/>
    <c:dispBlanksAs val="gap"/>
    <c:showDLblsOverMax val="0"/>
  </c:chart>
  <c:spPr>
    <a:noFill/>
    <a:ln>
      <a:noFill/>
    </a:ln>
  </c:spPr>
  <c:txPr>
    <a:bodyPr/>
    <a:lstStyle/>
    <a:p>
      <a:pPr>
        <a:defRPr sz="1000" b="0" i="0" u="none" strike="noStrike" baseline="0">
          <a:solidFill>
            <a:schemeClr val="tx1"/>
          </a:solidFill>
          <a:latin typeface="+mn-lt"/>
          <a:ea typeface="Arial"/>
          <a:cs typeface="Arial"/>
        </a:defRPr>
      </a:pPr>
      <a:endParaRPr lang="en-US"/>
    </a:p>
  </c:txPr>
  <c:externalData r:id="rId2">
    <c:autoUpdate val="0"/>
  </c:externalData>
</c:chartSpace>
</file>

<file path=ppt/charts/chart9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306805735752204"/>
          <c:y val="1.5426049211659701E-2"/>
          <c:w val="0.70790108373307947"/>
          <c:h val="0.97043476475593848"/>
        </c:manualLayout>
      </c:layout>
      <c:barChart>
        <c:barDir val="bar"/>
        <c:grouping val="clustered"/>
        <c:varyColors val="0"/>
        <c:ser>
          <c:idx val="0"/>
          <c:order val="0"/>
          <c:tx>
            <c:strRef>
              <c:f>Sheet1!$B$2</c:f>
              <c:strCache>
                <c:ptCount val="1"/>
                <c:pt idx="0">
                  <c:v>2019</c:v>
                </c:pt>
              </c:strCache>
            </c:strRef>
          </c:tx>
          <c:spPr>
            <a:solidFill>
              <a:schemeClr val="accent5">
                <a:lumMod val="60000"/>
                <a:lumOff val="40000"/>
              </a:schemeClr>
            </a:solidFill>
          </c:spPr>
          <c:invertIfNegative val="0"/>
          <c:dPt>
            <c:idx val="0"/>
            <c:invertIfNegative val="0"/>
            <c:bubble3D val="0"/>
            <c:extLst>
              <c:ext xmlns:c16="http://schemas.microsoft.com/office/drawing/2014/chart" uri="{C3380CC4-5D6E-409C-BE32-E72D297353CC}">
                <c16:uniqueId val="{00000000-82A8-4935-AC2D-8348CCE9C5F7}"/>
              </c:ext>
            </c:extLst>
          </c:dPt>
          <c:dPt>
            <c:idx val="1"/>
            <c:invertIfNegative val="0"/>
            <c:bubble3D val="0"/>
            <c:extLst>
              <c:ext xmlns:c16="http://schemas.microsoft.com/office/drawing/2014/chart" uri="{C3380CC4-5D6E-409C-BE32-E72D297353CC}">
                <c16:uniqueId val="{00000001-82A8-4935-AC2D-8348CCE9C5F7}"/>
              </c:ext>
            </c:extLst>
          </c:dPt>
          <c:dLbls>
            <c:spPr>
              <a:noFill/>
              <a:ln>
                <a:noFill/>
              </a:ln>
              <a:effectLst/>
            </c:spPr>
            <c:txPr>
              <a:bodyPr/>
              <a:lstStyle/>
              <a:p>
                <a:pPr>
                  <a:defRPr lang="en-US" sz="900" b="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Sheet1!$A$3:$A$15</c:f>
              <c:strCache>
                <c:ptCount val="13"/>
                <c:pt idx="0">
                  <c:v>Grūti pateikt</c:v>
                </c:pt>
                <c:pt idx="1">
                  <c:v>Neviena</c:v>
                </c:pt>
                <c:pt idx="2">
                  <c:v>Lojalitāte</c:v>
                </c:pt>
                <c:pt idx="3">
                  <c:v>Konkurētspēja</c:v>
                </c:pt>
                <c:pt idx="4">
                  <c:v>Iejūtība, tolerance</c:v>
                </c:pt>
                <c:pt idx="5">
                  <c:v>Drosme</c:v>
                </c:pt>
                <c:pt idx="6">
                  <c:v>Draudzība un solidaritāte</c:v>
                </c:pt>
                <c:pt idx="7">
                  <c:v>Spēja smagi strādāt</c:v>
                </c:pt>
                <c:pt idx="8">
                  <c:v>Komandas gars</c:v>
                </c:pt>
                <c:pt idx="9">
                  <c:v>Atbildība</c:v>
                </c:pt>
                <c:pt idx="10">
                  <c:v>Cieņa</c:v>
                </c:pt>
                <c:pt idx="11">
                  <c:v>Godīgums</c:v>
                </c:pt>
                <c:pt idx="12">
                  <c:v>Pašdisciplīna</c:v>
                </c:pt>
              </c:strCache>
            </c:strRef>
          </c:cat>
          <c:val>
            <c:numRef>
              <c:f>Sheet1!$B$3:$B$15</c:f>
              <c:numCache>
                <c:formatCode>0%</c:formatCode>
                <c:ptCount val="13"/>
                <c:pt idx="0">
                  <c:v>0.03</c:v>
                </c:pt>
                <c:pt idx="1">
                  <c:v>4.0000000000000001E-3</c:v>
                </c:pt>
                <c:pt idx="2">
                  <c:v>0.34</c:v>
                </c:pt>
                <c:pt idx="3">
                  <c:v>0.37</c:v>
                </c:pt>
                <c:pt idx="4">
                  <c:v>0.35</c:v>
                </c:pt>
                <c:pt idx="5">
                  <c:v>0.38</c:v>
                </c:pt>
                <c:pt idx="6">
                  <c:v>0.5</c:v>
                </c:pt>
                <c:pt idx="7">
                  <c:v>0.62</c:v>
                </c:pt>
                <c:pt idx="8">
                  <c:v>0.64</c:v>
                </c:pt>
                <c:pt idx="9">
                  <c:v>0.68</c:v>
                </c:pt>
                <c:pt idx="10">
                  <c:v>0.65</c:v>
                </c:pt>
                <c:pt idx="11">
                  <c:v>0.83</c:v>
                </c:pt>
                <c:pt idx="12">
                  <c:v>0.8</c:v>
                </c:pt>
              </c:numCache>
            </c:numRef>
          </c:val>
          <c:extLst>
            <c:ext xmlns:c16="http://schemas.microsoft.com/office/drawing/2014/chart" uri="{C3380CC4-5D6E-409C-BE32-E72D297353CC}">
              <c16:uniqueId val="{00000002-82A8-4935-AC2D-8348CCE9C5F7}"/>
            </c:ext>
          </c:extLst>
        </c:ser>
        <c:ser>
          <c:idx val="1"/>
          <c:order val="1"/>
          <c:tx>
            <c:strRef>
              <c:f>Sheet1!$C$2</c:f>
              <c:strCache>
                <c:ptCount val="1"/>
                <c:pt idx="0">
                  <c:v>2024</c:v>
                </c:pt>
              </c:strCache>
            </c:strRef>
          </c:tx>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Sheet1!$A$3:$A$15</c:f>
              <c:strCache>
                <c:ptCount val="13"/>
                <c:pt idx="0">
                  <c:v>Grūti pateikt</c:v>
                </c:pt>
                <c:pt idx="1">
                  <c:v>Neviena</c:v>
                </c:pt>
                <c:pt idx="2">
                  <c:v>Lojalitāte</c:v>
                </c:pt>
                <c:pt idx="3">
                  <c:v>Konkurētspēja</c:v>
                </c:pt>
                <c:pt idx="4">
                  <c:v>Iejūtība, tolerance</c:v>
                </c:pt>
                <c:pt idx="5">
                  <c:v>Drosme</c:v>
                </c:pt>
                <c:pt idx="6">
                  <c:v>Draudzība un solidaritāte</c:v>
                </c:pt>
                <c:pt idx="7">
                  <c:v>Spēja smagi strādāt</c:v>
                </c:pt>
                <c:pt idx="8">
                  <c:v>Komandas gars</c:v>
                </c:pt>
                <c:pt idx="9">
                  <c:v>Atbildība</c:v>
                </c:pt>
                <c:pt idx="10">
                  <c:v>Cieņa</c:v>
                </c:pt>
                <c:pt idx="11">
                  <c:v>Godīgums</c:v>
                </c:pt>
                <c:pt idx="12">
                  <c:v>Pašdisciplīna</c:v>
                </c:pt>
              </c:strCache>
            </c:strRef>
          </c:cat>
          <c:val>
            <c:numRef>
              <c:f>Sheet1!$C$3:$C$15</c:f>
              <c:numCache>
                <c:formatCode>0%</c:formatCode>
                <c:ptCount val="13"/>
                <c:pt idx="0">
                  <c:v>2.1986036562572208E-2</c:v>
                </c:pt>
                <c:pt idx="1">
                  <c:v>2.1651711836397501E-3</c:v>
                </c:pt>
                <c:pt idx="2">
                  <c:v>0.53173841361916119</c:v>
                </c:pt>
                <c:pt idx="3">
                  <c:v>0.53750011360930838</c:v>
                </c:pt>
                <c:pt idx="4">
                  <c:v>0.56161679148886712</c:v>
                </c:pt>
                <c:pt idx="5">
                  <c:v>0.60232982281491498</c:v>
                </c:pt>
                <c:pt idx="6">
                  <c:v>0.64723245863573553</c:v>
                </c:pt>
                <c:pt idx="7">
                  <c:v>0.66214405130263476</c:v>
                </c:pt>
                <c:pt idx="8">
                  <c:v>0.7389331292117618</c:v>
                </c:pt>
                <c:pt idx="9">
                  <c:v>0.77312898296558386</c:v>
                </c:pt>
                <c:pt idx="10">
                  <c:v>0.77441539737060139</c:v>
                </c:pt>
                <c:pt idx="11">
                  <c:v>0.84406253771716211</c:v>
                </c:pt>
                <c:pt idx="12">
                  <c:v>0.85582036085412316</c:v>
                </c:pt>
              </c:numCache>
            </c:numRef>
          </c:val>
          <c:extLst>
            <c:ext xmlns:c16="http://schemas.microsoft.com/office/drawing/2014/chart" uri="{C3380CC4-5D6E-409C-BE32-E72D297353CC}">
              <c16:uniqueId val="{00000003-82A8-4935-AC2D-8348CCE9C5F7}"/>
            </c:ext>
          </c:extLst>
        </c:ser>
        <c:dLbls>
          <c:showLegendKey val="0"/>
          <c:showVal val="0"/>
          <c:showCatName val="0"/>
          <c:showSerName val="0"/>
          <c:showPercent val="0"/>
          <c:showBubbleSize val="0"/>
        </c:dLbls>
        <c:gapWidth val="50"/>
        <c:axId val="-1642242512"/>
        <c:axId val="-1642271344"/>
      </c:barChart>
      <c:catAx>
        <c:axId val="-1642242512"/>
        <c:scaling>
          <c:orientation val="minMax"/>
        </c:scaling>
        <c:delete val="0"/>
        <c:axPos val="l"/>
        <c:numFmt formatCode="General" sourceLinked="0"/>
        <c:majorTickMark val="out"/>
        <c:minorTickMark val="none"/>
        <c:tickLblPos val="nextTo"/>
        <c:txPr>
          <a:bodyPr/>
          <a:lstStyle/>
          <a:p>
            <a:pPr>
              <a:defRPr lang="en-US" sz="1100" b="1"/>
            </a:pPr>
            <a:endParaRPr lang="en-US"/>
          </a:p>
        </c:txPr>
        <c:crossAx val="-1642271344"/>
        <c:crosses val="autoZero"/>
        <c:auto val="1"/>
        <c:lblAlgn val="ctr"/>
        <c:lblOffset val="100"/>
        <c:noMultiLvlLbl val="0"/>
      </c:catAx>
      <c:valAx>
        <c:axId val="-1642271344"/>
        <c:scaling>
          <c:orientation val="minMax"/>
        </c:scaling>
        <c:delete val="1"/>
        <c:axPos val="b"/>
        <c:numFmt formatCode="0%" sourceLinked="1"/>
        <c:majorTickMark val="out"/>
        <c:minorTickMark val="none"/>
        <c:tickLblPos val="nextTo"/>
        <c:crossAx val="-1642242512"/>
        <c:crosses val="autoZero"/>
        <c:crossBetween val="between"/>
      </c:valAx>
    </c:plotArea>
    <c:legend>
      <c:legendPos val="r"/>
      <c:layout>
        <c:manualLayout>
          <c:xMode val="edge"/>
          <c:yMode val="edge"/>
          <c:x val="0.87621299992789226"/>
          <c:y val="0.44361615664519216"/>
          <c:w val="8.7557291035797777E-2"/>
          <c:h val="0.11141948189952652"/>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9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306805735752204"/>
          <c:y val="1.5426049211659701E-2"/>
          <c:w val="0.70790108373307947"/>
          <c:h val="0.97043476475593848"/>
        </c:manualLayout>
      </c:layout>
      <c:barChart>
        <c:barDir val="bar"/>
        <c:grouping val="clustered"/>
        <c:varyColors val="0"/>
        <c:ser>
          <c:idx val="0"/>
          <c:order val="0"/>
          <c:tx>
            <c:strRef>
              <c:f>Sheet1!$B$2</c:f>
              <c:strCache>
                <c:ptCount val="1"/>
                <c:pt idx="0">
                  <c:v>2019</c:v>
                </c:pt>
              </c:strCache>
            </c:strRef>
          </c:tx>
          <c:spPr>
            <a:solidFill>
              <a:schemeClr val="accent5">
                <a:lumMod val="60000"/>
                <a:lumOff val="40000"/>
              </a:schemeClr>
            </a:solidFill>
          </c:spPr>
          <c:invertIfNegative val="0"/>
          <c:dPt>
            <c:idx val="0"/>
            <c:invertIfNegative val="0"/>
            <c:bubble3D val="0"/>
            <c:extLst>
              <c:ext xmlns:c16="http://schemas.microsoft.com/office/drawing/2014/chart" uri="{C3380CC4-5D6E-409C-BE32-E72D297353CC}">
                <c16:uniqueId val="{00000000-8A59-485C-A48F-DEBC6614E59B}"/>
              </c:ext>
            </c:extLst>
          </c:dPt>
          <c:dPt>
            <c:idx val="1"/>
            <c:invertIfNegative val="0"/>
            <c:bubble3D val="0"/>
            <c:extLst>
              <c:ext xmlns:c16="http://schemas.microsoft.com/office/drawing/2014/chart" uri="{C3380CC4-5D6E-409C-BE32-E72D297353CC}">
                <c16:uniqueId val="{00000001-8A59-485C-A48F-DEBC6614E59B}"/>
              </c:ext>
            </c:extLst>
          </c:dPt>
          <c:dLbls>
            <c:spPr>
              <a:noFill/>
              <a:ln>
                <a:noFill/>
              </a:ln>
              <a:effectLst/>
            </c:spPr>
            <c:txPr>
              <a:bodyPr/>
              <a:lstStyle/>
              <a:p>
                <a:pPr>
                  <a:defRPr lang="en-US" sz="900" b="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Sheet1!$A$3:$A$15</c:f>
              <c:strCache>
                <c:ptCount val="13"/>
                <c:pt idx="0">
                  <c:v>Grūti pateikt</c:v>
                </c:pt>
                <c:pt idx="1">
                  <c:v>Neviena</c:v>
                </c:pt>
                <c:pt idx="2">
                  <c:v>Iejūtība, tolerance</c:v>
                </c:pt>
                <c:pt idx="3">
                  <c:v>Lojalitāte</c:v>
                </c:pt>
                <c:pt idx="4">
                  <c:v>Godīgums</c:v>
                </c:pt>
                <c:pt idx="5">
                  <c:v>Drosme</c:v>
                </c:pt>
                <c:pt idx="6">
                  <c:v>Cieņa</c:v>
                </c:pt>
                <c:pt idx="7">
                  <c:v>Spēja smagi strādāt</c:v>
                </c:pt>
                <c:pt idx="8">
                  <c:v>Konkurētspēja</c:v>
                </c:pt>
                <c:pt idx="9">
                  <c:v>Draudzība un solidaritāte</c:v>
                </c:pt>
                <c:pt idx="10">
                  <c:v>Atbildība</c:v>
                </c:pt>
                <c:pt idx="11">
                  <c:v>Komandas gars</c:v>
                </c:pt>
                <c:pt idx="12">
                  <c:v>Pašdisciplīna</c:v>
                </c:pt>
              </c:strCache>
            </c:strRef>
          </c:cat>
          <c:val>
            <c:numRef>
              <c:f>Sheet1!$B$3:$B$15</c:f>
              <c:numCache>
                <c:formatCode>0%</c:formatCode>
                <c:ptCount val="13"/>
                <c:pt idx="0">
                  <c:v>0.18</c:v>
                </c:pt>
                <c:pt idx="1">
                  <c:v>0.04</c:v>
                </c:pt>
                <c:pt idx="2">
                  <c:v>0.16</c:v>
                </c:pt>
                <c:pt idx="3">
                  <c:v>0.15</c:v>
                </c:pt>
                <c:pt idx="4">
                  <c:v>0.28999999999999998</c:v>
                </c:pt>
                <c:pt idx="5">
                  <c:v>0.28999999999999998</c:v>
                </c:pt>
                <c:pt idx="6">
                  <c:v>0.27</c:v>
                </c:pt>
                <c:pt idx="7">
                  <c:v>0.39</c:v>
                </c:pt>
                <c:pt idx="8">
                  <c:v>0.37</c:v>
                </c:pt>
                <c:pt idx="9">
                  <c:v>0.38</c:v>
                </c:pt>
                <c:pt idx="10">
                  <c:v>0.38</c:v>
                </c:pt>
                <c:pt idx="11">
                  <c:v>0.53</c:v>
                </c:pt>
                <c:pt idx="12">
                  <c:v>0.56000000000000005</c:v>
                </c:pt>
              </c:numCache>
            </c:numRef>
          </c:val>
          <c:extLst>
            <c:ext xmlns:c16="http://schemas.microsoft.com/office/drawing/2014/chart" uri="{C3380CC4-5D6E-409C-BE32-E72D297353CC}">
              <c16:uniqueId val="{00000002-8A59-485C-A48F-DEBC6614E59B}"/>
            </c:ext>
          </c:extLst>
        </c:ser>
        <c:ser>
          <c:idx val="1"/>
          <c:order val="1"/>
          <c:tx>
            <c:strRef>
              <c:f>Sheet1!$C$2</c:f>
              <c:strCache>
                <c:ptCount val="1"/>
                <c:pt idx="0">
                  <c:v>2024</c:v>
                </c:pt>
              </c:strCache>
            </c:strRef>
          </c:tx>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Sheet1!$A$3:$A$15</c:f>
              <c:strCache>
                <c:ptCount val="13"/>
                <c:pt idx="0">
                  <c:v>Grūti pateikt</c:v>
                </c:pt>
                <c:pt idx="1">
                  <c:v>Neviena</c:v>
                </c:pt>
                <c:pt idx="2">
                  <c:v>Iejūtība, tolerance</c:v>
                </c:pt>
                <c:pt idx="3">
                  <c:v>Lojalitāte</c:v>
                </c:pt>
                <c:pt idx="4">
                  <c:v>Godīgums</c:v>
                </c:pt>
                <c:pt idx="5">
                  <c:v>Drosme</c:v>
                </c:pt>
                <c:pt idx="6">
                  <c:v>Cieņa</c:v>
                </c:pt>
                <c:pt idx="7">
                  <c:v>Spēja smagi strādāt</c:v>
                </c:pt>
                <c:pt idx="8">
                  <c:v>Konkurētspēja</c:v>
                </c:pt>
                <c:pt idx="9">
                  <c:v>Draudzība un solidaritāte</c:v>
                </c:pt>
                <c:pt idx="10">
                  <c:v>Atbildība</c:v>
                </c:pt>
                <c:pt idx="11">
                  <c:v>Komandas gars</c:v>
                </c:pt>
                <c:pt idx="12">
                  <c:v>Pašdisciplīna</c:v>
                </c:pt>
              </c:strCache>
            </c:strRef>
          </c:cat>
          <c:val>
            <c:numRef>
              <c:f>Sheet1!$C$3:$C$15</c:f>
              <c:numCache>
                <c:formatCode>0%</c:formatCode>
                <c:ptCount val="13"/>
                <c:pt idx="0">
                  <c:v>0.12187021492344563</c:v>
                </c:pt>
                <c:pt idx="1">
                  <c:v>1.9314089556885947E-2</c:v>
                </c:pt>
                <c:pt idx="2">
                  <c:v>0.35597580568432785</c:v>
                </c:pt>
                <c:pt idx="3">
                  <c:v>0.36085289432717604</c:v>
                </c:pt>
                <c:pt idx="4">
                  <c:v>0.46725839156269139</c:v>
                </c:pt>
                <c:pt idx="5">
                  <c:v>0.47870417133258608</c:v>
                </c:pt>
                <c:pt idx="6">
                  <c:v>0.48167301435354487</c:v>
                </c:pt>
                <c:pt idx="7">
                  <c:v>0.51108055669197838</c:v>
                </c:pt>
                <c:pt idx="8">
                  <c:v>0.5239209381720823</c:v>
                </c:pt>
                <c:pt idx="9">
                  <c:v>0.53094592671840102</c:v>
                </c:pt>
                <c:pt idx="10">
                  <c:v>0.5346428151872058</c:v>
                </c:pt>
                <c:pt idx="11">
                  <c:v>0.65915165412263377</c:v>
                </c:pt>
                <c:pt idx="12">
                  <c:v>0.680897252964074</c:v>
                </c:pt>
              </c:numCache>
            </c:numRef>
          </c:val>
          <c:extLst>
            <c:ext xmlns:c16="http://schemas.microsoft.com/office/drawing/2014/chart" uri="{C3380CC4-5D6E-409C-BE32-E72D297353CC}">
              <c16:uniqueId val="{00000003-8A59-485C-A48F-DEBC6614E59B}"/>
            </c:ext>
          </c:extLst>
        </c:ser>
        <c:dLbls>
          <c:showLegendKey val="0"/>
          <c:showVal val="0"/>
          <c:showCatName val="0"/>
          <c:showSerName val="0"/>
          <c:showPercent val="0"/>
          <c:showBubbleSize val="0"/>
        </c:dLbls>
        <c:gapWidth val="50"/>
        <c:axId val="-1642242512"/>
        <c:axId val="-1642271344"/>
      </c:barChart>
      <c:catAx>
        <c:axId val="-1642242512"/>
        <c:scaling>
          <c:orientation val="minMax"/>
        </c:scaling>
        <c:delete val="0"/>
        <c:axPos val="l"/>
        <c:numFmt formatCode="General" sourceLinked="0"/>
        <c:majorTickMark val="out"/>
        <c:minorTickMark val="none"/>
        <c:tickLblPos val="nextTo"/>
        <c:txPr>
          <a:bodyPr/>
          <a:lstStyle/>
          <a:p>
            <a:pPr>
              <a:defRPr lang="en-US" sz="1100" b="1"/>
            </a:pPr>
            <a:endParaRPr lang="en-US"/>
          </a:p>
        </c:txPr>
        <c:crossAx val="-1642271344"/>
        <c:crosses val="autoZero"/>
        <c:auto val="1"/>
        <c:lblAlgn val="ctr"/>
        <c:lblOffset val="100"/>
        <c:noMultiLvlLbl val="0"/>
      </c:catAx>
      <c:valAx>
        <c:axId val="-1642271344"/>
        <c:scaling>
          <c:orientation val="minMax"/>
        </c:scaling>
        <c:delete val="1"/>
        <c:axPos val="b"/>
        <c:numFmt formatCode="0%" sourceLinked="1"/>
        <c:majorTickMark val="out"/>
        <c:minorTickMark val="none"/>
        <c:tickLblPos val="nextTo"/>
        <c:crossAx val="-1642242512"/>
        <c:crosses val="autoZero"/>
        <c:crossBetween val="between"/>
      </c:valAx>
    </c:plotArea>
    <c:legend>
      <c:legendPos val="r"/>
      <c:layout>
        <c:manualLayout>
          <c:xMode val="edge"/>
          <c:yMode val="edge"/>
          <c:x val="0.87621299992789226"/>
          <c:y val="0.44361615664519216"/>
          <c:w val="8.7557291035797777E-2"/>
          <c:h val="0.11141948189952652"/>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9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7306805735752204"/>
          <c:y val="1.5426049211659701E-2"/>
          <c:w val="0.70790108373307947"/>
          <c:h val="0.97043476475593848"/>
        </c:manualLayout>
      </c:layout>
      <c:barChart>
        <c:barDir val="bar"/>
        <c:grouping val="clustered"/>
        <c:varyColors val="0"/>
        <c:ser>
          <c:idx val="0"/>
          <c:order val="0"/>
          <c:tx>
            <c:strRef>
              <c:f>Sheet1!$B$2</c:f>
              <c:strCache>
                <c:ptCount val="1"/>
                <c:pt idx="0">
                  <c:v>2019</c:v>
                </c:pt>
              </c:strCache>
            </c:strRef>
          </c:tx>
          <c:spPr>
            <a:solidFill>
              <a:schemeClr val="accent5">
                <a:lumMod val="60000"/>
                <a:lumOff val="40000"/>
              </a:schemeClr>
            </a:solidFill>
          </c:spPr>
          <c:invertIfNegative val="0"/>
          <c:dPt>
            <c:idx val="0"/>
            <c:invertIfNegative val="0"/>
            <c:bubble3D val="0"/>
            <c:extLst>
              <c:ext xmlns:c16="http://schemas.microsoft.com/office/drawing/2014/chart" uri="{C3380CC4-5D6E-409C-BE32-E72D297353CC}">
                <c16:uniqueId val="{00000000-A507-46CE-BA32-300D55DFF253}"/>
              </c:ext>
            </c:extLst>
          </c:dPt>
          <c:dPt>
            <c:idx val="1"/>
            <c:invertIfNegative val="0"/>
            <c:bubble3D val="0"/>
            <c:extLst>
              <c:ext xmlns:c16="http://schemas.microsoft.com/office/drawing/2014/chart" uri="{C3380CC4-5D6E-409C-BE32-E72D297353CC}">
                <c16:uniqueId val="{00000001-A507-46CE-BA32-300D55DFF253}"/>
              </c:ext>
            </c:extLst>
          </c:dPt>
          <c:dLbls>
            <c:spPr>
              <a:noFill/>
              <a:ln>
                <a:noFill/>
              </a:ln>
              <a:effectLst/>
            </c:spPr>
            <c:txPr>
              <a:bodyPr/>
              <a:lstStyle/>
              <a:p>
                <a:pPr>
                  <a:defRPr lang="en-US" sz="900" b="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Sheet1!$A$3:$A$15</c:f>
              <c:strCache>
                <c:ptCount val="13"/>
                <c:pt idx="0">
                  <c:v>Grūti pateikt</c:v>
                </c:pt>
                <c:pt idx="1">
                  <c:v>Neviena</c:v>
                </c:pt>
                <c:pt idx="2">
                  <c:v>Iejūtība, tolerance</c:v>
                </c:pt>
                <c:pt idx="3">
                  <c:v>Lojalitāte</c:v>
                </c:pt>
                <c:pt idx="4">
                  <c:v>Draudzība un solidaritāte</c:v>
                </c:pt>
                <c:pt idx="5">
                  <c:v>Godīgums</c:v>
                </c:pt>
                <c:pt idx="6">
                  <c:v>Cieņa</c:v>
                </c:pt>
                <c:pt idx="7">
                  <c:v>Drosme</c:v>
                </c:pt>
                <c:pt idx="8">
                  <c:v>Atbildība</c:v>
                </c:pt>
                <c:pt idx="9">
                  <c:v>Komandas gars</c:v>
                </c:pt>
                <c:pt idx="10">
                  <c:v>Pašdisciplīna</c:v>
                </c:pt>
                <c:pt idx="11">
                  <c:v>Konkurētspēja</c:v>
                </c:pt>
                <c:pt idx="12">
                  <c:v>Spēja smagi strādāt</c:v>
                </c:pt>
              </c:strCache>
            </c:strRef>
          </c:cat>
          <c:val>
            <c:numRef>
              <c:f>Sheet1!$B$3:$B$15</c:f>
              <c:numCache>
                <c:formatCode>0%</c:formatCode>
                <c:ptCount val="13"/>
                <c:pt idx="0">
                  <c:v>0.22</c:v>
                </c:pt>
                <c:pt idx="1">
                  <c:v>7.0000000000000007E-2</c:v>
                </c:pt>
                <c:pt idx="2">
                  <c:v>0.08</c:v>
                </c:pt>
                <c:pt idx="3">
                  <c:v>0.11</c:v>
                </c:pt>
                <c:pt idx="4">
                  <c:v>0.14000000000000001</c:v>
                </c:pt>
                <c:pt idx="5">
                  <c:v>0.14000000000000001</c:v>
                </c:pt>
                <c:pt idx="6">
                  <c:v>0.18</c:v>
                </c:pt>
                <c:pt idx="7">
                  <c:v>0.24</c:v>
                </c:pt>
                <c:pt idx="8">
                  <c:v>0.24</c:v>
                </c:pt>
                <c:pt idx="9">
                  <c:v>0.31</c:v>
                </c:pt>
                <c:pt idx="10">
                  <c:v>0.38</c:v>
                </c:pt>
                <c:pt idx="11">
                  <c:v>0.47</c:v>
                </c:pt>
                <c:pt idx="12">
                  <c:v>0.47</c:v>
                </c:pt>
              </c:numCache>
            </c:numRef>
          </c:val>
          <c:extLst>
            <c:ext xmlns:c16="http://schemas.microsoft.com/office/drawing/2014/chart" uri="{C3380CC4-5D6E-409C-BE32-E72D297353CC}">
              <c16:uniqueId val="{00000002-A507-46CE-BA32-300D55DFF253}"/>
            </c:ext>
          </c:extLst>
        </c:ser>
        <c:ser>
          <c:idx val="1"/>
          <c:order val="1"/>
          <c:tx>
            <c:strRef>
              <c:f>Sheet1!$C$2</c:f>
              <c:strCache>
                <c:ptCount val="1"/>
                <c:pt idx="0">
                  <c:v>2024</c:v>
                </c:pt>
              </c:strCache>
            </c:strRef>
          </c:tx>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Sheet1!$A$3:$A$15</c:f>
              <c:strCache>
                <c:ptCount val="13"/>
                <c:pt idx="0">
                  <c:v>Grūti pateikt</c:v>
                </c:pt>
                <c:pt idx="1">
                  <c:v>Neviena</c:v>
                </c:pt>
                <c:pt idx="2">
                  <c:v>Iejūtība, tolerance</c:v>
                </c:pt>
                <c:pt idx="3">
                  <c:v>Lojalitāte</c:v>
                </c:pt>
                <c:pt idx="4">
                  <c:v>Draudzība un solidaritāte</c:v>
                </c:pt>
                <c:pt idx="5">
                  <c:v>Godīgums</c:v>
                </c:pt>
                <c:pt idx="6">
                  <c:v>Cieņa</c:v>
                </c:pt>
                <c:pt idx="7">
                  <c:v>Drosme</c:v>
                </c:pt>
                <c:pt idx="8">
                  <c:v>Atbildība</c:v>
                </c:pt>
                <c:pt idx="9">
                  <c:v>Komandas gars</c:v>
                </c:pt>
                <c:pt idx="10">
                  <c:v>Pašdisciplīna</c:v>
                </c:pt>
                <c:pt idx="11">
                  <c:v>Konkurētspēja</c:v>
                </c:pt>
                <c:pt idx="12">
                  <c:v>Spēja smagi strādāt</c:v>
                </c:pt>
              </c:strCache>
            </c:strRef>
          </c:cat>
          <c:val>
            <c:numRef>
              <c:f>Sheet1!$C$3:$C$15</c:f>
              <c:numCache>
                <c:formatCode>0%</c:formatCode>
                <c:ptCount val="13"/>
                <c:pt idx="0">
                  <c:v>0.17240897131787056</c:v>
                </c:pt>
                <c:pt idx="1">
                  <c:v>1.8773163342759639E-2</c:v>
                </c:pt>
                <c:pt idx="2">
                  <c:v>0.20769591412575969</c:v>
                </c:pt>
                <c:pt idx="3">
                  <c:v>0.2481920465547108</c:v>
                </c:pt>
                <c:pt idx="4">
                  <c:v>0.27176628532055919</c:v>
                </c:pt>
                <c:pt idx="5">
                  <c:v>0.27801410189775161</c:v>
                </c:pt>
                <c:pt idx="6">
                  <c:v>0.3299845927366033</c:v>
                </c:pt>
                <c:pt idx="7">
                  <c:v>0.39082771593457871</c:v>
                </c:pt>
                <c:pt idx="8">
                  <c:v>0.39612459726879917</c:v>
                </c:pt>
                <c:pt idx="9">
                  <c:v>0.47838912239324505</c:v>
                </c:pt>
                <c:pt idx="10">
                  <c:v>0.54983940042040413</c:v>
                </c:pt>
                <c:pt idx="11">
                  <c:v>0.56100854723367088</c:v>
                </c:pt>
                <c:pt idx="12">
                  <c:v>0.61739997008624892</c:v>
                </c:pt>
              </c:numCache>
            </c:numRef>
          </c:val>
          <c:extLst>
            <c:ext xmlns:c16="http://schemas.microsoft.com/office/drawing/2014/chart" uri="{C3380CC4-5D6E-409C-BE32-E72D297353CC}">
              <c16:uniqueId val="{00000003-A507-46CE-BA32-300D55DFF253}"/>
            </c:ext>
          </c:extLst>
        </c:ser>
        <c:dLbls>
          <c:showLegendKey val="0"/>
          <c:showVal val="0"/>
          <c:showCatName val="0"/>
          <c:showSerName val="0"/>
          <c:showPercent val="0"/>
          <c:showBubbleSize val="0"/>
        </c:dLbls>
        <c:gapWidth val="50"/>
        <c:axId val="-1642242512"/>
        <c:axId val="-1642271344"/>
      </c:barChart>
      <c:catAx>
        <c:axId val="-1642242512"/>
        <c:scaling>
          <c:orientation val="minMax"/>
        </c:scaling>
        <c:delete val="0"/>
        <c:axPos val="l"/>
        <c:numFmt formatCode="General" sourceLinked="0"/>
        <c:majorTickMark val="out"/>
        <c:minorTickMark val="none"/>
        <c:tickLblPos val="nextTo"/>
        <c:txPr>
          <a:bodyPr/>
          <a:lstStyle/>
          <a:p>
            <a:pPr>
              <a:defRPr lang="en-US" sz="1100" b="1"/>
            </a:pPr>
            <a:endParaRPr lang="en-US"/>
          </a:p>
        </c:txPr>
        <c:crossAx val="-1642271344"/>
        <c:crosses val="autoZero"/>
        <c:auto val="1"/>
        <c:lblAlgn val="ctr"/>
        <c:lblOffset val="100"/>
        <c:noMultiLvlLbl val="0"/>
      </c:catAx>
      <c:valAx>
        <c:axId val="-1642271344"/>
        <c:scaling>
          <c:orientation val="minMax"/>
        </c:scaling>
        <c:delete val="1"/>
        <c:axPos val="b"/>
        <c:numFmt formatCode="0%" sourceLinked="1"/>
        <c:majorTickMark val="out"/>
        <c:minorTickMark val="none"/>
        <c:tickLblPos val="nextTo"/>
        <c:crossAx val="-1642242512"/>
        <c:crosses val="autoZero"/>
        <c:crossBetween val="between"/>
      </c:valAx>
    </c:plotArea>
    <c:legend>
      <c:legendPos val="r"/>
      <c:layout>
        <c:manualLayout>
          <c:xMode val="edge"/>
          <c:yMode val="edge"/>
          <c:x val="0.87621299992789226"/>
          <c:y val="0.44361615664519216"/>
          <c:w val="8.7557291035797777E-2"/>
          <c:h val="0.11141948189952652"/>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9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988945852467981"/>
          <c:y val="0.20484276712455432"/>
          <c:w val="0.51932681487152632"/>
          <c:h val="0.5391989779849804"/>
        </c:manualLayout>
      </c:layout>
      <c:doughnutChart>
        <c:varyColors val="1"/>
        <c:ser>
          <c:idx val="0"/>
          <c:order val="0"/>
          <c:tx>
            <c:strRef>
              <c:f>Sheet1!$B$1</c:f>
              <c:strCache>
                <c:ptCount val="1"/>
                <c:pt idx="0">
                  <c:v>Sales</c:v>
                </c:pt>
              </c:strCache>
            </c:strRef>
          </c:tx>
          <c:spPr>
            <a:solidFill>
              <a:schemeClr val="accent6"/>
            </a:solidFill>
          </c:spPr>
          <c:dPt>
            <c:idx val="0"/>
            <c:bubble3D val="0"/>
            <c:spPr>
              <a:solidFill>
                <a:srgbClr val="990033"/>
              </a:solidFill>
            </c:spPr>
            <c:extLst>
              <c:ext xmlns:c16="http://schemas.microsoft.com/office/drawing/2014/chart" uri="{C3380CC4-5D6E-409C-BE32-E72D297353CC}">
                <c16:uniqueId val="{00000001-88DF-43AA-91A7-5418CE71B091}"/>
              </c:ext>
            </c:extLst>
          </c:dPt>
          <c:dPt>
            <c:idx val="1"/>
            <c:bubble3D val="0"/>
            <c:extLst>
              <c:ext xmlns:c16="http://schemas.microsoft.com/office/drawing/2014/chart" uri="{C3380CC4-5D6E-409C-BE32-E72D297353CC}">
                <c16:uniqueId val="{00000003-88DF-43AA-91A7-5418CE71B091}"/>
              </c:ext>
            </c:extLst>
          </c:dPt>
          <c:dPt>
            <c:idx val="2"/>
            <c:bubble3D val="0"/>
            <c:spPr>
              <a:solidFill>
                <a:schemeClr val="bg1">
                  <a:lumMod val="65000"/>
                </a:schemeClr>
              </a:solidFill>
            </c:spPr>
            <c:extLst>
              <c:ext xmlns:c16="http://schemas.microsoft.com/office/drawing/2014/chart" uri="{C3380CC4-5D6E-409C-BE32-E72D297353CC}">
                <c16:uniqueId val="{00000005-88DF-43AA-91A7-5418CE71B091}"/>
              </c:ext>
            </c:extLst>
          </c:dPt>
          <c:dPt>
            <c:idx val="6"/>
            <c:bubble3D val="0"/>
            <c:extLst>
              <c:ext xmlns:c16="http://schemas.microsoft.com/office/drawing/2014/chart" uri="{C3380CC4-5D6E-409C-BE32-E72D297353CC}">
                <c16:uniqueId val="{00000006-88DF-43AA-91A7-5418CE71B091}"/>
              </c:ext>
            </c:extLst>
          </c:dPt>
          <c:dLbls>
            <c:dLbl>
              <c:idx val="0"/>
              <c:layout>
                <c:manualLayout>
                  <c:x val="-0.14036421688022155"/>
                  <c:y val="-0.13677451638958615"/>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8DF-43AA-91A7-5418CE71B091}"/>
                </c:ext>
              </c:extLst>
            </c:dLbl>
            <c:dLbl>
              <c:idx val="1"/>
              <c:layout>
                <c:manualLayout>
                  <c:x val="0.21159768750179891"/>
                  <c:y val="0.118943005632263"/>
                </c:manualLayout>
              </c:layout>
              <c:spPr>
                <a:noFill/>
                <a:ln>
                  <a:noFill/>
                </a:ln>
                <a:effectLst/>
              </c:spPr>
              <c:txPr>
                <a:bodyPr wrap="square" lIns="38100" tIns="19050" rIns="38100" bIns="19050" anchor="ctr">
                  <a:noAutofit/>
                </a:bodyPr>
                <a:lstStyle/>
                <a:p>
                  <a:pPr>
                    <a:defRPr sz="1050" b="1"/>
                  </a:pPr>
                  <a:endParaRPr lang="en-US"/>
                </a:p>
              </c:txPr>
              <c:showLegendKey val="0"/>
              <c:showVal val="1"/>
              <c:showCatName val="1"/>
              <c:showSerName val="0"/>
              <c:showPercent val="0"/>
              <c:showBubbleSize val="0"/>
              <c:extLst>
                <c:ext xmlns:c15="http://schemas.microsoft.com/office/drawing/2012/chart" uri="{CE6537A1-D6FC-4f65-9D91-7224C49458BB}">
                  <c15:layout>
                    <c:manualLayout>
                      <c:w val="0.2295509108500802"/>
                      <c:h val="0.13133573163825518"/>
                    </c:manualLayout>
                  </c15:layout>
                </c:ext>
                <c:ext xmlns:c16="http://schemas.microsoft.com/office/drawing/2014/chart" uri="{C3380CC4-5D6E-409C-BE32-E72D297353CC}">
                  <c16:uniqueId val="{00000003-88DF-43AA-91A7-5418CE71B091}"/>
                </c:ext>
              </c:extLst>
            </c:dLbl>
            <c:dLbl>
              <c:idx val="2"/>
              <c:layout>
                <c:manualLayout>
                  <c:x val="-0.19626840082123653"/>
                  <c:y val="3.8563732142516561E-3"/>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8DF-43AA-91A7-5418CE71B091}"/>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6-88DF-43AA-91A7-5418CE71B091}"/>
                </c:ext>
              </c:extLst>
            </c:dLbl>
            <c:spPr>
              <a:noFill/>
              <a:ln>
                <a:noFill/>
              </a:ln>
              <a:effectLst/>
            </c:spPr>
            <c:txPr>
              <a:bodyPr wrap="square" lIns="38100" tIns="19050" rIns="38100" bIns="19050" anchor="ctr">
                <a:spAutoFit/>
              </a:bodyPr>
              <a:lstStyle/>
              <a:p>
                <a:pPr>
                  <a:defRPr sz="105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Sheet1!$A$2:$A$4</c:f>
              <c:strCache>
                <c:ptCount val="3"/>
                <c:pt idx="0">
                  <c:v>Jā</c:v>
                </c:pt>
                <c:pt idx="1">
                  <c:v>Nē</c:v>
                </c:pt>
                <c:pt idx="2">
                  <c:v>Grūti pateikt</c:v>
                </c:pt>
              </c:strCache>
            </c:strRef>
          </c:cat>
          <c:val>
            <c:numRef>
              <c:f>Sheet1!$B$2:$B$4</c:f>
              <c:numCache>
                <c:formatCode>0%</c:formatCode>
                <c:ptCount val="3"/>
                <c:pt idx="0">
                  <c:v>0.20892031966165181</c:v>
                </c:pt>
                <c:pt idx="1">
                  <c:v>0.63409312518803818</c:v>
                </c:pt>
                <c:pt idx="2">
                  <c:v>0.15698655515031001</c:v>
                </c:pt>
              </c:numCache>
            </c:numRef>
          </c:val>
          <c:extLst>
            <c:ext xmlns:c16="http://schemas.microsoft.com/office/drawing/2014/chart" uri="{C3380CC4-5D6E-409C-BE32-E72D297353CC}">
              <c16:uniqueId val="{00000007-88DF-43AA-91A7-5418CE71B091}"/>
            </c:ext>
          </c:extLst>
        </c:ser>
        <c:dLbls>
          <c:showLegendKey val="0"/>
          <c:showVal val="0"/>
          <c:showCatName val="0"/>
          <c:showSerName val="0"/>
          <c:showPercent val="0"/>
          <c:showBubbleSize val="0"/>
          <c:showLeaderLines val="1"/>
        </c:dLbls>
        <c:firstSliceAng val="294"/>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9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988945852467981"/>
          <c:y val="0.20484276712455432"/>
          <c:w val="0.51932681487152632"/>
          <c:h val="0.5391989779849804"/>
        </c:manualLayout>
      </c:layout>
      <c:doughnutChart>
        <c:varyColors val="1"/>
        <c:ser>
          <c:idx val="0"/>
          <c:order val="0"/>
          <c:tx>
            <c:strRef>
              <c:f>Sheet1!$B$1</c:f>
              <c:strCache>
                <c:ptCount val="1"/>
                <c:pt idx="0">
                  <c:v>Sales</c:v>
                </c:pt>
              </c:strCache>
            </c:strRef>
          </c:tx>
          <c:spPr>
            <a:solidFill>
              <a:schemeClr val="accent6"/>
            </a:solidFill>
          </c:spPr>
          <c:dPt>
            <c:idx val="0"/>
            <c:bubble3D val="0"/>
            <c:spPr>
              <a:solidFill>
                <a:srgbClr val="990033"/>
              </a:solidFill>
            </c:spPr>
            <c:extLst>
              <c:ext xmlns:c16="http://schemas.microsoft.com/office/drawing/2014/chart" uri="{C3380CC4-5D6E-409C-BE32-E72D297353CC}">
                <c16:uniqueId val="{00000001-0FFC-40B3-8602-EC07737B5CF3}"/>
              </c:ext>
            </c:extLst>
          </c:dPt>
          <c:dPt>
            <c:idx val="1"/>
            <c:bubble3D val="0"/>
            <c:spPr>
              <a:solidFill>
                <a:schemeClr val="accent5"/>
              </a:solidFill>
            </c:spPr>
            <c:extLst>
              <c:ext xmlns:c16="http://schemas.microsoft.com/office/drawing/2014/chart" uri="{C3380CC4-5D6E-409C-BE32-E72D297353CC}">
                <c16:uniqueId val="{00000002-0FFC-40B3-8602-EC07737B5CF3}"/>
              </c:ext>
            </c:extLst>
          </c:dPt>
          <c:dPt>
            <c:idx val="2"/>
            <c:bubble3D val="0"/>
            <c:spPr>
              <a:solidFill>
                <a:schemeClr val="bg1">
                  <a:lumMod val="65000"/>
                </a:schemeClr>
              </a:solidFill>
            </c:spPr>
            <c:extLst>
              <c:ext xmlns:c16="http://schemas.microsoft.com/office/drawing/2014/chart" uri="{C3380CC4-5D6E-409C-BE32-E72D297353CC}">
                <c16:uniqueId val="{00000004-0FFC-40B3-8602-EC07737B5CF3}"/>
              </c:ext>
            </c:extLst>
          </c:dPt>
          <c:dPt>
            <c:idx val="6"/>
            <c:bubble3D val="0"/>
            <c:extLst>
              <c:ext xmlns:c16="http://schemas.microsoft.com/office/drawing/2014/chart" uri="{C3380CC4-5D6E-409C-BE32-E72D297353CC}">
                <c16:uniqueId val="{00000005-0FFC-40B3-8602-EC07737B5CF3}"/>
              </c:ext>
            </c:extLst>
          </c:dPt>
          <c:dLbls>
            <c:dLbl>
              <c:idx val="0"/>
              <c:layout>
                <c:manualLayout>
                  <c:x val="-0.14036421688022155"/>
                  <c:y val="-0.13677451638958615"/>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FFC-40B3-8602-EC07737B5CF3}"/>
                </c:ext>
              </c:extLst>
            </c:dLbl>
            <c:dLbl>
              <c:idx val="1"/>
              <c:layout>
                <c:manualLayout>
                  <c:x val="0.21159768750179891"/>
                  <c:y val="0.118943005632263"/>
                </c:manualLayout>
              </c:layout>
              <c:spPr>
                <a:noFill/>
                <a:ln>
                  <a:noFill/>
                </a:ln>
                <a:effectLst/>
              </c:spPr>
              <c:txPr>
                <a:bodyPr wrap="square" lIns="38100" tIns="19050" rIns="38100" bIns="19050" anchor="ctr">
                  <a:noAutofit/>
                </a:bodyPr>
                <a:lstStyle/>
                <a:p>
                  <a:pPr>
                    <a:defRPr sz="1050" b="1"/>
                  </a:pPr>
                  <a:endParaRPr lang="en-US"/>
                </a:p>
              </c:txPr>
              <c:showLegendKey val="0"/>
              <c:showVal val="1"/>
              <c:showCatName val="1"/>
              <c:showSerName val="0"/>
              <c:showPercent val="0"/>
              <c:showBubbleSize val="0"/>
              <c:extLst>
                <c:ext xmlns:c15="http://schemas.microsoft.com/office/drawing/2012/chart" uri="{CE6537A1-D6FC-4f65-9D91-7224C49458BB}">
                  <c15:layout>
                    <c:manualLayout>
                      <c:w val="0.2295509108500802"/>
                      <c:h val="0.13133573163825518"/>
                    </c:manualLayout>
                  </c15:layout>
                </c:ext>
                <c:ext xmlns:c16="http://schemas.microsoft.com/office/drawing/2014/chart" uri="{C3380CC4-5D6E-409C-BE32-E72D297353CC}">
                  <c16:uniqueId val="{00000002-0FFC-40B3-8602-EC07737B5CF3}"/>
                </c:ext>
              </c:extLst>
            </c:dLbl>
            <c:dLbl>
              <c:idx val="2"/>
              <c:layout>
                <c:manualLayout>
                  <c:x val="-0.16748568966662142"/>
                  <c:y val="0.13164972817736054"/>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4-0FFC-40B3-8602-EC07737B5CF3}"/>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0FFC-40B3-8602-EC07737B5CF3}"/>
                </c:ext>
              </c:extLst>
            </c:dLbl>
            <c:spPr>
              <a:noFill/>
              <a:ln>
                <a:noFill/>
              </a:ln>
              <a:effectLst/>
            </c:spPr>
            <c:txPr>
              <a:bodyPr wrap="square" lIns="38100" tIns="19050" rIns="38100" bIns="19050" anchor="ctr">
                <a:spAutoFit/>
              </a:bodyPr>
              <a:lstStyle/>
              <a:p>
                <a:pPr>
                  <a:defRPr sz="105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Sheet1!$A$2:$A$4</c:f>
              <c:strCache>
                <c:ptCount val="3"/>
                <c:pt idx="0">
                  <c:v>Jā</c:v>
                </c:pt>
                <c:pt idx="1">
                  <c:v>Nē</c:v>
                </c:pt>
                <c:pt idx="2">
                  <c:v>Grūti pateikt</c:v>
                </c:pt>
              </c:strCache>
            </c:strRef>
          </c:cat>
          <c:val>
            <c:numRef>
              <c:f>Sheet1!$B$2:$B$4</c:f>
              <c:numCache>
                <c:formatCode>0%</c:formatCode>
                <c:ptCount val="3"/>
                <c:pt idx="0">
                  <c:v>0.42695651065703488</c:v>
                </c:pt>
                <c:pt idx="1">
                  <c:v>0.43173762223956352</c:v>
                </c:pt>
                <c:pt idx="2">
                  <c:v>0.14130586710340173</c:v>
                </c:pt>
              </c:numCache>
            </c:numRef>
          </c:val>
          <c:extLst>
            <c:ext xmlns:c16="http://schemas.microsoft.com/office/drawing/2014/chart" uri="{C3380CC4-5D6E-409C-BE32-E72D297353CC}">
              <c16:uniqueId val="{00000006-0FFC-40B3-8602-EC07737B5CF3}"/>
            </c:ext>
          </c:extLst>
        </c:ser>
        <c:dLbls>
          <c:showLegendKey val="0"/>
          <c:showVal val="0"/>
          <c:showCatName val="0"/>
          <c:showSerName val="0"/>
          <c:showPercent val="0"/>
          <c:showBubbleSize val="0"/>
          <c:showLeaderLines val="1"/>
        </c:dLbls>
        <c:firstSliceAng val="249"/>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9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8658415371252088"/>
          <c:y val="1.2830567776874599E-2"/>
          <c:w val="0.72064554231671007"/>
          <c:h val="0.98095305148604828"/>
        </c:manualLayout>
      </c:layout>
      <c:barChart>
        <c:barDir val="bar"/>
        <c:grouping val="clustered"/>
        <c:varyColors val="0"/>
        <c:ser>
          <c:idx val="0"/>
          <c:order val="0"/>
          <c:tx>
            <c:strRef>
              <c:f>Sheet1!$C$2</c:f>
              <c:strCache>
                <c:ptCount val="1"/>
                <c:pt idx="0">
                  <c:v>Jā</c:v>
                </c:pt>
              </c:strCache>
            </c:strRef>
          </c:tx>
          <c:invertIfNegative val="0"/>
          <c:dPt>
            <c:idx val="0"/>
            <c:invertIfNegative val="0"/>
            <c:bubble3D val="0"/>
            <c:spPr>
              <a:solidFill>
                <a:srgbClr val="ED7D31">
                  <a:lumMod val="50000"/>
                </a:srgbClr>
              </a:solidFill>
            </c:spPr>
            <c:extLst>
              <c:ext xmlns:c16="http://schemas.microsoft.com/office/drawing/2014/chart" uri="{C3380CC4-5D6E-409C-BE32-E72D297353CC}">
                <c16:uniqueId val="{00000001-3368-486E-8D69-ECA0B292F170}"/>
              </c:ext>
            </c:extLst>
          </c:dPt>
          <c:dPt>
            <c:idx val="1"/>
            <c:invertIfNegative val="0"/>
            <c:bubble3D val="0"/>
            <c:spPr>
              <a:solidFill>
                <a:srgbClr val="ED7D31">
                  <a:lumMod val="50000"/>
                </a:srgbClr>
              </a:solidFill>
            </c:spPr>
            <c:extLst>
              <c:ext xmlns:c16="http://schemas.microsoft.com/office/drawing/2014/chart" uri="{C3380CC4-5D6E-409C-BE32-E72D297353CC}">
                <c16:uniqueId val="{00000003-3368-486E-8D69-ECA0B292F170}"/>
              </c:ext>
            </c:extLst>
          </c:dPt>
          <c:dPt>
            <c:idx val="2"/>
            <c:invertIfNegative val="0"/>
            <c:bubble3D val="0"/>
            <c:spPr>
              <a:solidFill>
                <a:srgbClr val="ED7D31">
                  <a:lumMod val="50000"/>
                </a:srgbClr>
              </a:solidFill>
            </c:spPr>
            <c:extLst>
              <c:ext xmlns:c16="http://schemas.microsoft.com/office/drawing/2014/chart" uri="{C3380CC4-5D6E-409C-BE32-E72D297353CC}">
                <c16:uniqueId val="{00000005-3368-486E-8D69-ECA0B292F170}"/>
              </c:ext>
            </c:extLst>
          </c:dPt>
          <c:dPt>
            <c:idx val="4"/>
            <c:invertIfNegative val="0"/>
            <c:bubble3D val="0"/>
            <c:spPr>
              <a:solidFill>
                <a:srgbClr val="70AD47">
                  <a:lumMod val="50000"/>
                </a:srgbClr>
              </a:solidFill>
            </c:spPr>
            <c:extLst>
              <c:ext xmlns:c16="http://schemas.microsoft.com/office/drawing/2014/chart" uri="{C3380CC4-5D6E-409C-BE32-E72D297353CC}">
                <c16:uniqueId val="{00000007-3368-486E-8D69-ECA0B292F170}"/>
              </c:ext>
            </c:extLst>
          </c:dPt>
          <c:dPt>
            <c:idx val="5"/>
            <c:invertIfNegative val="0"/>
            <c:bubble3D val="0"/>
            <c:spPr>
              <a:solidFill>
                <a:srgbClr val="70AD47">
                  <a:lumMod val="50000"/>
                </a:srgbClr>
              </a:solidFill>
            </c:spPr>
            <c:extLst>
              <c:ext xmlns:c16="http://schemas.microsoft.com/office/drawing/2014/chart" uri="{C3380CC4-5D6E-409C-BE32-E72D297353CC}">
                <c16:uniqueId val="{00000009-3368-486E-8D69-ECA0B292F170}"/>
              </c:ext>
            </c:extLst>
          </c:dPt>
          <c:dPt>
            <c:idx val="6"/>
            <c:invertIfNegative val="0"/>
            <c:bubble3D val="0"/>
            <c:spPr>
              <a:solidFill>
                <a:srgbClr val="70AD47">
                  <a:lumMod val="50000"/>
                </a:srgbClr>
              </a:solidFill>
            </c:spPr>
            <c:extLst>
              <c:ext xmlns:c16="http://schemas.microsoft.com/office/drawing/2014/chart" uri="{C3380CC4-5D6E-409C-BE32-E72D297353CC}">
                <c16:uniqueId val="{0000000B-3368-486E-8D69-ECA0B292F170}"/>
              </c:ext>
            </c:extLst>
          </c:dPt>
          <c:dPt>
            <c:idx val="8"/>
            <c:invertIfNegative val="0"/>
            <c:bubble3D val="0"/>
            <c:spPr>
              <a:solidFill>
                <a:srgbClr val="7030A0"/>
              </a:solidFill>
            </c:spPr>
            <c:extLst>
              <c:ext xmlns:c16="http://schemas.microsoft.com/office/drawing/2014/chart" uri="{C3380CC4-5D6E-409C-BE32-E72D297353CC}">
                <c16:uniqueId val="{0000000D-3368-486E-8D69-ECA0B292F170}"/>
              </c:ext>
            </c:extLst>
          </c:dPt>
          <c:dPt>
            <c:idx val="9"/>
            <c:invertIfNegative val="0"/>
            <c:bubble3D val="0"/>
            <c:spPr>
              <a:solidFill>
                <a:srgbClr val="7030A0"/>
              </a:solidFill>
            </c:spPr>
            <c:extLst>
              <c:ext xmlns:c16="http://schemas.microsoft.com/office/drawing/2014/chart" uri="{C3380CC4-5D6E-409C-BE32-E72D297353CC}">
                <c16:uniqueId val="{0000000F-3368-486E-8D69-ECA0B292F170}"/>
              </c:ext>
            </c:extLst>
          </c:dPt>
          <c:dPt>
            <c:idx val="11"/>
            <c:invertIfNegative val="0"/>
            <c:bubble3D val="0"/>
            <c:spPr>
              <a:solidFill>
                <a:srgbClr val="ED7D31"/>
              </a:solidFill>
            </c:spPr>
            <c:extLst>
              <c:ext xmlns:c16="http://schemas.microsoft.com/office/drawing/2014/chart" uri="{C3380CC4-5D6E-409C-BE32-E72D297353CC}">
                <c16:uniqueId val="{00000011-3368-486E-8D69-ECA0B292F170}"/>
              </c:ext>
            </c:extLst>
          </c:dPt>
          <c:dPt>
            <c:idx val="12"/>
            <c:invertIfNegative val="0"/>
            <c:bubble3D val="0"/>
            <c:spPr>
              <a:solidFill>
                <a:srgbClr val="ED7D31"/>
              </a:solidFill>
            </c:spPr>
            <c:extLst>
              <c:ext xmlns:c16="http://schemas.microsoft.com/office/drawing/2014/chart" uri="{C3380CC4-5D6E-409C-BE32-E72D297353CC}">
                <c16:uniqueId val="{00000013-3368-486E-8D69-ECA0B292F170}"/>
              </c:ext>
            </c:extLst>
          </c:dPt>
          <c:dPt>
            <c:idx val="13"/>
            <c:invertIfNegative val="0"/>
            <c:bubble3D val="0"/>
            <c:spPr>
              <a:solidFill>
                <a:srgbClr val="ED7D31"/>
              </a:solidFill>
            </c:spPr>
            <c:extLst>
              <c:ext xmlns:c16="http://schemas.microsoft.com/office/drawing/2014/chart" uri="{C3380CC4-5D6E-409C-BE32-E72D297353CC}">
                <c16:uniqueId val="{00000015-3368-486E-8D69-ECA0B292F170}"/>
              </c:ext>
            </c:extLst>
          </c:dPt>
          <c:dPt>
            <c:idx val="15"/>
            <c:invertIfNegative val="0"/>
            <c:bubble3D val="0"/>
            <c:spPr>
              <a:solidFill>
                <a:srgbClr val="5B9BD5"/>
              </a:solidFill>
            </c:spPr>
            <c:extLst>
              <c:ext xmlns:c16="http://schemas.microsoft.com/office/drawing/2014/chart" uri="{C3380CC4-5D6E-409C-BE32-E72D297353CC}">
                <c16:uniqueId val="{00000017-3368-486E-8D69-ECA0B292F170}"/>
              </c:ext>
            </c:extLst>
          </c:dPt>
          <c:dPt>
            <c:idx val="16"/>
            <c:invertIfNegative val="0"/>
            <c:bubble3D val="0"/>
            <c:spPr>
              <a:solidFill>
                <a:srgbClr val="5B9BD5"/>
              </a:solidFill>
            </c:spPr>
            <c:extLst>
              <c:ext xmlns:c16="http://schemas.microsoft.com/office/drawing/2014/chart" uri="{C3380CC4-5D6E-409C-BE32-E72D297353CC}">
                <c16:uniqueId val="{00000019-3368-486E-8D69-ECA0B292F170}"/>
              </c:ext>
            </c:extLst>
          </c:dPt>
          <c:dPt>
            <c:idx val="17"/>
            <c:invertIfNegative val="0"/>
            <c:bubble3D val="0"/>
            <c:spPr>
              <a:solidFill>
                <a:srgbClr val="5B9BD5"/>
              </a:solidFill>
            </c:spPr>
            <c:extLst>
              <c:ext xmlns:c16="http://schemas.microsoft.com/office/drawing/2014/chart" uri="{C3380CC4-5D6E-409C-BE32-E72D297353CC}">
                <c16:uniqueId val="{0000001B-3368-486E-8D69-ECA0B292F170}"/>
              </c:ext>
            </c:extLst>
          </c:dPt>
          <c:dPt>
            <c:idx val="18"/>
            <c:invertIfNegative val="0"/>
            <c:bubble3D val="0"/>
            <c:spPr>
              <a:solidFill>
                <a:srgbClr val="5B9BD5"/>
              </a:solidFill>
            </c:spPr>
            <c:extLst>
              <c:ext xmlns:c16="http://schemas.microsoft.com/office/drawing/2014/chart" uri="{C3380CC4-5D6E-409C-BE32-E72D297353CC}">
                <c16:uniqueId val="{0000001D-3368-486E-8D69-ECA0B292F170}"/>
              </c:ext>
            </c:extLst>
          </c:dPt>
          <c:dPt>
            <c:idx val="19"/>
            <c:invertIfNegative val="0"/>
            <c:bubble3D val="0"/>
            <c:spPr>
              <a:solidFill>
                <a:srgbClr val="5B9BD5"/>
              </a:solidFill>
            </c:spPr>
            <c:extLst>
              <c:ext xmlns:c16="http://schemas.microsoft.com/office/drawing/2014/chart" uri="{C3380CC4-5D6E-409C-BE32-E72D297353CC}">
                <c16:uniqueId val="{0000001F-3368-486E-8D69-ECA0B292F170}"/>
              </c:ext>
            </c:extLst>
          </c:dPt>
          <c:dPt>
            <c:idx val="21"/>
            <c:invertIfNegative val="0"/>
            <c:bubble3D val="0"/>
            <c:spPr>
              <a:solidFill>
                <a:srgbClr val="70AD47"/>
              </a:solidFill>
            </c:spPr>
            <c:extLst>
              <c:ext xmlns:c16="http://schemas.microsoft.com/office/drawing/2014/chart" uri="{C3380CC4-5D6E-409C-BE32-E72D297353CC}">
                <c16:uniqueId val="{00000021-3368-486E-8D69-ECA0B292F170}"/>
              </c:ext>
            </c:extLst>
          </c:dPt>
          <c:dPt>
            <c:idx val="22"/>
            <c:invertIfNegative val="0"/>
            <c:bubble3D val="0"/>
            <c:spPr>
              <a:solidFill>
                <a:srgbClr val="70AD47"/>
              </a:solidFill>
            </c:spPr>
            <c:extLst>
              <c:ext xmlns:c16="http://schemas.microsoft.com/office/drawing/2014/chart" uri="{C3380CC4-5D6E-409C-BE32-E72D297353CC}">
                <c16:uniqueId val="{00000023-3368-486E-8D69-ECA0B292F170}"/>
              </c:ext>
            </c:extLst>
          </c:dPt>
          <c:dPt>
            <c:idx val="23"/>
            <c:invertIfNegative val="0"/>
            <c:bubble3D val="0"/>
            <c:spPr>
              <a:solidFill>
                <a:srgbClr val="70AD47"/>
              </a:solidFill>
            </c:spPr>
            <c:extLst>
              <c:ext xmlns:c16="http://schemas.microsoft.com/office/drawing/2014/chart" uri="{C3380CC4-5D6E-409C-BE32-E72D297353CC}">
                <c16:uniqueId val="{00000025-3368-486E-8D69-ECA0B292F170}"/>
              </c:ext>
            </c:extLst>
          </c:dPt>
          <c:dPt>
            <c:idx val="25"/>
            <c:invertIfNegative val="0"/>
            <c:bubble3D val="0"/>
            <c:spPr>
              <a:solidFill>
                <a:srgbClr val="FFC000">
                  <a:lumMod val="75000"/>
                </a:srgbClr>
              </a:solidFill>
            </c:spPr>
            <c:extLst>
              <c:ext xmlns:c16="http://schemas.microsoft.com/office/drawing/2014/chart" uri="{C3380CC4-5D6E-409C-BE32-E72D297353CC}">
                <c16:uniqueId val="{00000027-3368-486E-8D69-ECA0B292F170}"/>
              </c:ext>
            </c:extLst>
          </c:dPt>
          <c:dPt>
            <c:idx val="26"/>
            <c:invertIfNegative val="0"/>
            <c:bubble3D val="0"/>
            <c:spPr>
              <a:solidFill>
                <a:srgbClr val="FFC000">
                  <a:lumMod val="75000"/>
                </a:srgbClr>
              </a:solidFill>
            </c:spPr>
            <c:extLst>
              <c:ext xmlns:c16="http://schemas.microsoft.com/office/drawing/2014/chart" uri="{C3380CC4-5D6E-409C-BE32-E72D297353CC}">
                <c16:uniqueId val="{00000029-3368-486E-8D69-ECA0B292F170}"/>
              </c:ext>
            </c:extLst>
          </c:dPt>
          <c:dPt>
            <c:idx val="34"/>
            <c:invertIfNegative val="0"/>
            <c:bubble3D val="0"/>
            <c:spPr>
              <a:solidFill>
                <a:srgbClr val="70AD47">
                  <a:lumMod val="75000"/>
                </a:srgbClr>
              </a:solidFill>
            </c:spPr>
            <c:extLst>
              <c:ext xmlns:c16="http://schemas.microsoft.com/office/drawing/2014/chart" uri="{C3380CC4-5D6E-409C-BE32-E72D297353CC}">
                <c16:uniqueId val="{0000002B-3368-486E-8D69-ECA0B292F170}"/>
              </c:ext>
            </c:extLst>
          </c:dPt>
          <c:dPt>
            <c:idx val="35"/>
            <c:invertIfNegative val="0"/>
            <c:bubble3D val="0"/>
            <c:spPr>
              <a:solidFill>
                <a:srgbClr val="70AD47">
                  <a:lumMod val="75000"/>
                </a:srgbClr>
              </a:solidFill>
            </c:spPr>
            <c:extLst>
              <c:ext xmlns:c16="http://schemas.microsoft.com/office/drawing/2014/chart" uri="{C3380CC4-5D6E-409C-BE32-E72D297353CC}">
                <c16:uniqueId val="{0000002D-3368-486E-8D69-ECA0B292F170}"/>
              </c:ext>
            </c:extLst>
          </c:dPt>
          <c:dPt>
            <c:idx val="37"/>
            <c:invertIfNegative val="0"/>
            <c:bubble3D val="0"/>
            <c:spPr>
              <a:solidFill>
                <a:srgbClr val="990033"/>
              </a:solidFill>
            </c:spPr>
            <c:extLst>
              <c:ext xmlns:c16="http://schemas.microsoft.com/office/drawing/2014/chart" uri="{C3380CC4-5D6E-409C-BE32-E72D297353CC}">
                <c16:uniqueId val="{0000002F-3368-486E-8D69-ECA0B292F170}"/>
              </c:ext>
            </c:extLst>
          </c:dPt>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Sheet1!$C$3:$C$40</c:f>
              <c:numCache>
                <c:formatCode>0%</c:formatCode>
                <c:ptCount val="38"/>
                <c:pt idx="0">
                  <c:v>0.24188376873482789</c:v>
                </c:pt>
                <c:pt idx="1">
                  <c:v>0.18687725477794284</c:v>
                </c:pt>
                <c:pt idx="2">
                  <c:v>0.21164875981544143</c:v>
                </c:pt>
                <c:pt idx="4">
                  <c:v>0.19421676603286245</c:v>
                </c:pt>
                <c:pt idx="5">
                  <c:v>0.20422104995630933</c:v>
                </c:pt>
                <c:pt idx="6">
                  <c:v>0.22374890545414405</c:v>
                </c:pt>
                <c:pt idx="8">
                  <c:v>0.18743077792691615</c:v>
                </c:pt>
                <c:pt idx="9">
                  <c:v>0.24770848680832289</c:v>
                </c:pt>
                <c:pt idx="11">
                  <c:v>0.23446687326422425</c:v>
                </c:pt>
                <c:pt idx="12">
                  <c:v>0.19880002580093423</c:v>
                </c:pt>
                <c:pt idx="13">
                  <c:v>0.19972619575315792</c:v>
                </c:pt>
                <c:pt idx="15">
                  <c:v>0.20082767014888464</c:v>
                </c:pt>
                <c:pt idx="16">
                  <c:v>0.20223658264043246</c:v>
                </c:pt>
                <c:pt idx="17">
                  <c:v>0.2640393842085223</c:v>
                </c:pt>
                <c:pt idx="18">
                  <c:v>0.20951715811559984</c:v>
                </c:pt>
                <c:pt idx="19">
                  <c:v>0.24653904717824326</c:v>
                </c:pt>
                <c:pt idx="21">
                  <c:v>0.21280071653143384</c:v>
                </c:pt>
                <c:pt idx="22">
                  <c:v>0.20871057605781371</c:v>
                </c:pt>
                <c:pt idx="23">
                  <c:v>0.20875894142806403</c:v>
                </c:pt>
                <c:pt idx="25">
                  <c:v>0.25626028624233993</c:v>
                </c:pt>
                <c:pt idx="26">
                  <c:v>0.19760253999828581</c:v>
                </c:pt>
                <c:pt idx="28">
                  <c:v>0.17961558655437124</c:v>
                </c:pt>
                <c:pt idx="29">
                  <c:v>0.18333728681471442</c:v>
                </c:pt>
                <c:pt idx="30">
                  <c:v>0.22574496481397571</c:v>
                </c:pt>
                <c:pt idx="31">
                  <c:v>0.20377754806332876</c:v>
                </c:pt>
                <c:pt idx="32">
                  <c:v>0.28947372191189635</c:v>
                </c:pt>
                <c:pt idx="34">
                  <c:v>0.22000023261279533</c:v>
                </c:pt>
                <c:pt idx="35">
                  <c:v>0.19892180638208048</c:v>
                </c:pt>
                <c:pt idx="37">
                  <c:v>0.20892031966165181</c:v>
                </c:pt>
              </c:numCache>
            </c:numRef>
          </c:val>
          <c:extLst>
            <c:ext xmlns:c16="http://schemas.microsoft.com/office/drawing/2014/chart" uri="{C3380CC4-5D6E-409C-BE32-E72D297353CC}">
              <c16:uniqueId val="{00000030-3368-486E-8D69-ECA0B292F170}"/>
            </c:ext>
          </c:extLst>
        </c:ser>
        <c:dLbls>
          <c:showLegendKey val="0"/>
          <c:showVal val="0"/>
          <c:showCatName val="0"/>
          <c:showSerName val="0"/>
          <c:showPercent val="0"/>
          <c:showBubbleSize val="0"/>
        </c:dLbls>
        <c:gapWidth val="51"/>
        <c:axId val="-1720574624"/>
        <c:axId val="-1720593120"/>
      </c:barChart>
      <c:catAx>
        <c:axId val="-1720574624"/>
        <c:scaling>
          <c:orientation val="minMax"/>
        </c:scaling>
        <c:delete val="0"/>
        <c:axPos val="l"/>
        <c:numFmt formatCode="General" sourceLinked="0"/>
        <c:majorTickMark val="out"/>
        <c:minorTickMark val="none"/>
        <c:tickLblPos val="nextTo"/>
        <c:txPr>
          <a:bodyPr/>
          <a:lstStyle/>
          <a:p>
            <a:pPr>
              <a:defRPr sz="1000" b="0"/>
            </a:pPr>
            <a:endParaRPr lang="en-US"/>
          </a:p>
        </c:txPr>
        <c:crossAx val="-1720593120"/>
        <c:crosses val="autoZero"/>
        <c:auto val="1"/>
        <c:lblAlgn val="ctr"/>
        <c:lblOffset val="100"/>
        <c:noMultiLvlLbl val="0"/>
      </c:catAx>
      <c:valAx>
        <c:axId val="-1720593120"/>
        <c:scaling>
          <c:orientation val="minMax"/>
          <c:max val="0.5"/>
        </c:scaling>
        <c:delete val="1"/>
        <c:axPos val="b"/>
        <c:numFmt formatCode="0%" sourceLinked="1"/>
        <c:majorTickMark val="out"/>
        <c:minorTickMark val="none"/>
        <c:tickLblPos val="nextTo"/>
        <c:crossAx val="-1720574624"/>
        <c:crosses val="autoZero"/>
        <c:crossBetween val="between"/>
        <c:majorUnit val="0.25"/>
      </c:valAx>
      <c:spPr>
        <a:noFill/>
        <a:ln w="25400">
          <a:noFill/>
        </a:ln>
      </c:spPr>
    </c:plotArea>
    <c:plotVisOnly val="1"/>
    <c:dispBlanksAs val="gap"/>
    <c:showDLblsOverMax val="0"/>
  </c:chart>
  <c:txPr>
    <a:bodyPr/>
    <a:lstStyle/>
    <a:p>
      <a:pPr>
        <a:defRPr sz="1800"/>
      </a:pPr>
      <a:endParaRPr lang="en-US"/>
    </a:p>
  </c:txPr>
  <c:externalData r:id="rId2">
    <c:autoUpdate val="0"/>
  </c:externalData>
</c:chartSpace>
</file>

<file path=ppt/charts/chart9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8658415371252088"/>
          <c:y val="1.2830567776874599E-2"/>
          <c:w val="0.72064554231671007"/>
          <c:h val="0.98095305148604828"/>
        </c:manualLayout>
      </c:layout>
      <c:barChart>
        <c:barDir val="bar"/>
        <c:grouping val="clustered"/>
        <c:varyColors val="0"/>
        <c:ser>
          <c:idx val="0"/>
          <c:order val="0"/>
          <c:tx>
            <c:strRef>
              <c:f>Sheet1!$C$2</c:f>
              <c:strCache>
                <c:ptCount val="1"/>
                <c:pt idx="0">
                  <c:v>Jā</c:v>
                </c:pt>
              </c:strCache>
            </c:strRef>
          </c:tx>
          <c:invertIfNegative val="0"/>
          <c:dPt>
            <c:idx val="0"/>
            <c:invertIfNegative val="0"/>
            <c:bubble3D val="0"/>
            <c:spPr>
              <a:solidFill>
                <a:srgbClr val="ED7D31">
                  <a:lumMod val="50000"/>
                </a:srgbClr>
              </a:solidFill>
            </c:spPr>
            <c:extLst>
              <c:ext xmlns:c16="http://schemas.microsoft.com/office/drawing/2014/chart" uri="{C3380CC4-5D6E-409C-BE32-E72D297353CC}">
                <c16:uniqueId val="{00000001-4250-488F-85E3-2B7FA8650735}"/>
              </c:ext>
            </c:extLst>
          </c:dPt>
          <c:dPt>
            <c:idx val="1"/>
            <c:invertIfNegative val="0"/>
            <c:bubble3D val="0"/>
            <c:spPr>
              <a:solidFill>
                <a:srgbClr val="ED7D31">
                  <a:lumMod val="50000"/>
                </a:srgbClr>
              </a:solidFill>
            </c:spPr>
            <c:extLst>
              <c:ext xmlns:c16="http://schemas.microsoft.com/office/drawing/2014/chart" uri="{C3380CC4-5D6E-409C-BE32-E72D297353CC}">
                <c16:uniqueId val="{00000003-4250-488F-85E3-2B7FA8650735}"/>
              </c:ext>
            </c:extLst>
          </c:dPt>
          <c:dPt>
            <c:idx val="2"/>
            <c:invertIfNegative val="0"/>
            <c:bubble3D val="0"/>
            <c:spPr>
              <a:solidFill>
                <a:srgbClr val="ED7D31">
                  <a:lumMod val="50000"/>
                </a:srgbClr>
              </a:solidFill>
            </c:spPr>
            <c:extLst>
              <c:ext xmlns:c16="http://schemas.microsoft.com/office/drawing/2014/chart" uri="{C3380CC4-5D6E-409C-BE32-E72D297353CC}">
                <c16:uniqueId val="{00000005-4250-488F-85E3-2B7FA8650735}"/>
              </c:ext>
            </c:extLst>
          </c:dPt>
          <c:dPt>
            <c:idx val="4"/>
            <c:invertIfNegative val="0"/>
            <c:bubble3D val="0"/>
            <c:spPr>
              <a:solidFill>
                <a:srgbClr val="70AD47">
                  <a:lumMod val="50000"/>
                </a:srgbClr>
              </a:solidFill>
            </c:spPr>
            <c:extLst>
              <c:ext xmlns:c16="http://schemas.microsoft.com/office/drawing/2014/chart" uri="{C3380CC4-5D6E-409C-BE32-E72D297353CC}">
                <c16:uniqueId val="{00000007-4250-488F-85E3-2B7FA8650735}"/>
              </c:ext>
            </c:extLst>
          </c:dPt>
          <c:dPt>
            <c:idx val="5"/>
            <c:invertIfNegative val="0"/>
            <c:bubble3D val="0"/>
            <c:spPr>
              <a:solidFill>
                <a:srgbClr val="70AD47">
                  <a:lumMod val="50000"/>
                </a:srgbClr>
              </a:solidFill>
            </c:spPr>
            <c:extLst>
              <c:ext xmlns:c16="http://schemas.microsoft.com/office/drawing/2014/chart" uri="{C3380CC4-5D6E-409C-BE32-E72D297353CC}">
                <c16:uniqueId val="{00000009-4250-488F-85E3-2B7FA8650735}"/>
              </c:ext>
            </c:extLst>
          </c:dPt>
          <c:dPt>
            <c:idx val="6"/>
            <c:invertIfNegative val="0"/>
            <c:bubble3D val="0"/>
            <c:spPr>
              <a:solidFill>
                <a:srgbClr val="70AD47">
                  <a:lumMod val="50000"/>
                </a:srgbClr>
              </a:solidFill>
            </c:spPr>
            <c:extLst>
              <c:ext xmlns:c16="http://schemas.microsoft.com/office/drawing/2014/chart" uri="{C3380CC4-5D6E-409C-BE32-E72D297353CC}">
                <c16:uniqueId val="{0000000B-4250-488F-85E3-2B7FA8650735}"/>
              </c:ext>
            </c:extLst>
          </c:dPt>
          <c:dPt>
            <c:idx val="8"/>
            <c:invertIfNegative val="0"/>
            <c:bubble3D val="0"/>
            <c:spPr>
              <a:solidFill>
                <a:srgbClr val="7030A0"/>
              </a:solidFill>
            </c:spPr>
            <c:extLst>
              <c:ext xmlns:c16="http://schemas.microsoft.com/office/drawing/2014/chart" uri="{C3380CC4-5D6E-409C-BE32-E72D297353CC}">
                <c16:uniqueId val="{0000000D-4250-488F-85E3-2B7FA8650735}"/>
              </c:ext>
            </c:extLst>
          </c:dPt>
          <c:dPt>
            <c:idx val="9"/>
            <c:invertIfNegative val="0"/>
            <c:bubble3D val="0"/>
            <c:spPr>
              <a:solidFill>
                <a:srgbClr val="7030A0"/>
              </a:solidFill>
            </c:spPr>
            <c:extLst>
              <c:ext xmlns:c16="http://schemas.microsoft.com/office/drawing/2014/chart" uri="{C3380CC4-5D6E-409C-BE32-E72D297353CC}">
                <c16:uniqueId val="{0000000F-4250-488F-85E3-2B7FA8650735}"/>
              </c:ext>
            </c:extLst>
          </c:dPt>
          <c:dPt>
            <c:idx val="11"/>
            <c:invertIfNegative val="0"/>
            <c:bubble3D val="0"/>
            <c:spPr>
              <a:solidFill>
                <a:srgbClr val="ED7D31"/>
              </a:solidFill>
            </c:spPr>
            <c:extLst>
              <c:ext xmlns:c16="http://schemas.microsoft.com/office/drawing/2014/chart" uri="{C3380CC4-5D6E-409C-BE32-E72D297353CC}">
                <c16:uniqueId val="{00000011-4250-488F-85E3-2B7FA8650735}"/>
              </c:ext>
            </c:extLst>
          </c:dPt>
          <c:dPt>
            <c:idx val="12"/>
            <c:invertIfNegative val="0"/>
            <c:bubble3D val="0"/>
            <c:spPr>
              <a:solidFill>
                <a:srgbClr val="ED7D31"/>
              </a:solidFill>
            </c:spPr>
            <c:extLst>
              <c:ext xmlns:c16="http://schemas.microsoft.com/office/drawing/2014/chart" uri="{C3380CC4-5D6E-409C-BE32-E72D297353CC}">
                <c16:uniqueId val="{00000013-4250-488F-85E3-2B7FA8650735}"/>
              </c:ext>
            </c:extLst>
          </c:dPt>
          <c:dPt>
            <c:idx val="13"/>
            <c:invertIfNegative val="0"/>
            <c:bubble3D val="0"/>
            <c:spPr>
              <a:solidFill>
                <a:srgbClr val="ED7D31"/>
              </a:solidFill>
            </c:spPr>
            <c:extLst>
              <c:ext xmlns:c16="http://schemas.microsoft.com/office/drawing/2014/chart" uri="{C3380CC4-5D6E-409C-BE32-E72D297353CC}">
                <c16:uniqueId val="{00000015-4250-488F-85E3-2B7FA8650735}"/>
              </c:ext>
            </c:extLst>
          </c:dPt>
          <c:dPt>
            <c:idx val="15"/>
            <c:invertIfNegative val="0"/>
            <c:bubble3D val="0"/>
            <c:spPr>
              <a:solidFill>
                <a:srgbClr val="5B9BD5"/>
              </a:solidFill>
            </c:spPr>
            <c:extLst>
              <c:ext xmlns:c16="http://schemas.microsoft.com/office/drawing/2014/chart" uri="{C3380CC4-5D6E-409C-BE32-E72D297353CC}">
                <c16:uniqueId val="{00000017-4250-488F-85E3-2B7FA8650735}"/>
              </c:ext>
            </c:extLst>
          </c:dPt>
          <c:dPt>
            <c:idx val="16"/>
            <c:invertIfNegative val="0"/>
            <c:bubble3D val="0"/>
            <c:spPr>
              <a:solidFill>
                <a:srgbClr val="5B9BD5"/>
              </a:solidFill>
            </c:spPr>
            <c:extLst>
              <c:ext xmlns:c16="http://schemas.microsoft.com/office/drawing/2014/chart" uri="{C3380CC4-5D6E-409C-BE32-E72D297353CC}">
                <c16:uniqueId val="{00000019-4250-488F-85E3-2B7FA8650735}"/>
              </c:ext>
            </c:extLst>
          </c:dPt>
          <c:dPt>
            <c:idx val="17"/>
            <c:invertIfNegative val="0"/>
            <c:bubble3D val="0"/>
            <c:spPr>
              <a:solidFill>
                <a:srgbClr val="5B9BD5"/>
              </a:solidFill>
            </c:spPr>
            <c:extLst>
              <c:ext xmlns:c16="http://schemas.microsoft.com/office/drawing/2014/chart" uri="{C3380CC4-5D6E-409C-BE32-E72D297353CC}">
                <c16:uniqueId val="{0000001B-4250-488F-85E3-2B7FA8650735}"/>
              </c:ext>
            </c:extLst>
          </c:dPt>
          <c:dPt>
            <c:idx val="18"/>
            <c:invertIfNegative val="0"/>
            <c:bubble3D val="0"/>
            <c:spPr>
              <a:solidFill>
                <a:srgbClr val="5B9BD5"/>
              </a:solidFill>
            </c:spPr>
            <c:extLst>
              <c:ext xmlns:c16="http://schemas.microsoft.com/office/drawing/2014/chart" uri="{C3380CC4-5D6E-409C-BE32-E72D297353CC}">
                <c16:uniqueId val="{0000001D-4250-488F-85E3-2B7FA8650735}"/>
              </c:ext>
            </c:extLst>
          </c:dPt>
          <c:dPt>
            <c:idx val="19"/>
            <c:invertIfNegative val="0"/>
            <c:bubble3D val="0"/>
            <c:spPr>
              <a:solidFill>
                <a:srgbClr val="5B9BD5"/>
              </a:solidFill>
            </c:spPr>
            <c:extLst>
              <c:ext xmlns:c16="http://schemas.microsoft.com/office/drawing/2014/chart" uri="{C3380CC4-5D6E-409C-BE32-E72D297353CC}">
                <c16:uniqueId val="{0000001F-4250-488F-85E3-2B7FA8650735}"/>
              </c:ext>
            </c:extLst>
          </c:dPt>
          <c:dPt>
            <c:idx val="21"/>
            <c:invertIfNegative val="0"/>
            <c:bubble3D val="0"/>
            <c:spPr>
              <a:solidFill>
                <a:srgbClr val="70AD47"/>
              </a:solidFill>
            </c:spPr>
            <c:extLst>
              <c:ext xmlns:c16="http://schemas.microsoft.com/office/drawing/2014/chart" uri="{C3380CC4-5D6E-409C-BE32-E72D297353CC}">
                <c16:uniqueId val="{00000021-4250-488F-85E3-2B7FA8650735}"/>
              </c:ext>
            </c:extLst>
          </c:dPt>
          <c:dPt>
            <c:idx val="22"/>
            <c:invertIfNegative val="0"/>
            <c:bubble3D val="0"/>
            <c:spPr>
              <a:solidFill>
                <a:srgbClr val="70AD47"/>
              </a:solidFill>
            </c:spPr>
            <c:extLst>
              <c:ext xmlns:c16="http://schemas.microsoft.com/office/drawing/2014/chart" uri="{C3380CC4-5D6E-409C-BE32-E72D297353CC}">
                <c16:uniqueId val="{00000023-4250-488F-85E3-2B7FA8650735}"/>
              </c:ext>
            </c:extLst>
          </c:dPt>
          <c:dPt>
            <c:idx val="23"/>
            <c:invertIfNegative val="0"/>
            <c:bubble3D val="0"/>
            <c:spPr>
              <a:solidFill>
                <a:srgbClr val="70AD47"/>
              </a:solidFill>
            </c:spPr>
            <c:extLst>
              <c:ext xmlns:c16="http://schemas.microsoft.com/office/drawing/2014/chart" uri="{C3380CC4-5D6E-409C-BE32-E72D297353CC}">
                <c16:uniqueId val="{00000025-4250-488F-85E3-2B7FA8650735}"/>
              </c:ext>
            </c:extLst>
          </c:dPt>
          <c:dPt>
            <c:idx val="25"/>
            <c:invertIfNegative val="0"/>
            <c:bubble3D val="0"/>
            <c:spPr>
              <a:solidFill>
                <a:srgbClr val="FFC000">
                  <a:lumMod val="75000"/>
                </a:srgbClr>
              </a:solidFill>
            </c:spPr>
            <c:extLst>
              <c:ext xmlns:c16="http://schemas.microsoft.com/office/drawing/2014/chart" uri="{C3380CC4-5D6E-409C-BE32-E72D297353CC}">
                <c16:uniqueId val="{00000027-4250-488F-85E3-2B7FA8650735}"/>
              </c:ext>
            </c:extLst>
          </c:dPt>
          <c:dPt>
            <c:idx val="26"/>
            <c:invertIfNegative val="0"/>
            <c:bubble3D val="0"/>
            <c:spPr>
              <a:solidFill>
                <a:srgbClr val="FFC000">
                  <a:lumMod val="75000"/>
                </a:srgbClr>
              </a:solidFill>
            </c:spPr>
            <c:extLst>
              <c:ext xmlns:c16="http://schemas.microsoft.com/office/drawing/2014/chart" uri="{C3380CC4-5D6E-409C-BE32-E72D297353CC}">
                <c16:uniqueId val="{00000029-4250-488F-85E3-2B7FA8650735}"/>
              </c:ext>
            </c:extLst>
          </c:dPt>
          <c:dPt>
            <c:idx val="34"/>
            <c:invertIfNegative val="0"/>
            <c:bubble3D val="0"/>
            <c:spPr>
              <a:solidFill>
                <a:srgbClr val="70AD47">
                  <a:lumMod val="75000"/>
                </a:srgbClr>
              </a:solidFill>
            </c:spPr>
            <c:extLst>
              <c:ext xmlns:c16="http://schemas.microsoft.com/office/drawing/2014/chart" uri="{C3380CC4-5D6E-409C-BE32-E72D297353CC}">
                <c16:uniqueId val="{0000002B-4250-488F-85E3-2B7FA8650735}"/>
              </c:ext>
            </c:extLst>
          </c:dPt>
          <c:dPt>
            <c:idx val="35"/>
            <c:invertIfNegative val="0"/>
            <c:bubble3D val="0"/>
            <c:spPr>
              <a:solidFill>
                <a:srgbClr val="70AD47">
                  <a:lumMod val="75000"/>
                </a:srgbClr>
              </a:solidFill>
            </c:spPr>
            <c:extLst>
              <c:ext xmlns:c16="http://schemas.microsoft.com/office/drawing/2014/chart" uri="{C3380CC4-5D6E-409C-BE32-E72D297353CC}">
                <c16:uniqueId val="{0000002D-4250-488F-85E3-2B7FA8650735}"/>
              </c:ext>
            </c:extLst>
          </c:dPt>
          <c:dPt>
            <c:idx val="37"/>
            <c:invertIfNegative val="0"/>
            <c:bubble3D val="0"/>
            <c:spPr>
              <a:solidFill>
                <a:srgbClr val="990033"/>
              </a:solidFill>
            </c:spPr>
            <c:extLst>
              <c:ext xmlns:c16="http://schemas.microsoft.com/office/drawing/2014/chart" uri="{C3380CC4-5D6E-409C-BE32-E72D297353CC}">
                <c16:uniqueId val="{0000002F-4250-488F-85E3-2B7FA8650735}"/>
              </c:ext>
            </c:extLst>
          </c:dPt>
          <c:dLbls>
            <c:spPr>
              <a:noFill/>
              <a:ln>
                <a:noFill/>
              </a:ln>
              <a:effectLst/>
            </c:spPr>
            <c:txPr>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Sheet1!$A$3:$B$40</c:f>
              <c:multiLvlStrCache>
                <c:ptCount val="38"/>
                <c:lvl>
                  <c:pt idx="0">
                    <c:v>Nemaz</c:v>
                  </c:pt>
                  <c:pt idx="1">
                    <c:v>Retāk</c:v>
                  </c:pt>
                  <c:pt idx="2">
                    <c:v>Vismaz reizi nedēļā</c:v>
                  </c:pt>
                  <c:pt idx="4">
                    <c:v>Slikta</c:v>
                  </c:pt>
                  <c:pt idx="5">
                    <c:v>Vidēja</c:v>
                  </c:pt>
                  <c:pt idx="6">
                    <c:v>Laba</c:v>
                  </c:pt>
                  <c:pt idx="8">
                    <c:v>Nav </c:v>
                  </c:pt>
                  <c:pt idx="9">
                    <c:v>Ir</c:v>
                  </c:pt>
                  <c:pt idx="11">
                    <c:v>Lauki</c:v>
                  </c:pt>
                  <c:pt idx="12">
                    <c:v>Cita pilsēta</c:v>
                  </c:pt>
                  <c:pt idx="13">
                    <c:v>Rīga</c:v>
                  </c:pt>
                  <c:pt idx="15">
                    <c:v>Zems</c:v>
                  </c:pt>
                  <c:pt idx="16">
                    <c:v>Vidēji zems</c:v>
                  </c:pt>
                  <c:pt idx="17">
                    <c:v>Vidējs</c:v>
                  </c:pt>
                  <c:pt idx="18">
                    <c:v>Vidēji augsts</c:v>
                  </c:pt>
                  <c:pt idx="19">
                    <c:v>Augsts</c:v>
                  </c:pt>
                  <c:pt idx="21">
                    <c:v>Pamata</c:v>
                  </c:pt>
                  <c:pt idx="22">
                    <c:v>Vidējā</c:v>
                  </c:pt>
                  <c:pt idx="23">
                    <c:v>Augstākā</c:v>
                  </c:pt>
                  <c:pt idx="25">
                    <c:v>Krievu vai cita</c:v>
                  </c:pt>
                  <c:pt idx="26">
                    <c:v>Latviešu</c:v>
                  </c:pt>
                  <c:pt idx="28">
                    <c:v>55-64 gadi</c:v>
                  </c:pt>
                  <c:pt idx="29">
                    <c:v>45-54 gadi</c:v>
                  </c:pt>
                  <c:pt idx="30">
                    <c:v>35-44 gadi</c:v>
                  </c:pt>
                  <c:pt idx="31">
                    <c:v>25-34 gadi</c:v>
                  </c:pt>
                  <c:pt idx="32">
                    <c:v>18-24 gadi</c:v>
                  </c:pt>
                  <c:pt idx="34">
                    <c:v>Vīrieši</c:v>
                  </c:pt>
                  <c:pt idx="35">
                    <c:v>Sievietes</c:v>
                  </c:pt>
                  <c:pt idx="37">
                    <c:v>Kopā</c:v>
                  </c:pt>
                </c:lvl>
                <c:lvl>
                  <c:pt idx="0">
                    <c:v>Fiziskās aktivitātes veic</c:v>
                  </c:pt>
                  <c:pt idx="4">
                    <c:v>Fiziskā forma</c:v>
                  </c:pt>
                  <c:pt idx="8">
                    <c:v>Skolas vecuma bērni ģimenē</c:v>
                  </c:pt>
                  <c:pt idx="11">
                    <c:v>Apdzīvotā vieta</c:v>
                  </c:pt>
                  <c:pt idx="15">
                    <c:v>Ienākumu līmenis uz vienu ģimenes locekli mēnesī</c:v>
                  </c:pt>
                  <c:pt idx="21">
                    <c:v>Izglītība</c:v>
                  </c:pt>
                  <c:pt idx="25">
                    <c:v>Sarun-valoda ģimenē</c:v>
                  </c:pt>
                  <c:pt idx="28">
                    <c:v>Vecums</c:v>
                  </c:pt>
                  <c:pt idx="34">
                    <c:v>Dzi-mums</c:v>
                  </c:pt>
                  <c:pt idx="37">
                    <c:v>Kopā</c:v>
                  </c:pt>
                </c:lvl>
              </c:multiLvlStrCache>
            </c:multiLvlStrRef>
          </c:cat>
          <c:val>
            <c:numRef>
              <c:f>Sheet1!$C$3:$C$40</c:f>
              <c:numCache>
                <c:formatCode>0%</c:formatCode>
                <c:ptCount val="38"/>
                <c:pt idx="0">
                  <c:v>0.34370940943727596</c:v>
                </c:pt>
                <c:pt idx="1">
                  <c:v>0.39503128378046037</c:v>
                </c:pt>
                <c:pt idx="2">
                  <c:v>0.45634758725150371</c:v>
                </c:pt>
                <c:pt idx="4">
                  <c:v>0.35442501268994614</c:v>
                </c:pt>
                <c:pt idx="5">
                  <c:v>0.43136607429429785</c:v>
                </c:pt>
                <c:pt idx="6">
                  <c:v>0.48115712604067828</c:v>
                </c:pt>
                <c:pt idx="8">
                  <c:v>0.3983455642804955</c:v>
                </c:pt>
                <c:pt idx="9">
                  <c:v>0.47859866217317631</c:v>
                </c:pt>
                <c:pt idx="11">
                  <c:v>0.47497013386277037</c:v>
                </c:pt>
                <c:pt idx="12">
                  <c:v>0.42141118026955515</c:v>
                </c:pt>
                <c:pt idx="13">
                  <c:v>0.39284069297387708</c:v>
                </c:pt>
                <c:pt idx="15">
                  <c:v>0.40415479552761868</c:v>
                </c:pt>
                <c:pt idx="16">
                  <c:v>0.49949260233268389</c:v>
                </c:pt>
                <c:pt idx="17">
                  <c:v>0.46307467419250614</c:v>
                </c:pt>
                <c:pt idx="18">
                  <c:v>0.46889487736967178</c:v>
                </c:pt>
                <c:pt idx="19">
                  <c:v>0.43315009450671016</c:v>
                </c:pt>
                <c:pt idx="21">
                  <c:v>0.43925235125058715</c:v>
                </c:pt>
                <c:pt idx="22">
                  <c:v>0.43037901032199194</c:v>
                </c:pt>
                <c:pt idx="23">
                  <c:v>0.42397839207945054</c:v>
                </c:pt>
                <c:pt idx="25">
                  <c:v>0.39043065405981198</c:v>
                </c:pt>
                <c:pt idx="26">
                  <c:v>0.43568891219514039</c:v>
                </c:pt>
                <c:pt idx="28">
                  <c:v>0.40358141383916674</c:v>
                </c:pt>
                <c:pt idx="29">
                  <c:v>0.43872169118915916</c:v>
                </c:pt>
                <c:pt idx="30">
                  <c:v>0.41081924694665317</c:v>
                </c:pt>
                <c:pt idx="31">
                  <c:v>0.4643750326435232</c:v>
                </c:pt>
                <c:pt idx="32">
                  <c:v>0.4227981269790172</c:v>
                </c:pt>
                <c:pt idx="34">
                  <c:v>0.47058142996463603</c:v>
                </c:pt>
                <c:pt idx="35">
                  <c:v>0.38758938413351496</c:v>
                </c:pt>
                <c:pt idx="37">
                  <c:v>0.42695651065703488</c:v>
                </c:pt>
              </c:numCache>
            </c:numRef>
          </c:val>
          <c:extLst>
            <c:ext xmlns:c16="http://schemas.microsoft.com/office/drawing/2014/chart" uri="{C3380CC4-5D6E-409C-BE32-E72D297353CC}">
              <c16:uniqueId val="{00000030-4250-488F-85E3-2B7FA8650735}"/>
            </c:ext>
          </c:extLst>
        </c:ser>
        <c:dLbls>
          <c:showLegendKey val="0"/>
          <c:showVal val="0"/>
          <c:showCatName val="0"/>
          <c:showSerName val="0"/>
          <c:showPercent val="0"/>
          <c:showBubbleSize val="0"/>
        </c:dLbls>
        <c:gapWidth val="51"/>
        <c:axId val="-1720574624"/>
        <c:axId val="-1720593120"/>
      </c:barChart>
      <c:catAx>
        <c:axId val="-1720574624"/>
        <c:scaling>
          <c:orientation val="minMax"/>
        </c:scaling>
        <c:delete val="0"/>
        <c:axPos val="l"/>
        <c:numFmt formatCode="General" sourceLinked="0"/>
        <c:majorTickMark val="out"/>
        <c:minorTickMark val="none"/>
        <c:tickLblPos val="nextTo"/>
        <c:txPr>
          <a:bodyPr/>
          <a:lstStyle/>
          <a:p>
            <a:pPr>
              <a:defRPr sz="1000" b="0"/>
            </a:pPr>
            <a:endParaRPr lang="en-US"/>
          </a:p>
        </c:txPr>
        <c:crossAx val="-1720593120"/>
        <c:crosses val="autoZero"/>
        <c:auto val="1"/>
        <c:lblAlgn val="ctr"/>
        <c:lblOffset val="100"/>
        <c:noMultiLvlLbl val="0"/>
      </c:catAx>
      <c:valAx>
        <c:axId val="-1720593120"/>
        <c:scaling>
          <c:orientation val="minMax"/>
          <c:max val="0.75000000000000011"/>
        </c:scaling>
        <c:delete val="1"/>
        <c:axPos val="b"/>
        <c:numFmt formatCode="0%" sourceLinked="1"/>
        <c:majorTickMark val="out"/>
        <c:minorTickMark val="none"/>
        <c:tickLblPos val="nextTo"/>
        <c:crossAx val="-1720574624"/>
        <c:crosses val="autoZero"/>
        <c:crossBetween val="between"/>
        <c:majorUnit val="0.25"/>
      </c:valAx>
      <c:spPr>
        <a:noFill/>
        <a:ln w="25400">
          <a:noFill/>
        </a:ln>
      </c:spPr>
    </c:plotArea>
    <c:plotVisOnly val="1"/>
    <c:dispBlanksAs val="gap"/>
    <c:showDLblsOverMax val="0"/>
  </c:chart>
  <c:txPr>
    <a:bodyPr/>
    <a:lstStyle/>
    <a:p>
      <a:pPr>
        <a:defRPr sz="1800"/>
      </a:pPr>
      <a:endParaRPr lang="en-US"/>
    </a:p>
  </c:txPr>
  <c:externalData r:id="rId2">
    <c:autoUpdate val="0"/>
  </c:externalData>
</c:chartSpace>
</file>

<file path=ppt/charts/chart9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988945852467981"/>
          <c:y val="0.20484276712455432"/>
          <c:w val="0.51932681487152632"/>
          <c:h val="0.5391989779849804"/>
        </c:manualLayout>
      </c:layout>
      <c:doughnutChart>
        <c:varyColors val="1"/>
        <c:ser>
          <c:idx val="0"/>
          <c:order val="0"/>
          <c:tx>
            <c:strRef>
              <c:f>Sheet1!$B$1</c:f>
              <c:strCache>
                <c:ptCount val="1"/>
                <c:pt idx="0">
                  <c:v>Sales</c:v>
                </c:pt>
              </c:strCache>
            </c:strRef>
          </c:tx>
          <c:spPr>
            <a:solidFill>
              <a:schemeClr val="accent6"/>
            </a:solidFill>
          </c:spPr>
          <c:dPt>
            <c:idx val="0"/>
            <c:bubble3D val="0"/>
            <c:extLst>
              <c:ext xmlns:c16="http://schemas.microsoft.com/office/drawing/2014/chart" uri="{C3380CC4-5D6E-409C-BE32-E72D297353CC}">
                <c16:uniqueId val="{00000001-4D40-42A2-8E6C-C93AB8776539}"/>
              </c:ext>
            </c:extLst>
          </c:dPt>
          <c:dPt>
            <c:idx val="1"/>
            <c:bubble3D val="0"/>
            <c:spPr>
              <a:solidFill>
                <a:schemeClr val="accent5"/>
              </a:solidFill>
            </c:spPr>
            <c:extLst>
              <c:ext xmlns:c16="http://schemas.microsoft.com/office/drawing/2014/chart" uri="{C3380CC4-5D6E-409C-BE32-E72D297353CC}">
                <c16:uniqueId val="{00000002-4D40-42A2-8E6C-C93AB8776539}"/>
              </c:ext>
            </c:extLst>
          </c:dPt>
          <c:dPt>
            <c:idx val="2"/>
            <c:bubble3D val="0"/>
            <c:spPr>
              <a:solidFill>
                <a:schemeClr val="bg1">
                  <a:lumMod val="65000"/>
                </a:schemeClr>
              </a:solidFill>
            </c:spPr>
            <c:extLst>
              <c:ext xmlns:c16="http://schemas.microsoft.com/office/drawing/2014/chart" uri="{C3380CC4-5D6E-409C-BE32-E72D297353CC}">
                <c16:uniqueId val="{00000004-4D40-42A2-8E6C-C93AB8776539}"/>
              </c:ext>
            </c:extLst>
          </c:dPt>
          <c:dPt>
            <c:idx val="6"/>
            <c:bubble3D val="0"/>
            <c:extLst>
              <c:ext xmlns:c16="http://schemas.microsoft.com/office/drawing/2014/chart" uri="{C3380CC4-5D6E-409C-BE32-E72D297353CC}">
                <c16:uniqueId val="{00000005-4D40-42A2-8E6C-C93AB8776539}"/>
              </c:ext>
            </c:extLst>
          </c:dPt>
          <c:dLbls>
            <c:dLbl>
              <c:idx val="0"/>
              <c:layout>
                <c:manualLayout>
                  <c:x val="0.12155845462677539"/>
                  <c:y val="-0.12986676747266135"/>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D40-42A2-8E6C-C93AB8776539}"/>
                </c:ext>
              </c:extLst>
            </c:dLbl>
            <c:dLbl>
              <c:idx val="1"/>
              <c:layout>
                <c:manualLayout>
                  <c:x val="0.19144978969356838"/>
                  <c:y val="0.16729724805073659"/>
                </c:manualLayout>
              </c:layout>
              <c:spPr>
                <a:noFill/>
                <a:ln>
                  <a:noFill/>
                </a:ln>
                <a:effectLst/>
              </c:spPr>
              <c:txPr>
                <a:bodyPr wrap="square" lIns="38100" tIns="19050" rIns="38100" bIns="19050" anchor="ctr">
                  <a:noAutofit/>
                </a:bodyPr>
                <a:lstStyle/>
                <a:p>
                  <a:pPr>
                    <a:defRPr sz="1050" b="1"/>
                  </a:pPr>
                  <a:endParaRPr lang="en-US"/>
                </a:p>
              </c:txPr>
              <c:showLegendKey val="0"/>
              <c:showVal val="1"/>
              <c:showCatName val="1"/>
              <c:showSerName val="0"/>
              <c:showPercent val="0"/>
              <c:showBubbleSize val="0"/>
              <c:extLst>
                <c:ext xmlns:c15="http://schemas.microsoft.com/office/drawing/2012/chart" uri="{CE6537A1-D6FC-4f65-9D91-7224C49458BB}">
                  <c15:layout>
                    <c:manualLayout>
                      <c:w val="0.2295509108500802"/>
                      <c:h val="0.13133573163825518"/>
                    </c:manualLayout>
                  </c15:layout>
                </c:ext>
                <c:ext xmlns:c16="http://schemas.microsoft.com/office/drawing/2014/chart" uri="{C3380CC4-5D6E-409C-BE32-E72D297353CC}">
                  <c16:uniqueId val="{00000002-4D40-42A2-8E6C-C93AB8776539}"/>
                </c:ext>
              </c:extLst>
            </c:dLbl>
            <c:dLbl>
              <c:idx val="2"/>
              <c:layout>
                <c:manualLayout>
                  <c:x val="-0.20202494305215948"/>
                  <c:y val="3.8563732142517194E-3"/>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D40-42A2-8E6C-C93AB8776539}"/>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4D40-42A2-8E6C-C93AB8776539}"/>
                </c:ext>
              </c:extLst>
            </c:dLbl>
            <c:spPr>
              <a:noFill/>
              <a:ln>
                <a:noFill/>
              </a:ln>
              <a:effectLst/>
            </c:spPr>
            <c:txPr>
              <a:bodyPr wrap="square" lIns="38100" tIns="19050" rIns="38100" bIns="19050" anchor="ctr">
                <a:spAutoFit/>
              </a:bodyPr>
              <a:lstStyle/>
              <a:p>
                <a:pPr>
                  <a:defRPr sz="105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Sheet1!$A$2:$A$4</c:f>
              <c:strCache>
                <c:ptCount val="3"/>
                <c:pt idx="0">
                  <c:v>Jā</c:v>
                </c:pt>
                <c:pt idx="1">
                  <c:v>Nē</c:v>
                </c:pt>
                <c:pt idx="2">
                  <c:v>Grūti pateikt</c:v>
                </c:pt>
              </c:strCache>
            </c:strRef>
          </c:cat>
          <c:val>
            <c:numRef>
              <c:f>Sheet1!$B$2:$B$4</c:f>
              <c:numCache>
                <c:formatCode>0%</c:formatCode>
                <c:ptCount val="3"/>
                <c:pt idx="0">
                  <c:v>0.50706594049698639</c:v>
                </c:pt>
                <c:pt idx="1">
                  <c:v>0.28431045418663115</c:v>
                </c:pt>
                <c:pt idx="2">
                  <c:v>0.20862360531638247</c:v>
                </c:pt>
              </c:numCache>
            </c:numRef>
          </c:val>
          <c:extLst>
            <c:ext xmlns:c16="http://schemas.microsoft.com/office/drawing/2014/chart" uri="{C3380CC4-5D6E-409C-BE32-E72D297353CC}">
              <c16:uniqueId val="{00000006-4D40-42A2-8E6C-C93AB8776539}"/>
            </c:ext>
          </c:extLst>
        </c:ser>
        <c:dLbls>
          <c:showLegendKey val="0"/>
          <c:showVal val="0"/>
          <c:showCatName val="0"/>
          <c:showSerName val="0"/>
          <c:showPercent val="0"/>
          <c:showBubbleSize val="0"/>
          <c:showLeaderLines val="1"/>
        </c:dLbls>
        <c:firstSliceAng val="294"/>
        <c:holeSize val="40"/>
      </c:doughnutChart>
    </c:plotArea>
    <c:plotVisOnly val="1"/>
    <c:dispBlanksAs val="zero"/>
    <c:showDLblsOverMax val="0"/>
  </c:chart>
  <c:txPr>
    <a:bodyPr/>
    <a:lstStyle/>
    <a:p>
      <a:pPr>
        <a:defRPr sz="1800"/>
      </a:pPr>
      <a:endParaRPr lang="en-US"/>
    </a:p>
  </c:tx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0.48743</cdr:x>
      <cdr:y>0.02829</cdr:y>
    </cdr:from>
    <cdr:to>
      <cdr:x>0.69611</cdr:x>
      <cdr:y>0.0857</cdr:y>
    </cdr:to>
    <cdr:sp macro="" textlink="">
      <cdr:nvSpPr>
        <cdr:cNvPr id="2049" name="Text Box 1"/>
        <cdr:cNvSpPr txBox="1">
          <a:spLocks xmlns:a="http://schemas.openxmlformats.org/drawingml/2006/main" noChangeArrowheads="1"/>
        </cdr:cNvSpPr>
      </cdr:nvSpPr>
      <cdr:spPr bwMode="auto">
        <a:xfrm xmlns:a="http://schemas.openxmlformats.org/drawingml/2006/main">
          <a:off x="3899451" y="133822"/>
          <a:ext cx="1669454" cy="271551"/>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lv-LV" sz="1050" b="1" dirty="0">
              <a:solidFill>
                <a:srgbClr val="000000"/>
              </a:solidFill>
              <a:cs typeface="Arial"/>
            </a:rPr>
            <a:t>Pilnīgi + drīzāk nepiekrīt</a:t>
          </a:r>
          <a:endParaRPr lang="lv-LV" sz="1050" b="1" i="0" strike="noStrike" dirty="0">
            <a:solidFill>
              <a:srgbClr val="000000"/>
            </a:solidFill>
            <a:latin typeface="+mn-lt"/>
            <a:cs typeface="Arial"/>
          </a:endParaRPr>
        </a:p>
      </cdr:txBody>
    </cdr:sp>
  </cdr:relSizeAnchor>
  <cdr:relSizeAnchor xmlns:cdr="http://schemas.openxmlformats.org/drawingml/2006/chartDrawing">
    <cdr:from>
      <cdr:x>0.74451</cdr:x>
      <cdr:y>0.02699</cdr:y>
    </cdr:from>
    <cdr:to>
      <cdr:x>0.92705</cdr:x>
      <cdr:y>0.08206</cdr:y>
    </cdr:to>
    <cdr:sp macro="" textlink="">
      <cdr:nvSpPr>
        <cdr:cNvPr id="2050" name="Text Box 2"/>
        <cdr:cNvSpPr txBox="1">
          <a:spLocks xmlns:a="http://schemas.openxmlformats.org/drawingml/2006/main" noChangeArrowheads="1"/>
        </cdr:cNvSpPr>
      </cdr:nvSpPr>
      <cdr:spPr bwMode="auto">
        <a:xfrm xmlns:a="http://schemas.openxmlformats.org/drawingml/2006/main">
          <a:off x="5561374" y="114817"/>
          <a:ext cx="1363554" cy="234255"/>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lv-LV" sz="1050" b="1" dirty="0">
              <a:solidFill>
                <a:srgbClr val="000000"/>
              </a:solidFill>
              <a:cs typeface="Arial"/>
            </a:rPr>
            <a:t>Pilnībā + drīzāk piekrīt</a:t>
          </a:r>
        </a:p>
      </cdr:txBody>
    </cdr:sp>
  </cdr:relSizeAnchor>
</c:userShapes>
</file>

<file path=ppt/drawings/drawing2.xml><?xml version="1.0" encoding="utf-8"?>
<c:userShapes xmlns:c="http://schemas.openxmlformats.org/drawingml/2006/chart">
  <cdr:relSizeAnchor xmlns:cdr="http://schemas.openxmlformats.org/drawingml/2006/chartDrawing">
    <cdr:from>
      <cdr:x>0.53201</cdr:x>
      <cdr:y>0.02285</cdr:y>
    </cdr:from>
    <cdr:to>
      <cdr:x>0.74069</cdr:x>
      <cdr:y>0.08026</cdr:y>
    </cdr:to>
    <cdr:sp macro="" textlink="">
      <cdr:nvSpPr>
        <cdr:cNvPr id="2049" name="Text Box 1"/>
        <cdr:cNvSpPr txBox="1">
          <a:spLocks xmlns:a="http://schemas.openxmlformats.org/drawingml/2006/main" noChangeArrowheads="1"/>
        </cdr:cNvSpPr>
      </cdr:nvSpPr>
      <cdr:spPr bwMode="auto">
        <a:xfrm xmlns:a="http://schemas.openxmlformats.org/drawingml/2006/main">
          <a:off x="4256090" y="83620"/>
          <a:ext cx="1669455" cy="210131"/>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lv-LV" sz="1050" b="1" dirty="0">
              <a:solidFill>
                <a:srgbClr val="000000"/>
              </a:solidFill>
              <a:cs typeface="Arial"/>
            </a:rPr>
            <a:t>Pilnīgi + drīzāk nepiekrīt</a:t>
          </a:r>
          <a:endParaRPr lang="lv-LV" sz="1050" b="1" i="0" strike="noStrike" dirty="0">
            <a:solidFill>
              <a:srgbClr val="000000"/>
            </a:solidFill>
            <a:latin typeface="+mn-lt"/>
            <a:cs typeface="Arial"/>
          </a:endParaRPr>
        </a:p>
      </cdr:txBody>
    </cdr:sp>
  </cdr:relSizeAnchor>
  <cdr:relSizeAnchor xmlns:cdr="http://schemas.openxmlformats.org/drawingml/2006/chartDrawing">
    <cdr:from>
      <cdr:x>0.76101</cdr:x>
      <cdr:y>0.02402</cdr:y>
    </cdr:from>
    <cdr:to>
      <cdr:x>0.94355</cdr:x>
      <cdr:y>0.07909</cdr:y>
    </cdr:to>
    <cdr:sp macro="" textlink="">
      <cdr:nvSpPr>
        <cdr:cNvPr id="2050" name="Text Box 2"/>
        <cdr:cNvSpPr txBox="1">
          <a:spLocks xmlns:a="http://schemas.openxmlformats.org/drawingml/2006/main" noChangeArrowheads="1"/>
        </cdr:cNvSpPr>
      </cdr:nvSpPr>
      <cdr:spPr bwMode="auto">
        <a:xfrm xmlns:a="http://schemas.openxmlformats.org/drawingml/2006/main">
          <a:off x="6088109" y="87903"/>
          <a:ext cx="1460333" cy="201566"/>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lv-LV" sz="1050" b="1" dirty="0">
              <a:solidFill>
                <a:srgbClr val="000000"/>
              </a:solidFill>
              <a:cs typeface="Arial"/>
            </a:rPr>
            <a:t>Pilnībā + drīzāk piekrīt</a:t>
          </a:r>
        </a:p>
      </cdr:txBody>
    </cdr:sp>
  </cdr:relSizeAnchor>
</c:userShapes>
</file>

<file path=ppt/drawings/drawing3.xml><?xml version="1.0" encoding="utf-8"?>
<c:userShapes xmlns:c="http://schemas.openxmlformats.org/drawingml/2006/chart">
  <cdr:relSizeAnchor xmlns:cdr="http://schemas.openxmlformats.org/drawingml/2006/chartDrawing">
    <cdr:from>
      <cdr:x>0.48743</cdr:x>
      <cdr:y>0.02829</cdr:y>
    </cdr:from>
    <cdr:to>
      <cdr:x>0.69611</cdr:x>
      <cdr:y>0.0857</cdr:y>
    </cdr:to>
    <cdr:sp macro="" textlink="">
      <cdr:nvSpPr>
        <cdr:cNvPr id="2049" name="Text Box 1"/>
        <cdr:cNvSpPr txBox="1">
          <a:spLocks xmlns:a="http://schemas.openxmlformats.org/drawingml/2006/main" noChangeArrowheads="1"/>
        </cdr:cNvSpPr>
      </cdr:nvSpPr>
      <cdr:spPr bwMode="auto">
        <a:xfrm xmlns:a="http://schemas.openxmlformats.org/drawingml/2006/main">
          <a:off x="3899451" y="133822"/>
          <a:ext cx="1669454" cy="271551"/>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lv-LV" sz="1050" b="1" dirty="0">
              <a:solidFill>
                <a:srgbClr val="000000"/>
              </a:solidFill>
              <a:cs typeface="Arial"/>
            </a:rPr>
            <a:t>Pilnīgi + drīzāk nepiekrīt</a:t>
          </a:r>
          <a:endParaRPr lang="lv-LV" sz="1050" b="1" i="0" strike="noStrike" dirty="0">
            <a:solidFill>
              <a:srgbClr val="000000"/>
            </a:solidFill>
            <a:latin typeface="+mn-lt"/>
            <a:cs typeface="Arial"/>
          </a:endParaRPr>
        </a:p>
      </cdr:txBody>
    </cdr:sp>
  </cdr:relSizeAnchor>
  <cdr:relSizeAnchor xmlns:cdr="http://schemas.openxmlformats.org/drawingml/2006/chartDrawing">
    <cdr:from>
      <cdr:x>0.74451</cdr:x>
      <cdr:y>0.02699</cdr:y>
    </cdr:from>
    <cdr:to>
      <cdr:x>0.92705</cdr:x>
      <cdr:y>0.08206</cdr:y>
    </cdr:to>
    <cdr:sp macro="" textlink="">
      <cdr:nvSpPr>
        <cdr:cNvPr id="2050" name="Text Box 2"/>
        <cdr:cNvSpPr txBox="1">
          <a:spLocks xmlns:a="http://schemas.openxmlformats.org/drawingml/2006/main" noChangeArrowheads="1"/>
        </cdr:cNvSpPr>
      </cdr:nvSpPr>
      <cdr:spPr bwMode="auto">
        <a:xfrm xmlns:a="http://schemas.openxmlformats.org/drawingml/2006/main">
          <a:off x="5561374" y="114817"/>
          <a:ext cx="1363554" cy="234255"/>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lv-LV" sz="1050" b="1" dirty="0">
              <a:solidFill>
                <a:srgbClr val="000000"/>
              </a:solidFill>
              <a:cs typeface="Arial"/>
            </a:rPr>
            <a:t>Pilnībā + drīzāk piekrīt</a:t>
          </a:r>
        </a:p>
      </cdr:txBody>
    </cdr:sp>
  </cdr:relSizeAnchor>
</c:userShapes>
</file>

<file path=ppt/drawings/drawing4.xml><?xml version="1.0" encoding="utf-8"?>
<c:userShapes xmlns:c="http://schemas.openxmlformats.org/drawingml/2006/chart">
  <cdr:relSizeAnchor xmlns:cdr="http://schemas.openxmlformats.org/drawingml/2006/chartDrawing">
    <cdr:from>
      <cdr:x>0.48743</cdr:x>
      <cdr:y>0.02829</cdr:y>
    </cdr:from>
    <cdr:to>
      <cdr:x>0.69611</cdr:x>
      <cdr:y>0.0857</cdr:y>
    </cdr:to>
    <cdr:sp macro="" textlink="">
      <cdr:nvSpPr>
        <cdr:cNvPr id="2049" name="Text Box 1"/>
        <cdr:cNvSpPr txBox="1">
          <a:spLocks xmlns:a="http://schemas.openxmlformats.org/drawingml/2006/main" noChangeArrowheads="1"/>
        </cdr:cNvSpPr>
      </cdr:nvSpPr>
      <cdr:spPr bwMode="auto">
        <a:xfrm xmlns:a="http://schemas.openxmlformats.org/drawingml/2006/main">
          <a:off x="3899451" y="133822"/>
          <a:ext cx="1669454" cy="271551"/>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lv-LV" sz="1050" b="1" dirty="0">
              <a:solidFill>
                <a:srgbClr val="000000"/>
              </a:solidFill>
              <a:cs typeface="Arial"/>
            </a:rPr>
            <a:t>Pilnīgi + drīzāk nepiekrīt</a:t>
          </a:r>
          <a:endParaRPr lang="lv-LV" sz="1050" b="1" i="0" strike="noStrike" dirty="0">
            <a:solidFill>
              <a:srgbClr val="000000"/>
            </a:solidFill>
            <a:latin typeface="+mn-lt"/>
            <a:cs typeface="Arial"/>
          </a:endParaRPr>
        </a:p>
      </cdr:txBody>
    </cdr:sp>
  </cdr:relSizeAnchor>
  <cdr:relSizeAnchor xmlns:cdr="http://schemas.openxmlformats.org/drawingml/2006/chartDrawing">
    <cdr:from>
      <cdr:x>0.74451</cdr:x>
      <cdr:y>0.02699</cdr:y>
    </cdr:from>
    <cdr:to>
      <cdr:x>0.92705</cdr:x>
      <cdr:y>0.08206</cdr:y>
    </cdr:to>
    <cdr:sp macro="" textlink="">
      <cdr:nvSpPr>
        <cdr:cNvPr id="2050" name="Text Box 2"/>
        <cdr:cNvSpPr txBox="1">
          <a:spLocks xmlns:a="http://schemas.openxmlformats.org/drawingml/2006/main" noChangeArrowheads="1"/>
        </cdr:cNvSpPr>
      </cdr:nvSpPr>
      <cdr:spPr bwMode="auto">
        <a:xfrm xmlns:a="http://schemas.openxmlformats.org/drawingml/2006/main">
          <a:off x="5561374" y="114817"/>
          <a:ext cx="1363554" cy="234255"/>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lv-LV" sz="1050" b="1" dirty="0">
              <a:solidFill>
                <a:srgbClr val="000000"/>
              </a:solidFill>
              <a:cs typeface="Arial"/>
            </a:rPr>
            <a:t>Pilnībā + drīzāk piekrīt</a:t>
          </a:r>
        </a:p>
      </cdr:txBody>
    </cdr:sp>
  </cdr:relSizeAnchor>
</c:userShapes>
</file>

<file path=ppt/drawings/drawing5.xml><?xml version="1.0" encoding="utf-8"?>
<c:userShapes xmlns:c="http://schemas.openxmlformats.org/drawingml/2006/chart">
  <cdr:relSizeAnchor xmlns:cdr="http://schemas.openxmlformats.org/drawingml/2006/chartDrawing">
    <cdr:from>
      <cdr:x>0.52254</cdr:x>
      <cdr:y>0</cdr:y>
    </cdr:from>
    <cdr:to>
      <cdr:x>0.73122</cdr:x>
      <cdr:y>0.04389</cdr:y>
    </cdr:to>
    <cdr:sp macro="" textlink="">
      <cdr:nvSpPr>
        <cdr:cNvPr id="2049" name="Text Box 1"/>
        <cdr:cNvSpPr txBox="1">
          <a:spLocks xmlns:a="http://schemas.openxmlformats.org/drawingml/2006/main" noChangeArrowheads="1"/>
        </cdr:cNvSpPr>
      </cdr:nvSpPr>
      <cdr:spPr bwMode="auto">
        <a:xfrm xmlns:a="http://schemas.openxmlformats.org/drawingml/2006/main">
          <a:off x="4414965" y="0"/>
          <a:ext cx="1763149" cy="235929"/>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lv-LV" sz="1050" b="1" dirty="0">
              <a:solidFill>
                <a:srgbClr val="000000"/>
              </a:solidFill>
              <a:cs typeface="Arial"/>
            </a:rPr>
            <a:t>Nav noticis pārkāpums</a:t>
          </a:r>
          <a:endParaRPr lang="lv-LV" sz="1050" b="1" i="0" strike="noStrike" dirty="0">
            <a:solidFill>
              <a:srgbClr val="000000"/>
            </a:solidFill>
            <a:latin typeface="+mn-lt"/>
            <a:cs typeface="Arial"/>
          </a:endParaRPr>
        </a:p>
      </cdr:txBody>
    </cdr:sp>
  </cdr:relSizeAnchor>
  <cdr:relSizeAnchor xmlns:cdr="http://schemas.openxmlformats.org/drawingml/2006/chartDrawing">
    <cdr:from>
      <cdr:x>0.73585</cdr:x>
      <cdr:y>0</cdr:y>
    </cdr:from>
    <cdr:to>
      <cdr:x>0.91839</cdr:x>
      <cdr:y>0.05507</cdr:y>
    </cdr:to>
    <cdr:sp macro="" textlink="">
      <cdr:nvSpPr>
        <cdr:cNvPr id="2050" name="Text Box 2"/>
        <cdr:cNvSpPr txBox="1">
          <a:spLocks xmlns:a="http://schemas.openxmlformats.org/drawingml/2006/main" noChangeArrowheads="1"/>
        </cdr:cNvSpPr>
      </cdr:nvSpPr>
      <cdr:spPr bwMode="auto">
        <a:xfrm xmlns:a="http://schemas.openxmlformats.org/drawingml/2006/main">
          <a:off x="6217255" y="0"/>
          <a:ext cx="1542290" cy="295994"/>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lv-LV" sz="1050" b="1" dirty="0">
              <a:solidFill>
                <a:srgbClr val="000000"/>
              </a:solidFill>
              <a:cs typeface="Arial"/>
            </a:rPr>
            <a:t>Ir noticis pārkāpums</a:t>
          </a:r>
        </a:p>
      </cdr:txBody>
    </cdr:sp>
  </cdr:relSizeAnchor>
</c:userShapes>
</file>

<file path=ppt/drawings/drawing6.xml><?xml version="1.0" encoding="utf-8"?>
<c:userShapes xmlns:c="http://schemas.openxmlformats.org/drawingml/2006/chart">
  <cdr:relSizeAnchor xmlns:cdr="http://schemas.openxmlformats.org/drawingml/2006/chartDrawing">
    <cdr:from>
      <cdr:x>0.35122</cdr:x>
      <cdr:y>0</cdr:y>
    </cdr:from>
    <cdr:to>
      <cdr:x>0.5599</cdr:x>
      <cdr:y>0.04389</cdr:y>
    </cdr:to>
    <cdr:sp macro="" textlink="">
      <cdr:nvSpPr>
        <cdr:cNvPr id="2049" name="Text Box 1"/>
        <cdr:cNvSpPr txBox="1">
          <a:spLocks xmlns:a="http://schemas.openxmlformats.org/drawingml/2006/main" noChangeArrowheads="1"/>
        </cdr:cNvSpPr>
      </cdr:nvSpPr>
      <cdr:spPr bwMode="auto">
        <a:xfrm xmlns:a="http://schemas.openxmlformats.org/drawingml/2006/main">
          <a:off x="2530707" y="0"/>
          <a:ext cx="1503638" cy="235902"/>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lv-LV" sz="1050" b="1" dirty="0">
              <a:solidFill>
                <a:srgbClr val="000000"/>
              </a:solidFill>
              <a:cs typeface="Arial"/>
            </a:rPr>
            <a:t>Nevarētu pieskaitīt</a:t>
          </a:r>
          <a:endParaRPr lang="lv-LV" sz="1050" b="1" i="0" strike="noStrike" dirty="0">
            <a:solidFill>
              <a:srgbClr val="000000"/>
            </a:solidFill>
            <a:latin typeface="+mn-lt"/>
            <a:cs typeface="Arial"/>
          </a:endParaRPr>
        </a:p>
      </cdr:txBody>
    </cdr:sp>
  </cdr:relSizeAnchor>
  <cdr:relSizeAnchor xmlns:cdr="http://schemas.openxmlformats.org/drawingml/2006/chartDrawing">
    <cdr:from>
      <cdr:x>0.6724</cdr:x>
      <cdr:y>0</cdr:y>
    </cdr:from>
    <cdr:to>
      <cdr:x>0.85494</cdr:x>
      <cdr:y>0.05507</cdr:y>
    </cdr:to>
    <cdr:sp macro="" textlink="">
      <cdr:nvSpPr>
        <cdr:cNvPr id="2050" name="Text Box 2"/>
        <cdr:cNvSpPr txBox="1">
          <a:spLocks xmlns:a="http://schemas.openxmlformats.org/drawingml/2006/main" noChangeArrowheads="1"/>
        </cdr:cNvSpPr>
      </cdr:nvSpPr>
      <cdr:spPr bwMode="auto">
        <a:xfrm xmlns:a="http://schemas.openxmlformats.org/drawingml/2006/main">
          <a:off x="4844947" y="0"/>
          <a:ext cx="1315286" cy="295993"/>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lv-LV" sz="1050" b="1" dirty="0">
              <a:solidFill>
                <a:srgbClr val="000000"/>
              </a:solidFill>
              <a:cs typeface="Arial"/>
            </a:rPr>
            <a:t>Varētu pieskaitīt</a:t>
          </a:r>
        </a:p>
      </cdr:txBody>
    </cdr:sp>
  </cdr:relSizeAnchor>
</c:userShapes>
</file>

<file path=ppt/drawings/drawing7.xml><?xml version="1.0" encoding="utf-8"?>
<c:userShapes xmlns:c="http://schemas.openxmlformats.org/drawingml/2006/chart">
  <cdr:relSizeAnchor xmlns:cdr="http://schemas.openxmlformats.org/drawingml/2006/chartDrawing">
    <cdr:from>
      <cdr:x>0.3447</cdr:x>
      <cdr:y>0.02285</cdr:y>
    </cdr:from>
    <cdr:to>
      <cdr:x>0.60581</cdr:x>
      <cdr:y>0.07833</cdr:y>
    </cdr:to>
    <cdr:sp macro="" textlink="">
      <cdr:nvSpPr>
        <cdr:cNvPr id="2049" name="Text Box 1"/>
        <cdr:cNvSpPr txBox="1">
          <a:spLocks xmlns:a="http://schemas.openxmlformats.org/drawingml/2006/main" noChangeArrowheads="1"/>
        </cdr:cNvSpPr>
      </cdr:nvSpPr>
      <cdr:spPr bwMode="auto">
        <a:xfrm xmlns:a="http://schemas.openxmlformats.org/drawingml/2006/main">
          <a:off x="2477095" y="83635"/>
          <a:ext cx="1876428" cy="203069"/>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lv-LV" sz="1050" b="1" dirty="0">
              <a:solidFill>
                <a:srgbClr val="000000"/>
              </a:solidFill>
              <a:cs typeface="Arial"/>
            </a:rPr>
            <a:t>Neuzticas + drīzāk neuzticas</a:t>
          </a:r>
          <a:endParaRPr lang="lv-LV" sz="1050" b="1" i="0" strike="noStrike" dirty="0">
            <a:solidFill>
              <a:srgbClr val="000000"/>
            </a:solidFill>
            <a:latin typeface="+mn-lt"/>
            <a:cs typeface="Arial"/>
          </a:endParaRPr>
        </a:p>
      </cdr:txBody>
    </cdr:sp>
  </cdr:relSizeAnchor>
  <cdr:relSizeAnchor xmlns:cdr="http://schemas.openxmlformats.org/drawingml/2006/chartDrawing">
    <cdr:from>
      <cdr:x>0.63377</cdr:x>
      <cdr:y>0.02104</cdr:y>
    </cdr:from>
    <cdr:to>
      <cdr:x>0.81631</cdr:x>
      <cdr:y>0.07611</cdr:y>
    </cdr:to>
    <cdr:sp macro="" textlink="">
      <cdr:nvSpPr>
        <cdr:cNvPr id="2050" name="Text Box 2"/>
        <cdr:cNvSpPr txBox="1">
          <a:spLocks xmlns:a="http://schemas.openxmlformats.org/drawingml/2006/main" noChangeArrowheads="1"/>
        </cdr:cNvSpPr>
      </cdr:nvSpPr>
      <cdr:spPr bwMode="auto">
        <a:xfrm xmlns:a="http://schemas.openxmlformats.org/drawingml/2006/main">
          <a:off x="4554411" y="77014"/>
          <a:ext cx="1311779" cy="201566"/>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lv-LV" sz="1050" b="1" dirty="0">
              <a:solidFill>
                <a:srgbClr val="000000"/>
              </a:solidFill>
              <a:cs typeface="Arial"/>
            </a:rPr>
            <a:t>Uzticas + drīzāk uzticas</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32B7955-4464-4A5D-A118-A7AB13F026A4}" type="datetimeFigureOut">
              <a:rPr lang="en-US" smtClean="0"/>
              <a:t>1/30/2025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2DC4D6-F5D1-43C7-80E6-1A3FD3660EAE}" type="slidenum">
              <a:rPr lang="en-US" smtClean="0"/>
              <a:t>‹#›</a:t>
            </a:fld>
            <a:endParaRPr lang="en-US"/>
          </a:p>
        </p:txBody>
      </p:sp>
    </p:spTree>
    <p:extLst>
      <p:ext uri="{BB962C8B-B14F-4D97-AF65-F5344CB8AC3E}">
        <p14:creationId xmlns:p14="http://schemas.microsoft.com/office/powerpoint/2010/main" val="5773461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43AAA33-3482-4A05-8D93-31F5C962C5E0}" type="slidenum">
              <a:rPr lang="en-US" smtClean="0"/>
              <a:t>2</a:t>
            </a:fld>
            <a:endParaRPr lang="en-US"/>
          </a:p>
        </p:txBody>
      </p:sp>
    </p:spTree>
    <p:extLst>
      <p:ext uri="{BB962C8B-B14F-4D97-AF65-F5344CB8AC3E}">
        <p14:creationId xmlns:p14="http://schemas.microsoft.com/office/powerpoint/2010/main" val="7250670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2DC4D6-F5D1-43C7-80E6-1A3FD3660EAE}" type="slidenum">
              <a:rPr lang="en-US" smtClean="0"/>
              <a:t>24</a:t>
            </a:fld>
            <a:endParaRPr lang="en-US"/>
          </a:p>
        </p:txBody>
      </p:sp>
    </p:spTree>
    <p:extLst>
      <p:ext uri="{BB962C8B-B14F-4D97-AF65-F5344CB8AC3E}">
        <p14:creationId xmlns:p14="http://schemas.microsoft.com/office/powerpoint/2010/main" val="8715929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2DC4D6-F5D1-43C7-80E6-1A3FD3660EAE}" type="slidenum">
              <a:rPr lang="en-US" smtClean="0"/>
              <a:t>46</a:t>
            </a:fld>
            <a:endParaRPr lang="en-US"/>
          </a:p>
        </p:txBody>
      </p:sp>
    </p:spTree>
    <p:extLst>
      <p:ext uri="{BB962C8B-B14F-4D97-AF65-F5344CB8AC3E}">
        <p14:creationId xmlns:p14="http://schemas.microsoft.com/office/powerpoint/2010/main" val="10538112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2DC4D6-F5D1-43C7-80E6-1A3FD3660EAE}" type="slidenum">
              <a:rPr lang="en-US" smtClean="0"/>
              <a:t>56</a:t>
            </a:fld>
            <a:endParaRPr lang="en-US"/>
          </a:p>
        </p:txBody>
      </p:sp>
    </p:spTree>
    <p:extLst>
      <p:ext uri="{BB962C8B-B14F-4D97-AF65-F5344CB8AC3E}">
        <p14:creationId xmlns:p14="http://schemas.microsoft.com/office/powerpoint/2010/main" val="21279811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32DC4D6-F5D1-43C7-80E6-1A3FD3660EAE}" type="slidenum">
              <a:rPr lang="en-US" smtClean="0"/>
              <a:t>63</a:t>
            </a:fld>
            <a:endParaRPr lang="en-US"/>
          </a:p>
        </p:txBody>
      </p:sp>
    </p:spTree>
    <p:extLst>
      <p:ext uri="{BB962C8B-B14F-4D97-AF65-F5344CB8AC3E}">
        <p14:creationId xmlns:p14="http://schemas.microsoft.com/office/powerpoint/2010/main" val="14968828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02A1E96C-A7E4-462E-A624-827C4F878D43}" type="datetimeFigureOut">
              <a:rPr lang="en-US" smtClean="0"/>
              <a:t>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543090-06EC-4D98-AF9A-C43CA42AEFAE}" type="slidenum">
              <a:rPr lang="en-US" smtClean="0"/>
              <a:t>‹#›</a:t>
            </a:fld>
            <a:endParaRPr lang="en-US"/>
          </a:p>
        </p:txBody>
      </p:sp>
    </p:spTree>
    <p:extLst>
      <p:ext uri="{BB962C8B-B14F-4D97-AF65-F5344CB8AC3E}">
        <p14:creationId xmlns:p14="http://schemas.microsoft.com/office/powerpoint/2010/main" val="12544757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A1E96C-A7E4-462E-A624-827C4F878D43}" type="datetimeFigureOut">
              <a:rPr lang="en-US" smtClean="0"/>
              <a:t>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543090-06EC-4D98-AF9A-C43CA42AEFAE}" type="slidenum">
              <a:rPr lang="en-US" smtClean="0"/>
              <a:t>‹#›</a:t>
            </a:fld>
            <a:endParaRPr lang="en-US"/>
          </a:p>
        </p:txBody>
      </p:sp>
    </p:spTree>
    <p:extLst>
      <p:ext uri="{BB962C8B-B14F-4D97-AF65-F5344CB8AC3E}">
        <p14:creationId xmlns:p14="http://schemas.microsoft.com/office/powerpoint/2010/main" val="34850090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A1E96C-A7E4-462E-A624-827C4F878D43}" type="datetimeFigureOut">
              <a:rPr lang="en-US" smtClean="0"/>
              <a:t>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543090-06EC-4D98-AF9A-C43CA42AEFAE}" type="slidenum">
              <a:rPr lang="en-US" smtClean="0"/>
              <a:t>‹#›</a:t>
            </a:fld>
            <a:endParaRPr lang="en-US"/>
          </a:p>
        </p:txBody>
      </p:sp>
    </p:spTree>
    <p:extLst>
      <p:ext uri="{BB962C8B-B14F-4D97-AF65-F5344CB8AC3E}">
        <p14:creationId xmlns:p14="http://schemas.microsoft.com/office/powerpoint/2010/main" val="1501502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2A1E96C-A7E4-462E-A624-827C4F878D43}" type="datetimeFigureOut">
              <a:rPr lang="en-US" smtClean="0"/>
              <a:t>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543090-06EC-4D98-AF9A-C43CA42AEFAE}" type="slidenum">
              <a:rPr lang="en-US" smtClean="0"/>
              <a:t>‹#›</a:t>
            </a:fld>
            <a:endParaRPr lang="en-US"/>
          </a:p>
        </p:txBody>
      </p:sp>
    </p:spTree>
    <p:extLst>
      <p:ext uri="{BB962C8B-B14F-4D97-AF65-F5344CB8AC3E}">
        <p14:creationId xmlns:p14="http://schemas.microsoft.com/office/powerpoint/2010/main" val="16999825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2A1E96C-A7E4-462E-A624-827C4F878D43}" type="datetimeFigureOut">
              <a:rPr lang="en-US" smtClean="0"/>
              <a:t>1/30/2025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3543090-06EC-4D98-AF9A-C43CA42AEFAE}" type="slidenum">
              <a:rPr lang="en-US" smtClean="0"/>
              <a:t>‹#›</a:t>
            </a:fld>
            <a:endParaRPr lang="en-US"/>
          </a:p>
        </p:txBody>
      </p:sp>
    </p:spTree>
    <p:extLst>
      <p:ext uri="{BB962C8B-B14F-4D97-AF65-F5344CB8AC3E}">
        <p14:creationId xmlns:p14="http://schemas.microsoft.com/office/powerpoint/2010/main" val="1723045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2A1E96C-A7E4-462E-A624-827C4F878D43}" type="datetimeFigureOut">
              <a:rPr lang="en-US" smtClean="0"/>
              <a:t>1/30/2025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543090-06EC-4D98-AF9A-C43CA42AEFAE}" type="slidenum">
              <a:rPr lang="en-US" smtClean="0"/>
              <a:t>‹#›</a:t>
            </a:fld>
            <a:endParaRPr lang="en-US"/>
          </a:p>
        </p:txBody>
      </p:sp>
    </p:spTree>
    <p:extLst>
      <p:ext uri="{BB962C8B-B14F-4D97-AF65-F5344CB8AC3E}">
        <p14:creationId xmlns:p14="http://schemas.microsoft.com/office/powerpoint/2010/main" val="1021848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2A1E96C-A7E4-462E-A624-827C4F878D43}" type="datetimeFigureOut">
              <a:rPr lang="en-US" smtClean="0"/>
              <a:t>1/30/2025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3543090-06EC-4D98-AF9A-C43CA42AEFAE}" type="slidenum">
              <a:rPr lang="en-US" smtClean="0"/>
              <a:t>‹#›</a:t>
            </a:fld>
            <a:endParaRPr lang="en-US"/>
          </a:p>
        </p:txBody>
      </p:sp>
    </p:spTree>
    <p:extLst>
      <p:ext uri="{BB962C8B-B14F-4D97-AF65-F5344CB8AC3E}">
        <p14:creationId xmlns:p14="http://schemas.microsoft.com/office/powerpoint/2010/main" val="30953645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2A1E96C-A7E4-462E-A624-827C4F878D43}" type="datetimeFigureOut">
              <a:rPr lang="en-US" smtClean="0"/>
              <a:t>1/30/2025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3543090-06EC-4D98-AF9A-C43CA42AEFAE}" type="slidenum">
              <a:rPr lang="en-US" smtClean="0"/>
              <a:t>‹#›</a:t>
            </a:fld>
            <a:endParaRPr lang="en-US"/>
          </a:p>
        </p:txBody>
      </p:sp>
    </p:spTree>
    <p:extLst>
      <p:ext uri="{BB962C8B-B14F-4D97-AF65-F5344CB8AC3E}">
        <p14:creationId xmlns:p14="http://schemas.microsoft.com/office/powerpoint/2010/main" val="30178758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A1E96C-A7E4-462E-A624-827C4F878D43}" type="datetimeFigureOut">
              <a:rPr lang="en-US" smtClean="0"/>
              <a:t>1/30/2025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3543090-06EC-4D98-AF9A-C43CA42AEFAE}" type="slidenum">
              <a:rPr lang="en-US" smtClean="0"/>
              <a:t>‹#›</a:t>
            </a:fld>
            <a:endParaRPr lang="en-US"/>
          </a:p>
        </p:txBody>
      </p:sp>
    </p:spTree>
    <p:extLst>
      <p:ext uri="{BB962C8B-B14F-4D97-AF65-F5344CB8AC3E}">
        <p14:creationId xmlns:p14="http://schemas.microsoft.com/office/powerpoint/2010/main" val="21486038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2A1E96C-A7E4-462E-A624-827C4F878D43}" type="datetimeFigureOut">
              <a:rPr lang="en-US" smtClean="0"/>
              <a:t>1/30/2025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543090-06EC-4D98-AF9A-C43CA42AEFAE}" type="slidenum">
              <a:rPr lang="en-US" smtClean="0"/>
              <a:t>‹#›</a:t>
            </a:fld>
            <a:endParaRPr lang="en-US"/>
          </a:p>
        </p:txBody>
      </p:sp>
    </p:spTree>
    <p:extLst>
      <p:ext uri="{BB962C8B-B14F-4D97-AF65-F5344CB8AC3E}">
        <p14:creationId xmlns:p14="http://schemas.microsoft.com/office/powerpoint/2010/main" val="10048993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2A1E96C-A7E4-462E-A624-827C4F878D43}" type="datetimeFigureOut">
              <a:rPr lang="en-US" smtClean="0"/>
              <a:t>1/30/2025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543090-06EC-4D98-AF9A-C43CA42AEFAE}" type="slidenum">
              <a:rPr lang="en-US" smtClean="0"/>
              <a:t>‹#›</a:t>
            </a:fld>
            <a:endParaRPr lang="en-US"/>
          </a:p>
        </p:txBody>
      </p:sp>
    </p:spTree>
    <p:extLst>
      <p:ext uri="{BB962C8B-B14F-4D97-AF65-F5344CB8AC3E}">
        <p14:creationId xmlns:p14="http://schemas.microsoft.com/office/powerpoint/2010/main" val="1176649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A1E96C-A7E4-462E-A624-827C4F878D43}" type="datetimeFigureOut">
              <a:rPr lang="en-US" smtClean="0"/>
              <a:t>1/30/2025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543090-06EC-4D98-AF9A-C43CA42AEFAE}" type="slidenum">
              <a:rPr lang="en-US" smtClean="0"/>
              <a:t>‹#›</a:t>
            </a:fld>
            <a:endParaRPr lang="en-US"/>
          </a:p>
        </p:txBody>
      </p:sp>
      <p:pic>
        <p:nvPicPr>
          <p:cNvPr id="8" name="Picture 7">
            <a:extLst>
              <a:ext uri="{FF2B5EF4-FFF2-40B4-BE49-F238E27FC236}">
                <a16:creationId xmlns:a16="http://schemas.microsoft.com/office/drawing/2014/main" id="{7745937D-8EBF-C607-B8E5-BC67C6A27E70}"/>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508" y="0"/>
            <a:ext cx="9142984" cy="6858000"/>
          </a:xfrm>
          <a:prstGeom prst="rect">
            <a:avLst/>
          </a:prstGeom>
        </p:spPr>
      </p:pic>
    </p:spTree>
    <p:extLst>
      <p:ext uri="{BB962C8B-B14F-4D97-AF65-F5344CB8AC3E}">
        <p14:creationId xmlns:p14="http://schemas.microsoft.com/office/powerpoint/2010/main" val="290684113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chart" Target="../charts/chart92.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chart" Target="../charts/chart93.xml"/><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chart" Target="../charts/chart94.xm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3" Type="http://schemas.openxmlformats.org/officeDocument/2006/relationships/chart" Target="../charts/chart96.xml"/><Relationship Id="rId2" Type="http://schemas.openxmlformats.org/officeDocument/2006/relationships/chart" Target="../charts/chart95.xm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chart" Target="../charts/chart97.xml"/><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chart" Target="../charts/chart98.xml"/><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chart" Target="../charts/chart99.xml"/><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chart" Target="../charts/chart10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3" Type="http://schemas.openxmlformats.org/officeDocument/2006/relationships/hyperlink" Target="mailto:sana@latfacts.lv" TargetMode="External"/><Relationship Id="rId2" Type="http://schemas.openxmlformats.org/officeDocument/2006/relationships/hyperlink" Target="http://www.latvianfacts.lv/" TargetMode="Externa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chart" Target="../charts/chart12.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7.xml"/><Relationship Id="rId4" Type="http://schemas.openxmlformats.org/officeDocument/2006/relationships/chart" Target="../charts/chart15.xml"/></Relationships>
</file>

<file path=ppt/slides/_rels/slide35.xml.rels><?xml version="1.0" encoding="UTF-8" standalone="yes"?>
<Relationships xmlns="http://schemas.openxmlformats.org/package/2006/relationships"><Relationship Id="rId2" Type="http://schemas.openxmlformats.org/officeDocument/2006/relationships/chart" Target="../charts/chart16.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chart" Target="../charts/chart17.xml"/><Relationship Id="rId1" Type="http://schemas.openxmlformats.org/officeDocument/2006/relationships/slideLayout" Target="../slideLayouts/slideLayout7.xml"/><Relationship Id="rId5" Type="http://schemas.openxmlformats.org/officeDocument/2006/relationships/chart" Target="../charts/chart20.xml"/><Relationship Id="rId4" Type="http://schemas.openxmlformats.org/officeDocument/2006/relationships/chart" Target="../charts/chart1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chart" Target="../charts/chart21.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chart" Target="../charts/chart23.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chart" Target="../charts/chart25.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chart" Target="../charts/chart26.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chart" Target="../charts/chart28.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chart" Target="../charts/chart31.xml"/></Relationships>
</file>

<file path=ppt/slides/_rels/slide47.xml.rels><?xml version="1.0" encoding="UTF-8" standalone="yes"?>
<Relationships xmlns="http://schemas.openxmlformats.org/package/2006/relationships"><Relationship Id="rId2" Type="http://schemas.openxmlformats.org/officeDocument/2006/relationships/chart" Target="../charts/chart32.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chart" Target="../charts/chart33.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chart" Target="../charts/chart3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chart" Target="../charts/chart36.xml"/><Relationship Id="rId2" Type="http://schemas.openxmlformats.org/officeDocument/2006/relationships/chart" Target="../charts/chart35.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chart" Target="../charts/chart37.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chart" Target="../charts/chart38.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chart" Target="../charts/chart39.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chart" Target="../charts/chart40.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chart" Target="../charts/chart41.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chart" Target="../charts/chart42.xml"/><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chart" Target="../charts/chart43.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chart" Target="../charts/chart44.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chart" Target="../charts/chart4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chart" Target="../charts/chart46.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chart" Target="../charts/chart48.xml"/><Relationship Id="rId2" Type="http://schemas.openxmlformats.org/officeDocument/2006/relationships/chart" Target="../charts/chart47.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chart" Target="../charts/chart49.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chart" Target="../charts/chart50.xml"/><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chart" Target="../charts/chart52.xml"/><Relationship Id="rId2" Type="http://schemas.openxmlformats.org/officeDocument/2006/relationships/chart" Target="../charts/chart51.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chart" Target="../charts/chart53.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chart" Target="../charts/chart55.xml"/><Relationship Id="rId2" Type="http://schemas.openxmlformats.org/officeDocument/2006/relationships/chart" Target="../charts/chart54.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chart" Target="../charts/chart56.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chart" Target="../charts/chart58.xml"/><Relationship Id="rId2" Type="http://schemas.openxmlformats.org/officeDocument/2006/relationships/chart" Target="../charts/chart57.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oleObject" Target="../embeddings/oleObject1.bin"/><Relationship Id="rId1" Type="http://schemas.openxmlformats.org/officeDocument/2006/relationships/slideLayout" Target="../slideLayouts/slideLayout7.xml"/><Relationship Id="rId5" Type="http://schemas.openxmlformats.org/officeDocument/2006/relationships/image" Target="../media/image5.wmf"/><Relationship Id="rId4" Type="http://schemas.openxmlformats.org/officeDocument/2006/relationships/oleObject" Target="../embeddings/oleObject2.bin"/></Relationships>
</file>

<file path=ppt/slides/_rels/slide70.xml.rels><?xml version="1.0" encoding="UTF-8" standalone="yes"?>
<Relationships xmlns="http://schemas.openxmlformats.org/package/2006/relationships"><Relationship Id="rId2" Type="http://schemas.openxmlformats.org/officeDocument/2006/relationships/chart" Target="../charts/chart59.xml"/><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chart" Target="../charts/chart61.xml"/><Relationship Id="rId2" Type="http://schemas.openxmlformats.org/officeDocument/2006/relationships/chart" Target="../charts/chart60.xml"/><Relationship Id="rId1" Type="http://schemas.openxmlformats.org/officeDocument/2006/relationships/slideLayout" Target="../slideLayouts/slideLayout7.xml"/><Relationship Id="rId4" Type="http://schemas.openxmlformats.org/officeDocument/2006/relationships/chart" Target="../charts/chart62.xml"/></Relationships>
</file>

<file path=ppt/slides/_rels/slide72.xml.rels><?xml version="1.0" encoding="UTF-8" standalone="yes"?>
<Relationships xmlns="http://schemas.openxmlformats.org/package/2006/relationships"><Relationship Id="rId2" Type="http://schemas.openxmlformats.org/officeDocument/2006/relationships/chart" Target="../charts/chart63.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3" Type="http://schemas.openxmlformats.org/officeDocument/2006/relationships/chart" Target="../charts/chart65.xml"/><Relationship Id="rId2" Type="http://schemas.openxmlformats.org/officeDocument/2006/relationships/chart" Target="../charts/chart64.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chart" Target="../charts/chart66.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chart" Target="../charts/chart67.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chart" Target="../charts/chart68.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chart" Target="../charts/chart69.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3" Type="http://schemas.openxmlformats.org/officeDocument/2006/relationships/chart" Target="../charts/chart71.xml"/><Relationship Id="rId2" Type="http://schemas.openxmlformats.org/officeDocument/2006/relationships/chart" Target="../charts/chart70.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chart" Target="../charts/chart72.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chart" Target="../charts/chart73.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2" Type="http://schemas.openxmlformats.org/officeDocument/2006/relationships/chart" Target="../charts/chart74.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3" Type="http://schemas.openxmlformats.org/officeDocument/2006/relationships/chart" Target="../charts/chart76.xml"/><Relationship Id="rId2" Type="http://schemas.openxmlformats.org/officeDocument/2006/relationships/chart" Target="../charts/chart75.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3" Type="http://schemas.openxmlformats.org/officeDocument/2006/relationships/chart" Target="../charts/chart78.xml"/><Relationship Id="rId2" Type="http://schemas.openxmlformats.org/officeDocument/2006/relationships/chart" Target="../charts/chart77.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3" Type="http://schemas.openxmlformats.org/officeDocument/2006/relationships/chart" Target="../charts/chart80.xml"/><Relationship Id="rId2" Type="http://schemas.openxmlformats.org/officeDocument/2006/relationships/chart" Target="../charts/chart79.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chart" Target="../charts/chart82.xml"/><Relationship Id="rId2" Type="http://schemas.openxmlformats.org/officeDocument/2006/relationships/chart" Target="../charts/chart81.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chart" Target="../charts/chart8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chart" Target="../charts/chart84.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3" Type="http://schemas.openxmlformats.org/officeDocument/2006/relationships/chart" Target="../charts/chart86.xml"/><Relationship Id="rId2" Type="http://schemas.openxmlformats.org/officeDocument/2006/relationships/chart" Target="../charts/chart85.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chart" Target="../charts/chart87.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2" Type="http://schemas.openxmlformats.org/officeDocument/2006/relationships/chart" Target="../charts/chart88.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2" Type="http://schemas.openxmlformats.org/officeDocument/2006/relationships/chart" Target="../charts/chart89.xml"/><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2" Type="http://schemas.openxmlformats.org/officeDocument/2006/relationships/chart" Target="../charts/chart90.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2" Type="http://schemas.openxmlformats.org/officeDocument/2006/relationships/chart" Target="../charts/chart91.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6BCF436-A9E5-7402-9877-A74DF2E7691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 y="0"/>
            <a:ext cx="9142984" cy="6858000"/>
          </a:xfrm>
          <a:prstGeom prst="rect">
            <a:avLst/>
          </a:prstGeom>
        </p:spPr>
      </p:pic>
      <p:sp>
        <p:nvSpPr>
          <p:cNvPr id="2" name="Rectangle 1">
            <a:extLst>
              <a:ext uri="{FF2B5EF4-FFF2-40B4-BE49-F238E27FC236}">
                <a16:creationId xmlns:a16="http://schemas.microsoft.com/office/drawing/2014/main" id="{64BA08F6-0F97-2C73-94A4-580114AEB286}"/>
              </a:ext>
            </a:extLst>
          </p:cNvPr>
          <p:cNvSpPr>
            <a:spLocks noChangeArrowheads="1"/>
          </p:cNvSpPr>
          <p:nvPr/>
        </p:nvSpPr>
        <p:spPr bwMode="auto">
          <a:xfrm>
            <a:off x="1603706" y="5466748"/>
            <a:ext cx="6223558" cy="422395"/>
          </a:xfrm>
          <a:prstGeom prst="rect">
            <a:avLst/>
          </a:prstGeom>
          <a:noFill/>
          <a:ln w="9525">
            <a:noFill/>
            <a:miter lim="800000"/>
            <a:headEnd/>
            <a:tailEnd/>
          </a:ln>
        </p:spPr>
        <p:txBody>
          <a:bodyPr/>
          <a:lstStyle/>
          <a:p>
            <a:pPr marL="342900" indent="-342900" algn="ctr" eaLnBrk="1" hangingPunct="1">
              <a:spcBef>
                <a:spcPct val="20000"/>
              </a:spcBef>
              <a:defRPr/>
            </a:pPr>
            <a:r>
              <a:rPr lang="lv-LV" altLang="lv-LV" dirty="0">
                <a:solidFill>
                  <a:schemeClr val="bg1"/>
                </a:solidFill>
                <a:latin typeface="+mj-lt"/>
              </a:rPr>
              <a:t>© “Latvijas Fakti”, 2024.gada oktobris – 2025.gada janvāris</a:t>
            </a:r>
          </a:p>
        </p:txBody>
      </p:sp>
      <p:sp>
        <p:nvSpPr>
          <p:cNvPr id="4" name="Rectangle 3">
            <a:extLst>
              <a:ext uri="{FF2B5EF4-FFF2-40B4-BE49-F238E27FC236}">
                <a16:creationId xmlns:a16="http://schemas.microsoft.com/office/drawing/2014/main" id="{798ED146-D729-645E-0D8B-BF28F33AFD98}"/>
              </a:ext>
            </a:extLst>
          </p:cNvPr>
          <p:cNvSpPr>
            <a:spLocks noChangeArrowheads="1"/>
          </p:cNvSpPr>
          <p:nvPr/>
        </p:nvSpPr>
        <p:spPr bwMode="auto">
          <a:xfrm>
            <a:off x="1603706" y="4255464"/>
            <a:ext cx="6400800" cy="455670"/>
          </a:xfrm>
          <a:prstGeom prst="rect">
            <a:avLst/>
          </a:prstGeom>
          <a:noFill/>
          <a:ln w="9525">
            <a:noFill/>
            <a:miter lim="800000"/>
            <a:headEnd/>
            <a:tailEnd/>
          </a:ln>
        </p:spPr>
        <p:txBody>
          <a:bodyPr/>
          <a:lstStyle/>
          <a:p>
            <a:pPr marL="342900" indent="-342900" algn="ctr" eaLnBrk="1" hangingPunct="1">
              <a:spcBef>
                <a:spcPct val="20000"/>
              </a:spcBef>
              <a:defRPr/>
            </a:pPr>
            <a:r>
              <a:rPr lang="lv-LV" altLang="lv-LV" sz="2000" dirty="0">
                <a:solidFill>
                  <a:schemeClr val="bg1"/>
                </a:solidFill>
                <a:latin typeface="+mj-lt"/>
              </a:rPr>
              <a:t>KVANTITATĪVAIS PĒTĪJUMS</a:t>
            </a:r>
            <a:endParaRPr lang="en-GB" altLang="lv-LV" sz="2000" dirty="0">
              <a:solidFill>
                <a:schemeClr val="bg1"/>
              </a:solidFill>
              <a:latin typeface="+mj-lt"/>
            </a:endParaRPr>
          </a:p>
        </p:txBody>
      </p:sp>
      <p:sp>
        <p:nvSpPr>
          <p:cNvPr id="5" name="Rectangle 9">
            <a:extLst>
              <a:ext uri="{FF2B5EF4-FFF2-40B4-BE49-F238E27FC236}">
                <a16:creationId xmlns:a16="http://schemas.microsoft.com/office/drawing/2014/main" id="{AF685059-7A3F-AB09-46FD-CE341C9D7F07}"/>
              </a:ext>
            </a:extLst>
          </p:cNvPr>
          <p:cNvSpPr>
            <a:spLocks noChangeArrowheads="1"/>
          </p:cNvSpPr>
          <p:nvPr/>
        </p:nvSpPr>
        <p:spPr bwMode="auto">
          <a:xfrm>
            <a:off x="714375" y="1466492"/>
            <a:ext cx="7786688" cy="1605320"/>
          </a:xfrm>
          <a:prstGeom prst="rect">
            <a:avLst/>
          </a:prstGeom>
          <a:noFill/>
          <a:ln w="9525">
            <a:noFill/>
            <a:miter lim="800000"/>
            <a:headEnd/>
            <a:tailEnd/>
          </a:ln>
          <a:effectLst/>
        </p:spPr>
        <p:txBody>
          <a:bodyPr/>
          <a:lstStyle/>
          <a:p>
            <a:pPr algn="ctr" fontAlgn="auto">
              <a:lnSpc>
                <a:spcPct val="120000"/>
              </a:lnSpc>
              <a:spcBef>
                <a:spcPts val="1200"/>
              </a:spcBef>
              <a:spcAft>
                <a:spcPts val="0"/>
              </a:spcAft>
              <a:defRPr/>
            </a:pPr>
            <a:r>
              <a:rPr lang="lv-LV" sz="3200" b="1" dirty="0">
                <a:solidFill>
                  <a:schemeClr val="bg1"/>
                </a:solidFill>
                <a:effectDag name="">
                  <a:cont type="tree" name="">
                    <a:effect ref="fillLine"/>
                    <a:outerShdw dist="38100" dir="13500000" algn="br">
                      <a:srgbClr val="FFFFFF"/>
                    </a:outerShdw>
                  </a:cont>
                  <a:cont type="tree" name="">
                    <a:effect ref="fillLine"/>
                    <a:outerShdw dist="38100" dir="2700000" algn="tl">
                      <a:srgbClr val="999999"/>
                    </a:outerShdw>
                  </a:cont>
                  <a:effect ref="fillLine"/>
                </a:effectDag>
                <a:latin typeface="+mj-lt"/>
              </a:rPr>
              <a:t>Sabiedriskās domas aptauja</a:t>
            </a:r>
          </a:p>
          <a:p>
            <a:pPr algn="ctr" fontAlgn="auto">
              <a:lnSpc>
                <a:spcPct val="120000"/>
              </a:lnSpc>
              <a:spcBef>
                <a:spcPts val="1200"/>
              </a:spcBef>
              <a:spcAft>
                <a:spcPts val="0"/>
              </a:spcAft>
              <a:defRPr/>
            </a:pPr>
            <a:r>
              <a:rPr lang="lv-LV" sz="3200" b="1" dirty="0">
                <a:solidFill>
                  <a:schemeClr val="bg1"/>
                </a:solidFill>
                <a:effectDag name="">
                  <a:cont type="tree" name="">
                    <a:effect ref="fillLine"/>
                    <a:outerShdw dist="38100" dir="13500000" algn="br">
                      <a:srgbClr val="FFFFFF"/>
                    </a:outerShdw>
                  </a:cont>
                  <a:cont type="tree" name="">
                    <a:effect ref="fillLine"/>
                    <a:outerShdw dist="38100" dir="2700000" algn="tl">
                      <a:srgbClr val="999999"/>
                    </a:outerShdw>
                  </a:cont>
                  <a:effect ref="fillLine"/>
                </a:effectDag>
                <a:latin typeface="+mj-lt"/>
              </a:rPr>
              <a:t>par dopinga lietošanu sportā</a:t>
            </a:r>
          </a:p>
        </p:txBody>
      </p:sp>
    </p:spTree>
    <p:extLst>
      <p:ext uri="{BB962C8B-B14F-4D97-AF65-F5344CB8AC3E}">
        <p14:creationId xmlns:p14="http://schemas.microsoft.com/office/powerpoint/2010/main" val="152827984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B3BF563-DCE8-B777-6848-A18305B2AE4F}"/>
              </a:ext>
            </a:extLst>
          </p:cNvPr>
          <p:cNvSpPr>
            <a:spLocks noChangeArrowheads="1"/>
          </p:cNvSpPr>
          <p:nvPr/>
        </p:nvSpPr>
        <p:spPr bwMode="auto">
          <a:xfrm>
            <a:off x="283465" y="207039"/>
            <a:ext cx="8586215" cy="6468081"/>
          </a:xfrm>
          <a:prstGeom prst="rect">
            <a:avLst/>
          </a:prstGeom>
          <a:noFill/>
          <a:ln w="9525">
            <a:noFill/>
            <a:miter lim="800000"/>
            <a:headEnd/>
            <a:tailEnd/>
          </a:ln>
        </p:spPr>
        <p:txBody>
          <a:bodyPr/>
          <a:lstStyle/>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Līdzīgi kā 2019.g., arī 2024.g. nogalē aptaujātie Latvijas iedzīvotāji savu fizisko formu visbiežāk raksturoja kā viduvēju, tā atbildēja gandrīz puse (48%; +1% salīdzinājumā ar 2019.g.) respondentu. Pārējo aptaujas dalībnieku atbildes atklāj pozitīvu tendenci – ja 2019.g. vairāk bija iedzīvotāju, kuri savu fizisko formu vērtēja kritiski (kā kopumā sliktu), tad šogad biežāk tika pārstāvēts pozitīvs vērtējums. Kā ļoti vai diezgan labu šogad savu fizisko formu vērtēja gandrīz trešdaļa (30%; +10% salīdzinājumā ar 2019.g.) respondentu, kā ļoti vai diezgan sliktu – 20% (-10% salīdzinājumā ar 2019.g.) aptaujāto Latvijas iedzīvotāju. Ievērojami pozitīvāk (&gt;40% gadījumu) savu fizisko stāvokli un pašsajūtu vērtēja respondenti, kuri vismaz reizi nedēļā nodarbojas ar fiziskajām aktivitātēm, gados jaunākie aptaujas dalībnieki vecumā līdz 34 gadiem, kā arī finansiāli nodrošinātākie iedzīvotāji. </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Vismaz reizi nedēļā brīvajā laikā  ar sportu vai cita veida fiziskām aktivitātēm nodarbojas divas trešdaļas (65%) aptaujāto Latvijas iedzīvotāju un tas ir ievērojami vairāk nekā iepriekšējā  pētījuma rezultātos (+24% salīdzinājumā ar 2019.g.). Progress, salīdzinājumā ar 2019.g. rezultātiem, liecina, ka Latvijas iedzīvotājiem aizvien vairāk rūp viņu fiziskā  veselība. </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3 reizes nedēļā vai biežāk fiziskās aktivitātes veic 32% (+16% salīdzinājumā ar 2019.g.) aptaujas dalībnieku;</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1-2 reizes nedēļā ar sportu vai cita veida fiziskām aktivitātēm nodarbojas 33% (+8% salīdzinājumā ar 2019.g.) respondentu.</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Retāk nekā reizi nedēļā fiziskās aktivitātes veic 22% (-15% salīdzinājumā ar 2019.g.) pētījuma dalībnieku. Ar fiziskajām aktivitātēm vispār nenodarbojas 11% (-7% salīdzinājumā ar 2019.g.) aptaujāto Latvijas iedzīvotāju.</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Iegūto rezultātu analīze dažādās respondentu sociāli demogrāfiskajās grupās, atklāj šādas tendences: </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Jo gados jaunāki ir aptaujas dalībnieki, jo lielāka ir fiziskā aktivitāte - lielāks ir respondentu skaits, kuri vismaz reizi nedēļā nodarbojas ar sportu vai cita veida fiziskām aktivitātēm;</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Jo labāks ir sportiskās formas vērtējums, jo biežāk respondenti nodarbojas ar sportiskām aktivitātēm. Fiziskās aktivitātes vismaz reizi nedēļā veic gandrīz visi (87%) iedzīvotāji, kuri savu sportisko formu raksturoja kā labu. Respondentu vidū, kuri savu sportisko formu vērtēja kā sliktu, ar fiziskām aktivitātēm vismaz reizi nedēļā nodarbojas vien 35% aptaujāto. Gandrīz tikpat liels aptaujāto skaits (28%) šajā respondentu grupā vispār neveic fiziskās aktivitātes;</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Iedzīvotāji ar vidēju vai augstāku ienākumu līmeni uz vienu ģimenes locekli mēnesī ar sportu vai cita veida fiziskām aktivitātēm nodarbojas biežāk nekā finansiāli mazāk nodrošinātie respondenti;</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Laucinieki fiziskās aktivitātes veic vidēji biežāk nekā pilsētnieki, jo īpaši, Rīgas iedzīvotāji;</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Interesanti, ka vīriešu auditorijā bija mazāk respondentu nekā sieviešu vidū, kuri fiziskās aktivitātes veic vismaz reizi nedēļā, savukārt vairāk nekā sieviešu vidū bija to, kuri vispār nenodarbojas ar fiziskām aktivitātēm.</a:t>
            </a:r>
          </a:p>
        </p:txBody>
      </p:sp>
      <p:sp>
        <p:nvSpPr>
          <p:cNvPr id="3" name="Slide Number Placeholder 1">
            <a:extLst>
              <a:ext uri="{FF2B5EF4-FFF2-40B4-BE49-F238E27FC236}">
                <a16:creationId xmlns:a16="http://schemas.microsoft.com/office/drawing/2014/main" id="{1B92ACA6-829B-DDF4-4499-6B603F6292A2}"/>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10</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148551178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9A02E10D-C82D-ED5A-FC25-F123669A3092}"/>
              </a:ext>
            </a:extLst>
          </p:cNvPr>
          <p:cNvGraphicFramePr/>
          <p:nvPr>
            <p:extLst>
              <p:ext uri="{D42A27DB-BD31-4B8C-83A1-F6EECF244321}">
                <p14:modId xmlns:p14="http://schemas.microsoft.com/office/powerpoint/2010/main" val="3136561628"/>
              </p:ext>
            </p:extLst>
          </p:nvPr>
        </p:nvGraphicFramePr>
        <p:xfrm>
          <a:off x="724618" y="998510"/>
          <a:ext cx="6371126" cy="5164546"/>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1">
            <a:extLst>
              <a:ext uri="{FF2B5EF4-FFF2-40B4-BE49-F238E27FC236}">
                <a16:creationId xmlns:a16="http://schemas.microsoft.com/office/drawing/2014/main" id="{FA6E37AA-86BB-F520-45CD-3D5A2AA379B7}"/>
              </a:ext>
            </a:extLst>
          </p:cNvPr>
          <p:cNvSpPr txBox="1">
            <a:spLocks/>
          </p:cNvSpPr>
          <p:nvPr/>
        </p:nvSpPr>
        <p:spPr>
          <a:xfrm>
            <a:off x="285751" y="115421"/>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Sports un vērtības </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4" name="Text Placeholder 4">
            <a:extLst>
              <a:ext uri="{FF2B5EF4-FFF2-40B4-BE49-F238E27FC236}">
                <a16:creationId xmlns:a16="http://schemas.microsoft.com/office/drawing/2014/main" id="{1540384F-9172-0F87-6904-7FA7FB1A281F}"/>
              </a:ext>
            </a:extLst>
          </p:cNvPr>
          <p:cNvSpPr txBox="1">
            <a:spLocks/>
          </p:cNvSpPr>
          <p:nvPr/>
        </p:nvSpPr>
        <p:spPr>
          <a:xfrm>
            <a:off x="388229" y="552393"/>
            <a:ext cx="8569324" cy="307143"/>
          </a:xfrm>
          <a:prstGeom prst="rect">
            <a:avLst/>
          </a:prstGeom>
        </p:spPr>
        <p:txBody>
          <a:bodyPr/>
          <a:lstStyle/>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Kuras no šīm vērtībām, Jūsuprāt, būtu jāizkopj jaunajos sportistos?</a:t>
            </a:r>
          </a:p>
        </p:txBody>
      </p:sp>
      <p:sp>
        <p:nvSpPr>
          <p:cNvPr id="5" name="TextBox 4">
            <a:extLst>
              <a:ext uri="{FF2B5EF4-FFF2-40B4-BE49-F238E27FC236}">
                <a16:creationId xmlns:a16="http://schemas.microsoft.com/office/drawing/2014/main" id="{9A3D1540-71A2-DA87-78AB-305A7115101F}"/>
              </a:ext>
            </a:extLst>
          </p:cNvPr>
          <p:cNvSpPr txBox="1"/>
          <p:nvPr/>
        </p:nvSpPr>
        <p:spPr>
          <a:xfrm>
            <a:off x="4628402" y="5916835"/>
            <a:ext cx="2467342" cy="246221"/>
          </a:xfrm>
          <a:prstGeom prst="rect">
            <a:avLst/>
          </a:prstGeom>
          <a:noFill/>
        </p:spPr>
        <p:txBody>
          <a:bodyPr wrap="none" rtlCol="0">
            <a:spAutoFit/>
          </a:bodyPr>
          <a:lstStyle/>
          <a:p>
            <a:r>
              <a:rPr lang="lv-LV" sz="1000" dirty="0"/>
              <a:t>Bāze: visi aptaujas dalībnieki, 2024: n= 1536</a:t>
            </a:r>
          </a:p>
        </p:txBody>
      </p:sp>
      <p:sp>
        <p:nvSpPr>
          <p:cNvPr id="6" name="Slide Number Placeholder 1">
            <a:extLst>
              <a:ext uri="{FF2B5EF4-FFF2-40B4-BE49-F238E27FC236}">
                <a16:creationId xmlns:a16="http://schemas.microsoft.com/office/drawing/2014/main" id="{079C2981-FC01-5976-C68F-947605CB29CF}"/>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100</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401348256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4B59DC-A455-E620-7E34-1E018F0C34DF}"/>
              </a:ext>
            </a:extLst>
          </p:cNvPr>
          <p:cNvSpPr txBox="1">
            <a:spLocks/>
          </p:cNvSpPr>
          <p:nvPr/>
        </p:nvSpPr>
        <p:spPr>
          <a:xfrm>
            <a:off x="285751" y="115421"/>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Sports un vērtības </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195E644A-7B24-7A5A-1CD3-F8DE211EAEEE}"/>
              </a:ext>
            </a:extLst>
          </p:cNvPr>
          <p:cNvSpPr txBox="1">
            <a:spLocks/>
          </p:cNvSpPr>
          <p:nvPr/>
        </p:nvSpPr>
        <p:spPr>
          <a:xfrm>
            <a:off x="388229" y="552393"/>
            <a:ext cx="8569324" cy="334575"/>
          </a:xfrm>
          <a:prstGeom prst="rect">
            <a:avLst/>
          </a:prstGeom>
        </p:spPr>
        <p:txBody>
          <a:bodyPr/>
          <a:lstStyle/>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Kuras no šīm vērtībām, Jūsuprāt, mūsdienās sports attīsta bērnos un jauniešos?</a:t>
            </a:r>
            <a:endParaRPr lang="lv-LV" sz="1200" dirty="0">
              <a:solidFill>
                <a:schemeClr val="tx2">
                  <a:lumMod val="50000"/>
                </a:schemeClr>
              </a:solidFill>
            </a:endParaRPr>
          </a:p>
        </p:txBody>
      </p:sp>
      <p:graphicFrame>
        <p:nvGraphicFramePr>
          <p:cNvPr id="5" name="Chart 4">
            <a:extLst>
              <a:ext uri="{FF2B5EF4-FFF2-40B4-BE49-F238E27FC236}">
                <a16:creationId xmlns:a16="http://schemas.microsoft.com/office/drawing/2014/main" id="{21CDBDC0-7764-98DB-9EFD-89802A376BE4}"/>
              </a:ext>
            </a:extLst>
          </p:cNvPr>
          <p:cNvGraphicFramePr/>
          <p:nvPr>
            <p:extLst>
              <p:ext uri="{D42A27DB-BD31-4B8C-83A1-F6EECF244321}">
                <p14:modId xmlns:p14="http://schemas.microsoft.com/office/powerpoint/2010/main" val="2848705957"/>
              </p:ext>
            </p:extLst>
          </p:nvPr>
        </p:nvGraphicFramePr>
        <p:xfrm>
          <a:off x="724618" y="998510"/>
          <a:ext cx="6371126" cy="5164546"/>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956DD628-A0A6-9F60-1751-1310CF05EEA4}"/>
              </a:ext>
            </a:extLst>
          </p:cNvPr>
          <p:cNvSpPr txBox="1"/>
          <p:nvPr/>
        </p:nvSpPr>
        <p:spPr>
          <a:xfrm>
            <a:off x="4440061" y="6077404"/>
            <a:ext cx="2467342" cy="246221"/>
          </a:xfrm>
          <a:prstGeom prst="rect">
            <a:avLst/>
          </a:prstGeom>
          <a:noFill/>
        </p:spPr>
        <p:txBody>
          <a:bodyPr wrap="none" rtlCol="0">
            <a:spAutoFit/>
          </a:bodyPr>
          <a:lstStyle/>
          <a:p>
            <a:r>
              <a:rPr lang="lv-LV" sz="1000" dirty="0"/>
              <a:t>Bāze: visi aptaujas dalībnieki, 2024: n= 1536</a:t>
            </a:r>
          </a:p>
        </p:txBody>
      </p:sp>
      <p:sp>
        <p:nvSpPr>
          <p:cNvPr id="4" name="Slide Number Placeholder 1">
            <a:extLst>
              <a:ext uri="{FF2B5EF4-FFF2-40B4-BE49-F238E27FC236}">
                <a16:creationId xmlns:a16="http://schemas.microsoft.com/office/drawing/2014/main" id="{EDF6C311-5F33-F4D9-2634-9D9F42D16278}"/>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101</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952672121"/>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004BE-82ED-7A5B-8EB2-FF134ECA5321}"/>
              </a:ext>
            </a:extLst>
          </p:cNvPr>
          <p:cNvSpPr txBox="1">
            <a:spLocks/>
          </p:cNvSpPr>
          <p:nvPr/>
        </p:nvSpPr>
        <p:spPr>
          <a:xfrm>
            <a:off x="285751" y="115421"/>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Sports un vērtības </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1ADC50FA-B8EE-3554-48AA-AB6A8F8D6809}"/>
              </a:ext>
            </a:extLst>
          </p:cNvPr>
          <p:cNvSpPr txBox="1">
            <a:spLocks/>
          </p:cNvSpPr>
          <p:nvPr/>
        </p:nvSpPr>
        <p:spPr>
          <a:xfrm>
            <a:off x="388229" y="552393"/>
            <a:ext cx="8569324" cy="325431"/>
          </a:xfrm>
          <a:prstGeom prst="rect">
            <a:avLst/>
          </a:prstGeom>
        </p:spPr>
        <p:txBody>
          <a:bodyPr/>
          <a:lstStyle/>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Ņemot vērā visu, ko Jūs zināt par augsta ranga sacensībām, kuras no šīm vērtībām, Jūsuprāt, patlaban piekopj profesionālais sports? </a:t>
            </a:r>
          </a:p>
        </p:txBody>
      </p:sp>
      <p:graphicFrame>
        <p:nvGraphicFramePr>
          <p:cNvPr id="4" name="Chart 3">
            <a:extLst>
              <a:ext uri="{FF2B5EF4-FFF2-40B4-BE49-F238E27FC236}">
                <a16:creationId xmlns:a16="http://schemas.microsoft.com/office/drawing/2014/main" id="{57403F03-A920-B781-EDD8-A96F18957A20}"/>
              </a:ext>
            </a:extLst>
          </p:cNvPr>
          <p:cNvGraphicFramePr/>
          <p:nvPr>
            <p:extLst>
              <p:ext uri="{D42A27DB-BD31-4B8C-83A1-F6EECF244321}">
                <p14:modId xmlns:p14="http://schemas.microsoft.com/office/powerpoint/2010/main" val="14238934"/>
              </p:ext>
            </p:extLst>
          </p:nvPr>
        </p:nvGraphicFramePr>
        <p:xfrm>
          <a:off x="724618" y="998510"/>
          <a:ext cx="6371126" cy="5164546"/>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AC0A73B8-C215-71D0-50D7-8198C330BCD3}"/>
              </a:ext>
            </a:extLst>
          </p:cNvPr>
          <p:cNvSpPr txBox="1"/>
          <p:nvPr/>
        </p:nvSpPr>
        <p:spPr>
          <a:xfrm>
            <a:off x="4440061" y="6077404"/>
            <a:ext cx="2467342" cy="246221"/>
          </a:xfrm>
          <a:prstGeom prst="rect">
            <a:avLst/>
          </a:prstGeom>
          <a:noFill/>
        </p:spPr>
        <p:txBody>
          <a:bodyPr wrap="none" rtlCol="0">
            <a:spAutoFit/>
          </a:bodyPr>
          <a:lstStyle/>
          <a:p>
            <a:r>
              <a:rPr lang="lv-LV" sz="1000" dirty="0"/>
              <a:t>Bāze: visi aptaujas dalībnieki, 2024: n= 1536</a:t>
            </a:r>
          </a:p>
        </p:txBody>
      </p:sp>
      <p:sp>
        <p:nvSpPr>
          <p:cNvPr id="6" name="Slide Number Placeholder 1">
            <a:extLst>
              <a:ext uri="{FF2B5EF4-FFF2-40B4-BE49-F238E27FC236}">
                <a16:creationId xmlns:a16="http://schemas.microsoft.com/office/drawing/2014/main" id="{BBB511BC-E04F-13AB-101F-AEF6AC7C4C51}"/>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102</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257312158"/>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6EA0F090-C3D4-6839-9CAC-1DD6CBADFD20}"/>
              </a:ext>
            </a:extLst>
          </p:cNvPr>
          <p:cNvSpPr>
            <a:spLocks noChangeArrowheads="1"/>
          </p:cNvSpPr>
          <p:nvPr/>
        </p:nvSpPr>
        <p:spPr bwMode="auto">
          <a:xfrm>
            <a:off x="923027" y="2656936"/>
            <a:ext cx="7418716" cy="1362978"/>
          </a:xfrm>
          <a:prstGeom prst="rect">
            <a:avLst/>
          </a:prstGeom>
          <a:noFill/>
          <a:ln w="9525">
            <a:noFill/>
            <a:miter lim="800000"/>
            <a:headEnd/>
            <a:tailEnd/>
          </a:ln>
          <a:effectLst/>
        </p:spPr>
        <p:txBody>
          <a:bodyPr/>
          <a:lstStyle/>
          <a:p>
            <a:pPr algn="ctr">
              <a:lnSpc>
                <a:spcPct val="130000"/>
              </a:lnSpc>
              <a:defRPr/>
            </a:pPr>
            <a:r>
              <a:rPr lang="lv-LV" sz="2400" dirty="0">
                <a:solidFill>
                  <a:srgbClr val="990033"/>
                </a:solidFill>
                <a:effectLst>
                  <a:outerShdw blurRad="38100" dist="38100" dir="2700000" algn="tl">
                    <a:srgbClr val="C0C0C0"/>
                  </a:outerShdw>
                </a:effectLst>
                <a:latin typeface="+mj-lt"/>
              </a:rPr>
              <a:t>13. Ētikas pārkāpumi, nepieņemama rīcība vai diskriminācija jauniešu sportā</a:t>
            </a:r>
          </a:p>
        </p:txBody>
      </p:sp>
      <p:sp>
        <p:nvSpPr>
          <p:cNvPr id="3" name="Slide Number Placeholder 1">
            <a:extLst>
              <a:ext uri="{FF2B5EF4-FFF2-40B4-BE49-F238E27FC236}">
                <a16:creationId xmlns:a16="http://schemas.microsoft.com/office/drawing/2014/main" id="{BAACE72F-2951-B119-FC57-BC5FE582F82B}"/>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103</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1813713833"/>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F5F084-C643-12A9-843A-30F68CACB5C9}"/>
              </a:ext>
            </a:extLst>
          </p:cNvPr>
          <p:cNvSpPr txBox="1">
            <a:spLocks/>
          </p:cNvSpPr>
          <p:nvPr/>
        </p:nvSpPr>
        <p:spPr>
          <a:xfrm>
            <a:off x="285751" y="115421"/>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Ētikas pārkāpumi, nepieņemama rīcība vai diskriminācija jauniešu sportā</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F417C2CA-7212-8B3B-F789-8E45FA66B205}"/>
              </a:ext>
            </a:extLst>
          </p:cNvPr>
          <p:cNvSpPr txBox="1">
            <a:spLocks/>
          </p:cNvSpPr>
          <p:nvPr/>
        </p:nvSpPr>
        <p:spPr>
          <a:xfrm>
            <a:off x="388229" y="835857"/>
            <a:ext cx="3415675" cy="782631"/>
          </a:xfrm>
          <a:prstGeom prst="rect">
            <a:avLst/>
          </a:prstGeom>
        </p:spPr>
        <p:txBody>
          <a:bodyPr/>
          <a:lstStyle/>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Runājot par jauniešu sportu Latvijā, vai Jūs esat pamanījis vai dzirdējis par nevēlamu attieksmi, rīcību vai diskrimināciju nacionālās piederības, seksuālās orientācijas vai citu iemeslu dēļ? </a:t>
            </a:r>
          </a:p>
        </p:txBody>
      </p:sp>
      <p:graphicFrame>
        <p:nvGraphicFramePr>
          <p:cNvPr id="4" name="Chart 3">
            <a:extLst>
              <a:ext uri="{FF2B5EF4-FFF2-40B4-BE49-F238E27FC236}">
                <a16:creationId xmlns:a16="http://schemas.microsoft.com/office/drawing/2014/main" id="{957DF31F-92D3-FB3D-53E6-C963481E38F2}"/>
              </a:ext>
            </a:extLst>
          </p:cNvPr>
          <p:cNvGraphicFramePr/>
          <p:nvPr>
            <p:extLst>
              <p:ext uri="{D42A27DB-BD31-4B8C-83A1-F6EECF244321}">
                <p14:modId xmlns:p14="http://schemas.microsoft.com/office/powerpoint/2010/main" val="241728112"/>
              </p:ext>
            </p:extLst>
          </p:nvPr>
        </p:nvGraphicFramePr>
        <p:xfrm>
          <a:off x="132197" y="1612450"/>
          <a:ext cx="4412371" cy="3677030"/>
        </p:xfrm>
        <a:graphic>
          <a:graphicData uri="http://schemas.openxmlformats.org/drawingml/2006/chart">
            <c:chart xmlns:c="http://schemas.openxmlformats.org/drawingml/2006/chart" xmlns:r="http://schemas.openxmlformats.org/officeDocument/2006/relationships" r:id="rId2"/>
          </a:graphicData>
        </a:graphic>
      </p:graphicFrame>
      <p:sp>
        <p:nvSpPr>
          <p:cNvPr id="7" name="Text Placeholder 4">
            <a:extLst>
              <a:ext uri="{FF2B5EF4-FFF2-40B4-BE49-F238E27FC236}">
                <a16:creationId xmlns:a16="http://schemas.microsoft.com/office/drawing/2014/main" id="{BDD09262-3FEF-A236-7F0E-BB990418C0C0}"/>
              </a:ext>
            </a:extLst>
          </p:cNvPr>
          <p:cNvSpPr txBox="1">
            <a:spLocks/>
          </p:cNvSpPr>
          <p:nvPr/>
        </p:nvSpPr>
        <p:spPr>
          <a:xfrm>
            <a:off x="5193794" y="832809"/>
            <a:ext cx="3655684" cy="782631"/>
          </a:xfrm>
          <a:prstGeom prst="rect">
            <a:avLst/>
          </a:prstGeom>
        </p:spPr>
        <p:txBody>
          <a:bodyPr/>
          <a:lstStyle/>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Vai Jūs zinātu kur vērsties pēc palīdzības situācijā, ja pret nepilngadīgu sportistu tiktu veikti tādi pārkāpumi vai noziegumi kā  uzmākšanās, pavedināšana, </a:t>
            </a:r>
            <a:r>
              <a:rPr kumimoji="0" lang="lv-LV" sz="1200" b="0" i="0" u="none" strike="noStrike" kern="1200" cap="none" spc="0" normalizeH="0" baseline="0" noProof="0" dirty="0" err="1">
                <a:ln>
                  <a:noFill/>
                </a:ln>
                <a:solidFill>
                  <a:schemeClr val="tx2">
                    <a:lumMod val="50000"/>
                  </a:schemeClr>
                </a:solidFill>
                <a:effectLst/>
                <a:uLnTx/>
                <a:uFillTx/>
                <a:latin typeface="+mn-lt"/>
                <a:ea typeface="+mn-ea"/>
                <a:cs typeface="+mn-cs"/>
              </a:rPr>
              <a:t>bulings</a:t>
            </a: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 ļaunprātīga izmantošana, ekspluatācija? </a:t>
            </a:r>
          </a:p>
        </p:txBody>
      </p:sp>
      <p:graphicFrame>
        <p:nvGraphicFramePr>
          <p:cNvPr id="8" name="Chart 7">
            <a:extLst>
              <a:ext uri="{FF2B5EF4-FFF2-40B4-BE49-F238E27FC236}">
                <a16:creationId xmlns:a16="http://schemas.microsoft.com/office/drawing/2014/main" id="{89F648F2-A448-CB42-A572-94BF5539A956}"/>
              </a:ext>
            </a:extLst>
          </p:cNvPr>
          <p:cNvGraphicFramePr/>
          <p:nvPr>
            <p:extLst>
              <p:ext uri="{D42A27DB-BD31-4B8C-83A1-F6EECF244321}">
                <p14:modId xmlns:p14="http://schemas.microsoft.com/office/powerpoint/2010/main" val="80712218"/>
              </p:ext>
            </p:extLst>
          </p:nvPr>
        </p:nvGraphicFramePr>
        <p:xfrm>
          <a:off x="4563989" y="1609402"/>
          <a:ext cx="4412371" cy="3677030"/>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CF79784C-9B7A-CE22-30C4-D8AD6D5E68D4}"/>
              </a:ext>
            </a:extLst>
          </p:cNvPr>
          <p:cNvSpPr txBox="1"/>
          <p:nvPr/>
        </p:nvSpPr>
        <p:spPr>
          <a:xfrm>
            <a:off x="3365763" y="5245550"/>
            <a:ext cx="2467342" cy="246221"/>
          </a:xfrm>
          <a:prstGeom prst="rect">
            <a:avLst/>
          </a:prstGeom>
          <a:noFill/>
        </p:spPr>
        <p:txBody>
          <a:bodyPr wrap="none" rtlCol="0">
            <a:spAutoFit/>
          </a:bodyPr>
          <a:lstStyle/>
          <a:p>
            <a:r>
              <a:rPr lang="lv-LV" sz="1000" dirty="0"/>
              <a:t>Bāze: visi aptaujas dalībnieki, 2024: n= 1536</a:t>
            </a:r>
          </a:p>
        </p:txBody>
      </p:sp>
      <p:sp>
        <p:nvSpPr>
          <p:cNvPr id="5" name="Slide Number Placeholder 1">
            <a:extLst>
              <a:ext uri="{FF2B5EF4-FFF2-40B4-BE49-F238E27FC236}">
                <a16:creationId xmlns:a16="http://schemas.microsoft.com/office/drawing/2014/main" id="{1AA74973-F3C4-8B17-53A9-5401B20B9805}"/>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104</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70967097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9187E8-1B87-4277-0101-46D0CE01A17C}"/>
              </a:ext>
            </a:extLst>
          </p:cNvPr>
          <p:cNvSpPr txBox="1">
            <a:spLocks/>
          </p:cNvSpPr>
          <p:nvPr/>
        </p:nvSpPr>
        <p:spPr>
          <a:xfrm>
            <a:off x="285751" y="115421"/>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Ētikas pārkāpumi, nepieņemama rīcība vai diskriminācija jauniešu sportā</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EFFD698A-64EC-79DF-DEF4-CF3BA6AD6785}"/>
              </a:ext>
            </a:extLst>
          </p:cNvPr>
          <p:cNvSpPr txBox="1">
            <a:spLocks/>
          </p:cNvSpPr>
          <p:nvPr/>
        </p:nvSpPr>
        <p:spPr>
          <a:xfrm>
            <a:off x="388229" y="561539"/>
            <a:ext cx="8569324" cy="446117"/>
          </a:xfrm>
          <a:prstGeom prst="rect">
            <a:avLst/>
          </a:prstGeom>
        </p:spPr>
        <p:txBody>
          <a:bodyPr/>
          <a:lstStyle/>
          <a:p>
            <a:pPr lvl="0" eaLnBrk="0" hangingPunct="0">
              <a:spcBef>
                <a:spcPct val="20000"/>
              </a:spcBef>
              <a:defRPr/>
            </a:pP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Runājot par jauniešu sportu Latvijā, ir pamanījis vai dzirdējis par nevēlamu attieksmi, rīcību vai diskrimināciju nacionālās piederības, seksuālās orientācijas vai citu iemeslu dēļ </a:t>
            </a:r>
          </a:p>
        </p:txBody>
      </p:sp>
      <p:graphicFrame>
        <p:nvGraphicFramePr>
          <p:cNvPr id="4" name="Chart 3">
            <a:extLst>
              <a:ext uri="{FF2B5EF4-FFF2-40B4-BE49-F238E27FC236}">
                <a16:creationId xmlns:a16="http://schemas.microsoft.com/office/drawing/2014/main" id="{DCE6FAFB-CA94-E857-E654-30BC327BA4FA}"/>
              </a:ext>
            </a:extLst>
          </p:cNvPr>
          <p:cNvGraphicFramePr/>
          <p:nvPr>
            <p:extLst>
              <p:ext uri="{D42A27DB-BD31-4B8C-83A1-F6EECF244321}">
                <p14:modId xmlns:p14="http://schemas.microsoft.com/office/powerpoint/2010/main" val="4036245224"/>
              </p:ext>
            </p:extLst>
          </p:nvPr>
        </p:nvGraphicFramePr>
        <p:xfrm>
          <a:off x="1476549" y="1058752"/>
          <a:ext cx="6494253" cy="5319484"/>
        </p:xfrm>
        <a:graphic>
          <a:graphicData uri="http://schemas.openxmlformats.org/drawingml/2006/chart">
            <c:chart xmlns:c="http://schemas.openxmlformats.org/drawingml/2006/chart" xmlns:r="http://schemas.openxmlformats.org/officeDocument/2006/relationships" r:id="rId2"/>
          </a:graphicData>
        </a:graphic>
      </p:graphicFrame>
      <p:sp>
        <p:nvSpPr>
          <p:cNvPr id="5" name="Slide Number Placeholder 1">
            <a:extLst>
              <a:ext uri="{FF2B5EF4-FFF2-40B4-BE49-F238E27FC236}">
                <a16:creationId xmlns:a16="http://schemas.microsoft.com/office/drawing/2014/main" id="{592EBCD3-5E2D-64EE-5BBA-6945DCE197A2}"/>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105</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95483769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86C7AB-7774-AE48-C0D9-39489862DDFC}"/>
              </a:ext>
            </a:extLst>
          </p:cNvPr>
          <p:cNvSpPr txBox="1">
            <a:spLocks/>
          </p:cNvSpPr>
          <p:nvPr/>
        </p:nvSpPr>
        <p:spPr>
          <a:xfrm>
            <a:off x="285751" y="115421"/>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Ētikas pārkāpumi, nepieņemama rīcība vai diskriminācija jauniešu sportā</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DE184737-76B6-F124-617E-78BC94700FC5}"/>
              </a:ext>
            </a:extLst>
          </p:cNvPr>
          <p:cNvSpPr txBox="1">
            <a:spLocks/>
          </p:cNvSpPr>
          <p:nvPr/>
        </p:nvSpPr>
        <p:spPr>
          <a:xfrm>
            <a:off x="388229" y="561539"/>
            <a:ext cx="8569324" cy="446117"/>
          </a:xfrm>
          <a:prstGeom prst="rect">
            <a:avLst/>
          </a:prstGeom>
        </p:spPr>
        <p:txBody>
          <a:bodyPr/>
          <a:lstStyle/>
          <a:p>
            <a:pPr lvl="0" eaLnBrk="0" hangingPunct="0">
              <a:spcBef>
                <a:spcPct val="20000"/>
              </a:spcBef>
              <a:defRPr/>
            </a:pP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Zinātu kur vērsties pēc palīdzības situācijā, ja pret nepilngadīgu sportistu tiktu veikti tādi pārkāpumi vai noziegumi kā  uzmākšanās, pavedināšana, </a:t>
            </a:r>
            <a:r>
              <a:rPr kumimoji="0" lang="lv-LV" sz="1100" b="1" i="0" u="none" strike="noStrike" kern="1200" cap="none" spc="0" normalizeH="0" baseline="0" noProof="0" dirty="0" err="1">
                <a:ln>
                  <a:noFill/>
                </a:ln>
                <a:solidFill>
                  <a:schemeClr val="accent1">
                    <a:lumMod val="50000"/>
                  </a:schemeClr>
                </a:solidFill>
                <a:effectLst/>
                <a:uLnTx/>
                <a:uFillTx/>
                <a:latin typeface="+mn-lt"/>
                <a:ea typeface="+mn-ea"/>
                <a:cs typeface="+mn-cs"/>
              </a:rPr>
              <a:t>bulings</a:t>
            </a: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 ļaunprātīga izmantošana, ekspluatācija</a:t>
            </a:r>
          </a:p>
        </p:txBody>
      </p:sp>
      <p:graphicFrame>
        <p:nvGraphicFramePr>
          <p:cNvPr id="4" name="Chart 3">
            <a:extLst>
              <a:ext uri="{FF2B5EF4-FFF2-40B4-BE49-F238E27FC236}">
                <a16:creationId xmlns:a16="http://schemas.microsoft.com/office/drawing/2014/main" id="{1BEC3BDC-9EB4-9FD0-347D-73A75A31A091}"/>
              </a:ext>
            </a:extLst>
          </p:cNvPr>
          <p:cNvGraphicFramePr/>
          <p:nvPr>
            <p:extLst>
              <p:ext uri="{D42A27DB-BD31-4B8C-83A1-F6EECF244321}">
                <p14:modId xmlns:p14="http://schemas.microsoft.com/office/powerpoint/2010/main" val="3578819979"/>
              </p:ext>
            </p:extLst>
          </p:nvPr>
        </p:nvGraphicFramePr>
        <p:xfrm>
          <a:off x="1476549" y="1058752"/>
          <a:ext cx="6494253" cy="5319484"/>
        </p:xfrm>
        <a:graphic>
          <a:graphicData uri="http://schemas.openxmlformats.org/drawingml/2006/chart">
            <c:chart xmlns:c="http://schemas.openxmlformats.org/drawingml/2006/chart" xmlns:r="http://schemas.openxmlformats.org/officeDocument/2006/relationships" r:id="rId2"/>
          </a:graphicData>
        </a:graphic>
      </p:graphicFrame>
      <p:sp>
        <p:nvSpPr>
          <p:cNvPr id="5" name="Slide Number Placeholder 1">
            <a:extLst>
              <a:ext uri="{FF2B5EF4-FFF2-40B4-BE49-F238E27FC236}">
                <a16:creationId xmlns:a16="http://schemas.microsoft.com/office/drawing/2014/main" id="{FF742B14-AB30-CC69-86D0-F54E92647D1A}"/>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106</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80242371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A01D3801-84F7-C11F-788F-6304B98DC3A9}"/>
              </a:ext>
            </a:extLst>
          </p:cNvPr>
          <p:cNvSpPr>
            <a:spLocks noChangeArrowheads="1"/>
          </p:cNvSpPr>
          <p:nvPr/>
        </p:nvSpPr>
        <p:spPr bwMode="auto">
          <a:xfrm>
            <a:off x="923027" y="2656936"/>
            <a:ext cx="7418716" cy="1362978"/>
          </a:xfrm>
          <a:prstGeom prst="rect">
            <a:avLst/>
          </a:prstGeom>
          <a:noFill/>
          <a:ln w="9525">
            <a:noFill/>
            <a:miter lim="800000"/>
            <a:headEnd/>
            <a:tailEnd/>
          </a:ln>
          <a:effectLst/>
        </p:spPr>
        <p:txBody>
          <a:bodyPr/>
          <a:lstStyle/>
          <a:p>
            <a:pPr algn="ctr">
              <a:lnSpc>
                <a:spcPct val="130000"/>
              </a:lnSpc>
              <a:defRPr/>
            </a:pPr>
            <a:r>
              <a:rPr lang="lv-LV" sz="2400" dirty="0">
                <a:solidFill>
                  <a:srgbClr val="990033"/>
                </a:solidFill>
                <a:effectLst>
                  <a:outerShdw blurRad="38100" dist="38100" dir="2700000" algn="tl">
                    <a:srgbClr val="C0C0C0"/>
                  </a:outerShdw>
                </a:effectLst>
                <a:latin typeface="+mj-lt"/>
              </a:rPr>
              <a:t>14. Atbalsts centralizētas iestādes izveidei Latvijā, </a:t>
            </a:r>
          </a:p>
          <a:p>
            <a:pPr algn="ctr">
              <a:lnSpc>
                <a:spcPct val="130000"/>
              </a:lnSpc>
              <a:defRPr/>
            </a:pPr>
            <a:r>
              <a:rPr lang="lv-LV" sz="2400" dirty="0">
                <a:solidFill>
                  <a:srgbClr val="990033"/>
                </a:solidFill>
                <a:effectLst>
                  <a:outerShdw blurRad="38100" dist="38100" dir="2700000" algn="tl">
                    <a:srgbClr val="C0C0C0"/>
                  </a:outerShdw>
                </a:effectLst>
                <a:latin typeface="+mj-lt"/>
              </a:rPr>
              <a:t>kuras kompetencē būtu ētikas pārkāpumu izskatīšana sportā, </a:t>
            </a:r>
            <a:r>
              <a:rPr lang="lv-LV" sz="2400" dirty="0" err="1">
                <a:solidFill>
                  <a:srgbClr val="990033"/>
                </a:solidFill>
                <a:effectLst>
                  <a:outerShdw blurRad="38100" dist="38100" dir="2700000" algn="tl">
                    <a:srgbClr val="C0C0C0"/>
                  </a:outerShdw>
                </a:effectLst>
                <a:latin typeface="+mj-lt"/>
              </a:rPr>
              <a:t>prevencija</a:t>
            </a:r>
            <a:r>
              <a:rPr lang="lv-LV" sz="2400" dirty="0">
                <a:solidFill>
                  <a:srgbClr val="990033"/>
                </a:solidFill>
                <a:effectLst>
                  <a:outerShdw blurRad="38100" dist="38100" dir="2700000" algn="tl">
                    <a:srgbClr val="C0C0C0"/>
                  </a:outerShdw>
                </a:effectLst>
                <a:latin typeface="+mj-lt"/>
              </a:rPr>
              <a:t> un sportistu izglītošana</a:t>
            </a:r>
          </a:p>
        </p:txBody>
      </p:sp>
      <p:sp>
        <p:nvSpPr>
          <p:cNvPr id="3" name="Slide Number Placeholder 1">
            <a:extLst>
              <a:ext uri="{FF2B5EF4-FFF2-40B4-BE49-F238E27FC236}">
                <a16:creationId xmlns:a16="http://schemas.microsoft.com/office/drawing/2014/main" id="{980CB2B0-3545-79EF-C533-C2025597C770}"/>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107</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63659981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9CA8AFC6-0F2E-08D3-BE46-6FF56083A05F}"/>
              </a:ext>
            </a:extLst>
          </p:cNvPr>
          <p:cNvSpPr txBox="1">
            <a:spLocks/>
          </p:cNvSpPr>
          <p:nvPr/>
        </p:nvSpPr>
        <p:spPr>
          <a:xfrm>
            <a:off x="388229" y="1060704"/>
            <a:ext cx="8152267" cy="557784"/>
          </a:xfrm>
          <a:prstGeom prst="rect">
            <a:avLst/>
          </a:prstGeom>
        </p:spPr>
        <p:txBody>
          <a:bodyPr/>
          <a:lstStyle/>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Vai Jūs atbalstītu centralizētas iestādes izveidi Latvijā, kuras kompetencē būtu ētikas pārkāpumu izskatīšana sportā (uzmākšanās, vardarbības un diskriminācijas novēršana un risināšana sportā), </a:t>
            </a:r>
            <a:r>
              <a:rPr kumimoji="0" lang="lv-LV" sz="1200" b="0" i="0" u="none" strike="noStrike" kern="1200" cap="none" spc="0" normalizeH="0" baseline="0" noProof="0" dirty="0" err="1">
                <a:ln>
                  <a:noFill/>
                </a:ln>
                <a:solidFill>
                  <a:schemeClr val="tx2">
                    <a:lumMod val="50000"/>
                  </a:schemeClr>
                </a:solidFill>
                <a:effectLst/>
                <a:uLnTx/>
                <a:uFillTx/>
                <a:latin typeface="+mn-lt"/>
                <a:ea typeface="+mn-ea"/>
                <a:cs typeface="+mn-cs"/>
              </a:rPr>
              <a:t>prevencija</a:t>
            </a: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 kā arī sportistu izglītošana šajos jautājumos?</a:t>
            </a:r>
          </a:p>
        </p:txBody>
      </p:sp>
      <p:graphicFrame>
        <p:nvGraphicFramePr>
          <p:cNvPr id="3" name="Chart 2">
            <a:extLst>
              <a:ext uri="{FF2B5EF4-FFF2-40B4-BE49-F238E27FC236}">
                <a16:creationId xmlns:a16="http://schemas.microsoft.com/office/drawing/2014/main" id="{D405066D-4523-44ED-2026-A0F709779133}"/>
              </a:ext>
            </a:extLst>
          </p:cNvPr>
          <p:cNvGraphicFramePr/>
          <p:nvPr>
            <p:extLst>
              <p:ext uri="{D42A27DB-BD31-4B8C-83A1-F6EECF244321}">
                <p14:modId xmlns:p14="http://schemas.microsoft.com/office/powerpoint/2010/main" val="795925591"/>
              </p:ext>
            </p:extLst>
          </p:nvPr>
        </p:nvGraphicFramePr>
        <p:xfrm>
          <a:off x="1768973" y="1590485"/>
          <a:ext cx="4412371" cy="3677030"/>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1">
            <a:extLst>
              <a:ext uri="{FF2B5EF4-FFF2-40B4-BE49-F238E27FC236}">
                <a16:creationId xmlns:a16="http://schemas.microsoft.com/office/drawing/2014/main" id="{4E5C907A-27CD-0371-9A53-B0134BD17174}"/>
              </a:ext>
            </a:extLst>
          </p:cNvPr>
          <p:cNvSpPr txBox="1">
            <a:spLocks/>
          </p:cNvSpPr>
          <p:nvPr/>
        </p:nvSpPr>
        <p:spPr>
          <a:xfrm>
            <a:off x="285751" y="115421"/>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Atbalsts centralizētas iestādes izveidei Latvijā, kuras kompetencē būtu ētikas pārkāpumu izskatīšana sportā, </a:t>
            </a:r>
            <a:r>
              <a:rPr lang="lv-LV" sz="2000" dirty="0" err="1">
                <a:solidFill>
                  <a:srgbClr val="990033"/>
                </a:solidFill>
                <a:latin typeface="+mj-lt"/>
                <a:ea typeface="+mj-ea"/>
                <a:cs typeface="+mj-cs"/>
              </a:rPr>
              <a:t>prevencija</a:t>
            </a:r>
            <a:r>
              <a:rPr lang="lv-LV" sz="2000" dirty="0">
                <a:solidFill>
                  <a:srgbClr val="990033"/>
                </a:solidFill>
                <a:latin typeface="+mj-lt"/>
                <a:ea typeface="+mj-ea"/>
                <a:cs typeface="+mj-cs"/>
              </a:rPr>
              <a:t> un sportistu izglītošana</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5" name="TextBox 4">
            <a:extLst>
              <a:ext uri="{FF2B5EF4-FFF2-40B4-BE49-F238E27FC236}">
                <a16:creationId xmlns:a16="http://schemas.microsoft.com/office/drawing/2014/main" id="{9109B4FF-75F4-13B9-D5A3-B5F82E1E4247}"/>
              </a:ext>
            </a:extLst>
          </p:cNvPr>
          <p:cNvSpPr txBox="1"/>
          <p:nvPr/>
        </p:nvSpPr>
        <p:spPr>
          <a:xfrm>
            <a:off x="2741487" y="5336990"/>
            <a:ext cx="2467342" cy="246221"/>
          </a:xfrm>
          <a:prstGeom prst="rect">
            <a:avLst/>
          </a:prstGeom>
          <a:noFill/>
        </p:spPr>
        <p:txBody>
          <a:bodyPr wrap="none" rtlCol="0">
            <a:spAutoFit/>
          </a:bodyPr>
          <a:lstStyle/>
          <a:p>
            <a:r>
              <a:rPr lang="lv-LV" sz="1000" dirty="0"/>
              <a:t>Bāze: visi aptaujas dalībnieki, 2024: n= 1536</a:t>
            </a:r>
          </a:p>
        </p:txBody>
      </p:sp>
      <p:sp>
        <p:nvSpPr>
          <p:cNvPr id="6" name="Slide Number Placeholder 1">
            <a:extLst>
              <a:ext uri="{FF2B5EF4-FFF2-40B4-BE49-F238E27FC236}">
                <a16:creationId xmlns:a16="http://schemas.microsoft.com/office/drawing/2014/main" id="{60AB0F91-5479-BDD2-C094-44D9440016A3}"/>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108</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101452967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7C1B5A49-4352-934C-32CD-A675B932470D}"/>
              </a:ext>
            </a:extLst>
          </p:cNvPr>
          <p:cNvSpPr txBox="1">
            <a:spLocks/>
          </p:cNvSpPr>
          <p:nvPr/>
        </p:nvSpPr>
        <p:spPr>
          <a:xfrm>
            <a:off x="2450592" y="561538"/>
            <a:ext cx="6181344" cy="782631"/>
          </a:xfrm>
          <a:prstGeom prst="rect">
            <a:avLst/>
          </a:prstGeom>
        </p:spPr>
        <p:txBody>
          <a:bodyPr/>
          <a:lstStyle/>
          <a:p>
            <a:pPr lvl="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Vai Jūs atbalstītu centralizētas iestādes izveidi Latvijā, kuras kompetencē būtu ētikas pārkāpumu izskatīšana sportā (uzmākšanās, vardarbības un diskriminācijas novēršana un risināšana sportā), </a:t>
            </a:r>
            <a:r>
              <a:rPr kumimoji="0" lang="lv-LV" sz="1100" b="0" i="0" u="none" strike="noStrike" kern="1200" cap="none" spc="0" normalizeH="0" baseline="0" noProof="0" dirty="0" err="1">
                <a:ln>
                  <a:noFill/>
                </a:ln>
                <a:solidFill>
                  <a:schemeClr val="tx2">
                    <a:lumMod val="50000"/>
                  </a:schemeClr>
                </a:solidFill>
                <a:effectLst/>
                <a:uLnTx/>
                <a:uFillTx/>
                <a:latin typeface="+mn-lt"/>
                <a:ea typeface="+mn-ea"/>
                <a:cs typeface="+mn-cs"/>
              </a:rPr>
              <a:t>prevencija</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 kā arī sportistu izglītošana šajos jautājumos?</a:t>
            </a:r>
          </a:p>
        </p:txBody>
      </p:sp>
      <p:sp>
        <p:nvSpPr>
          <p:cNvPr id="3" name="Title 1">
            <a:extLst>
              <a:ext uri="{FF2B5EF4-FFF2-40B4-BE49-F238E27FC236}">
                <a16:creationId xmlns:a16="http://schemas.microsoft.com/office/drawing/2014/main" id="{289A0118-15C3-5106-1346-48964581E542}"/>
              </a:ext>
            </a:extLst>
          </p:cNvPr>
          <p:cNvSpPr txBox="1">
            <a:spLocks/>
          </p:cNvSpPr>
          <p:nvPr/>
        </p:nvSpPr>
        <p:spPr>
          <a:xfrm>
            <a:off x="285751" y="115421"/>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Atbalsts centralizētas iestādes izveidei, kuras kompetencē būtu ētikas pārkāpumu izskatīšana sportā  </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graphicFrame>
        <p:nvGraphicFramePr>
          <p:cNvPr id="4" name="Chart 3">
            <a:extLst>
              <a:ext uri="{FF2B5EF4-FFF2-40B4-BE49-F238E27FC236}">
                <a16:creationId xmlns:a16="http://schemas.microsoft.com/office/drawing/2014/main" id="{8ED000F1-88B0-DDF1-56B7-D44EED9876AD}"/>
              </a:ext>
            </a:extLst>
          </p:cNvPr>
          <p:cNvGraphicFramePr/>
          <p:nvPr>
            <p:extLst>
              <p:ext uri="{D42A27DB-BD31-4B8C-83A1-F6EECF244321}">
                <p14:modId xmlns:p14="http://schemas.microsoft.com/office/powerpoint/2010/main" val="3801645904"/>
              </p:ext>
            </p:extLst>
          </p:nvPr>
        </p:nvGraphicFramePr>
        <p:xfrm>
          <a:off x="1371837" y="1170432"/>
          <a:ext cx="7668883" cy="5254692"/>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800281CA-487A-7AF1-AB90-2D4B9F9A2AEC}"/>
              </a:ext>
            </a:extLst>
          </p:cNvPr>
          <p:cNvSpPr txBox="1"/>
          <p:nvPr/>
        </p:nvSpPr>
        <p:spPr>
          <a:xfrm>
            <a:off x="285751" y="4504450"/>
            <a:ext cx="900273" cy="861774"/>
          </a:xfrm>
          <a:prstGeom prst="rect">
            <a:avLst/>
          </a:prstGeom>
          <a:noFill/>
        </p:spPr>
        <p:txBody>
          <a:bodyPr wrap="square" rtlCol="0">
            <a:spAutoFit/>
          </a:bodyPr>
          <a:lstStyle/>
          <a:p>
            <a:r>
              <a:rPr lang="lv-LV" sz="1000" dirty="0"/>
              <a:t>Bāze: visi aptaujas dalībnieki, 2024: n= 1536</a:t>
            </a:r>
          </a:p>
        </p:txBody>
      </p:sp>
      <p:sp>
        <p:nvSpPr>
          <p:cNvPr id="6" name="Slide Number Placeholder 1">
            <a:extLst>
              <a:ext uri="{FF2B5EF4-FFF2-40B4-BE49-F238E27FC236}">
                <a16:creationId xmlns:a16="http://schemas.microsoft.com/office/drawing/2014/main" id="{B71F3C07-F8E9-4C3C-6E9A-6BAF2E1314BC}"/>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109</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6862062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87C5D52-E8FD-8BDD-7F51-A0E1E70AFE3E}"/>
              </a:ext>
            </a:extLst>
          </p:cNvPr>
          <p:cNvSpPr>
            <a:spLocks noChangeArrowheads="1"/>
          </p:cNvSpPr>
          <p:nvPr/>
        </p:nvSpPr>
        <p:spPr bwMode="auto">
          <a:xfrm>
            <a:off x="640080" y="402336"/>
            <a:ext cx="8302752" cy="6208776"/>
          </a:xfrm>
          <a:prstGeom prst="rect">
            <a:avLst/>
          </a:prstGeom>
          <a:noFill/>
          <a:ln w="9525">
            <a:noFill/>
            <a:miter lim="800000"/>
            <a:headEnd/>
            <a:tailEnd/>
          </a:ln>
        </p:spPr>
        <p:txBody>
          <a:bodyPr/>
          <a:lstStyle/>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Populārākie fizisko aktivitāšu veidi: </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Pastaigas brīvā dabā, nūjošana - regulāri ar to nodarbojas 66% iedzīvotāju, kuri vispār veic fiziskās aktivitātes, salīdzinoši biežāk to dara gados vecākie iedzīvotāji, sievietes;</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Vingrošana, aerobika, joga, </a:t>
            </a:r>
            <a:r>
              <a:rPr lang="lv-LV" sz="1100" dirty="0" err="1">
                <a:solidFill>
                  <a:srgbClr val="000000"/>
                </a:solidFill>
                <a:latin typeface="Calibri" pitchFamily="34" charset="0"/>
              </a:rPr>
              <a:t>Pilates</a:t>
            </a:r>
            <a:r>
              <a:rPr lang="lv-LV" sz="1100" dirty="0">
                <a:solidFill>
                  <a:srgbClr val="000000"/>
                </a:solidFill>
                <a:latin typeface="Calibri" pitchFamily="34" charset="0"/>
              </a:rPr>
              <a:t> - regulāri ar to nodarbojas 28% fizisko aktivitāšu veicēju, salīdzinoši biežāk sievietes, respondenti ar augstāko izglītību;</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Riteņbraukšana – regulāri nodarbojas 22% aptaujas dalībnieku, biežāk vīrieši;</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Skriešana – 17%, biežāk gados jaunākie iedzīvotāji, vīrieši.</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Nozīmīgākie fizisko aktivitāšu mērķi ir veselības nostiprināšana (vairāk aktuāla gados vecākiem iedzīvotājiem) un labsajūta, ko sniedz sportošana (vairāk svarīga gados jaunākiem respondentiem) – šos sportošanu veicinošos faktorus minēja  gandrīz trīs ceturtdaļas (72%) iedzīvotāju, kuri veic fiziskās aktivitātes. Nozīmīgs aptaujas dalībnieku skaits (27%) minēja arī tādus fizisko aktivitāšu mērķus kā svara samazināšana izskata uzlabošana. Abus šos mērķus biežāk minēja sievietes, respondenti ar augstāku izglītības un ienākumu līmeni.</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Sporta vai </a:t>
            </a:r>
            <a:r>
              <a:rPr lang="lv-LV" sz="1100" dirty="0" err="1">
                <a:solidFill>
                  <a:srgbClr val="000000"/>
                </a:solidFill>
                <a:latin typeface="Calibri" pitchFamily="34" charset="0"/>
              </a:rPr>
              <a:t>fitnesa</a:t>
            </a:r>
            <a:r>
              <a:rPr lang="lv-LV" sz="1100" dirty="0">
                <a:solidFill>
                  <a:srgbClr val="000000"/>
                </a:solidFill>
                <a:latin typeface="Calibri" pitchFamily="34" charset="0"/>
              </a:rPr>
              <a:t> klubus mēdz apmeklēt 29% respondentu un viņu skaits, salīdzinājumā ar iepriekšējo  aptauju, ir pieaudzis (+5% salīdzinājumā ar 2019.g.). Jauniešu vidū (18-24 gadi) sporta klubus apmeklē pat vairāk par pusi (54%) aptaujāto. Liels sporta vai </a:t>
            </a:r>
            <a:r>
              <a:rPr lang="lv-LV" sz="1100" dirty="0" err="1">
                <a:solidFill>
                  <a:srgbClr val="000000"/>
                </a:solidFill>
                <a:latin typeface="Calibri" pitchFamily="34" charset="0"/>
              </a:rPr>
              <a:t>fitnesa</a:t>
            </a:r>
            <a:r>
              <a:rPr lang="lv-LV" sz="1100" dirty="0">
                <a:solidFill>
                  <a:srgbClr val="000000"/>
                </a:solidFill>
                <a:latin typeface="Calibri" pitchFamily="34" charset="0"/>
              </a:rPr>
              <a:t> klubu apmeklētāju skaits (40%-45%) vērojams arī respondentu vidū vecumā no 25 līdz 34 gadiem, ar labu sportisko formu, kā arī finansiāli nodrošinātāko iedzīvotāju vidū. Vairākas reizes nedēļā </a:t>
            </a:r>
            <a:r>
              <a:rPr lang="lv-LV" sz="1100" dirty="0" err="1">
                <a:solidFill>
                  <a:srgbClr val="000000"/>
                </a:solidFill>
                <a:latin typeface="Calibri" pitchFamily="34" charset="0"/>
              </a:rPr>
              <a:t>fitnesa</a:t>
            </a:r>
            <a:r>
              <a:rPr lang="lv-LV" sz="1100" dirty="0">
                <a:solidFill>
                  <a:srgbClr val="000000"/>
                </a:solidFill>
                <a:latin typeface="Calibri" pitchFamily="34" charset="0"/>
              </a:rPr>
              <a:t> klubos fiziskās aktivitātes veic 14% aptaujāto Latvijas iedzīvotāju, reizi nedēļā – 6%, savukārt retāk – 9% aptaujas dalībnieku.</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Nedaudz vairāk par pusi (52%; +12% salīdzinājumā ar 2019.g.) aptaujāto sporta vai </a:t>
            </a:r>
            <a:r>
              <a:rPr lang="lv-LV" sz="1100" dirty="0" err="1">
                <a:solidFill>
                  <a:srgbClr val="000000"/>
                </a:solidFill>
                <a:latin typeface="Calibri" pitchFamily="34" charset="0"/>
              </a:rPr>
              <a:t>fitnesa</a:t>
            </a:r>
            <a:r>
              <a:rPr lang="lv-LV" sz="1100" dirty="0">
                <a:solidFill>
                  <a:srgbClr val="000000"/>
                </a:solidFill>
                <a:latin typeface="Calibri" pitchFamily="34" charset="0"/>
              </a:rPr>
              <a:t> klubu apmeklētāju atbalstīja viedokli, ka sporta vai </a:t>
            </a:r>
            <a:r>
              <a:rPr lang="lv-LV" sz="1100" dirty="0" err="1">
                <a:solidFill>
                  <a:srgbClr val="000000"/>
                </a:solidFill>
                <a:latin typeface="Calibri" pitchFamily="34" charset="0"/>
              </a:rPr>
              <a:t>fitnesa</a:t>
            </a:r>
            <a:r>
              <a:rPr lang="lv-LV" sz="1100" dirty="0">
                <a:solidFill>
                  <a:srgbClr val="000000"/>
                </a:solidFill>
                <a:latin typeface="Calibri" pitchFamily="34" charset="0"/>
              </a:rPr>
              <a:t> klubos būtu nepieciešama brīvi pieejama informācija par sportā izliegtajām vielām (dopingu). Noraidošu attieksmi pārstāvēja 29% (-12% salīdzinājumā ar 2019.g.) respondentu, kuri apmeklē sporta vai </a:t>
            </a:r>
            <a:r>
              <a:rPr lang="lv-LV" sz="1100" dirty="0" err="1">
                <a:solidFill>
                  <a:srgbClr val="000000"/>
                </a:solidFill>
                <a:latin typeface="Calibri" pitchFamily="34" charset="0"/>
              </a:rPr>
              <a:t>fitnesa</a:t>
            </a:r>
            <a:r>
              <a:rPr lang="lv-LV" sz="1100" dirty="0">
                <a:solidFill>
                  <a:srgbClr val="000000"/>
                </a:solidFill>
                <a:latin typeface="Calibri" pitchFamily="34" charset="0"/>
              </a:rPr>
              <a:t> klubus.</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Bērni skolas vecumā ir vairāk nekā trešdaļā (36%) aptaujāto mājsaimniecību. Fakultatīvas (t.i. papildus obligātajiem) sporta nodarbības vai treniņus apmeklē bērni vairāk nekā trīs ceturtdaļās (77%) ģimeņu un tas ir vairāk nekā iepriekšējā  pētījuma rezultātos (+12% salīdzinājumā ar 2019.g.). 23% (-10% salīdzinājumā ar 2019.g.) ģimeņu bērni nepameklē fakultatīvas sporta nodarbības vai treniņus, taču trīs ceturtdaļas (76%; +7% salīdzinājumā ar 2019.g.) šo bērnu vecāku vēlētos, lai bērni apmeklētu kādus sporta treniņus.</a:t>
            </a:r>
          </a:p>
        </p:txBody>
      </p:sp>
      <p:sp>
        <p:nvSpPr>
          <p:cNvPr id="3" name="Slide Number Placeholder 1">
            <a:extLst>
              <a:ext uri="{FF2B5EF4-FFF2-40B4-BE49-F238E27FC236}">
                <a16:creationId xmlns:a16="http://schemas.microsoft.com/office/drawing/2014/main" id="{9D77FD68-30D1-B158-B55A-9689A77C021B}"/>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11</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158155929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023D485-4787-36F9-A564-D84BEBDBC522}"/>
              </a:ext>
            </a:extLst>
          </p:cNvPr>
          <p:cNvSpPr>
            <a:spLocks noChangeArrowheads="1"/>
          </p:cNvSpPr>
          <p:nvPr/>
        </p:nvSpPr>
        <p:spPr bwMode="auto">
          <a:xfrm>
            <a:off x="683568" y="332656"/>
            <a:ext cx="8064896" cy="5739532"/>
          </a:xfrm>
          <a:prstGeom prst="rect">
            <a:avLst/>
          </a:prstGeom>
          <a:noFill/>
          <a:ln w="9525">
            <a:noFill/>
            <a:miter lim="800000"/>
            <a:headEnd/>
            <a:tailEnd/>
          </a:ln>
        </p:spPr>
        <p:txBody>
          <a:bodyPr/>
          <a:lstStyle/>
          <a:p>
            <a:pPr marL="0" lvl="1">
              <a:lnSpc>
                <a:spcPct val="120000"/>
              </a:lnSpc>
              <a:spcBef>
                <a:spcPct val="60000"/>
              </a:spcBef>
              <a:buClr>
                <a:srgbClr val="CC3300"/>
              </a:buClr>
            </a:pPr>
            <a:r>
              <a:rPr lang="lv-LV" altLang="lv-LV" sz="2000" dirty="0">
                <a:latin typeface="+mj-lt"/>
                <a:ea typeface="+mj-ea"/>
                <a:cs typeface="+mj-cs"/>
              </a:rPr>
              <a:t>Kontaktinformācija:</a:t>
            </a:r>
          </a:p>
          <a:p>
            <a:pPr marL="0" lvl="1">
              <a:spcBef>
                <a:spcPts val="0"/>
              </a:spcBef>
              <a:buClr>
                <a:srgbClr val="CC3300"/>
              </a:buClr>
            </a:pPr>
            <a:endParaRPr lang="lv-LV" altLang="lv-LV" sz="1400" b="1" dirty="0">
              <a:solidFill>
                <a:schemeClr val="tx1">
                  <a:lumMod val="65000"/>
                  <a:lumOff val="35000"/>
                </a:schemeClr>
              </a:solidFill>
              <a:latin typeface="Calibri" pitchFamily="34" charset="0"/>
            </a:endParaRPr>
          </a:p>
          <a:p>
            <a:pPr marL="0" lvl="1">
              <a:spcBef>
                <a:spcPts val="0"/>
              </a:spcBef>
              <a:buClr>
                <a:srgbClr val="CC3300"/>
              </a:buClr>
            </a:pPr>
            <a:endParaRPr lang="lv-LV" altLang="lv-LV" sz="1400" b="1" dirty="0">
              <a:solidFill>
                <a:schemeClr val="tx1">
                  <a:lumMod val="65000"/>
                  <a:lumOff val="35000"/>
                </a:schemeClr>
              </a:solidFill>
              <a:latin typeface="Calibri" pitchFamily="34" charset="0"/>
            </a:endParaRPr>
          </a:p>
          <a:p>
            <a:pPr marL="0" lvl="1">
              <a:spcBef>
                <a:spcPts val="0"/>
              </a:spcBef>
              <a:buClr>
                <a:srgbClr val="CC3300"/>
              </a:buClr>
            </a:pPr>
            <a:endParaRPr lang="lv-LV" altLang="lv-LV" sz="1400" b="1" dirty="0">
              <a:solidFill>
                <a:schemeClr val="tx1">
                  <a:lumMod val="65000"/>
                  <a:lumOff val="35000"/>
                </a:schemeClr>
              </a:solidFill>
              <a:latin typeface="Calibri" pitchFamily="34" charset="0"/>
            </a:endParaRPr>
          </a:p>
          <a:p>
            <a:pPr marL="0" lvl="1">
              <a:spcBef>
                <a:spcPts val="0"/>
              </a:spcBef>
              <a:buClr>
                <a:srgbClr val="CC3300"/>
              </a:buClr>
            </a:pPr>
            <a:r>
              <a:rPr lang="lv-LV" altLang="lv-LV" sz="1400" b="1" dirty="0">
                <a:solidFill>
                  <a:schemeClr val="tx1">
                    <a:lumMod val="65000"/>
                    <a:lumOff val="35000"/>
                  </a:schemeClr>
                </a:solidFill>
                <a:latin typeface="Calibri" pitchFamily="34" charset="0"/>
              </a:rPr>
              <a:t>Tirgus un sociālo pētījumu centrs «Latvijas Fakti»</a:t>
            </a:r>
          </a:p>
          <a:p>
            <a:pPr marL="0" lvl="1">
              <a:spcBef>
                <a:spcPts val="0"/>
              </a:spcBef>
              <a:buClr>
                <a:srgbClr val="CC3300"/>
              </a:buClr>
            </a:pPr>
            <a:r>
              <a:rPr lang="lv-LV" altLang="lv-LV" sz="1400" dirty="0">
                <a:solidFill>
                  <a:schemeClr val="tx1">
                    <a:lumMod val="65000"/>
                    <a:lumOff val="35000"/>
                  </a:schemeClr>
                </a:solidFill>
                <a:latin typeface="Calibri" pitchFamily="34" charset="0"/>
              </a:rPr>
              <a:t>Adrese:	Bruņinieku iela 8a-5, Rīga, LV-1010</a:t>
            </a:r>
          </a:p>
          <a:p>
            <a:pPr marL="0" lvl="1">
              <a:spcBef>
                <a:spcPts val="0"/>
              </a:spcBef>
              <a:buClr>
                <a:srgbClr val="CC3300"/>
              </a:buClr>
            </a:pPr>
            <a:r>
              <a:rPr lang="lv-LV" altLang="lv-LV" sz="1400" dirty="0">
                <a:solidFill>
                  <a:schemeClr val="tx1">
                    <a:lumMod val="65000"/>
                    <a:lumOff val="35000"/>
                  </a:schemeClr>
                </a:solidFill>
                <a:latin typeface="Calibri" pitchFamily="34" charset="0"/>
              </a:rPr>
              <a:t>web:	</a:t>
            </a:r>
            <a:r>
              <a:rPr lang="lv-LV" altLang="lv-LV" sz="1400" dirty="0">
                <a:solidFill>
                  <a:schemeClr val="tx1">
                    <a:lumMod val="65000"/>
                    <a:lumOff val="35000"/>
                  </a:schemeClr>
                </a:solidFill>
                <a:latin typeface="Calibri" pitchFamily="34" charset="0"/>
                <a:hlinkClick r:id="rId2"/>
              </a:rPr>
              <a:t>www.latvianfacts.lv</a:t>
            </a:r>
            <a:r>
              <a:rPr lang="lv-LV" altLang="lv-LV" sz="1400" dirty="0">
                <a:solidFill>
                  <a:schemeClr val="tx1">
                    <a:lumMod val="65000"/>
                    <a:lumOff val="35000"/>
                  </a:schemeClr>
                </a:solidFill>
                <a:latin typeface="Calibri" pitchFamily="34" charset="0"/>
              </a:rPr>
              <a:t> </a:t>
            </a:r>
          </a:p>
          <a:p>
            <a:pPr marL="0" lvl="1">
              <a:lnSpc>
                <a:spcPct val="120000"/>
              </a:lnSpc>
              <a:spcBef>
                <a:spcPct val="60000"/>
              </a:spcBef>
              <a:buClr>
                <a:srgbClr val="CC3300"/>
              </a:buClr>
            </a:pPr>
            <a:endParaRPr lang="lv-LV" altLang="lv-LV" sz="1500" b="1" dirty="0">
              <a:solidFill>
                <a:srgbClr val="000000"/>
              </a:solidFill>
              <a:latin typeface="Calibri" pitchFamily="34" charset="0"/>
            </a:endParaRPr>
          </a:p>
          <a:p>
            <a:pPr marL="0" lvl="1">
              <a:spcBef>
                <a:spcPts val="2400"/>
              </a:spcBef>
              <a:buClr>
                <a:srgbClr val="CC3300"/>
              </a:buClr>
            </a:pPr>
            <a:r>
              <a:rPr lang="lv-LV" altLang="lv-LV" sz="1400" b="1" dirty="0">
                <a:solidFill>
                  <a:schemeClr val="tx1">
                    <a:lumMod val="65000"/>
                    <a:lumOff val="35000"/>
                  </a:schemeClr>
                </a:solidFill>
                <a:latin typeface="Calibri" pitchFamily="34" charset="0"/>
              </a:rPr>
              <a:t>Oksana Kurcalte</a:t>
            </a:r>
          </a:p>
          <a:p>
            <a:pPr marL="0" lvl="1">
              <a:spcBef>
                <a:spcPts val="0"/>
              </a:spcBef>
              <a:buClr>
                <a:srgbClr val="CC3300"/>
              </a:buClr>
            </a:pPr>
            <a:r>
              <a:rPr lang="lv-LV" altLang="lv-LV" sz="1400" dirty="0">
                <a:solidFill>
                  <a:schemeClr val="tx1">
                    <a:lumMod val="65000"/>
                    <a:lumOff val="35000"/>
                  </a:schemeClr>
                </a:solidFill>
                <a:latin typeface="Calibri" pitchFamily="34" charset="0"/>
              </a:rPr>
              <a:t>Vecākā projektu vadītāja</a:t>
            </a:r>
          </a:p>
          <a:p>
            <a:pPr marL="0" lvl="1">
              <a:spcBef>
                <a:spcPts val="0"/>
              </a:spcBef>
              <a:buClr>
                <a:srgbClr val="CC3300"/>
              </a:buClr>
            </a:pPr>
            <a:r>
              <a:rPr lang="lv-LV" altLang="lv-LV" sz="1400" dirty="0">
                <a:solidFill>
                  <a:schemeClr val="tx1">
                    <a:lumMod val="65000"/>
                    <a:lumOff val="35000"/>
                  </a:schemeClr>
                </a:solidFill>
                <a:latin typeface="Calibri" pitchFamily="34" charset="0"/>
              </a:rPr>
              <a:t>Tālrunis:	+371 67314002</a:t>
            </a:r>
          </a:p>
          <a:p>
            <a:pPr marL="0" lvl="1">
              <a:spcBef>
                <a:spcPts val="0"/>
              </a:spcBef>
              <a:buClr>
                <a:srgbClr val="CC3300"/>
              </a:buClr>
            </a:pPr>
            <a:r>
              <a:rPr lang="lv-LV" altLang="lv-LV" sz="1400" dirty="0">
                <a:solidFill>
                  <a:schemeClr val="tx1">
                    <a:lumMod val="65000"/>
                    <a:lumOff val="35000"/>
                  </a:schemeClr>
                </a:solidFill>
                <a:latin typeface="Calibri" pitchFamily="34" charset="0"/>
              </a:rPr>
              <a:t>E-pasts:	</a:t>
            </a:r>
            <a:r>
              <a:rPr lang="lv-LV" altLang="lv-LV" sz="1400" dirty="0">
                <a:solidFill>
                  <a:schemeClr val="tx1">
                    <a:lumMod val="65000"/>
                    <a:lumOff val="35000"/>
                  </a:schemeClr>
                </a:solidFill>
                <a:latin typeface="Calibri" pitchFamily="34" charset="0"/>
                <a:hlinkClick r:id="rId3"/>
              </a:rPr>
              <a:t>sana@latfacts.lv</a:t>
            </a:r>
            <a:r>
              <a:rPr lang="lv-LV" altLang="lv-LV" sz="1400" dirty="0">
                <a:solidFill>
                  <a:schemeClr val="tx1">
                    <a:lumMod val="65000"/>
                    <a:lumOff val="35000"/>
                  </a:schemeClr>
                </a:solidFill>
                <a:latin typeface="Calibri" pitchFamily="34" charset="0"/>
              </a:rPr>
              <a:t> </a:t>
            </a:r>
          </a:p>
          <a:p>
            <a:pPr marL="0" lvl="1">
              <a:spcBef>
                <a:spcPts val="0"/>
              </a:spcBef>
              <a:buClr>
                <a:srgbClr val="CC3300"/>
              </a:buClr>
            </a:pPr>
            <a:endParaRPr lang="lv-LV" altLang="lv-LV" sz="1500" b="1" dirty="0">
              <a:solidFill>
                <a:schemeClr val="tx1">
                  <a:lumMod val="65000"/>
                  <a:lumOff val="35000"/>
                </a:schemeClr>
              </a:solidFill>
              <a:latin typeface="Calibri" pitchFamily="34" charset="0"/>
            </a:endParaRPr>
          </a:p>
        </p:txBody>
      </p:sp>
      <p:pic>
        <p:nvPicPr>
          <p:cNvPr id="3" name="Picture 2">
            <a:extLst>
              <a:ext uri="{FF2B5EF4-FFF2-40B4-BE49-F238E27FC236}">
                <a16:creationId xmlns:a16="http://schemas.microsoft.com/office/drawing/2014/main" id="{62266F75-0592-75A1-E5F7-22AC854C461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52120" y="1268760"/>
            <a:ext cx="2160240" cy="723658"/>
          </a:xfrm>
          <a:prstGeom prst="rect">
            <a:avLst/>
          </a:prstGeom>
        </p:spPr>
      </p:pic>
    </p:spTree>
    <p:extLst>
      <p:ext uri="{BB962C8B-B14F-4D97-AF65-F5344CB8AC3E}">
        <p14:creationId xmlns:p14="http://schemas.microsoft.com/office/powerpoint/2010/main" val="364637421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C4E57DD-0423-64C3-FE41-00E27C5FA097}"/>
              </a:ext>
            </a:extLst>
          </p:cNvPr>
          <p:cNvSpPr>
            <a:spLocks noChangeArrowheads="1"/>
          </p:cNvSpPr>
          <p:nvPr/>
        </p:nvSpPr>
        <p:spPr bwMode="auto">
          <a:xfrm>
            <a:off x="740663" y="466344"/>
            <a:ext cx="8046721" cy="6208776"/>
          </a:xfrm>
          <a:prstGeom prst="rect">
            <a:avLst/>
          </a:prstGeom>
          <a:noFill/>
          <a:ln w="9525">
            <a:noFill/>
            <a:miter lim="800000"/>
            <a:headEnd/>
            <a:tailEnd/>
          </a:ln>
        </p:spPr>
        <p:txBody>
          <a:bodyPr/>
          <a:lstStyle/>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Dopinga lietošana sportā personīgi uztrauc katru otro (49%) aptaujas dalībnieku.  Interesanti atzīmēt, ka salīdzinoši biežāk tie bija gados vecākie respondenti vecumā virs 45 gadiem. Dopinga tēma vienaldzīga ir 43% aptaujāto Latvijas iedzīvotāju.</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Pētījuma rezultāti liecina, ka sabiedrībā paaugstinās interese par informāciju, kas skar dopinga lietošanu sportā. Viedokli, ka ikvienam iedzīvotājam būtu nepieciešams zināt par sportā aizliegtajām vielām un kas ir antidopinga noteikumu pārkāpumi, pārstāvēja vairākums (62%) aptaujāto Latvijas iedzīvotāju un tas ir ievērojami vairāk nekā iepriekšējā  pētījuma rezultātos (+22% salīdzinājumā ar 2019.g.). Noraidošu atbildi sniedza 31% (-7% salīdzinājumā ar 2019.g.) respondentu. Dažādās respondentu sociāli demogrāfiskajās grupās iegūto rezultātu analīze neuzrāda kādas būtiskas viedokļu atšķirības. Nedaudz biežāk interesi </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par sportā aizliegtajām vielām un riskiem tos lietot pauda aptaujātās sievietes un respondenti, kurās ir bērni skolas vecumā.</a:t>
            </a:r>
            <a:endParaRPr lang="lv-LV" sz="1100" dirty="0">
              <a:solidFill>
                <a:srgbClr val="000000"/>
              </a:solidFill>
              <a:latin typeface="Calibri" pitchFamily="34" charset="0"/>
            </a:endParaRP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Sabiedrībā par </a:t>
            </a:r>
            <a:r>
              <a:rPr lang="it-IT" sz="1100" dirty="0">
                <a:solidFill>
                  <a:srgbClr val="000000"/>
                </a:solidFill>
                <a:latin typeface="Calibri" pitchFamily="34" charset="0"/>
              </a:rPr>
              <a:t>par sportā aizliegtām vielām un dopinga lietošanu</a:t>
            </a:r>
            <a:r>
              <a:rPr lang="lv-LV" sz="1100" dirty="0">
                <a:solidFill>
                  <a:srgbClr val="000000"/>
                </a:solidFill>
                <a:latin typeface="Calibri" pitchFamily="34" charset="0"/>
              </a:rPr>
              <a:t> valda šādi priekšstati (pārstāvēja vairāk nekā 70% aptaujāto): </a:t>
            </a:r>
          </a:p>
          <a:p>
            <a:pPr marL="1371600" lvl="2" indent="-457200" algn="just">
              <a:lnSpc>
                <a:spcPct val="120000"/>
              </a:lnSpc>
              <a:spcBef>
                <a:spcPts val="600"/>
              </a:spcBef>
              <a:buClr>
                <a:srgbClr val="CC3300"/>
              </a:buClr>
              <a:buFont typeface="Wingdings" panose="05000000000000000000" pitchFamily="2" charset="2"/>
              <a:buChar char="ü"/>
            </a:pPr>
            <a:r>
              <a:rPr lang="lv-LV" sz="1100" i="1" dirty="0">
                <a:solidFill>
                  <a:srgbClr val="000000"/>
                </a:solidFill>
                <a:latin typeface="Calibri" pitchFamily="34" charset="0"/>
              </a:rPr>
              <a:t>Dopings palīdz sasniegt labākus sportiskos rezultātus </a:t>
            </a:r>
            <a:r>
              <a:rPr lang="lv-LV" sz="1100" dirty="0">
                <a:solidFill>
                  <a:srgbClr val="000000"/>
                </a:solidFill>
                <a:latin typeface="Calibri" pitchFamily="34" charset="0"/>
              </a:rPr>
              <a:t>(piekrita 89% respondentu; +8%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i="1" dirty="0">
                <a:solidFill>
                  <a:srgbClr val="000000"/>
                </a:solidFill>
                <a:latin typeface="Calibri" pitchFamily="34" charset="0"/>
              </a:rPr>
              <a:t>Sportisti ir bargi jāsoda dopinga lietošanas gadījumā </a:t>
            </a:r>
            <a:r>
              <a:rPr lang="lv-LV" sz="1100" dirty="0">
                <a:solidFill>
                  <a:srgbClr val="000000"/>
                </a:solidFill>
                <a:latin typeface="Calibri" pitchFamily="34" charset="0"/>
              </a:rPr>
              <a:t>(85%; +12%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i="1" dirty="0">
                <a:solidFill>
                  <a:srgbClr val="000000"/>
                </a:solidFill>
                <a:latin typeface="Calibri" pitchFamily="34" charset="0"/>
              </a:rPr>
              <a:t>Ikviens, kurš lieto dopinga vielas no sportā aizliegto vielu saraksta, bojā savu veselību </a:t>
            </a:r>
            <a:r>
              <a:rPr lang="lv-LV" sz="1100" dirty="0">
                <a:solidFill>
                  <a:srgbClr val="000000"/>
                </a:solidFill>
                <a:latin typeface="Calibri" pitchFamily="34" charset="0"/>
              </a:rPr>
              <a:t>(81%; +12%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i="1" dirty="0">
                <a:solidFill>
                  <a:srgbClr val="000000"/>
                </a:solidFill>
                <a:latin typeface="Calibri" pitchFamily="34" charset="0"/>
              </a:rPr>
              <a:t>Dopinga lietošana ir ētisks pārkāpums </a:t>
            </a:r>
            <a:r>
              <a:rPr lang="lv-LV" sz="1100" dirty="0">
                <a:solidFill>
                  <a:srgbClr val="000000"/>
                </a:solidFill>
                <a:latin typeface="Calibri" pitchFamily="34" charset="0"/>
              </a:rPr>
              <a:t>(81%; +9%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i="1" dirty="0">
                <a:solidFill>
                  <a:srgbClr val="000000"/>
                </a:solidFill>
                <a:latin typeface="Calibri" pitchFamily="34" charset="0"/>
              </a:rPr>
              <a:t>Dopings jeb sportā aizliegto vielu lietošana ir jautājums, kas skar ne tikai sportu </a:t>
            </a:r>
            <a:r>
              <a:rPr lang="lv-LV" sz="1100" dirty="0">
                <a:solidFill>
                  <a:srgbClr val="000000"/>
                </a:solidFill>
                <a:latin typeface="Calibri" pitchFamily="34" charset="0"/>
              </a:rPr>
              <a:t>(76%);</a:t>
            </a:r>
          </a:p>
          <a:p>
            <a:pPr marL="1371600" lvl="2" indent="-457200" algn="just">
              <a:lnSpc>
                <a:spcPct val="120000"/>
              </a:lnSpc>
              <a:spcBef>
                <a:spcPts val="600"/>
              </a:spcBef>
              <a:buClr>
                <a:srgbClr val="CC3300"/>
              </a:buClr>
              <a:buFont typeface="Wingdings" panose="05000000000000000000" pitchFamily="2" charset="2"/>
              <a:buChar char="ü"/>
            </a:pPr>
            <a:r>
              <a:rPr lang="lv-LV" sz="1100" i="1" dirty="0">
                <a:solidFill>
                  <a:srgbClr val="000000"/>
                </a:solidFill>
                <a:latin typeface="Calibri" pitchFamily="34" charset="0"/>
              </a:rPr>
              <a:t>Sabiedrībā būtu nepieciešams vairāk informācijas par dopingu un sportā aizliegtajām vielām </a:t>
            </a:r>
            <a:r>
              <a:rPr lang="lv-LV" sz="1100" dirty="0">
                <a:solidFill>
                  <a:srgbClr val="000000"/>
                </a:solidFill>
                <a:latin typeface="Calibri" pitchFamily="34" charset="0"/>
              </a:rPr>
              <a:t>(74%; +7%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i="1" dirty="0">
                <a:solidFill>
                  <a:srgbClr val="000000"/>
                </a:solidFill>
                <a:latin typeface="Calibri" pitchFamily="34" charset="0"/>
              </a:rPr>
              <a:t>Dopings ir ātrs un viegls veids, kā sasniegt vajadzīgo fizisko formu un ātri atgūt spēkus </a:t>
            </a:r>
            <a:r>
              <a:rPr lang="lv-LV" sz="1100" dirty="0">
                <a:solidFill>
                  <a:srgbClr val="000000"/>
                </a:solidFill>
                <a:latin typeface="Calibri" pitchFamily="34" charset="0"/>
              </a:rPr>
              <a:t>(71%; +6% salīdzinājumā ar 2019.g.).</a:t>
            </a:r>
          </a:p>
        </p:txBody>
      </p:sp>
      <p:sp>
        <p:nvSpPr>
          <p:cNvPr id="3" name="Slide Number Placeholder 1">
            <a:extLst>
              <a:ext uri="{FF2B5EF4-FFF2-40B4-BE49-F238E27FC236}">
                <a16:creationId xmlns:a16="http://schemas.microsoft.com/office/drawing/2014/main" id="{342232C4-1CC4-8214-F0BF-37A2A17F4137}"/>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12</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16750293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41A8D27-DDE9-816A-2D56-72B2A7285322}"/>
              </a:ext>
            </a:extLst>
          </p:cNvPr>
          <p:cNvSpPr>
            <a:spLocks noChangeArrowheads="1"/>
          </p:cNvSpPr>
          <p:nvPr/>
        </p:nvSpPr>
        <p:spPr bwMode="auto">
          <a:xfrm>
            <a:off x="804672" y="429768"/>
            <a:ext cx="7836408" cy="6245352"/>
          </a:xfrm>
          <a:prstGeom prst="rect">
            <a:avLst/>
          </a:prstGeom>
          <a:noFill/>
          <a:ln w="9525">
            <a:noFill/>
            <a:miter lim="800000"/>
            <a:headEnd/>
            <a:tailEnd/>
          </a:ln>
        </p:spPr>
        <p:txBody>
          <a:bodyPr/>
          <a:lstStyle/>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Šādus izteikumus dominējošā daļa (vairāk nekā 70%) aptaujas dalībnieku noraidīja:</a:t>
            </a:r>
          </a:p>
          <a:p>
            <a:pPr marL="1371600" lvl="2" indent="-457200" algn="just">
              <a:lnSpc>
                <a:spcPct val="120000"/>
              </a:lnSpc>
              <a:spcBef>
                <a:spcPts val="600"/>
              </a:spcBef>
              <a:buClr>
                <a:srgbClr val="CC3300"/>
              </a:buClr>
              <a:buFont typeface="Wingdings" panose="05000000000000000000" pitchFamily="2" charset="2"/>
              <a:buChar char="ü"/>
            </a:pPr>
            <a:r>
              <a:rPr lang="lv-LV" sz="1100" i="1" dirty="0">
                <a:solidFill>
                  <a:srgbClr val="000000"/>
                </a:solidFill>
                <a:latin typeface="Calibri" pitchFamily="34" charset="0"/>
              </a:rPr>
              <a:t>Ir pieļaujami, ja sportisti lieto aizliegtas vielas, par ko neviens neuzzina, ja tas Latvijai atnes medaļas </a:t>
            </a:r>
            <a:r>
              <a:rPr lang="lv-LV" sz="1100" dirty="0">
                <a:solidFill>
                  <a:srgbClr val="000000"/>
                </a:solidFill>
                <a:latin typeface="Calibri" pitchFamily="34" charset="0"/>
              </a:rPr>
              <a:t>(nepiekrita 91% respondentu; +9%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i="1" dirty="0">
                <a:solidFill>
                  <a:srgbClr val="000000"/>
                </a:solidFill>
                <a:latin typeface="Calibri" pitchFamily="34" charset="0"/>
              </a:rPr>
              <a:t>Svarīgs ir tikai rezultāts, nevis tas, kā rezultāts tiek sasniegts </a:t>
            </a:r>
            <a:r>
              <a:rPr lang="lv-LV" sz="1100" dirty="0">
                <a:solidFill>
                  <a:srgbClr val="000000"/>
                </a:solidFill>
                <a:latin typeface="Calibri" pitchFamily="34" charset="0"/>
              </a:rPr>
              <a:t>(nepiekrita 90%; +8%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i="1" dirty="0">
                <a:solidFill>
                  <a:srgbClr val="000000"/>
                </a:solidFill>
                <a:latin typeface="Calibri" pitchFamily="34" charset="0"/>
              </a:rPr>
              <a:t>Dopings nav krāpšana, jo tā lietošana sportā ir ierasta parādība </a:t>
            </a:r>
            <a:r>
              <a:rPr lang="lv-LV" sz="1100" dirty="0">
                <a:solidFill>
                  <a:srgbClr val="000000"/>
                </a:solidFill>
                <a:latin typeface="Calibri" pitchFamily="34" charset="0"/>
              </a:rPr>
              <a:t>(nepiekrita 88%; +9%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i="1" dirty="0">
                <a:solidFill>
                  <a:srgbClr val="000000"/>
                </a:solidFill>
                <a:latin typeface="Calibri" pitchFamily="34" charset="0"/>
              </a:rPr>
              <a:t>Tā kā daudzi sportisti sevi pilnībā ziedo sportam un mūsu izklaidei, viņiem būtu jādod izvēles un rīcības brīvība attiecībā uz dopinga lietošanu (par to nebūtu jāsoda) </a:t>
            </a:r>
            <a:r>
              <a:rPr lang="lv-LV" sz="1100" dirty="0">
                <a:solidFill>
                  <a:srgbClr val="000000"/>
                </a:solidFill>
                <a:latin typeface="Calibri" pitchFamily="34" charset="0"/>
              </a:rPr>
              <a:t>(nepiekrita 87%; +11%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i="1" dirty="0">
                <a:solidFill>
                  <a:srgbClr val="000000"/>
                </a:solidFill>
                <a:latin typeface="Calibri" pitchFamily="34" charset="0"/>
              </a:rPr>
              <a:t>Sportistiem nav jājūtas vainīgiem par dopinga vielu lietošanu </a:t>
            </a:r>
            <a:r>
              <a:rPr lang="lv-LV" sz="1100" dirty="0">
                <a:solidFill>
                  <a:srgbClr val="000000"/>
                </a:solidFill>
                <a:latin typeface="Calibri" pitchFamily="34" charset="0"/>
              </a:rPr>
              <a:t>(nepiekrita 86%; +8%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i="1" dirty="0">
                <a:solidFill>
                  <a:srgbClr val="000000"/>
                </a:solidFill>
                <a:latin typeface="Calibri" pitchFamily="34" charset="0"/>
              </a:rPr>
              <a:t>Sportā aizliegto vielu lietošanu nevajadzētu kontrolēt, ļaut pašiem cilvēkiem atbildēt par savam izvēlēm </a:t>
            </a:r>
            <a:r>
              <a:rPr lang="lv-LV" sz="1100" dirty="0">
                <a:solidFill>
                  <a:srgbClr val="000000"/>
                </a:solidFill>
                <a:latin typeface="Calibri" pitchFamily="34" charset="0"/>
              </a:rPr>
              <a:t>(nepiekrita 84%);</a:t>
            </a:r>
          </a:p>
          <a:p>
            <a:pPr marL="1371600" lvl="2" indent="-457200" algn="just">
              <a:lnSpc>
                <a:spcPct val="120000"/>
              </a:lnSpc>
              <a:spcBef>
                <a:spcPts val="600"/>
              </a:spcBef>
              <a:buClr>
                <a:srgbClr val="CC3300"/>
              </a:buClr>
              <a:buFont typeface="Wingdings" panose="05000000000000000000" pitchFamily="2" charset="2"/>
              <a:buChar char="ü"/>
            </a:pPr>
            <a:r>
              <a:rPr lang="lv-LV" sz="1100" i="1" dirty="0">
                <a:solidFill>
                  <a:srgbClr val="000000"/>
                </a:solidFill>
                <a:latin typeface="Calibri" pitchFamily="34" charset="0"/>
              </a:rPr>
              <a:t>Dopings ir nepieciešams, lai būtu sportā konkurētspējīgs </a:t>
            </a:r>
            <a:r>
              <a:rPr lang="lv-LV" sz="1100" dirty="0">
                <a:solidFill>
                  <a:srgbClr val="000000"/>
                </a:solidFill>
                <a:latin typeface="Calibri" pitchFamily="34" charset="0"/>
              </a:rPr>
              <a:t>(nepiekrita 84%; +17%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i="1" dirty="0">
                <a:solidFill>
                  <a:srgbClr val="000000"/>
                </a:solidFill>
                <a:latin typeface="Calibri" pitchFamily="34" charset="0"/>
              </a:rPr>
              <a:t>Ja cilvēks nepiedalās sacensībās, tad drīkst lietot sportā aizliegtās vielas (dopingu) un metodes </a:t>
            </a:r>
            <a:r>
              <a:rPr lang="lv-LV" sz="1100" dirty="0">
                <a:solidFill>
                  <a:srgbClr val="000000"/>
                </a:solidFill>
                <a:latin typeface="Calibri" pitchFamily="34" charset="0"/>
              </a:rPr>
              <a:t>(nepiekrita 78%; +11%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i="1" dirty="0">
                <a:solidFill>
                  <a:srgbClr val="000000"/>
                </a:solidFill>
                <a:latin typeface="Calibri" pitchFamily="34" charset="0"/>
              </a:rPr>
              <a:t>Sportisti ir spiesti lietot sportiskos sasniegumus veicinošas aizliegtās vielas </a:t>
            </a:r>
            <a:r>
              <a:rPr lang="lv-LV" sz="1100" dirty="0">
                <a:solidFill>
                  <a:srgbClr val="000000"/>
                </a:solidFill>
                <a:latin typeface="Calibri" pitchFamily="34" charset="0"/>
              </a:rPr>
              <a:t>(nepiekrita 73%; +13% salīdzinājumā ar 2019.g.).</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Gandrīz divas trešdaļas (63%; +10% salīdzinājumā ar 2019.g.) aptaujas dalībnieku piekrita viedoklim, ka ar dopinga vielām var izmainīt ķermeņa formu, piemēram, kļūt slaidākam vai muskuļotākam. Biežāk tam piekrita jaunieši, vīrieši, finansiāli labāk nodrošinātie respondenti. Noraidošu pozīciju pārstāvēja 19% (-3% salīdzinājumā ar 2019.g.) pētījuma dalībnieku.</a:t>
            </a:r>
          </a:p>
          <a:p>
            <a:pPr marL="914400" lvl="1" indent="-457200" algn="just">
              <a:lnSpc>
                <a:spcPct val="120000"/>
              </a:lnSpc>
              <a:spcBef>
                <a:spcPts val="600"/>
              </a:spcBef>
              <a:buClr>
                <a:srgbClr val="CC3300"/>
              </a:buClr>
              <a:buFont typeface="Wingdings" pitchFamily="2" charset="2"/>
              <a:buChar char="q"/>
            </a:pPr>
            <a:endParaRPr lang="lv-LV" sz="1100" dirty="0">
              <a:solidFill>
                <a:srgbClr val="000000"/>
              </a:solidFill>
              <a:latin typeface="Calibri" pitchFamily="34" charset="0"/>
            </a:endParaRPr>
          </a:p>
        </p:txBody>
      </p:sp>
      <p:sp>
        <p:nvSpPr>
          <p:cNvPr id="3" name="Slide Number Placeholder 1">
            <a:extLst>
              <a:ext uri="{FF2B5EF4-FFF2-40B4-BE49-F238E27FC236}">
                <a16:creationId xmlns:a16="http://schemas.microsoft.com/office/drawing/2014/main" id="{357BCA25-3ED3-22CE-70D0-93FF2240EF41}"/>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13</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2607104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5696847-0695-1DBE-E0CB-9A0CB5DAD039}"/>
              </a:ext>
            </a:extLst>
          </p:cNvPr>
          <p:cNvSpPr>
            <a:spLocks noChangeArrowheads="1"/>
          </p:cNvSpPr>
          <p:nvPr/>
        </p:nvSpPr>
        <p:spPr bwMode="auto">
          <a:xfrm>
            <a:off x="484632" y="207039"/>
            <a:ext cx="8330184" cy="6468081"/>
          </a:xfrm>
          <a:prstGeom prst="rect">
            <a:avLst/>
          </a:prstGeom>
          <a:noFill/>
          <a:ln w="9525">
            <a:noFill/>
            <a:miter lim="800000"/>
            <a:headEnd/>
            <a:tailEnd/>
          </a:ln>
        </p:spPr>
        <p:txBody>
          <a:bodyPr/>
          <a:lstStyle/>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Valdošās daļas (vairāk nekā 70%) iedzīvotāju skatījumā antidopinga noteikumu pārkāpumi ir notikuši šādos gadījumos:</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Tīša traucēšana vai iejaukšanas dopinga kontroles procesā (piemēram, mēģinājums falsificēt paraugu) (91% respondentu vērtējumā tas ir antidopinga noteikumu pārkāpums; +13%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Dopinga vielas klātbūtne sportista paraugā (piemēram, urīnā vai asinīs) (89%; +6%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Sportists vai palīgpersonāls mēģina izplatīt vai tirgot sportā aizliegto vielu (83%; +22%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Sportistam tiek mēģināts ievadīt aizliegtu vielu vai pielietot kādu no metodēm sacensībās vai ārpus tām (83%; +13%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Sportists vai kāda no </a:t>
            </a:r>
            <a:r>
              <a:rPr lang="lv-LV" sz="1100" dirty="0" err="1">
                <a:solidFill>
                  <a:srgbClr val="000000"/>
                </a:solidFill>
                <a:latin typeface="Calibri" pitchFamily="34" charset="0"/>
              </a:rPr>
              <a:t>palīgpersonām</a:t>
            </a:r>
            <a:r>
              <a:rPr lang="lv-LV" sz="1100" dirty="0">
                <a:solidFill>
                  <a:srgbClr val="000000"/>
                </a:solidFill>
                <a:latin typeface="Calibri" pitchFamily="34" charset="0"/>
              </a:rPr>
              <a:t> mudina uz dopinga vielu lietošanu, iedrošina, piesedz vai citā veidā līdzdarbojas (78%; +12%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Sportists atsakās nodot urīna vai asins paraugu dopinga kontrolierim (77%; +13%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Sportists atzīstas pats, aculiecinieku liecības, vai mēģinājums lietot kādu aizliegto vielu pat ja vēlamais rezultāts nav sasniegts (75%; +12%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Draudēšana vai personas iebiedēšana, kurai ir iespēja ziņot par antidopinga noteikumu pārkāpumu (73%).</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Kā antidopinga noteikumu pārkāpumi biežāk tika raksturoti arī šādi gadījumi:</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Sportistam vai palīgpersonālam glabājas aizliegta viela bez objektīva pamatojumā (vai pamatotu medicīnisku apstākļu dēļ) (50% (+15% salīdzinājumā ar 2019.g) respondentu vērtējumā tas ir antidopinga noteikumu pārkāpums, 27% (-6% salīdzinājumā ar 2019.g) uzskata, ka tā nav);</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Sportists nesniedz informāciju par savu atrašanas vietu (40% (+11% salīdzinājumā ar 2019.g) to vērtēja kā pārkāpumu, 32% (-5% salīdzinājumā ar 2019.g) uzskata, ka tas nav pārkāpums);</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Vienīgais gadījums, kuru vairākums aptaujāto iedzīvotāju noraidīja kā antidopinga noteikumu pārkāpumu, ir:</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Sportists sadarbojas, trenējas, vai saņem padomus no diskvalificēta sportista, trenera vai ārsta (53% (+3% salīdzinājumā ar 2019.g) respondentu to neuzskata par antidopinga noteikumu pārkāpumu).</a:t>
            </a:r>
          </a:p>
          <a:p>
            <a:pPr marL="914400" lvl="1" indent="-457200" algn="just">
              <a:lnSpc>
                <a:spcPct val="120000"/>
              </a:lnSpc>
              <a:spcBef>
                <a:spcPts val="600"/>
              </a:spcBef>
              <a:buClr>
                <a:srgbClr val="CC3300"/>
              </a:buClr>
              <a:buFont typeface="Wingdings" pitchFamily="2" charset="2"/>
              <a:buChar char="q"/>
            </a:pPr>
            <a:endParaRPr lang="lv-LV" sz="1100" dirty="0">
              <a:solidFill>
                <a:srgbClr val="000000"/>
              </a:solidFill>
              <a:latin typeface="Calibri" pitchFamily="34" charset="0"/>
            </a:endParaRPr>
          </a:p>
        </p:txBody>
      </p:sp>
      <p:sp>
        <p:nvSpPr>
          <p:cNvPr id="3" name="Slide Number Placeholder 1">
            <a:extLst>
              <a:ext uri="{FF2B5EF4-FFF2-40B4-BE49-F238E27FC236}">
                <a16:creationId xmlns:a16="http://schemas.microsoft.com/office/drawing/2014/main" id="{968B9D58-CFE0-792E-D927-668BA894043E}"/>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14</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4101755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6B344A5-5104-FDEC-812E-FE78ED1E17FD}"/>
              </a:ext>
            </a:extLst>
          </p:cNvPr>
          <p:cNvSpPr>
            <a:spLocks noChangeArrowheads="1"/>
          </p:cNvSpPr>
          <p:nvPr/>
        </p:nvSpPr>
        <p:spPr bwMode="auto">
          <a:xfrm>
            <a:off x="283464" y="207039"/>
            <a:ext cx="8613648" cy="6468081"/>
          </a:xfrm>
          <a:prstGeom prst="rect">
            <a:avLst/>
          </a:prstGeom>
          <a:noFill/>
          <a:ln w="9525">
            <a:noFill/>
            <a:miter lim="800000"/>
            <a:headEnd/>
            <a:tailEnd/>
          </a:ln>
        </p:spPr>
        <p:txBody>
          <a:bodyPr/>
          <a:lstStyle/>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Vairāk nekā divas trešdaļas aptaujāto Latvijas iedzīvotāju kā sportā aizliegtās vielas (dopinga vielas) vērtēja:</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Amfetamīns (kā sportā aizliegtu vielu to raksturoja 78% aptaujas dalībnieku; +7%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Marihuāna (72%; +5%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dirty="0" err="1">
                <a:solidFill>
                  <a:srgbClr val="000000"/>
                </a:solidFill>
                <a:latin typeface="Calibri" pitchFamily="34" charset="0"/>
              </a:rPr>
              <a:t>Testosterons</a:t>
            </a:r>
            <a:r>
              <a:rPr lang="lv-LV" sz="1100" dirty="0">
                <a:solidFill>
                  <a:srgbClr val="000000"/>
                </a:solidFill>
                <a:latin typeface="Calibri" pitchFamily="34" charset="0"/>
              </a:rPr>
              <a:t> (69%; +8% salīdzinājumā ar 2019.g.).</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Pie dopinga vielām biežāk tika pieskaitīts arī mildronāts (ir dopings – 46%; nav dopings – 27%) un CBD (ir dopings – 22%; nav dopings – 19%). Tādas vielas, kā magnijs, </a:t>
            </a:r>
            <a:r>
              <a:rPr lang="lv-LV" sz="1100" dirty="0" err="1">
                <a:solidFill>
                  <a:srgbClr val="000000"/>
                </a:solidFill>
                <a:latin typeface="Calibri" pitchFamily="34" charset="0"/>
              </a:rPr>
              <a:t>paracetamols</a:t>
            </a:r>
            <a:r>
              <a:rPr lang="lv-LV" sz="1100" dirty="0">
                <a:solidFill>
                  <a:srgbClr val="000000"/>
                </a:solidFill>
                <a:latin typeface="Calibri" pitchFamily="34" charset="0"/>
              </a:rPr>
              <a:t>, askorbīnskābe, </a:t>
            </a:r>
            <a:r>
              <a:rPr lang="lv-LV" sz="1100" dirty="0" err="1">
                <a:solidFill>
                  <a:srgbClr val="000000"/>
                </a:solidFill>
                <a:latin typeface="Calibri" pitchFamily="34" charset="0"/>
              </a:rPr>
              <a:t>analgīns</a:t>
            </a:r>
            <a:r>
              <a:rPr lang="lv-LV" sz="1100" dirty="0">
                <a:solidFill>
                  <a:srgbClr val="000000"/>
                </a:solidFill>
                <a:latin typeface="Calibri" pitchFamily="34" charset="0"/>
              </a:rPr>
              <a:t>, </a:t>
            </a:r>
            <a:r>
              <a:rPr lang="lv-LV" sz="1100" dirty="0" err="1">
                <a:solidFill>
                  <a:srgbClr val="000000"/>
                </a:solidFill>
                <a:latin typeface="Calibri" pitchFamily="34" charset="0"/>
              </a:rPr>
              <a:t>ibuprofēns</a:t>
            </a:r>
            <a:r>
              <a:rPr lang="lv-LV" sz="1100" dirty="0">
                <a:solidFill>
                  <a:srgbClr val="000000"/>
                </a:solidFill>
                <a:latin typeface="Calibri" pitchFamily="34" charset="0"/>
              </a:rPr>
              <a:t>, </a:t>
            </a:r>
            <a:r>
              <a:rPr lang="lv-LV" sz="1100" dirty="0" err="1">
                <a:solidFill>
                  <a:srgbClr val="000000"/>
                </a:solidFill>
                <a:latin typeface="Calibri" pitchFamily="34" charset="0"/>
              </a:rPr>
              <a:t>omeprazols</a:t>
            </a:r>
            <a:r>
              <a:rPr lang="lv-LV" sz="1100" dirty="0">
                <a:solidFill>
                  <a:srgbClr val="000000"/>
                </a:solidFill>
                <a:latin typeface="Calibri" pitchFamily="34" charset="0"/>
              </a:rPr>
              <a:t>, penicilīns, </a:t>
            </a:r>
            <a:r>
              <a:rPr lang="lv-LV" sz="1100" dirty="0" err="1">
                <a:solidFill>
                  <a:srgbClr val="000000"/>
                </a:solidFill>
                <a:latin typeface="Calibri" pitchFamily="34" charset="0"/>
              </a:rPr>
              <a:t>korvalols</a:t>
            </a:r>
            <a:r>
              <a:rPr lang="lv-LV" sz="1100" dirty="0">
                <a:solidFill>
                  <a:srgbClr val="000000"/>
                </a:solidFill>
                <a:latin typeface="Calibri" pitchFamily="34" charset="0"/>
              </a:rPr>
              <a:t>, lielākā daļa Latvijas iedzīvotāju nepieskaita pie sportā aizliegtajām vielām.</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Sabiedrībā dominē viedoklis, ka antidopinga noteikumu pārkāpuma gadījumā (sportists lietojis sportā aizliegtās vielas) var tikt sodīts ne tikai sportists (83% aptaujas dalībnieku skatījumā sportists var tikt sodīts; +7% salīdzinājumā ar 2019.g.), bet arī viņa komanda – sportista ārsts (61%; +4% salīdzinājumā ar 2019.g.) un treneris (59%; +9% salīdzinājumā ar 2019.g.).</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Līdzīgi kā 2019.g., arī šogad Latvijas sabiedrībā dominēja uzskats, ka sportā nevajadzētu atļaut lietot vielas, kas varētu palīdzēt uzlabot rekordus. Sporta noteikumu liberalizāciju  dopinga lietošanas jautājumos pieļāva mazāk kā 10% aptaujāto:</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6% (-1% salīdzinājumā ar 2019.g.) aptaujāto Latvijas iedzīvotāju pauda viedokli, ka vielas, kas varētu palīdzēt uzlabot rekordus (t.i. sportisti kļūtu vēl spēcīgāki un izturīgāki), varētu atļaut profesionālajā sportā;</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5% (-2% salīdzinājumā ar 2019.g.) respondentu šādu vielu lietošanu pieļāva amatieru sportā.</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Vairāk nekā trīs ceturtdaļas (78%; +13% salīdzinājumā ar 2019.g.) aptaujāto Latvijas iedzīvotāju noraidīja viedokli, ka sportā aizliegtās vielas vajadzētu atļaut brīvi lietot ikvienam, kas nepiedalās sporta sacensībās. Šādu iespēju atbalstīja 14% (+3% salīdzinājumā ar 2019.g.) pētījuma dalībnieku. Aptaujas rezultātu analīze respondentu grupās, kuras izveidotas pēc dažādām sociāli demogrāfiskajām pazīmēm, atklāj, ka sportā aizliegto vielu brīvu lietošanu ārpus sporta sacensībām visbiežāk atbalsta jaunieši vecumā līdz 24 gadiem (27%), finansiāli nodrošinātākie respondenti (25%), kā arī vīrieši (20%).</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Latvijas iedzīvotāju skatījumā neatļautās vielas sportisko rezultātu paaugstināšanai visbiežāk (&gt;10%) tiek lietotas šādos sporta veidos:</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Vieglatlētikā (minēja 34% respondentu);</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Spēka sporta veidos (</a:t>
            </a:r>
            <a:r>
              <a:rPr lang="lv-LV" sz="1100" dirty="0" err="1">
                <a:solidFill>
                  <a:srgbClr val="000000"/>
                </a:solidFill>
                <a:latin typeface="Calibri" pitchFamily="34" charset="0"/>
              </a:rPr>
              <a:t>svarcelšana</a:t>
            </a:r>
            <a:r>
              <a:rPr lang="lv-LV" sz="1100" dirty="0">
                <a:solidFill>
                  <a:srgbClr val="000000"/>
                </a:solidFill>
                <a:latin typeface="Calibri" pitchFamily="34" charset="0"/>
              </a:rPr>
              <a:t>, </a:t>
            </a:r>
            <a:r>
              <a:rPr lang="lv-LV" sz="1100" dirty="0" err="1">
                <a:solidFill>
                  <a:srgbClr val="000000"/>
                </a:solidFill>
                <a:latin typeface="Calibri" pitchFamily="34" charset="0"/>
              </a:rPr>
              <a:t>pauerliftings</a:t>
            </a:r>
            <a:r>
              <a:rPr lang="lv-LV" sz="1100" dirty="0">
                <a:solidFill>
                  <a:srgbClr val="000000"/>
                </a:solidFill>
                <a:latin typeface="Calibri" pitchFamily="34" charset="0"/>
              </a:rPr>
              <a:t>, </a:t>
            </a:r>
            <a:r>
              <a:rPr lang="lv-LV" sz="1100" dirty="0" err="1">
                <a:solidFill>
                  <a:srgbClr val="000000"/>
                </a:solidFill>
                <a:latin typeface="Calibri" pitchFamily="34" charset="0"/>
              </a:rPr>
              <a:t>CrossFit</a:t>
            </a:r>
            <a:r>
              <a:rPr lang="lv-LV" sz="1100" dirty="0">
                <a:solidFill>
                  <a:srgbClr val="000000"/>
                </a:solidFill>
                <a:latin typeface="Calibri" pitchFamily="34" charset="0"/>
              </a:rPr>
              <a:t> u.c.) (19%);</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Riteņbraukšanā (11%);</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Skriešanā (11%).</a:t>
            </a:r>
          </a:p>
        </p:txBody>
      </p:sp>
      <p:sp>
        <p:nvSpPr>
          <p:cNvPr id="3" name="Slide Number Placeholder 1">
            <a:extLst>
              <a:ext uri="{FF2B5EF4-FFF2-40B4-BE49-F238E27FC236}">
                <a16:creationId xmlns:a16="http://schemas.microsoft.com/office/drawing/2014/main" id="{149C0518-CFA7-96F4-17DE-CD9A61D35934}"/>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15</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5230581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D9FF19A8-B0F8-7C88-23E3-B2070B7999BF}"/>
              </a:ext>
            </a:extLst>
          </p:cNvPr>
          <p:cNvSpPr>
            <a:spLocks noChangeArrowheads="1"/>
          </p:cNvSpPr>
          <p:nvPr/>
        </p:nvSpPr>
        <p:spPr bwMode="auto">
          <a:xfrm>
            <a:off x="283465" y="207039"/>
            <a:ext cx="8613647" cy="6468081"/>
          </a:xfrm>
          <a:prstGeom prst="rect">
            <a:avLst/>
          </a:prstGeom>
          <a:noFill/>
          <a:ln w="9525">
            <a:noFill/>
            <a:miter lim="800000"/>
            <a:headEnd/>
            <a:tailEnd/>
          </a:ln>
        </p:spPr>
        <p:txBody>
          <a:bodyPr/>
          <a:lstStyle/>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Pētījuma dalībnieku viedokļi dalījās, vērtējot aizliegto vielu, dopinga lietošanas izplatība profesionālo sportistu vidū. Pēc 37% aptaujāto Latvijas iedzīvotāju domām dopingu lieto līdz 25% profesionālo sportistu, 38% respondentu skatījumā to dara 26%-50% sportistu, savukārt katrs ceturtais (24%) aptaujas dalībnieks uzskata, ka dopinga vielas lieto vairākums profesionālo sportistu. Viedokli, ka sportā aizliegtās vielas lieto vairākums sportistu, biežāk pārstāvēja gados vecākie  (45+) iedzīvotāji, kā arī respondenti, kuru sportiskā forma ir slikta, un kuri vispār neveic fiziskās aktivitātes.</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Sabiedrības informētība par dopinga lietošanu sportā ir visai zema un šajā jautājumā rezultāti nav progresējuši salīdzinājumā ar laikposmu pirms 5 gadiem. Katrs otrais (51%; +5% salīdzinājumā ar 2029.g.) pētījuma dalībnieks savu </a:t>
            </a:r>
            <a:r>
              <a:rPr lang="sv-SE" sz="1100" dirty="0">
                <a:solidFill>
                  <a:srgbClr val="000000"/>
                </a:solidFill>
                <a:latin typeface="Calibri" pitchFamily="34" charset="0"/>
              </a:rPr>
              <a:t>zināšanu līmeni par dopinga lietošanu sportā</a:t>
            </a:r>
            <a:r>
              <a:rPr lang="lv-LV" sz="1100" dirty="0">
                <a:solidFill>
                  <a:srgbClr val="000000"/>
                </a:solidFill>
                <a:latin typeface="Calibri" pitchFamily="34" charset="0"/>
              </a:rPr>
              <a:t> raksturoja kā kopumā sliktu. Kā viduvējas savas zināšanas vērtēja 36% (-2% salīdzinājumā ar 2029.g.) respondentu, kā labas vai teicamas – 9% (-2% salīdzinājumā ar 2029.g.) aptaujāto. Iegūto rezultātu analīze atklāj, ka salīdzinoši labāk informēti jautājumos par dopinga lietošanu sportā ir jaunieši, vīrieši, kā arī respondenti ar labu sportisko formu un kuri regulāri nodarbojas ar sportiskām aktivitātēm.</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Salīdzinoši zema sabiedrības informētība vērojama arī konkrētās tēmās</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saistībā</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ar</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dopingu</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un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tā</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aspektiem</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 Lielākā daļa aptaujāto Latvijas iedzīvotāju ir daļēji (labi vai viduvēji) informēti šādos jautājumos:</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Enerģijas dzērieni un vitamīni (labas zināšanas ir 24%, viduvējas – 40% aptaujāto);</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Uztura bagātinātāji un to lietošanas riski  (labi informēti ir 16%, viduvēji – 39% respondentu).</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Vairākums aptaujāto Latvijas iedzīvotāju slikti orientējas šādās tēmās:</a:t>
            </a:r>
            <a:endPar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endParaRP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Sportā aizliegto vielu saraksts (nav informēti 75%, labas + viduvējas zināšanas ir 20% aptaujas dalībnieku);</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Iespējamās blaknes no sporta aizliegtajām vielām, piem., no </a:t>
            </a:r>
            <a:r>
              <a:rPr lang="lv-LV" sz="1100" dirty="0" err="1">
                <a:solidFill>
                  <a:srgbClr val="000000"/>
                </a:solidFill>
                <a:latin typeface="Calibri" pitchFamily="34" charset="0"/>
              </a:rPr>
              <a:t>anaboliskajiem</a:t>
            </a:r>
            <a:r>
              <a:rPr lang="lv-LV" sz="1100" dirty="0">
                <a:solidFill>
                  <a:srgbClr val="000000"/>
                </a:solidFill>
                <a:latin typeface="Calibri" pitchFamily="34" charset="0"/>
              </a:rPr>
              <a:t> steroīdiem (nav informēti 82%, labas + viduvējas zināšanas ir 34%);</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Dopinga kontroles procedūra (nav informēti 59%, labas + viduvējas zināšanas ir 36%);</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Antidopinga noteikumu pārkāpumu sankcijas (nav informēti 57%, labas + viduvējas zināšanas ir 39%);</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Kas ir antidopinga noteikumu pārkāpumi (nav informēti 55%, labas + viduvējas zināšanas ir 39%).</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Pārliecinoši nozīmīgākie informācijas avoti par sportā aizliegtajām vielām ir masu mediji, kuros informāciju šajos jautājumos guvusi dominējošā daļa (76%) aptaujas dalībnieku. Nākamās vietas nozīmīgāko informācijas avotu sarakstā ieņem sociālie mediji (informāciju par sportā aizliegtajām vielām guvuši 36% respondentu), kā arī radi, draugi, kolēģi (informāciju guvuši 13% aptaujāto).</a:t>
            </a:r>
            <a:endPar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endParaRPr>
          </a:p>
        </p:txBody>
      </p:sp>
      <p:sp>
        <p:nvSpPr>
          <p:cNvPr id="3" name="Slide Number Placeholder 1">
            <a:extLst>
              <a:ext uri="{FF2B5EF4-FFF2-40B4-BE49-F238E27FC236}">
                <a16:creationId xmlns:a16="http://schemas.microsoft.com/office/drawing/2014/main" id="{B3FCA9E8-20A9-DE86-AF96-E90C8F4D6181}"/>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16</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1370471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5CA994B-A536-9DE8-45A9-C0FDB1BF7D92}"/>
              </a:ext>
            </a:extLst>
          </p:cNvPr>
          <p:cNvSpPr>
            <a:spLocks noChangeArrowheads="1"/>
          </p:cNvSpPr>
          <p:nvPr/>
        </p:nvSpPr>
        <p:spPr bwMode="auto">
          <a:xfrm>
            <a:off x="649224" y="207039"/>
            <a:ext cx="8193024" cy="6468081"/>
          </a:xfrm>
          <a:prstGeom prst="rect">
            <a:avLst/>
          </a:prstGeom>
          <a:noFill/>
          <a:ln w="9525">
            <a:noFill/>
            <a:miter lim="800000"/>
            <a:headEnd/>
            <a:tailEnd/>
          </a:ln>
        </p:spPr>
        <p:txBody>
          <a:bodyPr/>
          <a:lstStyle/>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Par sportā aizliegtām dopinga vielām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skolā</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augstskolā</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vai</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sporta</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nodarbībās</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mācījušies ir 11% (+2% salīdzinājumā ar 2019.g.) aptaujāto Latvijas iedzīvotāju, visbiežāk – jaunieši, finansiāli nodrošinātākie iedzīvotāji, respondenti ar labu sportisko formu. Vairākums no viņiem ir izglītojušies šādās tēmās:</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Sportā aizliegto vielu (dopinga) ietekme uz veselību (minēja 66% no respondentiem, kuri ir mācījušies par sportā aizliegtām dopinga vielām);</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Sportā aizliegtās vielas un metodes (58%);</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Uztura bagātinātāji un to lietošanas riski (54%).</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Pētījuma rezultāti ļauj apgalvot, ka atbildīgās Latvijas institūcijas ir visai kūtras komunikācijā ar sabiedrību – par Latvijas institūciju, tai skaitā Latvijas Antidopinga biroja, paveikto apkarojot dopinga lietošanu sportā dzirdējis vien retais:</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Par Latvijas institūciju paveikto apkarojot dopinga lietošanu sportā kādu informāciju lasījuši, dzirdējuši ir 12% aptaujāto Latvijas iedzīvotāju;</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Par iniciatīvu “patiess sports” vai kādu informāciju par Latvijas Antidopinga biroja paveikto, apkarojot dopinga lietošanu sportā, ir dzirdējuši vien 5% aptaujas dalībnieku. Vienīgā sociāli demogrāfiskā grupa, kur kādas Latvijas Antidopinga aktivitātes atpazina vismaz 10% aptaujāto, ir jaunieši vecumā līdz 24 gadiem.</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Sportā aizliegtās vielas, piemēram </a:t>
            </a:r>
            <a:r>
              <a:rPr lang="lv-LV" sz="1100" dirty="0" err="1">
                <a:solidFill>
                  <a:srgbClr val="000000"/>
                </a:solidFill>
                <a:latin typeface="Calibri" pitchFamily="34" charset="0"/>
              </a:rPr>
              <a:t>anaboliskos</a:t>
            </a:r>
            <a:r>
              <a:rPr lang="lv-LV" sz="1100" dirty="0">
                <a:solidFill>
                  <a:srgbClr val="000000"/>
                </a:solidFill>
                <a:latin typeface="Calibri" pitchFamily="34" charset="0"/>
              </a:rPr>
              <a:t> steroīdus, augšanas hormonu </a:t>
            </a:r>
            <a:r>
              <a:rPr lang="lv-LV" sz="1100" dirty="0" err="1">
                <a:solidFill>
                  <a:srgbClr val="000000"/>
                </a:solidFill>
                <a:latin typeface="Calibri" pitchFamily="34" charset="0"/>
              </a:rPr>
              <a:t>utml</a:t>
            </a:r>
            <a:r>
              <a:rPr lang="lv-LV" sz="1100" dirty="0">
                <a:solidFill>
                  <a:srgbClr val="000000"/>
                </a:solidFill>
                <a:latin typeface="Calibri" pitchFamily="34" charset="0"/>
              </a:rPr>
              <a:t>. vielas, ne medicīniskiem mērķiem ir lietojuši 3% aptaujāto Latvijas iedzīvotāju  un tas ir divkārt mazāk nekā iepriekšējā  aptaujā (-4% salīdzinājumā ar 2019.g.). Salīdzinoši biežāk to darījuši gados jaunākie respondenti līdz 34 gadiem, ar zemāku izglītības līmeni, vīrieši,  kā arī finansiāli nodrošinātākie aptaujas dalībnieki. Trīs (0,2% no visiem) respondenti atzina, ka sportā aizliegtās vielas lieto pašlaik. </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Labāku sportisko rezultātu sasniegšanai kādas vielas, dzērienus vai preparātus pēdējā gada laikā ir lietojuši  6% aptaujāto Latvijas iedzīvotāju, salīdzinoši biežāk - gados jaunākie respondenti līdz 34 gadiem, vīrieši, finansiāli nodrošinātākie aptaujas iedzīvotāji, kā arī tie aptaujas dalībnieki, kuru savu fizisko formu vērtēja kā labu.</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Divas trešdaļas (67%) pētījuma dalībnieku pēdējā gada laikā ir lietojuši vitamīnu un minerālvielu  kompleksus. 13% respondentu pēdējā gada laikā ir lietojuši sporta un enerģijas dzērienus, pirms treniņa dzērienus, 7% ir lietojuši muskuļu masas un spēka palielināšanai domātus uztura bagātinātājus (piem. proteīnu kokteiļi, aminoskābes u.tml.), 3% ir lietojuši vielas svara samazināšanai.</a:t>
            </a:r>
          </a:p>
        </p:txBody>
      </p:sp>
      <p:sp>
        <p:nvSpPr>
          <p:cNvPr id="3" name="Slide Number Placeholder 1">
            <a:extLst>
              <a:ext uri="{FF2B5EF4-FFF2-40B4-BE49-F238E27FC236}">
                <a16:creationId xmlns:a16="http://schemas.microsoft.com/office/drawing/2014/main" id="{069FB260-02A1-0EF5-BC39-38663FFC3991}"/>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17</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2776762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DCDA85B-AC14-73AE-3D1F-CE93EA42755A}"/>
              </a:ext>
            </a:extLst>
          </p:cNvPr>
          <p:cNvSpPr>
            <a:spLocks noChangeArrowheads="1"/>
          </p:cNvSpPr>
          <p:nvPr/>
        </p:nvSpPr>
        <p:spPr bwMode="auto">
          <a:xfrm>
            <a:off x="329185" y="207039"/>
            <a:ext cx="8531351" cy="6468081"/>
          </a:xfrm>
          <a:prstGeom prst="rect">
            <a:avLst/>
          </a:prstGeom>
          <a:noFill/>
          <a:ln w="9525">
            <a:noFill/>
            <a:miter lim="800000"/>
            <a:headEnd/>
            <a:tailEnd/>
          </a:ln>
        </p:spPr>
        <p:txBody>
          <a:bodyPr/>
          <a:lstStyle/>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Dominējošā daļā (78%) gadījumu lietotās vielas, dzērieni vai preparāti tika iegādāti aptiekā. 19% aptaujāto tās pirkuši internetā, 16% - pārtikas veikalā,  12% - sporta preču veikalā vai specializētajā sporta uzturu veikalā.</a:t>
            </a:r>
          </a:p>
          <a:p>
            <a:pPr marL="914400" lvl="1" indent="-457200" algn="just">
              <a:lnSpc>
                <a:spcPct val="120000"/>
              </a:lnSpc>
              <a:spcBef>
                <a:spcPts val="600"/>
              </a:spcBef>
              <a:buClr>
                <a:srgbClr val="CC3300"/>
              </a:buClr>
              <a:buFont typeface="Wingdings" pitchFamily="2" charset="2"/>
              <a:buChar char="q"/>
            </a:pPr>
            <a:r>
              <a:rPr kumimoji="0" lang="lv-LV" sz="1100" b="0" i="0" u="none" strike="noStrike" kern="1200" cap="none" spc="0" normalizeH="0" baseline="0" noProof="0" dirty="0">
                <a:ln>
                  <a:noFill/>
                </a:ln>
                <a:solidFill>
                  <a:srgbClr val="000000"/>
                </a:solidFill>
                <a:effectLst/>
                <a:uLnTx/>
                <a:uFillTx/>
                <a:latin typeface="Calibri" pitchFamily="34" charset="0"/>
                <a:ea typeface="+mn-ea"/>
                <a:cs typeface="+mn-cs"/>
              </a:rPr>
              <a:t>Pētījuma rezultāti respondentu vidū, kuri ir iegādājušies kādas </a:t>
            </a:r>
            <a:r>
              <a:rPr lang="lv-LV" sz="1100" dirty="0">
                <a:solidFill>
                  <a:srgbClr val="000000"/>
                </a:solidFill>
                <a:latin typeface="Calibri" pitchFamily="34" charset="0"/>
              </a:rPr>
              <a:t>vielas, dzērienus vai preparātus labākas fiziskās formas, pašsajūtas sasniegšanai, atklāj pozitīvas tendences – sabiedrība kļūst zinošāka, informētāka un atbildīgāka dažādu vielu lietošanā:</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Vairākums (59%) Latvijas iedzīvotāju, kuri ir lietojuši </a:t>
            </a:r>
            <a:r>
              <a:rPr kumimoji="0" lang="lv-LV" sz="1100" b="0" i="0" u="none" strike="noStrike" kern="1200" cap="none" spc="0" normalizeH="0" baseline="0" noProof="0" dirty="0">
                <a:ln>
                  <a:noFill/>
                </a:ln>
                <a:solidFill>
                  <a:srgbClr val="000000"/>
                </a:solidFill>
                <a:effectLst/>
                <a:uLnTx/>
                <a:uFillTx/>
                <a:latin typeface="Calibri" pitchFamily="34" charset="0"/>
                <a:ea typeface="+mn-ea"/>
                <a:cs typeface="+mn-cs"/>
              </a:rPr>
              <a:t>kādas </a:t>
            </a:r>
            <a:r>
              <a:rPr lang="lv-LV" sz="1100" dirty="0">
                <a:solidFill>
                  <a:srgbClr val="000000"/>
                </a:solidFill>
                <a:latin typeface="Calibri" pitchFamily="34" charset="0"/>
              </a:rPr>
              <a:t>vielas, dzērienus vai preparātus fiziskās formas uzlabošanai, apgalvoja, ka labi zina to, kādu ietekmi uz organismu un tajā notiekošajiem procesiem atstāj lietotās vielas, un tas ir ievērojami vairāk nekā iepriekšējā pētījumā (+20% salīdzinājumā ar 2019.g.). Kā viduvējas savas zināšanas par lietotajām vielām raksturoja 30% (+2% salīdzinājumā ar 2019.g.), kā kopumā sliktas savas zināšanas vērtēja 8% (-12% salīdzinājumā ar 2019.g.) aptaujas dalībnieku;</a:t>
            </a:r>
          </a:p>
          <a:p>
            <a:pPr marL="1371600" lvl="2" indent="-457200" algn="just">
              <a:lnSpc>
                <a:spcPct val="120000"/>
              </a:lnSpc>
              <a:spcBef>
                <a:spcPts val="600"/>
              </a:spcBef>
              <a:buClr>
                <a:srgbClr val="CC3300"/>
              </a:buClr>
              <a:buFont typeface="Wingdings" panose="05000000000000000000" pitchFamily="2" charset="2"/>
              <a:buChar char="ü"/>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Lietoto preparātu etiķetes vai lietošanas pamācības rūpīgi izlasīja 72% </a:t>
            </a:r>
            <a:r>
              <a:rPr lang="lv-LV" sz="1100" dirty="0">
                <a:solidFill>
                  <a:srgbClr val="000000"/>
                </a:solidFill>
                <a:latin typeface="Calibri" pitchFamily="34" charset="0"/>
              </a:rPr>
              <a:t>(+11% salīdzinājumā ar 2019.g.) šo vielu lietotāji. Pavirši to darīja 20% (-2% salīdzinājumā ar 2019.g.), nemaz tās nelasīja 7% (+`1% salīdzinājumā ar 2019.g.) respondentu;</a:t>
            </a:r>
          </a:p>
          <a:p>
            <a:pPr marL="1371600" lvl="2" indent="-457200" algn="just">
              <a:lnSpc>
                <a:spcPct val="120000"/>
              </a:lnSpc>
              <a:spcBef>
                <a:spcPts val="600"/>
              </a:spcBef>
              <a:buClr>
                <a:srgbClr val="CC3300"/>
              </a:buClr>
              <a:buFont typeface="Wingdings" panose="05000000000000000000" pitchFamily="2" charset="2"/>
              <a:buChar char="ü"/>
            </a:pPr>
            <a:r>
              <a:rPr kumimoji="0" lang="lv-LV" sz="1100" b="0" i="0" u="none" strike="noStrike" kern="1200" cap="none" spc="0" normalizeH="0" baseline="0" noProof="0" dirty="0">
                <a:ln>
                  <a:noFill/>
                </a:ln>
                <a:solidFill>
                  <a:srgbClr val="000000"/>
                </a:solidFill>
                <a:effectLst/>
                <a:uLnTx/>
                <a:uFillTx/>
                <a:latin typeface="Calibri" pitchFamily="34" charset="0"/>
                <a:ea typeface="+mn-ea"/>
                <a:cs typeface="+mn-cs"/>
              </a:rPr>
              <a:t>Vairāk nekā trīs ceturtdaļas (81%) aptaujāto </a:t>
            </a:r>
            <a:r>
              <a:rPr lang="lv-LV" sz="1100" dirty="0">
                <a:solidFill>
                  <a:srgbClr val="000000"/>
                </a:solidFill>
                <a:latin typeface="Calibri" pitchFamily="34" charset="0"/>
              </a:rPr>
              <a:t>Latvijas iedzīvotāju, kuri ir lietojuši </a:t>
            </a:r>
            <a:r>
              <a:rPr kumimoji="0" lang="lv-LV" sz="1100" b="0" i="0" u="none" strike="noStrike" kern="1200" cap="none" spc="0" normalizeH="0" baseline="0" noProof="0" dirty="0">
                <a:ln>
                  <a:noFill/>
                </a:ln>
                <a:solidFill>
                  <a:srgbClr val="000000"/>
                </a:solidFill>
                <a:effectLst/>
                <a:uLnTx/>
                <a:uFillTx/>
                <a:latin typeface="Calibri" pitchFamily="34" charset="0"/>
                <a:ea typeface="+mn-ea"/>
                <a:cs typeface="+mn-cs"/>
              </a:rPr>
              <a:t>kādas </a:t>
            </a:r>
            <a:r>
              <a:rPr lang="lv-LV" sz="1100" dirty="0">
                <a:solidFill>
                  <a:srgbClr val="000000"/>
                </a:solidFill>
                <a:latin typeface="Calibri" pitchFamily="34" charset="0"/>
              </a:rPr>
              <a:t>vielas, dzērienus vai preparātus fiziskās formas uzlabošanai, apgalvoja, ka viņiem ir svarīgi, lai vielas, kurus Jūs lietojāt, būtu oficiāli reģistrētas tieši Latvijā (piemēram, PVD reģistrā) un tas ir ievērojami vairāk nekā iepriekšējā pētījumā (+30% salīdzinājumā ar 2019.g.). Preparātu reģistrāciju Latvijā par nesvarīgu uzskata 15% (-15% salīdzinājumā ar 2019.g.) respondentu.</a:t>
            </a:r>
          </a:p>
          <a:p>
            <a:pPr marL="1371600" lvl="2" indent="-457200" algn="just">
              <a:lnSpc>
                <a:spcPct val="120000"/>
              </a:lnSpc>
              <a:spcBef>
                <a:spcPts val="600"/>
              </a:spcBef>
              <a:buClr>
                <a:srgbClr val="CC3300"/>
              </a:buClr>
              <a:buFont typeface="Wingdings" panose="05000000000000000000" pitchFamily="2" charset="2"/>
              <a:buChar char="ü"/>
            </a:pPr>
            <a:r>
              <a:rPr kumimoji="0" lang="lv-LV" sz="1100" b="0" i="0" u="none" strike="noStrike" kern="1200" cap="none" spc="0" normalizeH="0" baseline="0" noProof="0" dirty="0">
                <a:ln>
                  <a:noFill/>
                </a:ln>
                <a:solidFill>
                  <a:srgbClr val="000000"/>
                </a:solidFill>
                <a:effectLst/>
                <a:uLnTx/>
                <a:uFillTx/>
                <a:latin typeface="Calibri" pitchFamily="34" charset="0"/>
                <a:ea typeface="+mn-ea"/>
                <a:cs typeface="+mn-cs"/>
              </a:rPr>
              <a:t>Vairāk nekā divas trešdaļas (70%) respondentu, kuri </a:t>
            </a:r>
            <a:r>
              <a:rPr lang="lv-LV" sz="1100" dirty="0">
                <a:solidFill>
                  <a:srgbClr val="000000"/>
                </a:solidFill>
                <a:latin typeface="Calibri" pitchFamily="34" charset="0"/>
              </a:rPr>
              <a:t>kuri ir lietojuši </a:t>
            </a:r>
            <a:r>
              <a:rPr kumimoji="0" lang="lv-LV" sz="1100" b="0" i="0" u="none" strike="noStrike" kern="1200" cap="none" spc="0" normalizeH="0" baseline="0" noProof="0" dirty="0">
                <a:ln>
                  <a:noFill/>
                </a:ln>
                <a:solidFill>
                  <a:srgbClr val="000000"/>
                </a:solidFill>
                <a:effectLst/>
                <a:uLnTx/>
                <a:uFillTx/>
                <a:latin typeface="Calibri" pitchFamily="34" charset="0"/>
                <a:ea typeface="+mn-ea"/>
                <a:cs typeface="+mn-cs"/>
              </a:rPr>
              <a:t>kādas </a:t>
            </a:r>
            <a:r>
              <a:rPr lang="lv-LV" sz="1100" dirty="0">
                <a:solidFill>
                  <a:srgbClr val="000000"/>
                </a:solidFill>
                <a:latin typeface="Calibri" pitchFamily="34" charset="0"/>
              </a:rPr>
              <a:t>vielas, dzērienus vai preparātus fiziskās formas uzlabošanai, atzina, ka lietotās vielas sniedza gaidīto rezultātu, un arī viņu skaits ir ievērojami lielāks nekā iepriekšējā pētījumā (+23% salīdzinājumā ar 2019.g.). Vīlušies preparāta efektivitātē ir 11% (-13% salīdzinājumā ar 2019.g.) aptaujāto.</a:t>
            </a:r>
          </a:p>
          <a:p>
            <a:pPr marL="914400" lvl="1" indent="-457200" algn="just">
              <a:lnSpc>
                <a:spcPct val="120000"/>
              </a:lnSpc>
              <a:spcBef>
                <a:spcPts val="600"/>
              </a:spcBef>
              <a:buClr>
                <a:srgbClr val="CC3300"/>
              </a:buClr>
              <a:buFont typeface="Wingdings" pitchFamily="2" charset="2"/>
              <a:buChar char="q"/>
            </a:pPr>
            <a:r>
              <a:rPr kumimoji="0" lang="lv-LV" sz="1100" b="0" i="0" u="none" strike="noStrike" kern="1200" cap="none" spc="0" normalizeH="0" baseline="0" noProof="0" dirty="0">
                <a:ln>
                  <a:noFill/>
                </a:ln>
                <a:solidFill>
                  <a:srgbClr val="000000"/>
                </a:solidFill>
                <a:effectLst/>
                <a:uLnTx/>
                <a:uFillTx/>
                <a:latin typeface="Calibri" pitchFamily="34" charset="0"/>
                <a:ea typeface="+mn-ea"/>
                <a:cs typeface="+mn-cs"/>
              </a:rPr>
              <a:t>Sabiedrības viedoklis dalās, runājot par atbildīgo institūciju darbu cīņā pret dopinga lietošanu sportā. Katrs trešais (33%) pētījuma dalībnieks sniedza pozitīvu vērtējumu, paužot viedokli, ka atbildīgās institūcijas dara pietiekami apkarojot dopinga lietošanu sportā. Pretēju, kritisku viedokli pārstāvēja nedaudz mazāks (30%) iedzīvotāju loks. </a:t>
            </a:r>
            <a:r>
              <a:rPr lang="lv-LV" sz="1100" dirty="0">
                <a:solidFill>
                  <a:srgbClr val="000000"/>
                </a:solidFill>
                <a:latin typeface="Calibri" pitchFamily="34" charset="0"/>
              </a:rPr>
              <a:t>Vairāk nekā trešdaļa respondentu atturējās sniegt konkrētu vērtējumu valsts darbam </a:t>
            </a:r>
            <a:r>
              <a:rPr kumimoji="0" lang="lv-LV" sz="1100" b="0" i="0" u="none" strike="noStrike" kern="1200" cap="none" spc="0" normalizeH="0" baseline="0" noProof="0" dirty="0">
                <a:ln>
                  <a:noFill/>
                </a:ln>
                <a:solidFill>
                  <a:srgbClr val="000000"/>
                </a:solidFill>
                <a:effectLst/>
                <a:uLnTx/>
                <a:uFillTx/>
                <a:latin typeface="Calibri" pitchFamily="34" charset="0"/>
                <a:ea typeface="+mn-ea"/>
                <a:cs typeface="+mn-cs"/>
              </a:rPr>
              <a:t>cīņā pret dopinga lietošanu sportā. </a:t>
            </a:r>
            <a:r>
              <a:rPr lang="lv-LV" sz="1100" dirty="0">
                <a:solidFill>
                  <a:srgbClr val="000000"/>
                </a:solidFill>
                <a:latin typeface="Calibri" pitchFamily="34" charset="0"/>
              </a:rPr>
              <a:t>Aptaujas rezultātu analīze respondentu grupās, kuras izveidotas pēc dažādām sociāli demogrāfiskajām pazīmēm, atklāj šādas tendences:</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Jo gados jaunāki ir respondenti, jo biežāk pozitīvi tika vērtēts </a:t>
            </a:r>
            <a:r>
              <a:rPr kumimoji="0" lang="lv-LV" sz="1100" b="0" i="0" u="none" strike="noStrike" kern="1200" cap="none" spc="0" normalizeH="0" baseline="0" noProof="0" dirty="0">
                <a:ln>
                  <a:noFill/>
                </a:ln>
                <a:solidFill>
                  <a:srgbClr val="000000"/>
                </a:solidFill>
                <a:effectLst/>
                <a:uLnTx/>
                <a:uFillTx/>
                <a:latin typeface="Calibri" pitchFamily="34" charset="0"/>
                <a:ea typeface="+mn-ea"/>
                <a:cs typeface="+mn-cs"/>
              </a:rPr>
              <a:t>atbildīgo institūciju darbs cīņā pret dopinga lietošanu sportā;</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Jo labāka ir fiziskā formā un biežāk tiek veiktas fiziskās aktivitātes, jo pozitīvāk tiek vērtēts </a:t>
            </a:r>
            <a:r>
              <a:rPr kumimoji="0" lang="lv-LV" sz="1100" b="0" i="0" u="none" strike="noStrike" kern="1200" cap="none" spc="0" normalizeH="0" baseline="0" noProof="0" dirty="0">
                <a:ln>
                  <a:noFill/>
                </a:ln>
                <a:solidFill>
                  <a:srgbClr val="000000"/>
                </a:solidFill>
                <a:effectLst/>
                <a:uLnTx/>
                <a:uFillTx/>
                <a:latin typeface="Calibri" pitchFamily="34" charset="0"/>
                <a:ea typeface="+mn-ea"/>
                <a:cs typeface="+mn-cs"/>
              </a:rPr>
              <a:t>atbildīgo institūciju darbs apkarojot dopinga lietošanu sportā;</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Vīrieši pozitīvāk nekā sievietes vērtēja valsts darbību dopinga lietošanas apkarošanā.</a:t>
            </a:r>
          </a:p>
        </p:txBody>
      </p:sp>
      <p:sp>
        <p:nvSpPr>
          <p:cNvPr id="3" name="Slide Number Placeholder 1">
            <a:extLst>
              <a:ext uri="{FF2B5EF4-FFF2-40B4-BE49-F238E27FC236}">
                <a16:creationId xmlns:a16="http://schemas.microsoft.com/office/drawing/2014/main" id="{C3193661-EED1-884A-68DB-E09F1F7D34AF}"/>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18</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0069134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4CD14E2-084B-98F2-8DF6-97745F0941BE}"/>
              </a:ext>
            </a:extLst>
          </p:cNvPr>
          <p:cNvSpPr>
            <a:spLocks noChangeArrowheads="1"/>
          </p:cNvSpPr>
          <p:nvPr/>
        </p:nvSpPr>
        <p:spPr bwMode="auto">
          <a:xfrm>
            <a:off x="594360" y="207039"/>
            <a:ext cx="8193024" cy="6468081"/>
          </a:xfrm>
          <a:prstGeom prst="rect">
            <a:avLst/>
          </a:prstGeom>
          <a:noFill/>
          <a:ln w="9525">
            <a:noFill/>
            <a:miter lim="800000"/>
            <a:headEnd/>
            <a:tailEnd/>
          </a:ln>
        </p:spPr>
        <p:txBody>
          <a:bodyPr/>
          <a:lstStyle/>
          <a:p>
            <a:pPr marL="914400" lvl="1" indent="-457200" algn="just">
              <a:lnSpc>
                <a:spcPct val="120000"/>
              </a:lnSpc>
              <a:spcBef>
                <a:spcPts val="600"/>
              </a:spcBef>
              <a:buClr>
                <a:srgbClr val="CC3300"/>
              </a:buClr>
              <a:buFont typeface="Wingdings" pitchFamily="2" charset="2"/>
              <a:buChar char="q"/>
            </a:pPr>
            <a:r>
              <a:rPr kumimoji="0" lang="lv-LV" sz="1100" b="0" i="0" u="none" strike="noStrike" kern="1200" cap="none" spc="0" normalizeH="0" baseline="0" noProof="0" dirty="0">
                <a:ln>
                  <a:noFill/>
                </a:ln>
                <a:solidFill>
                  <a:srgbClr val="000000"/>
                </a:solidFill>
                <a:effectLst/>
                <a:uLnTx/>
                <a:uFillTx/>
                <a:latin typeface="Calibri" pitchFamily="34" charset="0"/>
                <a:ea typeface="+mn-ea"/>
                <a:cs typeface="+mn-cs"/>
              </a:rPr>
              <a:t>Lielākā daļa aptaujāto Latvijas iedzīvotāju uzticas starptautiskajai un Latvijas antidopinga </a:t>
            </a:r>
            <a:r>
              <a:rPr kumimoji="0" lang="lv-LV" sz="1100" b="0" i="0" u="none" strike="noStrike" kern="1200" cap="none" spc="0" normalizeH="0" baseline="0" noProof="0" dirty="0" err="1">
                <a:ln>
                  <a:noFill/>
                </a:ln>
                <a:solidFill>
                  <a:srgbClr val="000000"/>
                </a:solidFill>
                <a:effectLst/>
                <a:uLnTx/>
                <a:uFillTx/>
                <a:latin typeface="Calibri" pitchFamily="34" charset="0"/>
                <a:ea typeface="+mn-ea"/>
                <a:cs typeface="+mn-cs"/>
              </a:rPr>
              <a:t>sistēm</a:t>
            </a:r>
            <a:r>
              <a:rPr lang="lv-LV" sz="1100" dirty="0" err="1">
                <a:solidFill>
                  <a:srgbClr val="000000"/>
                </a:solidFill>
                <a:latin typeface="Calibri" pitchFamily="34" charset="0"/>
              </a:rPr>
              <a:t>ām</a:t>
            </a:r>
            <a:r>
              <a:rPr lang="lv-LV" sz="1100" dirty="0">
                <a:solidFill>
                  <a:srgbClr val="000000"/>
                </a:solidFill>
                <a:latin typeface="Calibri" pitchFamily="34" charset="0"/>
              </a:rPr>
              <a:t>. Jāuzsver, ka šī gada rezultāti liecina par pozitīvām tendencēm - sabiedrībā pieaug uzticēšanās struktūrām, kas apkaro dopinga lietošanu sportā:</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Starptautiskajai antidopinga sistēmai uzticas 54% (+14% salīdzinājumā ar 2019.g.), savukārt neuzticas 22% (+4% salīdzinājumā ar 2019.g.) pētījuma dalībnieku;</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Latvijas antidopinga sistēmai uzticas 52% (+23% salīdzinājumā ar 2019.g.), savukārt neuzticas 22% (rezultāts nav mainījies) respondentu.</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Dažādās respondentu sociāli demogrāfiskajās grupās iegūtie rezultāti atklāj šādas tendences:</a:t>
            </a:r>
          </a:p>
          <a:p>
            <a:pPr marL="1828800" lvl="3" indent="-457200" algn="just">
              <a:lnSpc>
                <a:spcPct val="120000"/>
              </a:lnSpc>
              <a:spcBef>
                <a:spcPts val="600"/>
              </a:spcBef>
              <a:buClr>
                <a:srgbClr val="CC3300"/>
              </a:buClr>
              <a:buFont typeface="Wingdings" panose="05000000000000000000" pitchFamily="2" charset="2"/>
              <a:buChar char="Ø"/>
            </a:pPr>
            <a:r>
              <a:rPr lang="lv-LV" sz="1100" dirty="0">
                <a:solidFill>
                  <a:srgbClr val="000000"/>
                </a:solidFill>
                <a:latin typeface="Calibri" pitchFamily="34" charset="0"/>
              </a:rPr>
              <a:t>Jo gados jaunāki, ar augstāku izglītības līmeni un finansiāli nodrošinātāki ir respondenti, jo lielāks ir to </a:t>
            </a:r>
            <a:r>
              <a:rPr lang="lv-LV" sz="1100" dirty="0" err="1">
                <a:solidFill>
                  <a:srgbClr val="000000"/>
                </a:solidFill>
                <a:latin typeface="Calibri" pitchFamily="34" charset="0"/>
              </a:rPr>
              <a:t>to</a:t>
            </a:r>
            <a:r>
              <a:rPr lang="lv-LV" sz="1100" dirty="0">
                <a:solidFill>
                  <a:srgbClr val="000000"/>
                </a:solidFill>
                <a:latin typeface="Calibri" pitchFamily="34" charset="0"/>
              </a:rPr>
              <a:t> aptaujāto skaits, kuri uzticas Latvijas antidopinga sistēmai;</a:t>
            </a:r>
          </a:p>
          <a:p>
            <a:pPr marL="1828800" lvl="3" indent="-457200" algn="just">
              <a:lnSpc>
                <a:spcPct val="120000"/>
              </a:lnSpc>
              <a:spcBef>
                <a:spcPts val="600"/>
              </a:spcBef>
              <a:buClr>
                <a:srgbClr val="CC3300"/>
              </a:buClr>
              <a:buFont typeface="Wingdings" panose="05000000000000000000" pitchFamily="2" charset="2"/>
              <a:buChar char="Ø"/>
            </a:pPr>
            <a:r>
              <a:rPr lang="lv-LV" sz="1100" dirty="0">
                <a:solidFill>
                  <a:srgbClr val="000000"/>
                </a:solidFill>
                <a:latin typeface="Calibri" pitchFamily="34" charset="0"/>
              </a:rPr>
              <a:t>Jo labāka ir fiziskā formā un biežāk tiek veiktas fiziskās aktivitātes, jo biežāk tika pausta uzticēšanās Latvijas antidopinga institūcijām.</a:t>
            </a:r>
          </a:p>
          <a:p>
            <a:pPr marL="914400" lvl="1" indent="-457200" algn="just">
              <a:lnSpc>
                <a:spcPct val="120000"/>
              </a:lnSpc>
              <a:spcBef>
                <a:spcPts val="600"/>
              </a:spcBef>
              <a:buClr>
                <a:srgbClr val="CC3300"/>
              </a:buClr>
              <a:buFont typeface="Wingdings" pitchFamily="2" charset="2"/>
              <a:buChar char="q"/>
            </a:pPr>
            <a:r>
              <a:rPr kumimoji="0" lang="lv-LV" sz="1100" b="0" i="0" u="none" strike="noStrike" kern="1200" cap="none" spc="0" normalizeH="0" baseline="0" noProof="0" dirty="0">
                <a:ln>
                  <a:noFill/>
                </a:ln>
                <a:solidFill>
                  <a:srgbClr val="000000"/>
                </a:solidFill>
                <a:effectLst/>
                <a:uLnTx/>
                <a:uFillTx/>
                <a:latin typeface="Calibri" pitchFamily="34" charset="0"/>
                <a:ea typeface="+mn-ea"/>
                <a:cs typeface="+mn-cs"/>
              </a:rPr>
              <a:t>Latvijas sabiedrībā kopumā valda (pārstāvēja 73% respondentu) uzskats, ka Latvijā ikvienam bērnam un jaunietim ir nodrošinātas tiesības uz drošu un patīkamu sporta vidi. Pretēju viedokli pauda gandrīz ceturtā daļa</a:t>
            </a:r>
            <a:r>
              <a:rPr lang="lv-LV" sz="1100" dirty="0">
                <a:solidFill>
                  <a:srgbClr val="000000"/>
                </a:solidFill>
                <a:latin typeface="Calibri" pitchFamily="34" charset="0"/>
              </a:rPr>
              <a:t> </a:t>
            </a:r>
            <a:r>
              <a:rPr kumimoji="0" lang="lv-LV" sz="1100" b="0" i="0" u="none" strike="noStrike" kern="1200" cap="none" spc="0" normalizeH="0" baseline="0" noProof="0" dirty="0">
                <a:ln>
                  <a:noFill/>
                </a:ln>
                <a:solidFill>
                  <a:srgbClr val="000000"/>
                </a:solidFill>
                <a:effectLst/>
                <a:uLnTx/>
                <a:uFillTx/>
                <a:latin typeface="Calibri" pitchFamily="34" charset="0"/>
                <a:ea typeface="+mn-ea"/>
                <a:cs typeface="+mn-cs"/>
              </a:rPr>
              <a:t>(23%) aptaujāto. Svarīgi ir vērst uzmanību uz to, ka aptaujas izlasē salīdzinoši vispozitīvāk sporta vidi bērniem un jauniešiem vērtēja jaunieši vecumā no 18 līdz 24 gadiem, šajā grupā 87% respondentu pārstāvēja viedokli, ka Latvijā ikvienam bērnam un jaunietim ir nodrošinātas tiesības uz drošu un patīkamu sporta vidi. </a:t>
            </a:r>
          </a:p>
          <a:p>
            <a:pPr marL="914400" lvl="1" indent="-457200" algn="just">
              <a:lnSpc>
                <a:spcPct val="120000"/>
              </a:lnSpc>
              <a:spcBef>
                <a:spcPts val="600"/>
              </a:spcBef>
              <a:buClr>
                <a:srgbClr val="CC3300"/>
              </a:buClr>
              <a:buFont typeface="Wingdings" pitchFamily="2" charset="2"/>
              <a:buChar char="q"/>
            </a:pPr>
            <a:r>
              <a:rPr kumimoji="0" lang="lv-LV" sz="1100" b="0" i="0" u="none" strike="noStrike" kern="1200" cap="none" spc="0" normalizeH="0" baseline="0" noProof="0" dirty="0">
                <a:ln>
                  <a:noFill/>
                </a:ln>
                <a:solidFill>
                  <a:srgbClr val="000000"/>
                </a:solidFill>
                <a:effectLst/>
                <a:uLnTx/>
                <a:uFillTx/>
                <a:latin typeface="Calibri" pitchFamily="34" charset="0"/>
                <a:ea typeface="+mn-ea"/>
                <a:cs typeface="+mn-cs"/>
              </a:rPr>
              <a:t>Nozīmīgākās vērtības, kuras Latvijas iedzīvotāju skatījumā </a:t>
            </a:r>
            <a:r>
              <a:rPr kumimoji="0" lang="lv-LV" sz="1100" b="0" i="0" u="sng" strike="noStrike" kern="1200" cap="none" spc="0" normalizeH="0" baseline="0" noProof="0" dirty="0">
                <a:ln>
                  <a:noFill/>
                </a:ln>
                <a:solidFill>
                  <a:srgbClr val="000000"/>
                </a:solidFill>
                <a:effectLst/>
                <a:uLnTx/>
                <a:uFillTx/>
                <a:latin typeface="Calibri" pitchFamily="34" charset="0"/>
                <a:ea typeface="+mn-ea"/>
                <a:cs typeface="+mn-cs"/>
              </a:rPr>
              <a:t>būtu jāizkopj jaunajos sportistos</a:t>
            </a:r>
            <a:r>
              <a:rPr kumimoji="0" lang="lv-LV" sz="1100" b="0" i="0" u="none" strike="noStrike" kern="1200" cap="none" spc="0" normalizeH="0" baseline="0" noProof="0" dirty="0">
                <a:ln>
                  <a:noFill/>
                </a:ln>
                <a:solidFill>
                  <a:srgbClr val="000000"/>
                </a:solidFill>
                <a:effectLst/>
                <a:uLnTx/>
                <a:uFillTx/>
                <a:latin typeface="Calibri" pitchFamily="34" charset="0"/>
                <a:ea typeface="+mn-ea"/>
                <a:cs typeface="+mn-cs"/>
              </a:rPr>
              <a:t>, ir</a:t>
            </a:r>
            <a:r>
              <a:rPr lang="lv-LV" sz="1100" dirty="0">
                <a:solidFill>
                  <a:srgbClr val="000000"/>
                </a:solidFill>
                <a:latin typeface="Calibri" pitchFamily="34" charset="0"/>
              </a:rPr>
              <a:t>:</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Pašdisciplīna (minēja  86% respondentu; +6%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Godīgums (84%; +1%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Cieņa (77%; +12%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Atbildība (77%; +9%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Komandas gars (minēja  74% respondentu; +10% salīdzinājumā ar 2019.g.).</a:t>
            </a:r>
          </a:p>
        </p:txBody>
      </p:sp>
      <p:sp>
        <p:nvSpPr>
          <p:cNvPr id="3" name="Slide Number Placeholder 1">
            <a:extLst>
              <a:ext uri="{FF2B5EF4-FFF2-40B4-BE49-F238E27FC236}">
                <a16:creationId xmlns:a16="http://schemas.microsoft.com/office/drawing/2014/main" id="{D55F3A41-F435-206E-DCF2-C6B45D72BC36}"/>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19</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1753525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36A247C-E06E-FAD3-D4A5-024E4951FC1F}"/>
              </a:ext>
            </a:extLst>
          </p:cNvPr>
          <p:cNvSpPr>
            <a:spLocks noChangeArrowheads="1"/>
          </p:cNvSpPr>
          <p:nvPr/>
        </p:nvSpPr>
        <p:spPr bwMode="auto">
          <a:xfrm>
            <a:off x="785813" y="397383"/>
            <a:ext cx="7617523" cy="381000"/>
          </a:xfrm>
          <a:prstGeom prst="rect">
            <a:avLst/>
          </a:prstGeom>
          <a:noFill/>
          <a:ln w="9525">
            <a:noFill/>
            <a:miter lim="800000"/>
            <a:headEnd/>
            <a:tailEnd/>
          </a:ln>
        </p:spPr>
        <p:txBody>
          <a:bodyPr anchor="ctr"/>
          <a:lstStyle/>
          <a:p>
            <a:pPr algn="ctr" fontAlgn="auto">
              <a:spcBef>
                <a:spcPts val="0"/>
              </a:spcBef>
              <a:spcAft>
                <a:spcPts val="0"/>
              </a:spcAft>
              <a:defRPr/>
            </a:pPr>
            <a:r>
              <a:rPr lang="lv-LV" b="1" dirty="0">
                <a:solidFill>
                  <a:srgbClr val="990033"/>
                </a:solidFill>
              </a:rPr>
              <a:t>SATURS (1)</a:t>
            </a:r>
            <a:endParaRPr lang="en-GB" b="1" dirty="0">
              <a:solidFill>
                <a:srgbClr val="990033"/>
              </a:solidFill>
            </a:endParaRPr>
          </a:p>
        </p:txBody>
      </p:sp>
      <p:sp>
        <p:nvSpPr>
          <p:cNvPr id="5" name="Slide Number Placeholder 1">
            <a:extLst>
              <a:ext uri="{FF2B5EF4-FFF2-40B4-BE49-F238E27FC236}">
                <a16:creationId xmlns:a16="http://schemas.microsoft.com/office/drawing/2014/main" id="{56204194-D5E2-A888-1B3E-8F4A9DCF071C}"/>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2</a:t>
            </a:fld>
            <a:endParaRPr kumimoji="0" lang="lv-LV" sz="1200" b="0" i="0" u="none" strike="noStrike" kern="1200" cap="none" spc="0" normalizeH="0" baseline="0" noProof="0" dirty="0">
              <a:ln>
                <a:noFill/>
              </a:ln>
              <a:effectLst/>
              <a:uLnTx/>
              <a:uFillTx/>
              <a:latin typeface="+mn-lt"/>
              <a:ea typeface="+mn-ea"/>
              <a:cs typeface="+mn-cs"/>
            </a:endParaRPr>
          </a:p>
        </p:txBody>
      </p:sp>
      <p:sp>
        <p:nvSpPr>
          <p:cNvPr id="6" name="Rectangle 5">
            <a:extLst>
              <a:ext uri="{FF2B5EF4-FFF2-40B4-BE49-F238E27FC236}">
                <a16:creationId xmlns:a16="http://schemas.microsoft.com/office/drawing/2014/main" id="{10122648-CC80-6668-FF45-D50A48A170C9}"/>
              </a:ext>
            </a:extLst>
          </p:cNvPr>
          <p:cNvSpPr>
            <a:spLocks noChangeArrowheads="1"/>
          </p:cNvSpPr>
          <p:nvPr/>
        </p:nvSpPr>
        <p:spPr bwMode="auto">
          <a:xfrm>
            <a:off x="785813" y="1078992"/>
            <a:ext cx="7780217" cy="5306200"/>
          </a:xfrm>
          <a:prstGeom prst="rect">
            <a:avLst/>
          </a:prstGeom>
          <a:noFill/>
          <a:ln w="9525">
            <a:noFill/>
            <a:miter lim="800000"/>
            <a:headEnd/>
            <a:tailEnd/>
          </a:ln>
        </p:spPr>
        <p:txBody>
          <a:bodyPr/>
          <a:lstStyle/>
          <a:p>
            <a:pPr marL="285750" indent="-285750">
              <a:lnSpc>
                <a:spcPct val="110000"/>
              </a:lnSpc>
              <a:spcBef>
                <a:spcPts val="600"/>
              </a:spcBef>
              <a:buAutoNum type="romanUcPeriod"/>
              <a:defRPr/>
            </a:pPr>
            <a:r>
              <a:rPr lang="lv-LV" sz="1200" b="1" dirty="0">
                <a:solidFill>
                  <a:srgbClr val="000000"/>
                </a:solidFill>
              </a:rPr>
              <a:t>METODOLOĢISKĀ INFORMĀCIJA </a:t>
            </a:r>
            <a:r>
              <a:rPr lang="lv-LV" sz="1100" dirty="0">
                <a:solidFill>
                  <a:srgbClr val="000000"/>
                </a:solidFill>
              </a:rPr>
              <a:t>...................................................................................................................................................4</a:t>
            </a:r>
            <a:endParaRPr lang="lv-LV" sz="1100" b="1" dirty="0">
              <a:solidFill>
                <a:srgbClr val="000000"/>
              </a:solidFill>
            </a:endParaRPr>
          </a:p>
          <a:p>
            <a:pPr marL="285750" indent="-285750">
              <a:lnSpc>
                <a:spcPct val="110000"/>
              </a:lnSpc>
              <a:spcBef>
                <a:spcPts val="600"/>
              </a:spcBef>
              <a:buAutoNum type="romanUcPeriod"/>
              <a:defRPr/>
            </a:pPr>
            <a:r>
              <a:rPr lang="lv-LV" sz="1200" b="1" dirty="0">
                <a:solidFill>
                  <a:srgbClr val="000000"/>
                </a:solidFill>
              </a:rPr>
              <a:t>GALVENIE SECINĀJUMI</a:t>
            </a:r>
            <a:r>
              <a:rPr lang="lv-LV" sz="1100" dirty="0">
                <a:solidFill>
                  <a:srgbClr val="000000"/>
                </a:solidFill>
              </a:rPr>
              <a:t>.....................................................................................................................................................................8</a:t>
            </a:r>
            <a:endParaRPr lang="lv-LV" sz="1100" b="1" dirty="0">
              <a:solidFill>
                <a:srgbClr val="000000"/>
              </a:solidFill>
            </a:endParaRPr>
          </a:p>
          <a:p>
            <a:pPr marL="285750" indent="-285750">
              <a:lnSpc>
                <a:spcPct val="110000"/>
              </a:lnSpc>
              <a:spcBef>
                <a:spcPts val="600"/>
              </a:spcBef>
              <a:buAutoNum type="romanUcPeriod"/>
              <a:defRPr/>
            </a:pPr>
            <a:r>
              <a:rPr lang="lv-LV" sz="1200" b="1" dirty="0">
                <a:solidFill>
                  <a:srgbClr val="000000"/>
                </a:solidFill>
              </a:rPr>
              <a:t>APTAUJAS REZULTĀTI </a:t>
            </a:r>
          </a:p>
          <a:p>
            <a:pPr marL="266700" indent="-266700">
              <a:lnSpc>
                <a:spcPct val="110000"/>
              </a:lnSpc>
              <a:spcBef>
                <a:spcPts val="600"/>
              </a:spcBef>
              <a:defRPr/>
            </a:pPr>
            <a:r>
              <a:rPr lang="lv-LV" sz="1100" b="1" dirty="0">
                <a:solidFill>
                  <a:srgbClr val="000000"/>
                </a:solidFill>
              </a:rPr>
              <a:t>	</a:t>
            </a:r>
            <a:r>
              <a:rPr lang="en-US" sz="1100" b="1" dirty="0"/>
              <a:t>1</a:t>
            </a:r>
            <a:r>
              <a:rPr lang="lv-LV" sz="1100" b="1" dirty="0"/>
              <a:t>. Vispārēji priekšstati par sportu </a:t>
            </a:r>
            <a:r>
              <a:rPr lang="lv-LV" sz="1100" dirty="0">
                <a:solidFill>
                  <a:srgbClr val="000000"/>
                </a:solidFill>
              </a:rPr>
              <a:t>.....................................................................................................................................................22</a:t>
            </a:r>
            <a:endParaRPr lang="lv-LV" sz="1100" b="1" dirty="0"/>
          </a:p>
          <a:p>
            <a:pPr marL="266700" indent="-266700">
              <a:lnSpc>
                <a:spcPct val="110000"/>
              </a:lnSpc>
              <a:spcBef>
                <a:spcPts val="600"/>
              </a:spcBef>
              <a:defRPr/>
            </a:pPr>
            <a:r>
              <a:rPr lang="lv-LV" sz="1100" b="1" dirty="0"/>
              <a:t>	</a:t>
            </a:r>
            <a:r>
              <a:rPr lang="en-US" sz="1100" b="1" dirty="0"/>
              <a:t>2</a:t>
            </a:r>
            <a:r>
              <a:rPr lang="lv-LV" sz="1100" b="1" dirty="0"/>
              <a:t>. Fiziskās formas vērtējums</a:t>
            </a:r>
            <a:r>
              <a:rPr lang="lv-LV" sz="1100" dirty="0">
                <a:solidFill>
                  <a:srgbClr val="000000"/>
                </a:solidFill>
              </a:rPr>
              <a:t>...............................................................................................................................................................26</a:t>
            </a:r>
            <a:endParaRPr lang="lv-LV" sz="1100" b="1" dirty="0"/>
          </a:p>
          <a:p>
            <a:pPr marL="266700" indent="-266700">
              <a:lnSpc>
                <a:spcPct val="110000"/>
              </a:lnSpc>
              <a:spcBef>
                <a:spcPts val="600"/>
              </a:spcBef>
              <a:defRPr/>
            </a:pPr>
            <a:r>
              <a:rPr lang="lv-LV" sz="1100" b="1" dirty="0">
                <a:solidFill>
                  <a:srgbClr val="000000"/>
                </a:solidFill>
              </a:rPr>
              <a:t>	</a:t>
            </a:r>
            <a:r>
              <a:rPr lang="en-US" sz="1100" b="1" dirty="0">
                <a:solidFill>
                  <a:srgbClr val="000000"/>
                </a:solidFill>
              </a:rPr>
              <a:t>3</a:t>
            </a:r>
            <a:r>
              <a:rPr lang="lv-LV" sz="1100" b="1" dirty="0">
                <a:solidFill>
                  <a:srgbClr val="000000"/>
                </a:solidFill>
              </a:rPr>
              <a:t>. Nodarbošanās ar fiziskām aktivitātēm </a:t>
            </a:r>
            <a:r>
              <a:rPr lang="lv-LV" sz="1100" dirty="0">
                <a:solidFill>
                  <a:srgbClr val="000000"/>
                </a:solidFill>
              </a:rPr>
              <a:t>..........................................................................................................................................29</a:t>
            </a:r>
            <a:endParaRPr lang="lv-LV" sz="1100" b="1" dirty="0">
              <a:solidFill>
                <a:srgbClr val="000000"/>
              </a:solidFill>
            </a:endParaRPr>
          </a:p>
          <a:p>
            <a:pPr marL="266700" indent="-266700">
              <a:lnSpc>
                <a:spcPct val="110000"/>
              </a:lnSpc>
              <a:spcBef>
                <a:spcPts val="600"/>
              </a:spcBef>
              <a:defRPr/>
            </a:pPr>
            <a:r>
              <a:rPr lang="lv-LV" sz="1100" b="1" dirty="0"/>
              <a:t>		3.1. Fizisko aktivitāšu biežums</a:t>
            </a:r>
            <a:r>
              <a:rPr lang="lv-LV" sz="1100" dirty="0">
                <a:solidFill>
                  <a:srgbClr val="000000"/>
                </a:solidFill>
              </a:rPr>
              <a:t>......................................................................................................................................................30</a:t>
            </a:r>
            <a:endParaRPr lang="lv-LV" sz="1100" b="1" dirty="0">
              <a:solidFill>
                <a:srgbClr val="000000"/>
              </a:solidFill>
            </a:endParaRPr>
          </a:p>
          <a:p>
            <a:pPr marL="266700" indent="-266700">
              <a:lnSpc>
                <a:spcPct val="110000"/>
              </a:lnSpc>
              <a:spcBef>
                <a:spcPts val="600"/>
              </a:spcBef>
              <a:defRPr/>
            </a:pPr>
            <a:r>
              <a:rPr lang="lv-LV" sz="1100" b="1" dirty="0"/>
              <a:t>		3.2. Fizisko aktivitāšu veidi </a:t>
            </a:r>
            <a:r>
              <a:rPr lang="lv-LV" sz="1100" dirty="0">
                <a:solidFill>
                  <a:srgbClr val="000000"/>
                </a:solidFill>
              </a:rPr>
              <a:t>...........................................................................................................................................................32</a:t>
            </a:r>
          </a:p>
          <a:p>
            <a:pPr marL="266700" indent="-266700">
              <a:lnSpc>
                <a:spcPct val="110000"/>
              </a:lnSpc>
              <a:spcBef>
                <a:spcPts val="600"/>
              </a:spcBef>
              <a:defRPr/>
            </a:pPr>
            <a:r>
              <a:rPr lang="lv-LV" sz="1100" b="1" dirty="0">
                <a:solidFill>
                  <a:srgbClr val="000000"/>
                </a:solidFill>
              </a:rPr>
              <a:t>		3.3. Fizisko aktivitāšu mērķi </a:t>
            </a:r>
            <a:r>
              <a:rPr lang="lv-LV" sz="1100" dirty="0">
                <a:solidFill>
                  <a:srgbClr val="000000"/>
                </a:solidFill>
              </a:rPr>
              <a:t>.........................................................................................................................................................33</a:t>
            </a:r>
            <a:endParaRPr lang="lv-LV" sz="1100" b="1" dirty="0">
              <a:solidFill>
                <a:srgbClr val="000000"/>
              </a:solidFill>
            </a:endParaRPr>
          </a:p>
          <a:p>
            <a:pPr marL="266700" indent="-266700">
              <a:lnSpc>
                <a:spcPct val="110000"/>
              </a:lnSpc>
              <a:spcBef>
                <a:spcPts val="600"/>
              </a:spcBef>
              <a:defRPr/>
            </a:pPr>
            <a:r>
              <a:rPr lang="lv-LV" sz="1100" b="1" dirty="0">
                <a:solidFill>
                  <a:srgbClr val="000000"/>
                </a:solidFill>
              </a:rPr>
              <a:t>		3.4. Sporta vai </a:t>
            </a:r>
            <a:r>
              <a:rPr lang="lv-LV" sz="1100" b="1" dirty="0" err="1">
                <a:solidFill>
                  <a:srgbClr val="000000"/>
                </a:solidFill>
              </a:rPr>
              <a:t>fitnesa</a:t>
            </a:r>
            <a:r>
              <a:rPr lang="lv-LV" sz="1100" b="1" dirty="0">
                <a:solidFill>
                  <a:srgbClr val="000000"/>
                </a:solidFill>
              </a:rPr>
              <a:t> klubu apmeklēšana </a:t>
            </a:r>
            <a:r>
              <a:rPr lang="lv-LV" sz="1100" dirty="0">
                <a:solidFill>
                  <a:srgbClr val="000000"/>
                </a:solidFill>
              </a:rPr>
              <a:t>..................................................................................................................................34</a:t>
            </a:r>
            <a:endParaRPr lang="lv-LV" sz="1100" b="1" dirty="0">
              <a:solidFill>
                <a:srgbClr val="000000"/>
              </a:solidFill>
            </a:endParaRPr>
          </a:p>
          <a:p>
            <a:pPr marL="266700" indent="-266700">
              <a:lnSpc>
                <a:spcPct val="110000"/>
              </a:lnSpc>
              <a:spcBef>
                <a:spcPts val="600"/>
              </a:spcBef>
              <a:defRPr/>
            </a:pPr>
            <a:r>
              <a:rPr lang="lv-LV" sz="1100" b="1" dirty="0">
                <a:solidFill>
                  <a:srgbClr val="000000"/>
                </a:solidFill>
              </a:rPr>
              <a:t>		3.5. Bērnu fakultatīvās sporta nodarbības </a:t>
            </a:r>
            <a:r>
              <a:rPr lang="lv-LV" sz="1100" dirty="0">
                <a:solidFill>
                  <a:srgbClr val="000000"/>
                </a:solidFill>
              </a:rPr>
              <a:t>..................................................................................................................................36</a:t>
            </a:r>
            <a:endParaRPr lang="lv-LV" sz="1100" b="1" dirty="0">
              <a:solidFill>
                <a:srgbClr val="000000"/>
              </a:solidFill>
            </a:endParaRPr>
          </a:p>
          <a:p>
            <a:pPr marL="266700" indent="-266700">
              <a:lnSpc>
                <a:spcPct val="110000"/>
              </a:lnSpc>
              <a:spcBef>
                <a:spcPts val="600"/>
              </a:spcBef>
              <a:defRPr/>
            </a:pPr>
            <a:r>
              <a:rPr lang="lv-LV" sz="1100" b="1" dirty="0">
                <a:solidFill>
                  <a:srgbClr val="000000"/>
                </a:solidFill>
              </a:rPr>
              <a:t>	</a:t>
            </a:r>
            <a:r>
              <a:rPr lang="en-US" sz="1100" b="1" dirty="0">
                <a:solidFill>
                  <a:srgbClr val="000000"/>
                </a:solidFill>
              </a:rPr>
              <a:t>4</a:t>
            </a:r>
            <a:r>
              <a:rPr lang="lv-LV" sz="1100" b="1" dirty="0">
                <a:solidFill>
                  <a:srgbClr val="000000"/>
                </a:solidFill>
              </a:rPr>
              <a:t>. Dopinga lietošanas sportā tēmas aktualitāte sabiedrībā </a:t>
            </a:r>
            <a:r>
              <a:rPr lang="lv-LV" sz="1100" dirty="0">
                <a:solidFill>
                  <a:srgbClr val="000000"/>
                </a:solidFill>
              </a:rPr>
              <a:t>.............................................................................................................37</a:t>
            </a:r>
            <a:endParaRPr lang="lv-LV" sz="1100" b="1" dirty="0">
              <a:solidFill>
                <a:srgbClr val="000000"/>
              </a:solidFill>
            </a:endParaRPr>
          </a:p>
          <a:p>
            <a:pPr marL="266700" indent="-266700">
              <a:lnSpc>
                <a:spcPct val="110000"/>
              </a:lnSpc>
              <a:spcBef>
                <a:spcPts val="600"/>
              </a:spcBef>
              <a:defRPr/>
            </a:pPr>
            <a:r>
              <a:rPr lang="lv-LV" sz="1100" b="1" dirty="0">
                <a:solidFill>
                  <a:srgbClr val="000000"/>
                </a:solidFill>
              </a:rPr>
              <a:t>	5. Priekšstati par sportā aizliegtām vielām un dopinga lietošanu</a:t>
            </a:r>
            <a:r>
              <a:rPr lang="lv-LV" sz="1100" dirty="0">
                <a:solidFill>
                  <a:srgbClr val="000000"/>
                </a:solidFill>
              </a:rPr>
              <a:t>....................................................................................................42</a:t>
            </a:r>
            <a:endParaRPr lang="lv-LV" sz="1100" b="1" dirty="0">
              <a:solidFill>
                <a:srgbClr val="000000"/>
              </a:solidFill>
            </a:endParaRPr>
          </a:p>
          <a:p>
            <a:pPr marL="266700" indent="-266700">
              <a:lnSpc>
                <a:spcPct val="110000"/>
              </a:lnSpc>
              <a:spcBef>
                <a:spcPts val="600"/>
              </a:spcBef>
              <a:defRPr/>
            </a:pPr>
            <a:r>
              <a:rPr lang="lv-LV" sz="1100" b="1" dirty="0">
                <a:solidFill>
                  <a:srgbClr val="000000"/>
                </a:solidFill>
              </a:rPr>
              <a:t>	6. Informētība par sportā aizliegtajām vielām un to lietošanu </a:t>
            </a:r>
            <a:r>
              <a:rPr lang="lv-LV" sz="1100" dirty="0">
                <a:solidFill>
                  <a:srgbClr val="000000"/>
                </a:solidFill>
              </a:rPr>
              <a:t>.......................................................................................................66</a:t>
            </a:r>
            <a:endParaRPr lang="lv-LV" sz="1100" b="1" dirty="0">
              <a:solidFill>
                <a:srgbClr val="000000"/>
              </a:solidFill>
            </a:endParaRPr>
          </a:p>
          <a:p>
            <a:pPr marL="266700" indent="-266700">
              <a:lnSpc>
                <a:spcPct val="110000"/>
              </a:lnSpc>
              <a:spcBef>
                <a:spcPts val="600"/>
              </a:spcBef>
              <a:defRPr/>
            </a:pPr>
            <a:r>
              <a:rPr lang="lv-LV" sz="1100" b="1" dirty="0"/>
              <a:t>		6.1. Zināšanu pašvērtējums par dopinga lietošanu sportā</a:t>
            </a:r>
            <a:r>
              <a:rPr lang="lv-LV" sz="1100" dirty="0">
                <a:solidFill>
                  <a:srgbClr val="000000"/>
                </a:solidFill>
              </a:rPr>
              <a:t>..........................................................................................................67</a:t>
            </a:r>
            <a:endParaRPr lang="lv-LV" sz="1100" b="1" dirty="0">
              <a:solidFill>
                <a:srgbClr val="000000"/>
              </a:solidFill>
            </a:endParaRPr>
          </a:p>
          <a:p>
            <a:pPr marL="266700" indent="-266700">
              <a:lnSpc>
                <a:spcPct val="110000"/>
              </a:lnSpc>
              <a:spcBef>
                <a:spcPts val="600"/>
              </a:spcBef>
              <a:defRPr/>
            </a:pPr>
            <a:r>
              <a:rPr lang="lv-LV" sz="1100" b="1" dirty="0"/>
              <a:t>		6.2. Nozīmīgākie informācijas avoti par </a:t>
            </a:r>
            <a:r>
              <a:rPr lang="lv-LV" sz="1100" b="1" dirty="0">
                <a:solidFill>
                  <a:srgbClr val="000000"/>
                </a:solidFill>
              </a:rPr>
              <a:t>sportā aizliegtajām vielām </a:t>
            </a:r>
            <a:r>
              <a:rPr lang="lv-LV" sz="1100" dirty="0">
                <a:solidFill>
                  <a:srgbClr val="000000"/>
                </a:solidFill>
              </a:rPr>
              <a:t>..........................................................................................70</a:t>
            </a:r>
          </a:p>
          <a:p>
            <a:pPr marL="266700" indent="-266700">
              <a:lnSpc>
                <a:spcPct val="110000"/>
              </a:lnSpc>
              <a:spcBef>
                <a:spcPts val="600"/>
              </a:spcBef>
              <a:defRPr/>
            </a:pPr>
            <a:r>
              <a:rPr lang="lv-LV" sz="1100" b="1" dirty="0">
                <a:solidFill>
                  <a:srgbClr val="000000"/>
                </a:solidFill>
              </a:rPr>
              <a:t>		6.3. Mācību pieredze </a:t>
            </a:r>
            <a:r>
              <a:rPr lang="lv-LV" sz="1100" b="1" dirty="0"/>
              <a:t>par </a:t>
            </a:r>
            <a:r>
              <a:rPr lang="lv-LV" sz="1100" b="1" dirty="0">
                <a:solidFill>
                  <a:srgbClr val="000000"/>
                </a:solidFill>
              </a:rPr>
              <a:t>sportā aizliegtajām vielām </a:t>
            </a:r>
            <a:r>
              <a:rPr lang="lv-LV" sz="1100" dirty="0">
                <a:solidFill>
                  <a:srgbClr val="000000"/>
                </a:solidFill>
              </a:rPr>
              <a:t>.................................................................................................................71</a:t>
            </a:r>
          </a:p>
          <a:p>
            <a:pPr marL="266700" indent="-266700">
              <a:lnSpc>
                <a:spcPct val="110000"/>
              </a:lnSpc>
              <a:spcBef>
                <a:spcPts val="600"/>
              </a:spcBef>
              <a:defRPr/>
            </a:pPr>
            <a:r>
              <a:rPr lang="lv-LV" sz="1100" b="1" dirty="0">
                <a:solidFill>
                  <a:srgbClr val="000000"/>
                </a:solidFill>
              </a:rPr>
              <a:t>		6.4. Saskarsme ar informāciju par Latvijas institūciju paveikto, apkarojot dopinga lietošanu sportā </a:t>
            </a:r>
            <a:r>
              <a:rPr lang="lv-LV" sz="1100" dirty="0">
                <a:solidFill>
                  <a:srgbClr val="000000"/>
                </a:solidFill>
              </a:rPr>
              <a:t>.....................................73</a:t>
            </a:r>
          </a:p>
          <a:p>
            <a:pPr marL="266700" indent="-266700">
              <a:lnSpc>
                <a:spcPct val="110000"/>
              </a:lnSpc>
              <a:spcBef>
                <a:spcPts val="600"/>
              </a:spcBef>
              <a:defRPr/>
            </a:pPr>
            <a:endParaRPr lang="lv-LV" sz="1100" b="1" dirty="0">
              <a:solidFill>
                <a:srgbClr val="000000"/>
              </a:solidFill>
            </a:endParaRPr>
          </a:p>
          <a:p>
            <a:pPr marL="266700" indent="-266700">
              <a:lnSpc>
                <a:spcPct val="110000"/>
              </a:lnSpc>
              <a:spcBef>
                <a:spcPts val="600"/>
              </a:spcBef>
              <a:defRPr/>
            </a:pPr>
            <a:r>
              <a:rPr lang="lv-LV" sz="1100" b="1" dirty="0">
                <a:solidFill>
                  <a:srgbClr val="000000"/>
                </a:solidFill>
              </a:rPr>
              <a:t>	</a:t>
            </a:r>
          </a:p>
        </p:txBody>
      </p:sp>
    </p:spTree>
    <p:extLst>
      <p:ext uri="{BB962C8B-B14F-4D97-AF65-F5344CB8AC3E}">
        <p14:creationId xmlns:p14="http://schemas.microsoft.com/office/powerpoint/2010/main" val="29741357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132B521-B4A6-AC46-BBEE-03EE81ACE503}"/>
              </a:ext>
            </a:extLst>
          </p:cNvPr>
          <p:cNvSpPr>
            <a:spLocks noChangeArrowheads="1"/>
          </p:cNvSpPr>
          <p:nvPr/>
        </p:nvSpPr>
        <p:spPr bwMode="auto">
          <a:xfrm>
            <a:off x="649224" y="207039"/>
            <a:ext cx="8129016" cy="6468081"/>
          </a:xfrm>
          <a:prstGeom prst="rect">
            <a:avLst/>
          </a:prstGeom>
          <a:noFill/>
          <a:ln w="9525">
            <a:noFill/>
            <a:miter lim="800000"/>
            <a:headEnd/>
            <a:tailEnd/>
          </a:ln>
        </p:spPr>
        <p:txBody>
          <a:bodyPr/>
          <a:lstStyle/>
          <a:p>
            <a:pPr marL="914400" lvl="1" indent="-457200" algn="just">
              <a:lnSpc>
                <a:spcPct val="120000"/>
              </a:lnSpc>
              <a:spcBef>
                <a:spcPts val="600"/>
              </a:spcBef>
              <a:buClr>
                <a:srgbClr val="CC3300"/>
              </a:buClr>
              <a:buFont typeface="Wingdings" pitchFamily="2" charset="2"/>
              <a:buChar char="q"/>
            </a:pPr>
            <a:r>
              <a:rPr kumimoji="0" lang="lv-LV" sz="1100" b="0" i="0" u="none" strike="noStrike" kern="1200" cap="none" spc="0" normalizeH="0" baseline="0" noProof="0" dirty="0">
                <a:ln>
                  <a:noFill/>
                </a:ln>
                <a:solidFill>
                  <a:srgbClr val="000000"/>
                </a:solidFill>
                <a:effectLst/>
                <a:uLnTx/>
                <a:uFillTx/>
                <a:latin typeface="Calibri" pitchFamily="34" charset="0"/>
                <a:ea typeface="+mn-ea"/>
                <a:cs typeface="+mn-cs"/>
              </a:rPr>
              <a:t>Šogad Latvijas iedzīvotāji pozitīvāk nekā iepriekš vērtēja sporta aktivitāšu ietekmi uz bērniem un jauniešiem. Nozīmīgākās vērtības, kuras </a:t>
            </a:r>
            <a:r>
              <a:rPr kumimoji="0" lang="fr-FR" sz="1100" b="0" i="0" u="none" strike="noStrike" kern="1200" cap="none" spc="0" normalizeH="0" baseline="0" noProof="0" dirty="0" err="1">
                <a:ln>
                  <a:noFill/>
                </a:ln>
                <a:solidFill>
                  <a:srgbClr val="000000"/>
                </a:solidFill>
                <a:effectLst/>
                <a:uLnTx/>
                <a:uFillTx/>
                <a:latin typeface="Calibri" pitchFamily="34" charset="0"/>
                <a:ea typeface="+mn-ea"/>
                <a:cs typeface="+mn-cs"/>
              </a:rPr>
              <a:t>mūsdienās</a:t>
            </a:r>
            <a:r>
              <a:rPr kumimoji="0" lang="fr-FR" sz="1100" b="0" i="0" u="none" strike="noStrike" kern="1200" cap="none" spc="0" normalizeH="0" baseline="0" noProof="0" dirty="0">
                <a:ln>
                  <a:noFill/>
                </a:ln>
                <a:solidFill>
                  <a:srgbClr val="000000"/>
                </a:solidFill>
                <a:effectLst/>
                <a:uLnTx/>
                <a:uFillTx/>
                <a:latin typeface="Calibri" pitchFamily="34" charset="0"/>
                <a:ea typeface="+mn-ea"/>
                <a:cs typeface="+mn-cs"/>
              </a:rPr>
              <a:t> </a:t>
            </a:r>
            <a:r>
              <a:rPr kumimoji="0" lang="fr-FR" sz="1100" b="0" i="0" u="sng" strike="noStrike" kern="1200" cap="none" spc="0" normalizeH="0" baseline="0" noProof="0" dirty="0">
                <a:ln>
                  <a:noFill/>
                </a:ln>
                <a:solidFill>
                  <a:srgbClr val="000000"/>
                </a:solidFill>
                <a:effectLst/>
                <a:uLnTx/>
                <a:uFillTx/>
                <a:latin typeface="Calibri" pitchFamily="34" charset="0"/>
                <a:ea typeface="+mn-ea"/>
                <a:cs typeface="+mn-cs"/>
              </a:rPr>
              <a:t>sports </a:t>
            </a:r>
            <a:r>
              <a:rPr kumimoji="0" lang="fr-FR" sz="1100" b="0" i="0" u="sng" strike="noStrike" kern="1200" cap="none" spc="0" normalizeH="0" baseline="0" noProof="0" dirty="0" err="1">
                <a:ln>
                  <a:noFill/>
                </a:ln>
                <a:solidFill>
                  <a:srgbClr val="000000"/>
                </a:solidFill>
                <a:effectLst/>
                <a:uLnTx/>
                <a:uFillTx/>
                <a:latin typeface="Calibri" pitchFamily="34" charset="0"/>
                <a:ea typeface="+mn-ea"/>
                <a:cs typeface="+mn-cs"/>
              </a:rPr>
              <a:t>attīsta</a:t>
            </a:r>
            <a:r>
              <a:rPr kumimoji="0" lang="fr-FR" sz="1100" b="0" i="0" u="sng" strike="noStrike" kern="1200" cap="none" spc="0" normalizeH="0" baseline="0" noProof="0" dirty="0">
                <a:ln>
                  <a:noFill/>
                </a:ln>
                <a:solidFill>
                  <a:srgbClr val="000000"/>
                </a:solidFill>
                <a:effectLst/>
                <a:uLnTx/>
                <a:uFillTx/>
                <a:latin typeface="Calibri" pitchFamily="34" charset="0"/>
                <a:ea typeface="+mn-ea"/>
                <a:cs typeface="+mn-cs"/>
              </a:rPr>
              <a:t> </a:t>
            </a:r>
            <a:r>
              <a:rPr kumimoji="0" lang="fr-FR" sz="1100" b="0" i="0" u="sng" strike="noStrike" kern="1200" cap="none" spc="0" normalizeH="0" baseline="0" noProof="0" dirty="0" err="1">
                <a:ln>
                  <a:noFill/>
                </a:ln>
                <a:solidFill>
                  <a:srgbClr val="000000"/>
                </a:solidFill>
                <a:effectLst/>
                <a:uLnTx/>
                <a:uFillTx/>
                <a:latin typeface="Calibri" pitchFamily="34" charset="0"/>
                <a:ea typeface="+mn-ea"/>
                <a:cs typeface="+mn-cs"/>
              </a:rPr>
              <a:t>bērnos</a:t>
            </a:r>
            <a:r>
              <a:rPr kumimoji="0" lang="fr-FR" sz="1100" b="0" i="0" u="sng" strike="noStrike" kern="1200" cap="none" spc="0" normalizeH="0" baseline="0" noProof="0" dirty="0">
                <a:ln>
                  <a:noFill/>
                </a:ln>
                <a:solidFill>
                  <a:srgbClr val="000000"/>
                </a:solidFill>
                <a:effectLst/>
                <a:uLnTx/>
                <a:uFillTx/>
                <a:latin typeface="Calibri" pitchFamily="34" charset="0"/>
                <a:ea typeface="+mn-ea"/>
                <a:cs typeface="+mn-cs"/>
              </a:rPr>
              <a:t> un </a:t>
            </a:r>
            <a:r>
              <a:rPr kumimoji="0" lang="fr-FR" sz="1100" b="0" i="0" u="sng" strike="noStrike" kern="1200" cap="none" spc="0" normalizeH="0" baseline="0" noProof="0" dirty="0" err="1">
                <a:ln>
                  <a:noFill/>
                </a:ln>
                <a:solidFill>
                  <a:srgbClr val="000000"/>
                </a:solidFill>
                <a:effectLst/>
                <a:uLnTx/>
                <a:uFillTx/>
                <a:latin typeface="Calibri" pitchFamily="34" charset="0"/>
                <a:ea typeface="+mn-ea"/>
                <a:cs typeface="+mn-cs"/>
              </a:rPr>
              <a:t>jauniešos</a:t>
            </a:r>
            <a:r>
              <a:rPr kumimoji="0" lang="lv-LV" sz="1100" b="0" i="0" u="none" strike="noStrike" kern="1200" cap="none" spc="0" normalizeH="0" baseline="0" noProof="0" dirty="0">
                <a:ln>
                  <a:noFill/>
                </a:ln>
                <a:solidFill>
                  <a:srgbClr val="000000"/>
                </a:solidFill>
                <a:effectLst/>
                <a:uLnTx/>
                <a:uFillTx/>
                <a:latin typeface="Calibri" pitchFamily="34" charset="0"/>
                <a:ea typeface="+mn-ea"/>
                <a:cs typeface="+mn-cs"/>
              </a:rPr>
              <a:t>, ir</a:t>
            </a:r>
            <a:r>
              <a:rPr lang="lv-LV" sz="1100" dirty="0">
                <a:solidFill>
                  <a:srgbClr val="000000"/>
                </a:solidFill>
                <a:latin typeface="Calibri" pitchFamily="34" charset="0"/>
              </a:rPr>
              <a:t>:</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Pašdisciplīna (minēja  68% aptaujāto Latvijas iedzīvotāju; +12%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Komandas gars (66%; +13%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Atbildība (53%; +15%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Draudzība un solidaritāte (53%; +15%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Konkurētspēja (52%; +15%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Spēja smagi strādāt (minēja  51% respondentu; +12% salīdzinājumā ar 2019.g.).</a:t>
            </a:r>
          </a:p>
          <a:p>
            <a:pPr marL="914400" lvl="1" indent="-457200" algn="just">
              <a:lnSpc>
                <a:spcPct val="120000"/>
              </a:lnSpc>
              <a:spcBef>
                <a:spcPts val="600"/>
              </a:spcBef>
              <a:buClr>
                <a:srgbClr val="CC3300"/>
              </a:buClr>
              <a:buFont typeface="Wingdings" pitchFamily="2" charset="2"/>
              <a:buChar char="q"/>
            </a:pPr>
            <a:r>
              <a:rPr kumimoji="0" lang="lv-LV" sz="1100" b="0" i="0" u="none" strike="noStrike" kern="1200" cap="none" spc="0" normalizeH="0" baseline="0" noProof="0" dirty="0">
                <a:ln>
                  <a:noFill/>
                </a:ln>
                <a:solidFill>
                  <a:srgbClr val="000000"/>
                </a:solidFill>
                <a:effectLst/>
                <a:uLnTx/>
                <a:uFillTx/>
                <a:latin typeface="Calibri" pitchFamily="34" charset="0"/>
                <a:ea typeface="+mn-ea"/>
                <a:cs typeface="+mn-cs"/>
              </a:rPr>
              <a:t>Arī profesionālais sports vērtību audzināšanā sportistos šogad tika pozitīvāk vērtēts nekā laikposmā pirms 5 gadiem. Nozīmīgākās vērtības, kuras </a:t>
            </a:r>
            <a:r>
              <a:rPr kumimoji="0" lang="fr-FR" sz="1100" b="0" i="0" u="none" strike="noStrike" kern="1200" cap="none" spc="0" normalizeH="0" baseline="0" noProof="0" dirty="0" err="1">
                <a:ln>
                  <a:noFill/>
                </a:ln>
                <a:solidFill>
                  <a:srgbClr val="000000"/>
                </a:solidFill>
                <a:effectLst/>
                <a:uLnTx/>
                <a:uFillTx/>
                <a:latin typeface="Calibri" pitchFamily="34" charset="0"/>
                <a:ea typeface="+mn-ea"/>
                <a:cs typeface="+mn-cs"/>
              </a:rPr>
              <a:t>patlaban</a:t>
            </a:r>
            <a:r>
              <a:rPr kumimoji="0" lang="fr-FR" sz="1100" b="0" i="0" u="none" strike="noStrike" kern="1200" cap="none" spc="0" normalizeH="0" baseline="0" noProof="0" dirty="0">
                <a:ln>
                  <a:noFill/>
                </a:ln>
                <a:solidFill>
                  <a:srgbClr val="000000"/>
                </a:solidFill>
                <a:effectLst/>
                <a:uLnTx/>
                <a:uFillTx/>
                <a:latin typeface="Calibri" pitchFamily="34" charset="0"/>
                <a:ea typeface="+mn-ea"/>
                <a:cs typeface="+mn-cs"/>
              </a:rPr>
              <a:t> </a:t>
            </a:r>
            <a:r>
              <a:rPr kumimoji="0" lang="fr-FR" sz="1100" b="0" i="0" u="sng" strike="noStrike" kern="1200" cap="none" spc="0" normalizeH="0" baseline="0" noProof="0" dirty="0" err="1">
                <a:ln>
                  <a:noFill/>
                </a:ln>
                <a:solidFill>
                  <a:srgbClr val="000000"/>
                </a:solidFill>
                <a:effectLst/>
                <a:uLnTx/>
                <a:uFillTx/>
                <a:latin typeface="Calibri" pitchFamily="34" charset="0"/>
                <a:ea typeface="+mn-ea"/>
                <a:cs typeface="+mn-cs"/>
              </a:rPr>
              <a:t>piekopj</a:t>
            </a:r>
            <a:r>
              <a:rPr kumimoji="0" lang="fr-FR" sz="1100" b="0" i="0" u="sng" strike="noStrike" kern="1200" cap="none" spc="0" normalizeH="0" baseline="0" noProof="0" dirty="0">
                <a:ln>
                  <a:noFill/>
                </a:ln>
                <a:solidFill>
                  <a:srgbClr val="000000"/>
                </a:solidFill>
                <a:effectLst/>
                <a:uLnTx/>
                <a:uFillTx/>
                <a:latin typeface="Calibri" pitchFamily="34" charset="0"/>
                <a:ea typeface="+mn-ea"/>
                <a:cs typeface="+mn-cs"/>
              </a:rPr>
              <a:t> </a:t>
            </a:r>
            <a:r>
              <a:rPr kumimoji="0" lang="fr-FR" sz="1100" b="0" i="0" u="sng" strike="noStrike" kern="1200" cap="none" spc="0" normalizeH="0" baseline="0" noProof="0" dirty="0" err="1">
                <a:ln>
                  <a:noFill/>
                </a:ln>
                <a:solidFill>
                  <a:srgbClr val="000000"/>
                </a:solidFill>
                <a:effectLst/>
                <a:uLnTx/>
                <a:uFillTx/>
                <a:latin typeface="Calibri" pitchFamily="34" charset="0"/>
                <a:ea typeface="+mn-ea"/>
                <a:cs typeface="+mn-cs"/>
              </a:rPr>
              <a:t>profesionālais</a:t>
            </a:r>
            <a:r>
              <a:rPr kumimoji="0" lang="fr-FR" sz="1100" b="0" i="0" u="sng" strike="noStrike" kern="1200" cap="none" spc="0" normalizeH="0" baseline="0" noProof="0" dirty="0">
                <a:ln>
                  <a:noFill/>
                </a:ln>
                <a:solidFill>
                  <a:srgbClr val="000000"/>
                </a:solidFill>
                <a:effectLst/>
                <a:uLnTx/>
                <a:uFillTx/>
                <a:latin typeface="Calibri" pitchFamily="34" charset="0"/>
                <a:ea typeface="+mn-ea"/>
                <a:cs typeface="+mn-cs"/>
              </a:rPr>
              <a:t> sports</a:t>
            </a:r>
            <a:r>
              <a:rPr kumimoji="0" lang="lv-LV" sz="1100" b="0" i="0" u="none" strike="noStrike" kern="1200" cap="none" spc="0" normalizeH="0" baseline="0" noProof="0" dirty="0">
                <a:ln>
                  <a:noFill/>
                </a:ln>
                <a:solidFill>
                  <a:srgbClr val="000000"/>
                </a:solidFill>
                <a:effectLst/>
                <a:uLnTx/>
                <a:uFillTx/>
                <a:latin typeface="Calibri" pitchFamily="34" charset="0"/>
                <a:ea typeface="+mn-ea"/>
                <a:cs typeface="+mn-cs"/>
              </a:rPr>
              <a:t>, ir</a:t>
            </a:r>
            <a:r>
              <a:rPr lang="lv-LV" sz="1100" dirty="0">
                <a:solidFill>
                  <a:srgbClr val="000000"/>
                </a:solidFill>
                <a:latin typeface="Calibri" pitchFamily="34" charset="0"/>
              </a:rPr>
              <a:t>:</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Spēja smagi strādāt (minēja  62% aptaujāto Latvijas iedzīvotāju; +15%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Konkurētspēja (56%; +9%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Pašdisciplīna (minēja  55% respondentu; +17% salīdzinājumā ar 2019.g.).</a:t>
            </a:r>
          </a:p>
          <a:p>
            <a:pPr marL="914400" lvl="1" indent="-457200" algn="just">
              <a:lnSpc>
                <a:spcPct val="120000"/>
              </a:lnSpc>
              <a:spcBef>
                <a:spcPts val="600"/>
              </a:spcBef>
              <a:buClr>
                <a:srgbClr val="CC3300"/>
              </a:buClr>
              <a:buFont typeface="Wingdings" pitchFamily="2" charset="2"/>
              <a:buChar char="q"/>
            </a:pPr>
            <a:r>
              <a:rPr kumimoji="0" lang="lv-LV" sz="1100" b="0" i="0" u="none" strike="noStrike" kern="1200" cap="none" spc="0" normalizeH="0" baseline="0" noProof="0" dirty="0">
                <a:ln>
                  <a:noFill/>
                </a:ln>
                <a:solidFill>
                  <a:srgbClr val="000000"/>
                </a:solidFill>
                <a:effectLst/>
                <a:uLnTx/>
                <a:uFillTx/>
                <a:latin typeface="Calibri" pitchFamily="34" charset="0"/>
                <a:ea typeface="+mn-ea"/>
                <a:cs typeface="+mn-cs"/>
              </a:rPr>
              <a:t>Pētījuma rezultātu analīze ļauj secināt, ka sabiedrības skatījumā sports vissekmīgāk cilvēkos attīsta pašdisciplīnu. Tā ir vienīgā vērtība, kura visos trīs jautājumos (par vērtībām, kuras </a:t>
            </a:r>
            <a:r>
              <a:rPr kumimoji="0" lang="lv-LV" sz="1100" b="0" i="0" strike="noStrike" kern="1200" cap="none" spc="0" normalizeH="0" baseline="0" noProof="0" dirty="0">
                <a:ln>
                  <a:noFill/>
                </a:ln>
                <a:solidFill>
                  <a:srgbClr val="000000"/>
                </a:solidFill>
                <a:effectLst/>
                <a:uLnTx/>
                <a:uFillTx/>
                <a:latin typeface="Calibri" pitchFamily="34" charset="0"/>
                <a:ea typeface="+mn-ea"/>
                <a:cs typeface="+mn-cs"/>
              </a:rPr>
              <a:t>būtu jāizkopj jaunajos sportistos, kuras </a:t>
            </a:r>
            <a:r>
              <a:rPr kumimoji="0" lang="fr-FR" sz="1100" b="0" i="0" strike="noStrike" kern="1200" cap="none" spc="0" normalizeH="0" baseline="0" noProof="0" dirty="0">
                <a:ln>
                  <a:noFill/>
                </a:ln>
                <a:solidFill>
                  <a:srgbClr val="000000"/>
                </a:solidFill>
                <a:effectLst/>
                <a:uLnTx/>
                <a:uFillTx/>
                <a:latin typeface="Calibri" pitchFamily="34" charset="0"/>
                <a:ea typeface="+mn-ea"/>
                <a:cs typeface="+mn-cs"/>
              </a:rPr>
              <a:t>sports </a:t>
            </a:r>
            <a:r>
              <a:rPr kumimoji="0" lang="fr-FR" sz="1100" b="0" i="0" strike="noStrike" kern="1200" cap="none" spc="0" normalizeH="0" baseline="0" noProof="0" dirty="0" err="1">
                <a:ln>
                  <a:noFill/>
                </a:ln>
                <a:solidFill>
                  <a:srgbClr val="000000"/>
                </a:solidFill>
                <a:effectLst/>
                <a:uLnTx/>
                <a:uFillTx/>
                <a:latin typeface="Calibri" pitchFamily="34" charset="0"/>
                <a:ea typeface="+mn-ea"/>
                <a:cs typeface="+mn-cs"/>
              </a:rPr>
              <a:t>attīsta</a:t>
            </a:r>
            <a:r>
              <a:rPr kumimoji="0" lang="fr-FR" sz="1100" b="0" i="0" strike="noStrike" kern="1200" cap="none" spc="0" normalizeH="0" baseline="0" noProof="0" dirty="0">
                <a:ln>
                  <a:noFill/>
                </a:ln>
                <a:solidFill>
                  <a:srgbClr val="000000"/>
                </a:solidFill>
                <a:effectLst/>
                <a:uLnTx/>
                <a:uFillTx/>
                <a:latin typeface="Calibri" pitchFamily="34" charset="0"/>
                <a:ea typeface="+mn-ea"/>
                <a:cs typeface="+mn-cs"/>
              </a:rPr>
              <a:t> </a:t>
            </a:r>
            <a:r>
              <a:rPr kumimoji="0" lang="fr-FR" sz="1100" b="0" i="0" strike="noStrike" kern="1200" cap="none" spc="0" normalizeH="0" baseline="0" noProof="0" dirty="0" err="1">
                <a:ln>
                  <a:noFill/>
                </a:ln>
                <a:solidFill>
                  <a:srgbClr val="000000"/>
                </a:solidFill>
                <a:effectLst/>
                <a:uLnTx/>
                <a:uFillTx/>
                <a:latin typeface="Calibri" pitchFamily="34" charset="0"/>
                <a:ea typeface="+mn-ea"/>
                <a:cs typeface="+mn-cs"/>
              </a:rPr>
              <a:t>bērnos</a:t>
            </a:r>
            <a:r>
              <a:rPr kumimoji="0" lang="fr-FR" sz="1100" b="0" i="0" strike="noStrike" kern="1200" cap="none" spc="0" normalizeH="0" baseline="0" noProof="0" dirty="0">
                <a:ln>
                  <a:noFill/>
                </a:ln>
                <a:solidFill>
                  <a:srgbClr val="000000"/>
                </a:solidFill>
                <a:effectLst/>
                <a:uLnTx/>
                <a:uFillTx/>
                <a:latin typeface="Calibri" pitchFamily="34" charset="0"/>
                <a:ea typeface="+mn-ea"/>
                <a:cs typeface="+mn-cs"/>
              </a:rPr>
              <a:t> un </a:t>
            </a:r>
            <a:r>
              <a:rPr kumimoji="0" lang="fr-FR" sz="1100" b="0" i="0" strike="noStrike" kern="1200" cap="none" spc="0" normalizeH="0" baseline="0" noProof="0" dirty="0" err="1">
                <a:ln>
                  <a:noFill/>
                </a:ln>
                <a:solidFill>
                  <a:srgbClr val="000000"/>
                </a:solidFill>
                <a:effectLst/>
                <a:uLnTx/>
                <a:uFillTx/>
                <a:latin typeface="Calibri" pitchFamily="34" charset="0"/>
                <a:ea typeface="+mn-ea"/>
                <a:cs typeface="+mn-cs"/>
              </a:rPr>
              <a:t>jauniešos</a:t>
            </a:r>
            <a:r>
              <a:rPr lang="lv-LV" sz="1100" dirty="0">
                <a:solidFill>
                  <a:srgbClr val="000000"/>
                </a:solidFill>
                <a:latin typeface="Calibri" pitchFamily="34" charset="0"/>
              </a:rPr>
              <a:t>, un kuras </a:t>
            </a:r>
            <a:r>
              <a:rPr kumimoji="0" lang="fr-FR" sz="1100" b="0" i="0" strike="noStrike" kern="1200" cap="none" spc="0" normalizeH="0" baseline="0" noProof="0" dirty="0" err="1">
                <a:ln>
                  <a:noFill/>
                </a:ln>
                <a:solidFill>
                  <a:srgbClr val="000000"/>
                </a:solidFill>
                <a:effectLst/>
                <a:uLnTx/>
                <a:uFillTx/>
                <a:latin typeface="Calibri" pitchFamily="34" charset="0"/>
                <a:ea typeface="+mn-ea"/>
                <a:cs typeface="+mn-cs"/>
              </a:rPr>
              <a:t>piekopj</a:t>
            </a:r>
            <a:r>
              <a:rPr kumimoji="0" lang="fr-FR" sz="1100" b="0" i="0" strike="noStrike" kern="1200" cap="none" spc="0" normalizeH="0" baseline="0" noProof="0" dirty="0">
                <a:ln>
                  <a:noFill/>
                </a:ln>
                <a:solidFill>
                  <a:srgbClr val="000000"/>
                </a:solidFill>
                <a:effectLst/>
                <a:uLnTx/>
                <a:uFillTx/>
                <a:latin typeface="Calibri" pitchFamily="34" charset="0"/>
                <a:ea typeface="+mn-ea"/>
                <a:cs typeface="+mn-cs"/>
              </a:rPr>
              <a:t> </a:t>
            </a:r>
            <a:r>
              <a:rPr kumimoji="0" lang="fr-FR" sz="1100" b="0" i="0" strike="noStrike" kern="1200" cap="none" spc="0" normalizeH="0" baseline="0" noProof="0" dirty="0" err="1">
                <a:ln>
                  <a:noFill/>
                </a:ln>
                <a:solidFill>
                  <a:srgbClr val="000000"/>
                </a:solidFill>
                <a:effectLst/>
                <a:uLnTx/>
                <a:uFillTx/>
                <a:latin typeface="Calibri" pitchFamily="34" charset="0"/>
                <a:ea typeface="+mn-ea"/>
                <a:cs typeface="+mn-cs"/>
              </a:rPr>
              <a:t>profesionālais</a:t>
            </a:r>
            <a:r>
              <a:rPr kumimoji="0" lang="fr-FR" sz="1100" b="0" i="0" strike="noStrike" kern="1200" cap="none" spc="0" normalizeH="0" baseline="0" noProof="0" dirty="0">
                <a:ln>
                  <a:noFill/>
                </a:ln>
                <a:solidFill>
                  <a:srgbClr val="000000"/>
                </a:solidFill>
                <a:effectLst/>
                <a:uLnTx/>
                <a:uFillTx/>
                <a:latin typeface="Calibri" pitchFamily="34" charset="0"/>
                <a:ea typeface="+mn-ea"/>
                <a:cs typeface="+mn-cs"/>
              </a:rPr>
              <a:t> sports</a:t>
            </a:r>
            <a:r>
              <a:rPr kumimoji="0" lang="lv-LV" sz="1100" b="0" i="0" strike="noStrike" kern="1200" cap="none" spc="0" normalizeH="0" baseline="0" noProof="0" dirty="0">
                <a:ln>
                  <a:noFill/>
                </a:ln>
                <a:solidFill>
                  <a:srgbClr val="000000"/>
                </a:solidFill>
                <a:effectLst/>
                <a:uLnTx/>
                <a:uFillTx/>
                <a:latin typeface="Calibri" pitchFamily="34" charset="0"/>
                <a:ea typeface="+mn-ea"/>
                <a:cs typeface="+mn-cs"/>
              </a:rPr>
              <a:t>) ierindojās biežāk minēto trijniekā un kuru visu jautājumu atbildēs atzīmēja vairākums aptaujāto Latvijas iedzīvotāju.</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Nozīmīgs Latvijas iedzīvotāju skaits (21%) ir pamanījuši vai dzirdējuši par nevēlamu attieksmi, rīcību vai diskrimināciju nacionālās piederības, seksuālās orientācijas vai citu iemeslu dēļ, jauniešu sportā Latvijā. Visbiežāk ar šādiem pārkāpumiem vai noziegumiem ir </a:t>
            </a:r>
            <a:r>
              <a:rPr lang="lv-LV" sz="1100" dirty="0" err="1">
                <a:solidFill>
                  <a:srgbClr val="000000"/>
                </a:solidFill>
                <a:latin typeface="Calibri" pitchFamily="34" charset="0"/>
              </a:rPr>
              <a:t>saskārušies</a:t>
            </a:r>
            <a:r>
              <a:rPr lang="lv-LV" sz="1100" dirty="0">
                <a:solidFill>
                  <a:srgbClr val="000000"/>
                </a:solidFill>
                <a:latin typeface="Calibri" pitchFamily="34" charset="0"/>
              </a:rPr>
              <a:t> vai par tiem dzirdējuši jaunieši vecumā līdz 24 gadiem (29%), cittautieši (26%), kā arī respondenti ar skolas vecuma bērniem (25%).</a:t>
            </a:r>
          </a:p>
        </p:txBody>
      </p:sp>
      <p:sp>
        <p:nvSpPr>
          <p:cNvPr id="3" name="Slide Number Placeholder 1">
            <a:extLst>
              <a:ext uri="{FF2B5EF4-FFF2-40B4-BE49-F238E27FC236}">
                <a16:creationId xmlns:a16="http://schemas.microsoft.com/office/drawing/2014/main" id="{EB651153-BE28-40FA-FA17-8377D6EBE637}"/>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20</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4891607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A655764-25E4-AC9B-9A6A-4D009404A68E}"/>
              </a:ext>
            </a:extLst>
          </p:cNvPr>
          <p:cNvSpPr>
            <a:spLocks noChangeArrowheads="1"/>
          </p:cNvSpPr>
          <p:nvPr/>
        </p:nvSpPr>
        <p:spPr bwMode="auto">
          <a:xfrm>
            <a:off x="832104" y="448056"/>
            <a:ext cx="7900416" cy="6227064"/>
          </a:xfrm>
          <a:prstGeom prst="rect">
            <a:avLst/>
          </a:prstGeom>
          <a:noFill/>
          <a:ln w="9525">
            <a:noFill/>
            <a:miter lim="800000"/>
            <a:headEnd/>
            <a:tailEnd/>
          </a:ln>
        </p:spPr>
        <p:txBody>
          <a:bodyPr/>
          <a:lstStyle/>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Sabiedrības informētība par to, kur vērsties pēc palīdzības situācijā, ja pret nepilngadīgu sportistu tiktu veikti tādi pārkāpumi vai noziegumi kā  uzmākšanās, pavedināšana, </a:t>
            </a:r>
            <a:r>
              <a:rPr lang="lv-LV" sz="1100" dirty="0" err="1">
                <a:solidFill>
                  <a:srgbClr val="000000"/>
                </a:solidFill>
                <a:latin typeface="Calibri" pitchFamily="34" charset="0"/>
              </a:rPr>
              <a:t>bulings</a:t>
            </a:r>
            <a:r>
              <a:rPr lang="lv-LV" sz="1100" dirty="0">
                <a:solidFill>
                  <a:srgbClr val="000000"/>
                </a:solidFill>
                <a:latin typeface="Calibri" pitchFamily="34" charset="0"/>
              </a:rPr>
              <a:t>, ļaunprātīga izmantošana, ekspluatācija, ir nepietiekama – mazāk par pusi (43%) aptaujāto Latvijas iedzīvotāju atbildēja, ka zinātu kur vērsties. Dažādās respondentu sociāli demogrāfiskajās grupās iegūto rezultātu analīze neatklāj nozīmīgas rezultātu atšķirības, nevienā no grupām respondentu skaits, kuri zinātu kur vērsties pēc palīdzības, ja pret nepilngadīgu sportistu tiktu veikti kādi pārkāpumi vai noziegumi,  nepārsniedza 50% robežu.</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Centralizētas iestādes izveidi Latvijā, kuras kompetencē būtu ētikas pārkāpumu izskatīšana sportā (uzmākšanās, vardarbības un diskriminācijas novēršana un risināšana sportā), </a:t>
            </a:r>
            <a:r>
              <a:rPr lang="lv-LV" sz="1100" dirty="0" err="1">
                <a:solidFill>
                  <a:srgbClr val="000000"/>
                </a:solidFill>
                <a:latin typeface="Calibri" pitchFamily="34" charset="0"/>
              </a:rPr>
              <a:t>prevencija</a:t>
            </a:r>
            <a:r>
              <a:rPr lang="lv-LV" sz="1100" dirty="0">
                <a:solidFill>
                  <a:srgbClr val="000000"/>
                </a:solidFill>
                <a:latin typeface="Calibri" pitchFamily="34" charset="0"/>
              </a:rPr>
              <a:t>, kā arī sportistu izglītošana šajos jautājumos, atbalsta katrs otrais (51%) Latvijas iedzīvotājs. 28% aptaujas dalībnieku skatījumā tas nav vajadzīgs, vēl 21% respondentu atturējās sniegt konkrētu atbildi šajā jautājumā. Aptaujas rezultātu analīze atklāj tendenci – jo gados jaunāki ir respondenti, jo lielāks ir to aptaujāto skaits, kuri pauda atbalstu centralizētas iestādes izveidei Latvijā, kuras kompetencē būtu ētikas pārkāpumu izskatīšana sportā, </a:t>
            </a:r>
            <a:r>
              <a:rPr lang="lv-LV" sz="1100" dirty="0" err="1">
                <a:solidFill>
                  <a:srgbClr val="000000"/>
                </a:solidFill>
                <a:latin typeface="Calibri" pitchFamily="34" charset="0"/>
              </a:rPr>
              <a:t>prevencija</a:t>
            </a:r>
            <a:r>
              <a:rPr lang="lv-LV" sz="1100" dirty="0">
                <a:solidFill>
                  <a:srgbClr val="000000"/>
                </a:solidFill>
                <a:latin typeface="Calibri" pitchFamily="34" charset="0"/>
              </a:rPr>
              <a:t> un sportistu izglītošana. Jauniešu (18-24 gadi) vidū šādas iestādes izveidi atbalsta trīs ceturtdaļas (76%) respondentu.</a:t>
            </a:r>
          </a:p>
        </p:txBody>
      </p:sp>
      <p:sp>
        <p:nvSpPr>
          <p:cNvPr id="3" name="Slide Number Placeholder 1">
            <a:extLst>
              <a:ext uri="{FF2B5EF4-FFF2-40B4-BE49-F238E27FC236}">
                <a16:creationId xmlns:a16="http://schemas.microsoft.com/office/drawing/2014/main" id="{176A1808-0FD7-CFF6-EFA7-934A51CF49DF}"/>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21</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40040579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A08E07A6-A647-2529-4FB6-3472B3FD644A}"/>
              </a:ext>
            </a:extLst>
          </p:cNvPr>
          <p:cNvSpPr>
            <a:spLocks noChangeArrowheads="1"/>
          </p:cNvSpPr>
          <p:nvPr/>
        </p:nvSpPr>
        <p:spPr bwMode="auto">
          <a:xfrm>
            <a:off x="923027" y="2035839"/>
            <a:ext cx="7418716" cy="1984075"/>
          </a:xfrm>
          <a:prstGeom prst="rect">
            <a:avLst/>
          </a:prstGeom>
          <a:noFill/>
          <a:ln w="9525">
            <a:noFill/>
            <a:miter lim="800000"/>
            <a:headEnd/>
            <a:tailEnd/>
          </a:ln>
          <a:effectLst/>
        </p:spPr>
        <p:txBody>
          <a:bodyPr/>
          <a:lstStyle/>
          <a:p>
            <a:pPr algn="ctr">
              <a:lnSpc>
                <a:spcPct val="130000"/>
              </a:lnSpc>
              <a:defRPr/>
            </a:pPr>
            <a:r>
              <a:rPr lang="en-US" sz="2400" b="1" dirty="0">
                <a:solidFill>
                  <a:schemeClr val="accent1">
                    <a:lumMod val="50000"/>
                  </a:schemeClr>
                </a:solidFill>
                <a:latin typeface="+mj-lt"/>
              </a:rPr>
              <a:t>I</a:t>
            </a:r>
            <a:r>
              <a:rPr lang="lv-LV" sz="2400" b="1" dirty="0">
                <a:solidFill>
                  <a:schemeClr val="accent1">
                    <a:lumMod val="50000"/>
                  </a:schemeClr>
                </a:solidFill>
                <a:latin typeface="+mj-lt"/>
              </a:rPr>
              <a:t>II. Aptaujas rezultāti</a:t>
            </a:r>
          </a:p>
          <a:p>
            <a:pPr algn="ctr">
              <a:lnSpc>
                <a:spcPct val="130000"/>
              </a:lnSpc>
              <a:defRPr/>
            </a:pPr>
            <a:endParaRPr lang="lv-LV" sz="2400" dirty="0">
              <a:solidFill>
                <a:srgbClr val="000099"/>
              </a:solidFill>
              <a:effectLst>
                <a:outerShdw blurRad="38100" dist="38100" dir="2700000" algn="tl">
                  <a:srgbClr val="C0C0C0"/>
                </a:outerShdw>
              </a:effectLst>
              <a:latin typeface="+mj-lt"/>
            </a:endParaRPr>
          </a:p>
          <a:p>
            <a:pPr algn="ctr">
              <a:lnSpc>
                <a:spcPct val="130000"/>
              </a:lnSpc>
              <a:defRPr/>
            </a:pPr>
            <a:r>
              <a:rPr lang="lv-LV" sz="2400" dirty="0">
                <a:solidFill>
                  <a:srgbClr val="990033"/>
                </a:solidFill>
                <a:effectLst>
                  <a:outerShdw blurRad="38100" dist="38100" dir="2700000" algn="tl">
                    <a:srgbClr val="C0C0C0"/>
                  </a:outerShdw>
                </a:effectLst>
                <a:latin typeface="+mj-lt"/>
              </a:rPr>
              <a:t>1. Vispārēji priekšstati par sportu</a:t>
            </a:r>
            <a:endParaRPr lang="en-GB" sz="2400" dirty="0">
              <a:solidFill>
                <a:srgbClr val="990033"/>
              </a:solidFill>
              <a:effectLst>
                <a:outerShdw blurRad="38100" dist="38100" dir="2700000" algn="tl">
                  <a:srgbClr val="C0C0C0"/>
                </a:outerShdw>
              </a:effectLst>
              <a:latin typeface="+mj-lt"/>
            </a:endParaRPr>
          </a:p>
        </p:txBody>
      </p:sp>
      <p:sp>
        <p:nvSpPr>
          <p:cNvPr id="3" name="Slide Number Placeholder 1">
            <a:extLst>
              <a:ext uri="{FF2B5EF4-FFF2-40B4-BE49-F238E27FC236}">
                <a16:creationId xmlns:a16="http://schemas.microsoft.com/office/drawing/2014/main" id="{4BB778C9-4E44-AC13-4CC0-648167A42BB3}"/>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22</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12696843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D4DB4A-8919-7C45-40AF-F31BD500F06E}"/>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Vispārēji priekšstati par sportu</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B90622EC-E3CE-78C3-7623-EEDE160714D9}"/>
              </a:ext>
            </a:extLst>
          </p:cNvPr>
          <p:cNvSpPr txBox="1">
            <a:spLocks/>
          </p:cNvSpPr>
          <p:nvPr/>
        </p:nvSpPr>
        <p:spPr>
          <a:xfrm>
            <a:off x="406517" y="588970"/>
            <a:ext cx="7746359" cy="339746"/>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Cik</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lielā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mērā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Jūs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piekrītat</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šādiem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apgalvojumiem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a:t>
            </a:r>
            <a:endPar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417FA605-B0FE-3686-F90B-77DF57911B33}"/>
              </a:ext>
            </a:extLst>
          </p:cNvPr>
          <p:cNvGraphicFramePr/>
          <p:nvPr>
            <p:extLst>
              <p:ext uri="{D42A27DB-BD31-4B8C-83A1-F6EECF244321}">
                <p14:modId xmlns:p14="http://schemas.microsoft.com/office/powerpoint/2010/main" val="3697218989"/>
              </p:ext>
            </p:extLst>
          </p:nvPr>
        </p:nvGraphicFramePr>
        <p:xfrm>
          <a:off x="250164" y="1130064"/>
          <a:ext cx="5742200" cy="436158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A45B2443-10FA-4ADB-E7ED-D955D0AAE9B4}"/>
              </a:ext>
            </a:extLst>
          </p:cNvPr>
          <p:cNvGraphicFramePr/>
          <p:nvPr>
            <p:extLst>
              <p:ext uri="{D42A27DB-BD31-4B8C-83A1-F6EECF244321}">
                <p14:modId xmlns:p14="http://schemas.microsoft.com/office/powerpoint/2010/main" val="1080549670"/>
              </p:ext>
            </p:extLst>
          </p:nvPr>
        </p:nvGraphicFramePr>
        <p:xfrm>
          <a:off x="6078621" y="1139088"/>
          <a:ext cx="2915847" cy="4424954"/>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638142B3-2CCF-2D28-E907-8E371DCA9C29}"/>
              </a:ext>
            </a:extLst>
          </p:cNvPr>
          <p:cNvSpPr txBox="1"/>
          <p:nvPr/>
        </p:nvSpPr>
        <p:spPr>
          <a:xfrm>
            <a:off x="4570413" y="5673839"/>
            <a:ext cx="2114681" cy="246221"/>
          </a:xfrm>
          <a:prstGeom prst="rect">
            <a:avLst/>
          </a:prstGeom>
          <a:noFill/>
        </p:spPr>
        <p:txBody>
          <a:bodyPr wrap="none" rtlCol="0">
            <a:spAutoFit/>
          </a:bodyPr>
          <a:lstStyle/>
          <a:p>
            <a:r>
              <a:rPr lang="lv-LV" sz="1000" dirty="0"/>
              <a:t>Bāze: visi aptaujas dalībnieki; n=1536</a:t>
            </a:r>
          </a:p>
        </p:txBody>
      </p:sp>
      <p:cxnSp>
        <p:nvCxnSpPr>
          <p:cNvPr id="7" name="Straight Connector 6">
            <a:extLst>
              <a:ext uri="{FF2B5EF4-FFF2-40B4-BE49-F238E27FC236}">
                <a16:creationId xmlns:a16="http://schemas.microsoft.com/office/drawing/2014/main" id="{54F7518C-FB31-AF6A-660C-EB95A40B25AC}"/>
              </a:ext>
            </a:extLst>
          </p:cNvPr>
          <p:cNvCxnSpPr>
            <a:cxnSpLocks/>
          </p:cNvCxnSpPr>
          <p:nvPr/>
        </p:nvCxnSpPr>
        <p:spPr>
          <a:xfrm>
            <a:off x="6035493" y="1035173"/>
            <a:ext cx="0" cy="4528868"/>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8" name="Slide Number Placeholder 1">
            <a:extLst>
              <a:ext uri="{FF2B5EF4-FFF2-40B4-BE49-F238E27FC236}">
                <a16:creationId xmlns:a16="http://schemas.microsoft.com/office/drawing/2014/main" id="{D537484C-6797-AC3F-0472-13C2C6268CA0}"/>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23</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1471760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30E431-8F83-5835-D214-193FD722368C}"/>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Vispārēji priekšstati par sportu</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7A3CA40C-1454-E271-F00D-AC38F94C4875}"/>
              </a:ext>
            </a:extLst>
          </p:cNvPr>
          <p:cNvSpPr txBox="1">
            <a:spLocks/>
          </p:cNvSpPr>
          <p:nvPr/>
        </p:nvSpPr>
        <p:spPr>
          <a:xfrm>
            <a:off x="406517" y="588970"/>
            <a:ext cx="7746359" cy="339746"/>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Cik</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lielā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mērā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Jūs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piekrītat</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šādiem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apgalvojumiem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a:t>
            </a:r>
            <a:endPar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7F0DC4AA-8862-937A-7CF7-5EA0C3FF4D77}"/>
              </a:ext>
            </a:extLst>
          </p:cNvPr>
          <p:cNvGraphicFramePr/>
          <p:nvPr>
            <p:extLst>
              <p:ext uri="{D42A27DB-BD31-4B8C-83A1-F6EECF244321}">
                <p14:modId xmlns:p14="http://schemas.microsoft.com/office/powerpoint/2010/main" val="126199104"/>
              </p:ext>
            </p:extLst>
          </p:nvPr>
        </p:nvGraphicFramePr>
        <p:xfrm>
          <a:off x="604434" y="1186147"/>
          <a:ext cx="8000070" cy="4730021"/>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8089D273-2A25-C289-D73E-0D01EC80CF5C}"/>
              </a:ext>
            </a:extLst>
          </p:cNvPr>
          <p:cNvSpPr txBox="1"/>
          <p:nvPr/>
        </p:nvSpPr>
        <p:spPr>
          <a:xfrm>
            <a:off x="4668977" y="6022809"/>
            <a:ext cx="2467342" cy="246221"/>
          </a:xfrm>
          <a:prstGeom prst="rect">
            <a:avLst/>
          </a:prstGeom>
          <a:noFill/>
        </p:spPr>
        <p:txBody>
          <a:bodyPr wrap="none" rtlCol="0">
            <a:spAutoFit/>
          </a:bodyPr>
          <a:lstStyle/>
          <a:p>
            <a:r>
              <a:rPr lang="lv-LV" sz="1000" dirty="0"/>
              <a:t>Bāze: visi aptaujas dalībnieki, 2024: n= 1536</a:t>
            </a:r>
          </a:p>
        </p:txBody>
      </p:sp>
      <p:sp>
        <p:nvSpPr>
          <p:cNvPr id="6" name="Slide Number Placeholder 1">
            <a:extLst>
              <a:ext uri="{FF2B5EF4-FFF2-40B4-BE49-F238E27FC236}">
                <a16:creationId xmlns:a16="http://schemas.microsoft.com/office/drawing/2014/main" id="{23C723FA-AE5E-58F0-64AF-4A747DA5BFC3}"/>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24</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5876864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345003-952B-AE16-391E-423CD320AAB6}"/>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Vispārēji priekšstati par sportu</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74B3C018-7BAD-6F66-3833-8CF9AF1A98B5}"/>
              </a:ext>
            </a:extLst>
          </p:cNvPr>
          <p:cNvSpPr txBox="1">
            <a:spLocks/>
          </p:cNvSpPr>
          <p:nvPr/>
        </p:nvSpPr>
        <p:spPr>
          <a:xfrm>
            <a:off x="406517" y="588970"/>
            <a:ext cx="7746359" cy="339746"/>
          </a:xfrm>
          <a:prstGeom prst="rect">
            <a:avLst/>
          </a:prstGeom>
        </p:spPr>
        <p:txBody>
          <a:bodyPr/>
          <a:lstStyle/>
          <a:p>
            <a:pPr marL="342900" lvl="0" indent="-342900" eaLnBrk="0" hangingPunct="0">
              <a:spcBef>
                <a:spcPct val="20000"/>
              </a:spcBef>
              <a:defRPr/>
            </a:pP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Cik</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lielā</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mērā</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Jūs</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piekrītat</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šād</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a</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m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apgalvojum</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a</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m</a:t>
            </a:r>
            <a:r>
              <a:rPr lang="lv-LV" sz="1100" dirty="0">
                <a:solidFill>
                  <a:schemeClr val="tx2">
                    <a:lumMod val="50000"/>
                  </a:schemeClr>
                </a:solidFill>
              </a:rPr>
              <a:t>? - </a:t>
            </a:r>
            <a:r>
              <a:rPr lang="lv-LV" sz="1200" b="1" dirty="0">
                <a:solidFill>
                  <a:schemeClr val="tx2">
                    <a:lumMod val="50000"/>
                  </a:schemeClr>
                </a:solidFill>
              </a:rPr>
              <a:t>Sportā galvenais ir uzvara</a:t>
            </a:r>
            <a:endParaRPr kumimoji="0" lang="lv-LV" sz="1100" b="1" i="0" u="none" strike="noStrike" kern="1200" cap="none" spc="0" normalizeH="0" baseline="0" noProof="0" dirty="0">
              <a:ln>
                <a:noFill/>
              </a:ln>
              <a:solidFill>
                <a:schemeClr val="tx2">
                  <a:lumMod val="50000"/>
                </a:schemeClr>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AE643F10-C241-86DC-DC82-9AF81D5BFF8D}"/>
              </a:ext>
            </a:extLst>
          </p:cNvPr>
          <p:cNvGraphicFramePr/>
          <p:nvPr>
            <p:extLst>
              <p:ext uri="{D42A27DB-BD31-4B8C-83A1-F6EECF244321}">
                <p14:modId xmlns:p14="http://schemas.microsoft.com/office/powerpoint/2010/main" val="2579150377"/>
              </p:ext>
            </p:extLst>
          </p:nvPr>
        </p:nvGraphicFramePr>
        <p:xfrm>
          <a:off x="1371837" y="894296"/>
          <a:ext cx="7668883" cy="555826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0C4FB7F4-7738-7152-8C39-9078FFC7D6E4}"/>
              </a:ext>
            </a:extLst>
          </p:cNvPr>
          <p:cNvSpPr txBox="1"/>
          <p:nvPr/>
        </p:nvSpPr>
        <p:spPr>
          <a:xfrm>
            <a:off x="219456" y="4458730"/>
            <a:ext cx="966568" cy="707886"/>
          </a:xfrm>
          <a:prstGeom prst="rect">
            <a:avLst/>
          </a:prstGeom>
          <a:noFill/>
        </p:spPr>
        <p:txBody>
          <a:bodyPr wrap="square" rtlCol="0">
            <a:spAutoFit/>
          </a:bodyPr>
          <a:lstStyle/>
          <a:p>
            <a:r>
              <a:rPr lang="lv-LV" sz="1000" dirty="0"/>
              <a:t>Bāze: visi aptaujas dalībnieki, 2024: n= 1536</a:t>
            </a:r>
          </a:p>
        </p:txBody>
      </p:sp>
      <p:sp>
        <p:nvSpPr>
          <p:cNvPr id="6" name="Slide Number Placeholder 1">
            <a:extLst>
              <a:ext uri="{FF2B5EF4-FFF2-40B4-BE49-F238E27FC236}">
                <a16:creationId xmlns:a16="http://schemas.microsoft.com/office/drawing/2014/main" id="{3858C7A0-26A2-CEF8-D9DB-A63B74E8A1B1}"/>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25</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6819900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674A581B-0769-606C-CC7D-463048C712A6}"/>
              </a:ext>
            </a:extLst>
          </p:cNvPr>
          <p:cNvSpPr>
            <a:spLocks noChangeArrowheads="1"/>
          </p:cNvSpPr>
          <p:nvPr/>
        </p:nvSpPr>
        <p:spPr bwMode="auto">
          <a:xfrm>
            <a:off x="923027" y="2656936"/>
            <a:ext cx="7418716" cy="1362978"/>
          </a:xfrm>
          <a:prstGeom prst="rect">
            <a:avLst/>
          </a:prstGeom>
          <a:noFill/>
          <a:ln w="9525">
            <a:noFill/>
            <a:miter lim="800000"/>
            <a:headEnd/>
            <a:tailEnd/>
          </a:ln>
          <a:effectLst/>
        </p:spPr>
        <p:txBody>
          <a:bodyPr/>
          <a:lstStyle/>
          <a:p>
            <a:pPr algn="ctr">
              <a:lnSpc>
                <a:spcPct val="130000"/>
              </a:lnSpc>
              <a:defRPr/>
            </a:pPr>
            <a:r>
              <a:rPr lang="en-US" sz="2400" dirty="0">
                <a:solidFill>
                  <a:srgbClr val="990033"/>
                </a:solidFill>
                <a:effectLst>
                  <a:outerShdw blurRad="38100" dist="38100" dir="2700000" algn="tl">
                    <a:srgbClr val="C0C0C0"/>
                  </a:outerShdw>
                </a:effectLst>
                <a:latin typeface="+mj-lt"/>
              </a:rPr>
              <a:t>2</a:t>
            </a:r>
            <a:r>
              <a:rPr lang="lv-LV" sz="2400" dirty="0">
                <a:solidFill>
                  <a:srgbClr val="990033"/>
                </a:solidFill>
                <a:effectLst>
                  <a:outerShdw blurRad="38100" dist="38100" dir="2700000" algn="tl">
                    <a:srgbClr val="C0C0C0"/>
                  </a:outerShdw>
                </a:effectLst>
                <a:latin typeface="+mj-lt"/>
              </a:rPr>
              <a:t>. Fiziskās formas vērtējums</a:t>
            </a:r>
            <a:endParaRPr lang="en-GB" sz="2400" dirty="0">
              <a:solidFill>
                <a:srgbClr val="990033"/>
              </a:solidFill>
              <a:effectLst>
                <a:outerShdw blurRad="38100" dist="38100" dir="2700000" algn="tl">
                  <a:srgbClr val="C0C0C0"/>
                </a:outerShdw>
              </a:effectLst>
              <a:latin typeface="+mj-lt"/>
            </a:endParaRPr>
          </a:p>
        </p:txBody>
      </p:sp>
      <p:sp>
        <p:nvSpPr>
          <p:cNvPr id="3" name="Slide Number Placeholder 1">
            <a:extLst>
              <a:ext uri="{FF2B5EF4-FFF2-40B4-BE49-F238E27FC236}">
                <a16:creationId xmlns:a16="http://schemas.microsoft.com/office/drawing/2014/main" id="{134B7B98-6593-6892-EE90-48944D8D1B28}"/>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26</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9352002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16F9665-487B-6880-1CAD-42A406F76211}"/>
              </a:ext>
            </a:extLst>
          </p:cNvPr>
          <p:cNvSpPr txBox="1"/>
          <p:nvPr/>
        </p:nvSpPr>
        <p:spPr>
          <a:xfrm>
            <a:off x="2968193" y="4740841"/>
            <a:ext cx="2467342" cy="246221"/>
          </a:xfrm>
          <a:prstGeom prst="rect">
            <a:avLst/>
          </a:prstGeom>
          <a:noFill/>
        </p:spPr>
        <p:txBody>
          <a:bodyPr wrap="none" rtlCol="0">
            <a:spAutoFit/>
          </a:bodyPr>
          <a:lstStyle/>
          <a:p>
            <a:r>
              <a:rPr lang="lv-LV" sz="1000" dirty="0"/>
              <a:t>Bāze: visi aptaujas dalībnieki, 2024: n= 1536</a:t>
            </a:r>
          </a:p>
        </p:txBody>
      </p:sp>
      <p:graphicFrame>
        <p:nvGraphicFramePr>
          <p:cNvPr id="4" name="Chart 3">
            <a:extLst>
              <a:ext uri="{FF2B5EF4-FFF2-40B4-BE49-F238E27FC236}">
                <a16:creationId xmlns:a16="http://schemas.microsoft.com/office/drawing/2014/main" id="{249AAD69-F477-893F-D640-FA1803B81B71}"/>
              </a:ext>
            </a:extLst>
          </p:cNvPr>
          <p:cNvGraphicFramePr/>
          <p:nvPr>
            <p:extLst>
              <p:ext uri="{D42A27DB-BD31-4B8C-83A1-F6EECF244321}">
                <p14:modId xmlns:p14="http://schemas.microsoft.com/office/powerpoint/2010/main" val="1770892261"/>
              </p:ext>
            </p:extLst>
          </p:nvPr>
        </p:nvGraphicFramePr>
        <p:xfrm>
          <a:off x="4258670" y="1615222"/>
          <a:ext cx="4386020" cy="230149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CA966E56-97E5-FA21-C130-81A6093C4E70}"/>
              </a:ext>
            </a:extLst>
          </p:cNvPr>
          <p:cNvGraphicFramePr/>
          <p:nvPr>
            <p:extLst>
              <p:ext uri="{D42A27DB-BD31-4B8C-83A1-F6EECF244321}">
                <p14:modId xmlns:p14="http://schemas.microsoft.com/office/powerpoint/2010/main" val="1678579504"/>
              </p:ext>
            </p:extLst>
          </p:nvPr>
        </p:nvGraphicFramePr>
        <p:xfrm>
          <a:off x="352127" y="1195939"/>
          <a:ext cx="3510951" cy="3381555"/>
        </p:xfrm>
        <a:graphic>
          <a:graphicData uri="http://schemas.openxmlformats.org/drawingml/2006/chart">
            <c:chart xmlns:c="http://schemas.openxmlformats.org/drawingml/2006/chart" xmlns:r="http://schemas.openxmlformats.org/officeDocument/2006/relationships" r:id="rId3"/>
          </a:graphicData>
        </a:graphic>
      </p:graphicFrame>
      <p:sp>
        <p:nvSpPr>
          <p:cNvPr id="6" name="Title 1">
            <a:extLst>
              <a:ext uri="{FF2B5EF4-FFF2-40B4-BE49-F238E27FC236}">
                <a16:creationId xmlns:a16="http://schemas.microsoft.com/office/drawing/2014/main" id="{1E4D1B04-7E1B-68E5-E426-6BEF8C244E60}"/>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Fiziskās formas vērtējums</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7" name="Text Placeholder 4">
            <a:extLst>
              <a:ext uri="{FF2B5EF4-FFF2-40B4-BE49-F238E27FC236}">
                <a16:creationId xmlns:a16="http://schemas.microsoft.com/office/drawing/2014/main" id="{14F3A6F7-F363-3AC7-4009-CB6FE49A6870}"/>
              </a:ext>
            </a:extLst>
          </p:cNvPr>
          <p:cNvSpPr txBox="1">
            <a:spLocks/>
          </p:cNvSpPr>
          <p:nvPr/>
        </p:nvSpPr>
        <p:spPr>
          <a:xfrm>
            <a:off x="406517" y="588970"/>
            <a:ext cx="7746359" cy="339746"/>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Kā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Jūs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vērtējat</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savu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fizisko</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formu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a:t>
            </a:r>
            <a:endPar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endParaRPr>
          </a:p>
        </p:txBody>
      </p:sp>
      <p:sp>
        <p:nvSpPr>
          <p:cNvPr id="2" name="Slide Number Placeholder 1">
            <a:extLst>
              <a:ext uri="{FF2B5EF4-FFF2-40B4-BE49-F238E27FC236}">
                <a16:creationId xmlns:a16="http://schemas.microsoft.com/office/drawing/2014/main" id="{5A23515B-9539-6FDF-11B9-62320C30FE48}"/>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27</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8953399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783B841F-808D-2503-EFA6-14FB562578E3}"/>
              </a:ext>
            </a:extLst>
          </p:cNvPr>
          <p:cNvSpPr txBox="1">
            <a:spLocks/>
          </p:cNvSpPr>
          <p:nvPr/>
        </p:nvSpPr>
        <p:spPr>
          <a:xfrm>
            <a:off x="285751" y="124565"/>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Fiziskās formas vērtējums</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4" name="Text Placeholder 4">
            <a:extLst>
              <a:ext uri="{FF2B5EF4-FFF2-40B4-BE49-F238E27FC236}">
                <a16:creationId xmlns:a16="http://schemas.microsoft.com/office/drawing/2014/main" id="{FE6FD49E-6FF5-C9C4-2E02-E37954BB89A3}"/>
              </a:ext>
            </a:extLst>
          </p:cNvPr>
          <p:cNvSpPr txBox="1">
            <a:spLocks/>
          </p:cNvSpPr>
          <p:nvPr/>
        </p:nvSpPr>
        <p:spPr>
          <a:xfrm>
            <a:off x="406517" y="561538"/>
            <a:ext cx="7746359" cy="339746"/>
          </a:xfrm>
          <a:prstGeom prst="rect">
            <a:avLst/>
          </a:prstGeom>
        </p:spPr>
        <p:txBody>
          <a:bodyPr/>
          <a:lstStyle/>
          <a:p>
            <a:pPr marL="342900" lvl="0" indent="-342900" eaLnBrk="0" hangingPunct="0">
              <a:spcBef>
                <a:spcPct val="20000"/>
              </a:spcBef>
              <a:defRPr/>
            </a:pP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Kā</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Jūs</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vērtējat</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savu</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fizisko</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formu</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a:t>
            </a:r>
            <a:endPar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endParaRPr>
          </a:p>
        </p:txBody>
      </p:sp>
      <p:graphicFrame>
        <p:nvGraphicFramePr>
          <p:cNvPr id="5" name="Chart 4">
            <a:extLst>
              <a:ext uri="{FF2B5EF4-FFF2-40B4-BE49-F238E27FC236}">
                <a16:creationId xmlns:a16="http://schemas.microsoft.com/office/drawing/2014/main" id="{2C2BA142-0427-5BF9-920C-3D8E449ACAE1}"/>
              </a:ext>
            </a:extLst>
          </p:cNvPr>
          <p:cNvGraphicFramePr/>
          <p:nvPr>
            <p:extLst>
              <p:ext uri="{D42A27DB-BD31-4B8C-83A1-F6EECF244321}">
                <p14:modId xmlns:p14="http://schemas.microsoft.com/office/powerpoint/2010/main" val="1323936393"/>
              </p:ext>
            </p:extLst>
          </p:nvPr>
        </p:nvGraphicFramePr>
        <p:xfrm>
          <a:off x="1371837" y="830288"/>
          <a:ext cx="7668883" cy="555826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C293657D-873D-8FE5-FA08-602127E8FE0A}"/>
              </a:ext>
            </a:extLst>
          </p:cNvPr>
          <p:cNvSpPr txBox="1"/>
          <p:nvPr/>
        </p:nvSpPr>
        <p:spPr>
          <a:xfrm>
            <a:off x="27432" y="5199394"/>
            <a:ext cx="1158592" cy="553998"/>
          </a:xfrm>
          <a:prstGeom prst="rect">
            <a:avLst/>
          </a:prstGeom>
          <a:noFill/>
        </p:spPr>
        <p:txBody>
          <a:bodyPr wrap="square" rtlCol="0">
            <a:spAutoFit/>
          </a:bodyPr>
          <a:lstStyle/>
          <a:p>
            <a:r>
              <a:rPr lang="lv-LV" sz="1000" dirty="0"/>
              <a:t>Bāze: visi aptaujas dalībnieki, 2024: n= 1536</a:t>
            </a:r>
          </a:p>
        </p:txBody>
      </p:sp>
      <p:sp>
        <p:nvSpPr>
          <p:cNvPr id="2" name="Slide Number Placeholder 1">
            <a:extLst>
              <a:ext uri="{FF2B5EF4-FFF2-40B4-BE49-F238E27FC236}">
                <a16:creationId xmlns:a16="http://schemas.microsoft.com/office/drawing/2014/main" id="{3574C796-02DA-F597-F260-BEF15AF2768A}"/>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28</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48735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6F939C93-FEBF-CCD7-6191-BD4E51F894A1}"/>
              </a:ext>
            </a:extLst>
          </p:cNvPr>
          <p:cNvSpPr>
            <a:spLocks noChangeArrowheads="1"/>
          </p:cNvSpPr>
          <p:nvPr/>
        </p:nvSpPr>
        <p:spPr bwMode="auto">
          <a:xfrm>
            <a:off x="923027" y="2656936"/>
            <a:ext cx="7418716" cy="1362978"/>
          </a:xfrm>
          <a:prstGeom prst="rect">
            <a:avLst/>
          </a:prstGeom>
          <a:noFill/>
          <a:ln w="9525">
            <a:noFill/>
            <a:miter lim="800000"/>
            <a:headEnd/>
            <a:tailEnd/>
          </a:ln>
          <a:effectLst/>
        </p:spPr>
        <p:txBody>
          <a:bodyPr/>
          <a:lstStyle/>
          <a:p>
            <a:pPr algn="ctr">
              <a:lnSpc>
                <a:spcPct val="130000"/>
              </a:lnSpc>
              <a:defRPr/>
            </a:pPr>
            <a:r>
              <a:rPr lang="lv-LV" sz="2400" dirty="0">
                <a:solidFill>
                  <a:srgbClr val="990033"/>
                </a:solidFill>
                <a:effectLst>
                  <a:outerShdw blurRad="38100" dist="38100" dir="2700000" algn="tl">
                    <a:srgbClr val="C0C0C0"/>
                  </a:outerShdw>
                </a:effectLst>
                <a:latin typeface="+mj-lt"/>
              </a:rPr>
              <a:t>3. Nodarbošanās ar fiziskām aktivitātēm</a:t>
            </a:r>
            <a:endParaRPr lang="en-GB" sz="2400" dirty="0">
              <a:solidFill>
                <a:srgbClr val="990033"/>
              </a:solidFill>
              <a:effectLst>
                <a:outerShdw blurRad="38100" dist="38100" dir="2700000" algn="tl">
                  <a:srgbClr val="C0C0C0"/>
                </a:outerShdw>
              </a:effectLst>
              <a:latin typeface="+mj-lt"/>
            </a:endParaRPr>
          </a:p>
        </p:txBody>
      </p:sp>
      <p:sp>
        <p:nvSpPr>
          <p:cNvPr id="3" name="Slide Number Placeholder 1">
            <a:extLst>
              <a:ext uri="{FF2B5EF4-FFF2-40B4-BE49-F238E27FC236}">
                <a16:creationId xmlns:a16="http://schemas.microsoft.com/office/drawing/2014/main" id="{92CB423D-6567-2624-2F6E-75E93D0119EA}"/>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29</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9064498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31C2C8-0C15-EB75-AAB8-C72BBD28A244}"/>
              </a:ext>
            </a:extLst>
          </p:cNvPr>
          <p:cNvSpPr>
            <a:spLocks noChangeArrowheads="1"/>
          </p:cNvSpPr>
          <p:nvPr/>
        </p:nvSpPr>
        <p:spPr bwMode="auto">
          <a:xfrm>
            <a:off x="785813" y="497967"/>
            <a:ext cx="7617523" cy="381000"/>
          </a:xfrm>
          <a:prstGeom prst="rect">
            <a:avLst/>
          </a:prstGeom>
          <a:noFill/>
          <a:ln w="9525">
            <a:noFill/>
            <a:miter lim="800000"/>
            <a:headEnd/>
            <a:tailEnd/>
          </a:ln>
        </p:spPr>
        <p:txBody>
          <a:bodyPr anchor="ctr"/>
          <a:lstStyle/>
          <a:p>
            <a:pPr algn="ctr" fontAlgn="auto">
              <a:spcBef>
                <a:spcPts val="0"/>
              </a:spcBef>
              <a:spcAft>
                <a:spcPts val="0"/>
              </a:spcAft>
              <a:defRPr/>
            </a:pPr>
            <a:r>
              <a:rPr lang="lv-LV" b="1" dirty="0">
                <a:solidFill>
                  <a:srgbClr val="990033"/>
                </a:solidFill>
              </a:rPr>
              <a:t>SATURS (2)</a:t>
            </a:r>
            <a:endParaRPr lang="en-GB" b="1" dirty="0">
              <a:solidFill>
                <a:srgbClr val="990033"/>
              </a:solidFill>
            </a:endParaRPr>
          </a:p>
        </p:txBody>
      </p:sp>
      <p:sp>
        <p:nvSpPr>
          <p:cNvPr id="3" name="Slide Number Placeholder 1">
            <a:extLst>
              <a:ext uri="{FF2B5EF4-FFF2-40B4-BE49-F238E27FC236}">
                <a16:creationId xmlns:a16="http://schemas.microsoft.com/office/drawing/2014/main" id="{07D0AC25-5010-1460-C423-BF7D73326DF6}"/>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3</a:t>
            </a:fld>
            <a:endParaRPr kumimoji="0" lang="lv-LV" sz="1200" b="0" i="0" u="none" strike="noStrike" kern="1200" cap="none" spc="0" normalizeH="0" baseline="0" noProof="0" dirty="0">
              <a:ln>
                <a:noFill/>
              </a:ln>
              <a:effectLst/>
              <a:uLnTx/>
              <a:uFillTx/>
              <a:latin typeface="+mn-lt"/>
              <a:ea typeface="+mn-ea"/>
              <a:cs typeface="+mn-cs"/>
            </a:endParaRPr>
          </a:p>
        </p:txBody>
      </p:sp>
      <p:sp>
        <p:nvSpPr>
          <p:cNvPr id="4" name="Rectangle 3">
            <a:extLst>
              <a:ext uri="{FF2B5EF4-FFF2-40B4-BE49-F238E27FC236}">
                <a16:creationId xmlns:a16="http://schemas.microsoft.com/office/drawing/2014/main" id="{D0C3D631-D9C6-FBEF-2483-D0B652ADCE5B}"/>
              </a:ext>
            </a:extLst>
          </p:cNvPr>
          <p:cNvSpPr>
            <a:spLocks noChangeArrowheads="1"/>
          </p:cNvSpPr>
          <p:nvPr/>
        </p:nvSpPr>
        <p:spPr bwMode="auto">
          <a:xfrm>
            <a:off x="785813" y="1362456"/>
            <a:ext cx="7780217" cy="5022736"/>
          </a:xfrm>
          <a:prstGeom prst="rect">
            <a:avLst/>
          </a:prstGeom>
          <a:noFill/>
          <a:ln w="9525">
            <a:noFill/>
            <a:miter lim="800000"/>
            <a:headEnd/>
            <a:tailEnd/>
          </a:ln>
        </p:spPr>
        <p:txBody>
          <a:bodyPr/>
          <a:lstStyle/>
          <a:p>
            <a:pPr marL="266700" indent="-266700">
              <a:lnSpc>
                <a:spcPct val="110000"/>
              </a:lnSpc>
              <a:spcBef>
                <a:spcPts val="600"/>
              </a:spcBef>
              <a:defRPr/>
            </a:pPr>
            <a:r>
              <a:rPr lang="lv-LV" sz="1100" b="1" dirty="0">
                <a:solidFill>
                  <a:srgbClr val="000000"/>
                </a:solidFill>
              </a:rPr>
              <a:t>	7. Sportā aizliegto vielu lietošanas pieredze</a:t>
            </a:r>
            <a:r>
              <a:rPr lang="lv-LV" sz="1100" dirty="0">
                <a:solidFill>
                  <a:srgbClr val="000000"/>
                </a:solidFill>
              </a:rPr>
              <a:t>......................................................................................................................................76</a:t>
            </a:r>
            <a:endParaRPr lang="lv-LV" sz="1100" b="1" dirty="0">
              <a:solidFill>
                <a:srgbClr val="000000"/>
              </a:solidFill>
            </a:endParaRPr>
          </a:p>
          <a:p>
            <a:pPr marL="266700" indent="-266700">
              <a:lnSpc>
                <a:spcPct val="110000"/>
              </a:lnSpc>
              <a:spcBef>
                <a:spcPts val="600"/>
              </a:spcBef>
              <a:defRPr/>
            </a:pPr>
            <a:r>
              <a:rPr lang="lv-LV" sz="1100" b="1" dirty="0">
                <a:solidFill>
                  <a:srgbClr val="000000"/>
                </a:solidFill>
              </a:rPr>
              <a:t>	8. Dažādu vielu, preparātu lietošana labākas fiziskās formas sasniegšanai </a:t>
            </a:r>
            <a:r>
              <a:rPr lang="lv-LV" sz="1100" dirty="0">
                <a:solidFill>
                  <a:srgbClr val="000000"/>
                </a:solidFill>
              </a:rPr>
              <a:t>....................................................................................79</a:t>
            </a:r>
            <a:endParaRPr lang="lv-LV" sz="1100" b="1" dirty="0">
              <a:solidFill>
                <a:srgbClr val="000000"/>
              </a:solidFill>
            </a:endParaRPr>
          </a:p>
          <a:p>
            <a:pPr marL="266700" indent="-266700">
              <a:lnSpc>
                <a:spcPct val="110000"/>
              </a:lnSpc>
              <a:spcBef>
                <a:spcPts val="600"/>
              </a:spcBef>
              <a:defRPr/>
            </a:pPr>
            <a:r>
              <a:rPr lang="lv-LV" sz="1100" b="1" dirty="0">
                <a:solidFill>
                  <a:srgbClr val="000000"/>
                </a:solidFill>
              </a:rPr>
              <a:t>	9. Atbildīgo institūciju darba vērtējums cīņā pret dopinga lietošanu sportā</a:t>
            </a:r>
            <a:r>
              <a:rPr lang="lv-LV" sz="1100" dirty="0">
                <a:solidFill>
                  <a:srgbClr val="000000"/>
                </a:solidFill>
              </a:rPr>
              <a:t>...................................................................................88</a:t>
            </a:r>
            <a:endParaRPr lang="lv-LV" sz="1100" b="1" dirty="0">
              <a:solidFill>
                <a:srgbClr val="000000"/>
              </a:solidFill>
            </a:endParaRPr>
          </a:p>
          <a:p>
            <a:pPr marL="266700" indent="-266700">
              <a:lnSpc>
                <a:spcPct val="110000"/>
              </a:lnSpc>
              <a:spcBef>
                <a:spcPts val="600"/>
              </a:spcBef>
              <a:defRPr/>
            </a:pPr>
            <a:r>
              <a:rPr lang="lv-LV" sz="1100" b="1" dirty="0">
                <a:solidFill>
                  <a:srgbClr val="000000"/>
                </a:solidFill>
              </a:rPr>
              <a:t>	10. Uzticēšanās antidopinga sistēmām</a:t>
            </a:r>
            <a:r>
              <a:rPr lang="lv-LV" sz="1100" dirty="0">
                <a:solidFill>
                  <a:srgbClr val="000000"/>
                </a:solidFill>
              </a:rPr>
              <a:t>..............................................................................................................................................91</a:t>
            </a:r>
            <a:endParaRPr lang="lv-LV" sz="1100" b="1" dirty="0">
              <a:solidFill>
                <a:srgbClr val="000000"/>
              </a:solidFill>
            </a:endParaRPr>
          </a:p>
          <a:p>
            <a:pPr marL="266700" indent="-266700">
              <a:lnSpc>
                <a:spcPct val="110000"/>
              </a:lnSpc>
              <a:spcBef>
                <a:spcPts val="600"/>
              </a:spcBef>
              <a:defRPr/>
            </a:pPr>
            <a:r>
              <a:rPr lang="lv-LV" sz="1100" b="1" dirty="0">
                <a:solidFill>
                  <a:srgbClr val="000000"/>
                </a:solidFill>
              </a:rPr>
              <a:t>	11. Sporta vides nodrošinājums bērniem un jauniešiem</a:t>
            </a:r>
            <a:r>
              <a:rPr lang="lv-LV" sz="1100" dirty="0">
                <a:solidFill>
                  <a:srgbClr val="000000"/>
                </a:solidFill>
              </a:rPr>
              <a:t>..................................................................................................................95</a:t>
            </a:r>
            <a:endParaRPr lang="lv-LV" sz="1100" b="1" dirty="0">
              <a:solidFill>
                <a:srgbClr val="000000"/>
              </a:solidFill>
            </a:endParaRPr>
          </a:p>
          <a:p>
            <a:pPr marL="266700" indent="-266700">
              <a:lnSpc>
                <a:spcPct val="110000"/>
              </a:lnSpc>
              <a:spcBef>
                <a:spcPts val="600"/>
              </a:spcBef>
              <a:defRPr/>
            </a:pPr>
            <a:r>
              <a:rPr lang="lv-LV" sz="1100" b="1" dirty="0">
                <a:solidFill>
                  <a:srgbClr val="000000"/>
                </a:solidFill>
              </a:rPr>
              <a:t>	12. Sports un vērtības </a:t>
            </a:r>
            <a:r>
              <a:rPr lang="lv-LV" sz="1100" dirty="0">
                <a:solidFill>
                  <a:srgbClr val="000000"/>
                </a:solidFill>
              </a:rPr>
              <a:t>........................................................................................................................................................................98</a:t>
            </a:r>
            <a:endParaRPr lang="lv-LV" sz="1100" b="1" dirty="0">
              <a:solidFill>
                <a:srgbClr val="000000"/>
              </a:solidFill>
            </a:endParaRPr>
          </a:p>
          <a:p>
            <a:pPr marL="266700" indent="-266700">
              <a:lnSpc>
                <a:spcPct val="110000"/>
              </a:lnSpc>
              <a:spcBef>
                <a:spcPts val="600"/>
              </a:spcBef>
              <a:defRPr/>
            </a:pPr>
            <a:r>
              <a:rPr lang="lv-LV" sz="1100" b="1" dirty="0">
                <a:solidFill>
                  <a:srgbClr val="000000"/>
                </a:solidFill>
              </a:rPr>
              <a:t>	13. Ētikas pārkāpumi, nepieņemama rīcība vai diskriminācija jauniešu sportā </a:t>
            </a:r>
            <a:r>
              <a:rPr lang="lv-LV" sz="1100" dirty="0">
                <a:solidFill>
                  <a:srgbClr val="000000"/>
                </a:solidFill>
              </a:rPr>
              <a:t>............................................................................103</a:t>
            </a:r>
            <a:endParaRPr lang="lv-LV" sz="1100" b="1" dirty="0">
              <a:solidFill>
                <a:srgbClr val="000000"/>
              </a:solidFill>
            </a:endParaRPr>
          </a:p>
          <a:p>
            <a:pPr marL="266700" indent="-266700">
              <a:lnSpc>
                <a:spcPct val="110000"/>
              </a:lnSpc>
              <a:spcBef>
                <a:spcPts val="600"/>
              </a:spcBef>
              <a:defRPr/>
            </a:pPr>
            <a:r>
              <a:rPr lang="lv-LV" sz="1100" b="1" dirty="0">
                <a:solidFill>
                  <a:srgbClr val="000000"/>
                </a:solidFill>
              </a:rPr>
              <a:t>	14. Atbalsts centralizētas iestādes izveidei Latvijā, kuras kompetencē būtu ētikas pārkāpumu izskatīšana sportā,          </a:t>
            </a:r>
            <a:r>
              <a:rPr lang="lv-LV" sz="1100" b="1" dirty="0" err="1">
                <a:solidFill>
                  <a:srgbClr val="000000"/>
                </a:solidFill>
              </a:rPr>
              <a:t>prevencija</a:t>
            </a:r>
            <a:r>
              <a:rPr lang="lv-LV" sz="1100" b="1" dirty="0">
                <a:solidFill>
                  <a:srgbClr val="000000"/>
                </a:solidFill>
              </a:rPr>
              <a:t> un sportistu izglītošana</a:t>
            </a:r>
            <a:r>
              <a:rPr lang="lv-LV" sz="1100" dirty="0">
                <a:solidFill>
                  <a:srgbClr val="000000"/>
                </a:solidFill>
              </a:rPr>
              <a:t>...................................................................................................................................................107</a:t>
            </a:r>
            <a:endParaRPr lang="lv-LV" sz="1100" b="1" dirty="0">
              <a:solidFill>
                <a:srgbClr val="000000"/>
              </a:solidFill>
            </a:endParaRPr>
          </a:p>
          <a:p>
            <a:pPr marL="457200" indent="-457200">
              <a:lnSpc>
                <a:spcPct val="110000"/>
              </a:lnSpc>
              <a:spcBef>
                <a:spcPts val="600"/>
              </a:spcBef>
              <a:defRPr/>
            </a:pPr>
            <a:endParaRPr lang="lv-LV" sz="1100" b="1" dirty="0">
              <a:solidFill>
                <a:srgbClr val="000000"/>
              </a:solidFill>
            </a:endParaRPr>
          </a:p>
        </p:txBody>
      </p:sp>
    </p:spTree>
    <p:extLst>
      <p:ext uri="{BB962C8B-B14F-4D97-AF65-F5344CB8AC3E}">
        <p14:creationId xmlns:p14="http://schemas.microsoft.com/office/powerpoint/2010/main" val="8275945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36A2D-35DA-A2EC-FB80-45D922D8DD11}"/>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3.1. Fizisko aktivitāšu biežums</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B104F7D4-4ACE-86E6-3565-246771929082}"/>
              </a:ext>
            </a:extLst>
          </p:cNvPr>
          <p:cNvSpPr txBox="1">
            <a:spLocks/>
          </p:cNvSpPr>
          <p:nvPr/>
        </p:nvSpPr>
        <p:spPr>
          <a:xfrm>
            <a:off x="406517" y="588970"/>
            <a:ext cx="7746359" cy="339746"/>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Cik</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bieži</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Jūs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savā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brīvajā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laikā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nodarbojaties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ar</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sportu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vai</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cita</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veida</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fiziskām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aktivitātēm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a:t>
            </a:r>
            <a:endPar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7A3AD764-E7E4-EC26-72CE-8D69E2BB3607}"/>
              </a:ext>
            </a:extLst>
          </p:cNvPr>
          <p:cNvGraphicFramePr/>
          <p:nvPr>
            <p:extLst>
              <p:ext uri="{D42A27DB-BD31-4B8C-83A1-F6EECF244321}">
                <p14:modId xmlns:p14="http://schemas.microsoft.com/office/powerpoint/2010/main" val="3465435525"/>
              </p:ext>
            </p:extLst>
          </p:nvPr>
        </p:nvGraphicFramePr>
        <p:xfrm>
          <a:off x="591926" y="1459774"/>
          <a:ext cx="6202066" cy="2746466"/>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4D414EC0-0ED4-AFE6-E51B-080E09FC82CE}"/>
              </a:ext>
            </a:extLst>
          </p:cNvPr>
          <p:cNvSpPr txBox="1"/>
          <p:nvPr/>
        </p:nvSpPr>
        <p:spPr>
          <a:xfrm>
            <a:off x="2968193" y="4740841"/>
            <a:ext cx="2467342" cy="246221"/>
          </a:xfrm>
          <a:prstGeom prst="rect">
            <a:avLst/>
          </a:prstGeom>
          <a:noFill/>
        </p:spPr>
        <p:txBody>
          <a:bodyPr wrap="none" rtlCol="0">
            <a:spAutoFit/>
          </a:bodyPr>
          <a:lstStyle/>
          <a:p>
            <a:r>
              <a:rPr lang="lv-LV" sz="1000" dirty="0"/>
              <a:t>Bāze: visi aptaujas dalībnieki, 2024: n= 1536</a:t>
            </a:r>
          </a:p>
        </p:txBody>
      </p:sp>
      <p:sp>
        <p:nvSpPr>
          <p:cNvPr id="6" name="Slide Number Placeholder 1">
            <a:extLst>
              <a:ext uri="{FF2B5EF4-FFF2-40B4-BE49-F238E27FC236}">
                <a16:creationId xmlns:a16="http://schemas.microsoft.com/office/drawing/2014/main" id="{89ACFC7A-73B6-E282-406C-10D78066512B}"/>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30</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0649562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78C98-4846-50EC-19F1-5C22483AFC62}"/>
              </a:ext>
            </a:extLst>
          </p:cNvPr>
          <p:cNvSpPr txBox="1">
            <a:spLocks/>
          </p:cNvSpPr>
          <p:nvPr/>
        </p:nvSpPr>
        <p:spPr>
          <a:xfrm>
            <a:off x="285751" y="87989"/>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3.1. Fizisko aktivitāšu biežums</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26E32B71-2F3E-BDF4-2C14-1193201498A3}"/>
              </a:ext>
            </a:extLst>
          </p:cNvPr>
          <p:cNvSpPr txBox="1">
            <a:spLocks/>
          </p:cNvSpPr>
          <p:nvPr/>
        </p:nvSpPr>
        <p:spPr>
          <a:xfrm>
            <a:off x="406517" y="534106"/>
            <a:ext cx="7746359" cy="339746"/>
          </a:xfrm>
          <a:prstGeom prst="rect">
            <a:avLst/>
          </a:prstGeom>
        </p:spPr>
        <p:txBody>
          <a:bodyPr/>
          <a:lstStyle/>
          <a:p>
            <a:pPr marL="342900" lvl="0" indent="-342900" eaLnBrk="0" hangingPunct="0">
              <a:spcBef>
                <a:spcPct val="20000"/>
              </a:spcBef>
              <a:defRPr/>
            </a:pP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Cik</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bieži</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Jūs</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savā</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brīvajā</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laikā</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nodarbojaties</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ar</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sportu</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vai</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cita</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veida</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fiziskām</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aktivitātēm</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a:t>
            </a:r>
            <a:endPar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EB6B7A3B-EFE4-6878-BF6D-4E74CA1FF0B7}"/>
              </a:ext>
            </a:extLst>
          </p:cNvPr>
          <p:cNvGraphicFramePr/>
          <p:nvPr>
            <p:extLst>
              <p:ext uri="{D42A27DB-BD31-4B8C-83A1-F6EECF244321}">
                <p14:modId xmlns:p14="http://schemas.microsoft.com/office/powerpoint/2010/main" val="512655761"/>
              </p:ext>
            </p:extLst>
          </p:nvPr>
        </p:nvGraphicFramePr>
        <p:xfrm>
          <a:off x="1371837" y="830288"/>
          <a:ext cx="7668883" cy="555826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23A2480A-30B2-97BD-BFA6-ABD0FE1D735F}"/>
              </a:ext>
            </a:extLst>
          </p:cNvPr>
          <p:cNvSpPr txBox="1"/>
          <p:nvPr/>
        </p:nvSpPr>
        <p:spPr>
          <a:xfrm>
            <a:off x="27432" y="5199394"/>
            <a:ext cx="1158592" cy="553998"/>
          </a:xfrm>
          <a:prstGeom prst="rect">
            <a:avLst/>
          </a:prstGeom>
          <a:noFill/>
        </p:spPr>
        <p:txBody>
          <a:bodyPr wrap="square" rtlCol="0">
            <a:spAutoFit/>
          </a:bodyPr>
          <a:lstStyle/>
          <a:p>
            <a:r>
              <a:rPr lang="lv-LV" sz="1000" dirty="0"/>
              <a:t>Bāze: visi aptaujas dalībnieki, 2024: n= 1536</a:t>
            </a:r>
          </a:p>
        </p:txBody>
      </p:sp>
      <p:sp>
        <p:nvSpPr>
          <p:cNvPr id="6" name="Slide Number Placeholder 1">
            <a:extLst>
              <a:ext uri="{FF2B5EF4-FFF2-40B4-BE49-F238E27FC236}">
                <a16:creationId xmlns:a16="http://schemas.microsoft.com/office/drawing/2014/main" id="{4216D2A5-6082-0124-DD66-B3D41D5A6069}"/>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31</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4969521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6A1672F7-7DAB-6C15-DD2E-205D724FC9C2}"/>
              </a:ext>
            </a:extLst>
          </p:cNvPr>
          <p:cNvGraphicFramePr/>
          <p:nvPr>
            <p:extLst>
              <p:ext uri="{D42A27DB-BD31-4B8C-83A1-F6EECF244321}">
                <p14:modId xmlns:p14="http://schemas.microsoft.com/office/powerpoint/2010/main" val="3073840221"/>
              </p:ext>
            </p:extLst>
          </p:nvPr>
        </p:nvGraphicFramePr>
        <p:xfrm>
          <a:off x="724618" y="1035088"/>
          <a:ext cx="7980470" cy="4935944"/>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1">
            <a:extLst>
              <a:ext uri="{FF2B5EF4-FFF2-40B4-BE49-F238E27FC236}">
                <a16:creationId xmlns:a16="http://schemas.microsoft.com/office/drawing/2014/main" id="{F3161B4C-F207-0672-3770-9F438C9E034F}"/>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3.2. Fizisko aktivitāšu veidi</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4" name="Text Placeholder 4">
            <a:extLst>
              <a:ext uri="{FF2B5EF4-FFF2-40B4-BE49-F238E27FC236}">
                <a16:creationId xmlns:a16="http://schemas.microsoft.com/office/drawing/2014/main" id="{58908ACA-AE4B-4629-21E3-8D2B573CC7C7}"/>
              </a:ext>
            </a:extLst>
          </p:cNvPr>
          <p:cNvSpPr txBox="1">
            <a:spLocks/>
          </p:cNvSpPr>
          <p:nvPr/>
        </p:nvSpPr>
        <p:spPr>
          <a:xfrm>
            <a:off x="406517" y="588970"/>
            <a:ext cx="7746359" cy="339746"/>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Ar</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kuriem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no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šiem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fizisko</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aktivitāšu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veidiem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Jūs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regulāri</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nodarbojaties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a:t>
            </a:r>
            <a:endPar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endParaRPr>
          </a:p>
        </p:txBody>
      </p:sp>
      <p:sp>
        <p:nvSpPr>
          <p:cNvPr id="5" name="TextBox 4">
            <a:extLst>
              <a:ext uri="{FF2B5EF4-FFF2-40B4-BE49-F238E27FC236}">
                <a16:creationId xmlns:a16="http://schemas.microsoft.com/office/drawing/2014/main" id="{B733A5AC-0639-4B68-CDB7-D72B67ED83F7}"/>
              </a:ext>
            </a:extLst>
          </p:cNvPr>
          <p:cNvSpPr txBox="1"/>
          <p:nvPr/>
        </p:nvSpPr>
        <p:spPr>
          <a:xfrm>
            <a:off x="4440061" y="6077404"/>
            <a:ext cx="2467342" cy="246221"/>
          </a:xfrm>
          <a:prstGeom prst="rect">
            <a:avLst/>
          </a:prstGeom>
          <a:noFill/>
        </p:spPr>
        <p:txBody>
          <a:bodyPr wrap="none" rtlCol="0">
            <a:spAutoFit/>
          </a:bodyPr>
          <a:lstStyle/>
          <a:p>
            <a:r>
              <a:rPr lang="lv-LV" sz="1000" dirty="0"/>
              <a:t>Bāze: visi aptaujas dalībnieki, 2024: n= 1536</a:t>
            </a:r>
          </a:p>
        </p:txBody>
      </p:sp>
      <p:sp>
        <p:nvSpPr>
          <p:cNvPr id="6" name="TextBox 5">
            <a:extLst>
              <a:ext uri="{FF2B5EF4-FFF2-40B4-BE49-F238E27FC236}">
                <a16:creationId xmlns:a16="http://schemas.microsoft.com/office/drawing/2014/main" id="{1BFAAE2E-4D29-122F-811E-D61EE577D2EB}"/>
              </a:ext>
            </a:extLst>
          </p:cNvPr>
          <p:cNvSpPr txBox="1"/>
          <p:nvPr/>
        </p:nvSpPr>
        <p:spPr>
          <a:xfrm>
            <a:off x="6249035" y="2377741"/>
            <a:ext cx="2606040" cy="3593291"/>
          </a:xfrm>
          <a:prstGeom prst="rect">
            <a:avLst/>
          </a:prstGeom>
          <a:noFill/>
        </p:spPr>
        <p:txBody>
          <a:bodyPr wrap="square" rtlCol="0">
            <a:spAutoFit/>
          </a:bodyPr>
          <a:lstStyle/>
          <a:p>
            <a:r>
              <a:rPr lang="lv-LV" sz="1000" dirty="0">
                <a:latin typeface="+mj-lt"/>
              </a:rPr>
              <a:t>Kā cita veida fiziskās aktivitātes (grafikā) tika minētas:</a:t>
            </a:r>
          </a:p>
          <a:p>
            <a:pPr marL="171450" indent="-171450">
              <a:spcBef>
                <a:spcPts val="300"/>
              </a:spcBef>
              <a:buFont typeface="Wingdings" panose="05000000000000000000" pitchFamily="2" charset="2"/>
              <a:buChar char="ü"/>
            </a:pPr>
            <a:r>
              <a:rPr lang="lv-LV" sz="1000" dirty="0">
                <a:latin typeface="+mj-lt"/>
              </a:rPr>
              <a:t>Fiziska slodze mājās, dārzā, lauku saimniecībā;</a:t>
            </a:r>
          </a:p>
          <a:p>
            <a:pPr marL="171450" indent="-171450">
              <a:spcBef>
                <a:spcPts val="300"/>
              </a:spcBef>
              <a:buFont typeface="Wingdings" panose="05000000000000000000" pitchFamily="2" charset="2"/>
              <a:buChar char="ü"/>
            </a:pPr>
            <a:r>
              <a:rPr lang="lv-LV" sz="1000" dirty="0" err="1">
                <a:latin typeface="+mj-lt"/>
              </a:rPr>
              <a:t>Bodibildings</a:t>
            </a:r>
            <a:r>
              <a:rPr lang="lv-LV" sz="1000" dirty="0">
                <a:latin typeface="+mj-lt"/>
              </a:rPr>
              <a:t>, kultūrisms, Bikini </a:t>
            </a:r>
            <a:r>
              <a:rPr lang="lv-LV" sz="1000" dirty="0" err="1">
                <a:latin typeface="+mj-lt"/>
              </a:rPr>
              <a:t>fitness</a:t>
            </a:r>
            <a:r>
              <a:rPr lang="lv-LV" sz="1000" dirty="0">
                <a:latin typeface="+mj-lt"/>
              </a:rPr>
              <a:t> u.c.</a:t>
            </a:r>
          </a:p>
          <a:p>
            <a:pPr marL="171450" indent="-171450">
              <a:spcBef>
                <a:spcPts val="300"/>
              </a:spcBef>
              <a:buFont typeface="Wingdings" panose="05000000000000000000" pitchFamily="2" charset="2"/>
              <a:buChar char="ü"/>
            </a:pPr>
            <a:r>
              <a:rPr lang="lv-LV" sz="1000" dirty="0">
                <a:latin typeface="+mj-lt"/>
              </a:rPr>
              <a:t>Fiziska slodze darbā;</a:t>
            </a:r>
          </a:p>
          <a:p>
            <a:pPr marL="171450" indent="-171450">
              <a:spcBef>
                <a:spcPts val="300"/>
              </a:spcBef>
              <a:buFont typeface="Wingdings" panose="05000000000000000000" pitchFamily="2" charset="2"/>
              <a:buChar char="ü"/>
            </a:pPr>
            <a:r>
              <a:rPr lang="lv-LV" sz="1000" dirty="0">
                <a:latin typeface="+mj-lt"/>
              </a:rPr>
              <a:t>Jāšanas sports;</a:t>
            </a:r>
          </a:p>
          <a:p>
            <a:pPr marL="171450" indent="-171450">
              <a:spcBef>
                <a:spcPts val="300"/>
              </a:spcBef>
              <a:buFont typeface="Wingdings" panose="05000000000000000000" pitchFamily="2" charset="2"/>
              <a:buChar char="ü"/>
            </a:pPr>
            <a:r>
              <a:rPr lang="lv-LV" sz="1000" dirty="0" err="1">
                <a:latin typeface="+mj-lt"/>
              </a:rPr>
              <a:t>Skrituļošana</a:t>
            </a:r>
            <a:r>
              <a:rPr lang="lv-LV" sz="1000" dirty="0">
                <a:latin typeface="+mj-lt"/>
              </a:rPr>
              <a:t>, slidošana;</a:t>
            </a:r>
          </a:p>
          <a:p>
            <a:pPr marL="171450" indent="-171450">
              <a:spcBef>
                <a:spcPts val="300"/>
              </a:spcBef>
              <a:buFont typeface="Wingdings" panose="05000000000000000000" pitchFamily="2" charset="2"/>
              <a:buChar char="ü"/>
            </a:pPr>
            <a:r>
              <a:rPr lang="lv-LV" sz="1000" dirty="0" err="1">
                <a:latin typeface="+mj-lt"/>
              </a:rPr>
              <a:t>Boulderings</a:t>
            </a:r>
            <a:r>
              <a:rPr lang="lv-LV" sz="1000" dirty="0">
                <a:latin typeface="+mj-lt"/>
              </a:rPr>
              <a:t>;</a:t>
            </a:r>
          </a:p>
          <a:p>
            <a:pPr marL="171450" indent="-171450">
              <a:spcBef>
                <a:spcPts val="300"/>
              </a:spcBef>
              <a:buFont typeface="Wingdings" panose="05000000000000000000" pitchFamily="2" charset="2"/>
              <a:buChar char="ü"/>
            </a:pPr>
            <a:r>
              <a:rPr lang="lv-LV" sz="1000" dirty="0">
                <a:latin typeface="+mj-lt"/>
              </a:rPr>
              <a:t>Vieglatlētika;</a:t>
            </a:r>
          </a:p>
          <a:p>
            <a:pPr marL="171450" indent="-171450">
              <a:spcBef>
                <a:spcPts val="300"/>
              </a:spcBef>
              <a:buFont typeface="Wingdings" panose="05000000000000000000" pitchFamily="2" charset="2"/>
              <a:buChar char="ü"/>
            </a:pPr>
            <a:r>
              <a:rPr lang="lv-LV" sz="1000" dirty="0">
                <a:latin typeface="+mj-lt"/>
              </a:rPr>
              <a:t>Motosports;</a:t>
            </a:r>
          </a:p>
          <a:p>
            <a:pPr marL="171450" indent="-171450">
              <a:spcBef>
                <a:spcPts val="300"/>
              </a:spcBef>
              <a:buFont typeface="Wingdings" panose="05000000000000000000" pitchFamily="2" charset="2"/>
              <a:buChar char="ü"/>
            </a:pPr>
            <a:r>
              <a:rPr lang="lv-LV" sz="1000" dirty="0">
                <a:latin typeface="+mj-lt"/>
              </a:rPr>
              <a:t>Golfs;</a:t>
            </a:r>
          </a:p>
          <a:p>
            <a:pPr marL="171450" indent="-171450">
              <a:spcBef>
                <a:spcPts val="300"/>
              </a:spcBef>
              <a:buFont typeface="Wingdings" panose="05000000000000000000" pitchFamily="2" charset="2"/>
              <a:buChar char="ü"/>
            </a:pPr>
            <a:r>
              <a:rPr lang="lv-LV" sz="1000" dirty="0">
                <a:latin typeface="+mj-lt"/>
              </a:rPr>
              <a:t>Braukšana ar skrituļdēli, skūteri;</a:t>
            </a:r>
          </a:p>
          <a:p>
            <a:pPr marL="171450" indent="-171450">
              <a:spcBef>
                <a:spcPts val="300"/>
              </a:spcBef>
              <a:buFont typeface="Wingdings" panose="05000000000000000000" pitchFamily="2" charset="2"/>
              <a:buChar char="ü"/>
            </a:pPr>
            <a:r>
              <a:rPr lang="lv-LV" sz="1000" dirty="0">
                <a:latin typeface="+mj-lt"/>
              </a:rPr>
              <a:t>Medības;</a:t>
            </a:r>
          </a:p>
          <a:p>
            <a:pPr marL="171450" indent="-171450">
              <a:spcBef>
                <a:spcPts val="300"/>
              </a:spcBef>
              <a:buFont typeface="Wingdings" panose="05000000000000000000" pitchFamily="2" charset="2"/>
              <a:buChar char="ü"/>
            </a:pPr>
            <a:r>
              <a:rPr lang="lv-LV" sz="1000" dirty="0">
                <a:latin typeface="+mj-lt"/>
              </a:rPr>
              <a:t>Sportošana ar VR un AR tehnoloģijām;</a:t>
            </a:r>
          </a:p>
          <a:p>
            <a:pPr marL="171450" indent="-171450">
              <a:spcBef>
                <a:spcPts val="300"/>
              </a:spcBef>
              <a:buFont typeface="Wingdings" panose="05000000000000000000" pitchFamily="2" charset="2"/>
              <a:buChar char="ü"/>
            </a:pPr>
            <a:r>
              <a:rPr lang="lv-LV" sz="1000" dirty="0">
                <a:latin typeface="+mj-lt"/>
              </a:rPr>
              <a:t>Biljards;</a:t>
            </a:r>
          </a:p>
          <a:p>
            <a:pPr marL="171450" indent="-171450">
              <a:spcBef>
                <a:spcPts val="300"/>
              </a:spcBef>
              <a:buFont typeface="Wingdings" panose="05000000000000000000" pitchFamily="2" charset="2"/>
              <a:buChar char="ü"/>
            </a:pPr>
            <a:r>
              <a:rPr lang="lv-LV" sz="1000" dirty="0">
                <a:latin typeface="+mj-lt"/>
              </a:rPr>
              <a:t>Loka šaušana;</a:t>
            </a:r>
          </a:p>
          <a:p>
            <a:pPr marL="171450" indent="-171450">
              <a:spcBef>
                <a:spcPts val="300"/>
              </a:spcBef>
              <a:buFont typeface="Wingdings" panose="05000000000000000000" pitchFamily="2" charset="2"/>
              <a:buChar char="ü"/>
            </a:pPr>
            <a:r>
              <a:rPr lang="lv-LV" sz="1000" dirty="0">
                <a:latin typeface="+mj-lt"/>
              </a:rPr>
              <a:t>Fiziskās aktivitātes ar trenažieri parkā, āra laukumā.</a:t>
            </a:r>
          </a:p>
        </p:txBody>
      </p:sp>
      <p:sp>
        <p:nvSpPr>
          <p:cNvPr id="7" name="Slide Number Placeholder 1">
            <a:extLst>
              <a:ext uri="{FF2B5EF4-FFF2-40B4-BE49-F238E27FC236}">
                <a16:creationId xmlns:a16="http://schemas.microsoft.com/office/drawing/2014/main" id="{0266E524-5584-1A04-30F4-39F5B595D004}"/>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32</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51154614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0605F5A3-0C10-3C01-D8B6-0664F0023B89}"/>
              </a:ext>
            </a:extLst>
          </p:cNvPr>
          <p:cNvGraphicFramePr/>
          <p:nvPr>
            <p:extLst>
              <p:ext uri="{D42A27DB-BD31-4B8C-83A1-F6EECF244321}">
                <p14:modId xmlns:p14="http://schemas.microsoft.com/office/powerpoint/2010/main" val="2606683940"/>
              </p:ext>
            </p:extLst>
          </p:nvPr>
        </p:nvGraphicFramePr>
        <p:xfrm>
          <a:off x="761194" y="1001602"/>
          <a:ext cx="6892334" cy="4460456"/>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1">
            <a:extLst>
              <a:ext uri="{FF2B5EF4-FFF2-40B4-BE49-F238E27FC236}">
                <a16:creationId xmlns:a16="http://schemas.microsoft.com/office/drawing/2014/main" id="{E5CEE45C-473F-D71A-A484-2299DBF9875C}"/>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3.3. Fizisko aktivitāšu mērķi</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4" name="Text Placeholder 4">
            <a:extLst>
              <a:ext uri="{FF2B5EF4-FFF2-40B4-BE49-F238E27FC236}">
                <a16:creationId xmlns:a16="http://schemas.microsoft.com/office/drawing/2014/main" id="{ABB49644-6979-1996-6A20-C15AFA0C0CCB}"/>
              </a:ext>
            </a:extLst>
          </p:cNvPr>
          <p:cNvSpPr txBox="1">
            <a:spLocks/>
          </p:cNvSpPr>
          <p:nvPr/>
        </p:nvSpPr>
        <p:spPr>
          <a:xfrm>
            <a:off x="406517" y="588970"/>
            <a:ext cx="7746359" cy="339746"/>
          </a:xfrm>
          <a:prstGeom prst="rect">
            <a:avLst/>
          </a:prstGeom>
        </p:spPr>
        <p:txBody>
          <a:bodyPr/>
          <a:lstStyle/>
          <a:p>
            <a:pPr marL="342900" lvl="0" indent="-34290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Kāpēc Jūs nodarbojaties ar sportu vai citām fiziskām aktivitātēm, kādi ir Jūsu mērķi?</a:t>
            </a:r>
          </a:p>
        </p:txBody>
      </p:sp>
      <p:sp>
        <p:nvSpPr>
          <p:cNvPr id="5" name="TextBox 4">
            <a:extLst>
              <a:ext uri="{FF2B5EF4-FFF2-40B4-BE49-F238E27FC236}">
                <a16:creationId xmlns:a16="http://schemas.microsoft.com/office/drawing/2014/main" id="{B6A094BE-2861-E1EA-3FC4-72815D315BFC}"/>
              </a:ext>
            </a:extLst>
          </p:cNvPr>
          <p:cNvSpPr txBox="1"/>
          <p:nvPr/>
        </p:nvSpPr>
        <p:spPr>
          <a:xfrm>
            <a:off x="2937114" y="5610177"/>
            <a:ext cx="2467342" cy="246221"/>
          </a:xfrm>
          <a:prstGeom prst="rect">
            <a:avLst/>
          </a:prstGeom>
          <a:noFill/>
        </p:spPr>
        <p:txBody>
          <a:bodyPr wrap="none" rtlCol="0">
            <a:spAutoFit/>
          </a:bodyPr>
          <a:lstStyle/>
          <a:p>
            <a:r>
              <a:rPr lang="lv-LV" sz="1000" dirty="0"/>
              <a:t>Bāze: visi aptaujas dalībnieki, 2024: n= 1536</a:t>
            </a:r>
          </a:p>
        </p:txBody>
      </p:sp>
      <p:sp>
        <p:nvSpPr>
          <p:cNvPr id="6" name="TextBox 5">
            <a:extLst>
              <a:ext uri="{FF2B5EF4-FFF2-40B4-BE49-F238E27FC236}">
                <a16:creationId xmlns:a16="http://schemas.microsoft.com/office/drawing/2014/main" id="{7699C612-D4FB-8CD4-09B4-85E60D9C1B6B}"/>
              </a:ext>
            </a:extLst>
          </p:cNvPr>
          <p:cNvSpPr txBox="1"/>
          <p:nvPr/>
        </p:nvSpPr>
        <p:spPr>
          <a:xfrm>
            <a:off x="6057011" y="2780077"/>
            <a:ext cx="2606040" cy="2477601"/>
          </a:xfrm>
          <a:prstGeom prst="rect">
            <a:avLst/>
          </a:prstGeom>
          <a:noFill/>
        </p:spPr>
        <p:txBody>
          <a:bodyPr wrap="square" rtlCol="0">
            <a:spAutoFit/>
          </a:bodyPr>
          <a:lstStyle/>
          <a:p>
            <a:r>
              <a:rPr lang="lv-LV" sz="1000" dirty="0">
                <a:latin typeface="+mj-lt"/>
              </a:rPr>
              <a:t>Kā citi iemesli (grafikā) tika minēti:</a:t>
            </a:r>
          </a:p>
          <a:p>
            <a:pPr marL="171450" indent="-171450">
              <a:spcBef>
                <a:spcPts val="300"/>
              </a:spcBef>
              <a:buFont typeface="Wingdings" panose="05000000000000000000" pitchFamily="2" charset="2"/>
              <a:buChar char="ü"/>
            </a:pPr>
            <a:r>
              <a:rPr lang="lv-LV" sz="1000" dirty="0">
                <a:latin typeface="+mj-lt"/>
              </a:rPr>
              <a:t>Lai parūpētos par mājdzīvnieku (pastaigas, pārgājieni u.c.);</a:t>
            </a:r>
          </a:p>
          <a:p>
            <a:pPr marL="171450" indent="-171450">
              <a:spcBef>
                <a:spcPts val="300"/>
              </a:spcBef>
              <a:buFont typeface="Wingdings" panose="05000000000000000000" pitchFamily="2" charset="2"/>
              <a:buChar char="ü"/>
            </a:pPr>
            <a:r>
              <a:rPr lang="lv-LV" sz="1000" dirty="0">
                <a:latin typeface="+mj-lt"/>
              </a:rPr>
              <a:t>Lai mazinātu stresu, trauksmi;</a:t>
            </a:r>
          </a:p>
          <a:p>
            <a:pPr marL="171450" indent="-171450">
              <a:spcBef>
                <a:spcPts val="300"/>
              </a:spcBef>
              <a:buFont typeface="Wingdings" panose="05000000000000000000" pitchFamily="2" charset="2"/>
              <a:buChar char="ü"/>
            </a:pPr>
            <a:r>
              <a:rPr lang="lv-LV" sz="1000" dirty="0">
                <a:latin typeface="+mj-lt"/>
              </a:rPr>
              <a:t>Lai nodrošinātu labu veselību vecumdienās;</a:t>
            </a:r>
          </a:p>
          <a:p>
            <a:pPr marL="171450" indent="-171450">
              <a:spcBef>
                <a:spcPts val="300"/>
              </a:spcBef>
              <a:buFont typeface="Wingdings" panose="05000000000000000000" pitchFamily="2" charset="2"/>
              <a:buChar char="ü"/>
            </a:pPr>
            <a:r>
              <a:rPr lang="lv-LV" sz="1000" dirty="0">
                <a:latin typeface="+mj-lt"/>
              </a:rPr>
              <a:t>Darba pienākumu veikšanai;</a:t>
            </a:r>
          </a:p>
          <a:p>
            <a:pPr marL="171450" indent="-171450">
              <a:spcBef>
                <a:spcPts val="300"/>
              </a:spcBef>
              <a:buFont typeface="Wingdings" panose="05000000000000000000" pitchFamily="2" charset="2"/>
              <a:buChar char="ü"/>
            </a:pPr>
            <a:r>
              <a:rPr lang="lv-LV" sz="1000" dirty="0">
                <a:latin typeface="+mj-lt"/>
              </a:rPr>
              <a:t>Lai varētu nokļūt, kur nepieciešams;</a:t>
            </a:r>
          </a:p>
          <a:p>
            <a:pPr marL="171450" indent="-171450">
              <a:spcBef>
                <a:spcPts val="300"/>
              </a:spcBef>
              <a:buFont typeface="Wingdings" panose="05000000000000000000" pitchFamily="2" charset="2"/>
              <a:buChar char="ü"/>
            </a:pPr>
            <a:r>
              <a:rPr lang="lv-LV" sz="1000" dirty="0">
                <a:latin typeface="+mj-lt"/>
              </a:rPr>
              <a:t>Esmu profesionāls sportists, es pelnu ar to naudu;</a:t>
            </a:r>
          </a:p>
          <a:p>
            <a:pPr marL="171450" indent="-171450">
              <a:spcBef>
                <a:spcPts val="300"/>
              </a:spcBef>
              <a:buFont typeface="Wingdings" panose="05000000000000000000" pitchFamily="2" charset="2"/>
              <a:buChar char="ü"/>
            </a:pPr>
            <a:r>
              <a:rPr lang="lv-LV" sz="1000" dirty="0">
                <a:latin typeface="+mj-lt"/>
              </a:rPr>
              <a:t>Lai parūpētos par māju, mājsaimniecību;</a:t>
            </a:r>
          </a:p>
          <a:p>
            <a:pPr marL="171450" indent="-171450">
              <a:spcBef>
                <a:spcPts val="300"/>
              </a:spcBef>
              <a:buFont typeface="Wingdings" panose="05000000000000000000" pitchFamily="2" charset="2"/>
              <a:buChar char="ü"/>
            </a:pPr>
            <a:r>
              <a:rPr lang="lv-LV" sz="1000" dirty="0">
                <a:latin typeface="+mj-lt"/>
              </a:rPr>
              <a:t>Lai konkurētu ar draugiem, ģimeni;</a:t>
            </a:r>
          </a:p>
          <a:p>
            <a:pPr marL="171450" indent="-171450">
              <a:spcBef>
                <a:spcPts val="300"/>
              </a:spcBef>
              <a:buFont typeface="Wingdings" panose="05000000000000000000" pitchFamily="2" charset="2"/>
              <a:buChar char="ü"/>
            </a:pPr>
            <a:r>
              <a:rPr lang="lv-LV" sz="1000" dirty="0">
                <a:latin typeface="+mj-lt"/>
              </a:rPr>
              <a:t>Lai strukturētu ikdienu, disciplinētu sevi;</a:t>
            </a:r>
          </a:p>
          <a:p>
            <a:pPr marL="171450" indent="-171450">
              <a:spcBef>
                <a:spcPts val="300"/>
              </a:spcBef>
              <a:buFont typeface="Wingdings" panose="05000000000000000000" pitchFamily="2" charset="2"/>
              <a:buChar char="ü"/>
            </a:pPr>
            <a:r>
              <a:rPr lang="lv-LV" sz="1000" dirty="0">
                <a:latin typeface="+mj-lt"/>
              </a:rPr>
              <a:t>Lai iemācītos peldēt..</a:t>
            </a:r>
          </a:p>
        </p:txBody>
      </p:sp>
      <p:sp>
        <p:nvSpPr>
          <p:cNvPr id="7" name="Slide Number Placeholder 1">
            <a:extLst>
              <a:ext uri="{FF2B5EF4-FFF2-40B4-BE49-F238E27FC236}">
                <a16:creationId xmlns:a16="http://schemas.microsoft.com/office/drawing/2014/main" id="{D510411B-9A1B-C813-06E2-46759FFC4018}"/>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33</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12073319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B7589F-2BA5-E0BF-6F9A-05A228039CF5}"/>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3.4. Sporta vai </a:t>
            </a:r>
            <a:r>
              <a:rPr lang="lv-LV" sz="2000" dirty="0" err="1">
                <a:solidFill>
                  <a:srgbClr val="990033"/>
                </a:solidFill>
                <a:latin typeface="+mj-lt"/>
                <a:ea typeface="+mj-ea"/>
                <a:cs typeface="+mj-cs"/>
              </a:rPr>
              <a:t>fitnesa</a:t>
            </a:r>
            <a:r>
              <a:rPr lang="lv-LV" sz="2000" dirty="0">
                <a:solidFill>
                  <a:srgbClr val="990033"/>
                </a:solidFill>
                <a:latin typeface="+mj-lt"/>
                <a:ea typeface="+mj-ea"/>
                <a:cs typeface="+mj-cs"/>
              </a:rPr>
              <a:t> klubu apmeklēšana</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30E41A54-D2E3-4EBD-456C-B252B436704D}"/>
              </a:ext>
            </a:extLst>
          </p:cNvPr>
          <p:cNvSpPr txBox="1">
            <a:spLocks/>
          </p:cNvSpPr>
          <p:nvPr/>
        </p:nvSpPr>
        <p:spPr>
          <a:xfrm>
            <a:off x="406517" y="588970"/>
            <a:ext cx="3653419" cy="339746"/>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Cik</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bieži</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Jūs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mēdzat</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apmeklēt</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sporta</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vai</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fitnesa</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klubus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a:t>
            </a:r>
            <a:endPar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endParaRPr>
          </a:p>
        </p:txBody>
      </p:sp>
      <p:sp>
        <p:nvSpPr>
          <p:cNvPr id="5" name="TextBox 4">
            <a:extLst>
              <a:ext uri="{FF2B5EF4-FFF2-40B4-BE49-F238E27FC236}">
                <a16:creationId xmlns:a16="http://schemas.microsoft.com/office/drawing/2014/main" id="{88D21519-F869-BBA4-3B33-19BD66FCB904}"/>
              </a:ext>
            </a:extLst>
          </p:cNvPr>
          <p:cNvSpPr txBox="1"/>
          <p:nvPr/>
        </p:nvSpPr>
        <p:spPr>
          <a:xfrm>
            <a:off x="1210270" y="5840702"/>
            <a:ext cx="2467342" cy="246221"/>
          </a:xfrm>
          <a:prstGeom prst="rect">
            <a:avLst/>
          </a:prstGeom>
          <a:noFill/>
        </p:spPr>
        <p:txBody>
          <a:bodyPr wrap="none" rtlCol="0">
            <a:spAutoFit/>
          </a:bodyPr>
          <a:lstStyle/>
          <a:p>
            <a:r>
              <a:rPr lang="lv-LV" sz="1000" dirty="0"/>
              <a:t>Bāze: visi aptaujas dalībnieki, 2024: n= 1536</a:t>
            </a:r>
          </a:p>
        </p:txBody>
      </p:sp>
      <p:graphicFrame>
        <p:nvGraphicFramePr>
          <p:cNvPr id="6" name="Chart 5">
            <a:extLst>
              <a:ext uri="{FF2B5EF4-FFF2-40B4-BE49-F238E27FC236}">
                <a16:creationId xmlns:a16="http://schemas.microsoft.com/office/drawing/2014/main" id="{71CC69F7-DF4F-F696-B626-8714A8DDE68A}"/>
              </a:ext>
            </a:extLst>
          </p:cNvPr>
          <p:cNvGraphicFramePr/>
          <p:nvPr>
            <p:extLst>
              <p:ext uri="{D42A27DB-BD31-4B8C-83A1-F6EECF244321}">
                <p14:modId xmlns:p14="http://schemas.microsoft.com/office/powerpoint/2010/main" val="143649886"/>
              </p:ext>
            </p:extLst>
          </p:nvPr>
        </p:nvGraphicFramePr>
        <p:xfrm>
          <a:off x="105239" y="894187"/>
          <a:ext cx="4329601" cy="3381555"/>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36F0E405-395B-62DB-2636-07F96F6A9396}"/>
              </a:ext>
            </a:extLst>
          </p:cNvPr>
          <p:cNvGraphicFramePr/>
          <p:nvPr>
            <p:extLst>
              <p:ext uri="{D42A27DB-BD31-4B8C-83A1-F6EECF244321}">
                <p14:modId xmlns:p14="http://schemas.microsoft.com/office/powerpoint/2010/main" val="2186189193"/>
              </p:ext>
            </p:extLst>
          </p:nvPr>
        </p:nvGraphicFramePr>
        <p:xfrm>
          <a:off x="613855" y="4177634"/>
          <a:ext cx="3312368" cy="1799057"/>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DCCF4E41-0F01-6D71-A5D5-53F6704D94EA}"/>
              </a:ext>
            </a:extLst>
          </p:cNvPr>
          <p:cNvSpPr txBox="1"/>
          <p:nvPr/>
        </p:nvSpPr>
        <p:spPr>
          <a:xfrm>
            <a:off x="1088299" y="3957189"/>
            <a:ext cx="2363480" cy="253916"/>
          </a:xfrm>
          <a:prstGeom prst="rect">
            <a:avLst/>
          </a:prstGeom>
          <a:noFill/>
        </p:spPr>
        <p:txBody>
          <a:bodyPr wrap="square" rtlCol="0">
            <a:spAutoFit/>
          </a:bodyPr>
          <a:lstStyle/>
          <a:p>
            <a:pPr algn="ctr"/>
            <a:r>
              <a:rPr lang="lv-LV" sz="1050" b="1" dirty="0">
                <a:solidFill>
                  <a:schemeClr val="accent1">
                    <a:lumMod val="50000"/>
                  </a:schemeClr>
                </a:solidFill>
                <a:latin typeface="+mj-lt"/>
              </a:rPr>
              <a:t>Mēdz  apmeklēt sporta vai </a:t>
            </a:r>
            <a:r>
              <a:rPr lang="lv-LV" sz="1050" b="1" dirty="0" err="1">
                <a:solidFill>
                  <a:schemeClr val="accent1">
                    <a:lumMod val="50000"/>
                  </a:schemeClr>
                </a:solidFill>
                <a:latin typeface="+mj-lt"/>
              </a:rPr>
              <a:t>fitnesa</a:t>
            </a:r>
            <a:r>
              <a:rPr lang="lv-LV" sz="1050" b="1" dirty="0">
                <a:solidFill>
                  <a:schemeClr val="accent1">
                    <a:lumMod val="50000"/>
                  </a:schemeClr>
                </a:solidFill>
                <a:latin typeface="+mj-lt"/>
              </a:rPr>
              <a:t> klubus </a:t>
            </a:r>
            <a:endParaRPr lang="lv-LV" sz="1050" b="0" dirty="0">
              <a:solidFill>
                <a:schemeClr val="accent1">
                  <a:lumMod val="50000"/>
                </a:schemeClr>
              </a:solidFill>
              <a:latin typeface="+mj-lt"/>
            </a:endParaRPr>
          </a:p>
        </p:txBody>
      </p:sp>
      <p:sp>
        <p:nvSpPr>
          <p:cNvPr id="9" name="Arrow: Down 8">
            <a:extLst>
              <a:ext uri="{FF2B5EF4-FFF2-40B4-BE49-F238E27FC236}">
                <a16:creationId xmlns:a16="http://schemas.microsoft.com/office/drawing/2014/main" id="{403BF9C2-AA71-3974-EA7E-34899B6E9C02}"/>
              </a:ext>
            </a:extLst>
          </p:cNvPr>
          <p:cNvSpPr/>
          <p:nvPr/>
        </p:nvSpPr>
        <p:spPr>
          <a:xfrm rot="14404420">
            <a:off x="3971717" y="2921483"/>
            <a:ext cx="246222" cy="2318188"/>
          </a:xfrm>
          <a:prstGeom prst="downArrow">
            <a:avLst/>
          </a:prstGeom>
          <a:solidFill>
            <a:schemeClr val="accent4">
              <a:lumMod val="75000"/>
            </a:schemeClr>
          </a:solid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 Placeholder 4">
            <a:extLst>
              <a:ext uri="{FF2B5EF4-FFF2-40B4-BE49-F238E27FC236}">
                <a16:creationId xmlns:a16="http://schemas.microsoft.com/office/drawing/2014/main" id="{122E2BF7-2A88-38BB-1B8F-59E7D847E59D}"/>
              </a:ext>
            </a:extLst>
          </p:cNvPr>
          <p:cNvSpPr txBox="1">
            <a:spLocks/>
          </p:cNvSpPr>
          <p:nvPr/>
        </p:nvSpPr>
        <p:spPr>
          <a:xfrm>
            <a:off x="5201656" y="591094"/>
            <a:ext cx="3653419" cy="339746"/>
          </a:xfrm>
          <a:prstGeom prst="rect">
            <a:avLst/>
          </a:prstGeom>
        </p:spPr>
        <p:txBody>
          <a:bodyPr/>
          <a:lstStyle/>
          <a:p>
            <a:pPr lvl="0" eaLnBrk="0" hangingPunct="0">
              <a:spcBef>
                <a:spcPct val="20000"/>
              </a:spcBef>
              <a:defRPr/>
            </a:pP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Vai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Jūsu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apmeklētajos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sporta</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vai</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fitnesa</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klubos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būtu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nepieciešama</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brīvi</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pieejama</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informācija</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par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sportā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izliegtajām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vielām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dopingu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endPar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endParaRPr>
          </a:p>
        </p:txBody>
      </p:sp>
      <p:graphicFrame>
        <p:nvGraphicFramePr>
          <p:cNvPr id="11" name="Chart 10">
            <a:extLst>
              <a:ext uri="{FF2B5EF4-FFF2-40B4-BE49-F238E27FC236}">
                <a16:creationId xmlns:a16="http://schemas.microsoft.com/office/drawing/2014/main" id="{4CAD7025-3873-8CF4-89D1-718A06949C18}"/>
              </a:ext>
            </a:extLst>
          </p:cNvPr>
          <p:cNvGraphicFramePr/>
          <p:nvPr>
            <p:extLst>
              <p:ext uri="{D42A27DB-BD31-4B8C-83A1-F6EECF244321}">
                <p14:modId xmlns:p14="http://schemas.microsoft.com/office/powerpoint/2010/main" val="1000921122"/>
              </p:ext>
            </p:extLst>
          </p:nvPr>
        </p:nvGraphicFramePr>
        <p:xfrm>
          <a:off x="5201656" y="1615222"/>
          <a:ext cx="3722888" cy="2301497"/>
        </p:xfrm>
        <a:graphic>
          <a:graphicData uri="http://schemas.openxmlformats.org/drawingml/2006/chart">
            <c:chart xmlns:c="http://schemas.openxmlformats.org/drawingml/2006/chart" xmlns:r="http://schemas.openxmlformats.org/officeDocument/2006/relationships" r:id="rId4"/>
          </a:graphicData>
        </a:graphic>
      </p:graphicFrame>
      <p:sp>
        <p:nvSpPr>
          <p:cNvPr id="12" name="TextBox 11">
            <a:extLst>
              <a:ext uri="{FF2B5EF4-FFF2-40B4-BE49-F238E27FC236}">
                <a16:creationId xmlns:a16="http://schemas.microsoft.com/office/drawing/2014/main" id="{B32729D5-0548-8D6C-8985-BC987C571A64}"/>
              </a:ext>
            </a:extLst>
          </p:cNvPr>
          <p:cNvSpPr txBox="1"/>
          <p:nvPr/>
        </p:nvSpPr>
        <p:spPr>
          <a:xfrm>
            <a:off x="5616173" y="4152631"/>
            <a:ext cx="3238902" cy="400110"/>
          </a:xfrm>
          <a:prstGeom prst="rect">
            <a:avLst/>
          </a:prstGeom>
          <a:noFill/>
        </p:spPr>
        <p:txBody>
          <a:bodyPr wrap="square" rtlCol="0">
            <a:spAutoFit/>
          </a:bodyPr>
          <a:lstStyle/>
          <a:p>
            <a:r>
              <a:rPr lang="lv-LV" sz="1000" dirty="0"/>
              <a:t>Bāze: respondenti, kuri apmeklē sporta vai </a:t>
            </a:r>
            <a:r>
              <a:rPr lang="lv-LV" sz="1000" dirty="0" err="1"/>
              <a:t>fitnesa</a:t>
            </a:r>
            <a:r>
              <a:rPr lang="lv-LV" sz="1000" dirty="0"/>
              <a:t> klubus, 2024: n= 451</a:t>
            </a:r>
          </a:p>
        </p:txBody>
      </p:sp>
      <p:sp>
        <p:nvSpPr>
          <p:cNvPr id="4" name="Slide Number Placeholder 1">
            <a:extLst>
              <a:ext uri="{FF2B5EF4-FFF2-40B4-BE49-F238E27FC236}">
                <a16:creationId xmlns:a16="http://schemas.microsoft.com/office/drawing/2014/main" id="{C644B2F5-4321-0C43-77CE-5008E9AD4A43}"/>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34</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429073478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26489B54-FA28-7EB6-4C73-65D1B490838C}"/>
              </a:ext>
            </a:extLst>
          </p:cNvPr>
          <p:cNvGraphicFramePr/>
          <p:nvPr>
            <p:extLst>
              <p:ext uri="{D42A27DB-BD31-4B8C-83A1-F6EECF244321}">
                <p14:modId xmlns:p14="http://schemas.microsoft.com/office/powerpoint/2010/main" val="1434964968"/>
              </p:ext>
            </p:extLst>
          </p:nvPr>
        </p:nvGraphicFramePr>
        <p:xfrm>
          <a:off x="1476549" y="1058752"/>
          <a:ext cx="6494253" cy="5319484"/>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1">
            <a:extLst>
              <a:ext uri="{FF2B5EF4-FFF2-40B4-BE49-F238E27FC236}">
                <a16:creationId xmlns:a16="http://schemas.microsoft.com/office/drawing/2014/main" id="{5DDACC73-BCC2-EC7C-C370-A38F2A224119}"/>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3.4. Sporta vai </a:t>
            </a:r>
            <a:r>
              <a:rPr lang="lv-LV" sz="2000" dirty="0" err="1">
                <a:solidFill>
                  <a:srgbClr val="990033"/>
                </a:solidFill>
                <a:latin typeface="+mj-lt"/>
                <a:ea typeface="+mj-ea"/>
                <a:cs typeface="+mj-cs"/>
              </a:rPr>
              <a:t>fitnesa</a:t>
            </a:r>
            <a:r>
              <a:rPr lang="lv-LV" sz="2000" dirty="0">
                <a:solidFill>
                  <a:srgbClr val="990033"/>
                </a:solidFill>
                <a:latin typeface="+mj-lt"/>
                <a:ea typeface="+mj-ea"/>
                <a:cs typeface="+mj-cs"/>
              </a:rPr>
              <a:t> klubu apmeklēšana</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4" name="Text Placeholder 4">
            <a:extLst>
              <a:ext uri="{FF2B5EF4-FFF2-40B4-BE49-F238E27FC236}">
                <a16:creationId xmlns:a16="http://schemas.microsoft.com/office/drawing/2014/main" id="{C3AC8C3F-C2C5-D072-BEAC-6C744765524E}"/>
              </a:ext>
            </a:extLst>
          </p:cNvPr>
          <p:cNvSpPr txBox="1">
            <a:spLocks/>
          </p:cNvSpPr>
          <p:nvPr/>
        </p:nvSpPr>
        <p:spPr>
          <a:xfrm>
            <a:off x="406517" y="588970"/>
            <a:ext cx="3653419" cy="339746"/>
          </a:xfrm>
          <a:prstGeom prst="rect">
            <a:avLst/>
          </a:prstGeom>
        </p:spPr>
        <p:txBody>
          <a:bodyPr/>
          <a:lstStyle/>
          <a:p>
            <a:pPr marL="342900" lvl="0" indent="-342900" eaLnBrk="0" hangingPunct="0">
              <a:spcBef>
                <a:spcPct val="20000"/>
              </a:spcBef>
              <a:defRPr/>
            </a:pP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Mēdz </a:t>
            </a:r>
            <a:r>
              <a:rPr kumimoji="0" lang="en-US" sz="1100" b="1" i="0" u="none" strike="noStrike" kern="1200" cap="none" spc="0" normalizeH="0" baseline="0" noProof="0" dirty="0" err="1">
                <a:ln>
                  <a:noFill/>
                </a:ln>
                <a:solidFill>
                  <a:schemeClr val="accent1">
                    <a:lumMod val="50000"/>
                  </a:schemeClr>
                </a:solidFill>
                <a:effectLst/>
                <a:uLnTx/>
                <a:uFillTx/>
                <a:latin typeface="+mn-lt"/>
                <a:ea typeface="+mn-ea"/>
                <a:cs typeface="+mn-cs"/>
              </a:rPr>
              <a:t>apmeklēt</a:t>
            </a:r>
            <a:r>
              <a:rPr kumimoji="0" lang="en-U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n-US" sz="1100" b="1" i="0" u="none" strike="noStrike" kern="1200" cap="none" spc="0" normalizeH="0" baseline="0" noProof="0" dirty="0" err="1">
                <a:ln>
                  <a:noFill/>
                </a:ln>
                <a:solidFill>
                  <a:schemeClr val="accent1">
                    <a:lumMod val="50000"/>
                  </a:schemeClr>
                </a:solidFill>
                <a:effectLst/>
                <a:uLnTx/>
                <a:uFillTx/>
                <a:latin typeface="+mn-lt"/>
                <a:ea typeface="+mn-ea"/>
                <a:cs typeface="+mn-cs"/>
              </a:rPr>
              <a:t>sporta</a:t>
            </a:r>
            <a:r>
              <a:rPr kumimoji="0" lang="en-U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n-US" sz="1100" b="1" i="0" u="none" strike="noStrike" kern="1200" cap="none" spc="0" normalizeH="0" baseline="0" noProof="0" dirty="0" err="1">
                <a:ln>
                  <a:noFill/>
                </a:ln>
                <a:solidFill>
                  <a:schemeClr val="accent1">
                    <a:lumMod val="50000"/>
                  </a:schemeClr>
                </a:solidFill>
                <a:effectLst/>
                <a:uLnTx/>
                <a:uFillTx/>
                <a:latin typeface="+mn-lt"/>
                <a:ea typeface="+mn-ea"/>
                <a:cs typeface="+mn-cs"/>
              </a:rPr>
              <a:t>vai</a:t>
            </a:r>
            <a:r>
              <a:rPr kumimoji="0" lang="en-U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n-US" sz="1100" b="1" i="0" u="none" strike="noStrike" kern="1200" cap="none" spc="0" normalizeH="0" baseline="0" noProof="0" dirty="0" err="1">
                <a:ln>
                  <a:noFill/>
                </a:ln>
                <a:solidFill>
                  <a:schemeClr val="accent1">
                    <a:lumMod val="50000"/>
                  </a:schemeClr>
                </a:solidFill>
                <a:effectLst/>
                <a:uLnTx/>
                <a:uFillTx/>
                <a:latin typeface="+mn-lt"/>
                <a:ea typeface="+mn-ea"/>
                <a:cs typeface="+mn-cs"/>
              </a:rPr>
              <a:t>fitnesa</a:t>
            </a:r>
            <a:r>
              <a:rPr kumimoji="0" lang="en-U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n-US" sz="1100" b="1" i="0" u="none" strike="noStrike" kern="1200" cap="none" spc="0" normalizeH="0" baseline="0" noProof="0" dirty="0" err="1">
                <a:ln>
                  <a:noFill/>
                </a:ln>
                <a:solidFill>
                  <a:schemeClr val="accent1">
                    <a:lumMod val="50000"/>
                  </a:schemeClr>
                </a:solidFill>
                <a:effectLst/>
                <a:uLnTx/>
                <a:uFillTx/>
                <a:latin typeface="+mn-lt"/>
                <a:ea typeface="+mn-ea"/>
                <a:cs typeface="+mn-cs"/>
              </a:rPr>
              <a:t>klubus</a:t>
            </a:r>
            <a:endPar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endParaRPr>
          </a:p>
        </p:txBody>
      </p:sp>
      <p:sp>
        <p:nvSpPr>
          <p:cNvPr id="5" name="Slide Number Placeholder 1">
            <a:extLst>
              <a:ext uri="{FF2B5EF4-FFF2-40B4-BE49-F238E27FC236}">
                <a16:creationId xmlns:a16="http://schemas.microsoft.com/office/drawing/2014/main" id="{ADF16425-E247-28D9-A73C-13696186AFE8}"/>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35</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929744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7B01ECCB-2369-A5B5-5DD1-F3330CF325F3}"/>
              </a:ext>
            </a:extLst>
          </p:cNvPr>
          <p:cNvGraphicFramePr/>
          <p:nvPr>
            <p:extLst>
              <p:ext uri="{D42A27DB-BD31-4B8C-83A1-F6EECF244321}">
                <p14:modId xmlns:p14="http://schemas.microsoft.com/office/powerpoint/2010/main" val="4155894375"/>
              </p:ext>
            </p:extLst>
          </p:nvPr>
        </p:nvGraphicFramePr>
        <p:xfrm>
          <a:off x="3095636" y="1732258"/>
          <a:ext cx="2941971" cy="2301497"/>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a:extLst>
              <a:ext uri="{FF2B5EF4-FFF2-40B4-BE49-F238E27FC236}">
                <a16:creationId xmlns:a16="http://schemas.microsoft.com/office/drawing/2014/main" id="{A28FB4F1-7C59-82A3-248A-7B20C9598A73}"/>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3.5. Bērnu fakultatīvās sporta nodarbības</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86EB9288-B336-CD52-1950-5DC424383066}"/>
              </a:ext>
            </a:extLst>
          </p:cNvPr>
          <p:cNvSpPr txBox="1">
            <a:spLocks/>
          </p:cNvSpPr>
          <p:nvPr/>
        </p:nvSpPr>
        <p:spPr>
          <a:xfrm>
            <a:off x="390805" y="813555"/>
            <a:ext cx="2197936" cy="541840"/>
          </a:xfrm>
          <a:prstGeom prst="rect">
            <a:avLst/>
          </a:prstGeom>
        </p:spPr>
        <p:txBody>
          <a:bodyPr/>
          <a:lstStyle/>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Cik skolas vecuma bērni ir Jūsu ģimenē/ mājsaimniecībā?</a:t>
            </a:r>
          </a:p>
        </p:txBody>
      </p:sp>
      <p:sp>
        <p:nvSpPr>
          <p:cNvPr id="4" name="Text Placeholder 4">
            <a:extLst>
              <a:ext uri="{FF2B5EF4-FFF2-40B4-BE49-F238E27FC236}">
                <a16:creationId xmlns:a16="http://schemas.microsoft.com/office/drawing/2014/main" id="{265D4900-A6F6-70CC-3866-156E3E42F339}"/>
              </a:ext>
            </a:extLst>
          </p:cNvPr>
          <p:cNvSpPr txBox="1">
            <a:spLocks/>
          </p:cNvSpPr>
          <p:nvPr/>
        </p:nvSpPr>
        <p:spPr>
          <a:xfrm>
            <a:off x="6810673" y="371152"/>
            <a:ext cx="2120294" cy="682812"/>
          </a:xfrm>
          <a:prstGeom prst="rect">
            <a:avLst/>
          </a:prstGeom>
        </p:spPr>
        <p:txBody>
          <a:bodyPr/>
          <a:lstStyle/>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Vai Jūs velētos, lai Jūsu bērni apmeklē sporta nodarbības, treniņus?</a:t>
            </a:r>
          </a:p>
        </p:txBody>
      </p:sp>
      <p:graphicFrame>
        <p:nvGraphicFramePr>
          <p:cNvPr id="5" name="Chart 4">
            <a:extLst>
              <a:ext uri="{FF2B5EF4-FFF2-40B4-BE49-F238E27FC236}">
                <a16:creationId xmlns:a16="http://schemas.microsoft.com/office/drawing/2014/main" id="{C00B5239-7A66-BE87-C1C6-7473C516093D}"/>
              </a:ext>
            </a:extLst>
          </p:cNvPr>
          <p:cNvGraphicFramePr/>
          <p:nvPr>
            <p:extLst>
              <p:ext uri="{D42A27DB-BD31-4B8C-83A1-F6EECF244321}">
                <p14:modId xmlns:p14="http://schemas.microsoft.com/office/powerpoint/2010/main" val="1509423753"/>
              </p:ext>
            </p:extLst>
          </p:nvPr>
        </p:nvGraphicFramePr>
        <p:xfrm>
          <a:off x="33395" y="1502020"/>
          <a:ext cx="3095635" cy="3436942"/>
        </p:xfrm>
        <a:graphic>
          <a:graphicData uri="http://schemas.openxmlformats.org/drawingml/2006/chart">
            <c:chart xmlns:c="http://schemas.openxmlformats.org/drawingml/2006/chart" xmlns:r="http://schemas.openxmlformats.org/officeDocument/2006/relationships" r:id="rId3"/>
          </a:graphicData>
        </a:graphic>
      </p:graphicFrame>
      <p:sp>
        <p:nvSpPr>
          <p:cNvPr id="6" name="Arrow: Down 5">
            <a:extLst>
              <a:ext uri="{FF2B5EF4-FFF2-40B4-BE49-F238E27FC236}">
                <a16:creationId xmlns:a16="http://schemas.microsoft.com/office/drawing/2014/main" id="{6320A514-5EEB-E968-E2D9-65E04FDF4356}"/>
              </a:ext>
            </a:extLst>
          </p:cNvPr>
          <p:cNvSpPr/>
          <p:nvPr/>
        </p:nvSpPr>
        <p:spPr>
          <a:xfrm rot="16200000">
            <a:off x="2831370" y="2155023"/>
            <a:ext cx="246222" cy="912619"/>
          </a:xfrm>
          <a:prstGeom prst="downArrow">
            <a:avLst/>
          </a:prstGeom>
          <a:solidFill>
            <a:schemeClr val="accent5">
              <a:lumMod val="60000"/>
              <a:lumOff val="40000"/>
            </a:schemeClr>
          </a:solid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4">
            <a:extLst>
              <a:ext uri="{FF2B5EF4-FFF2-40B4-BE49-F238E27FC236}">
                <a16:creationId xmlns:a16="http://schemas.microsoft.com/office/drawing/2014/main" id="{3E969707-629B-6BCB-85FC-1ACAD17F9A8F}"/>
              </a:ext>
            </a:extLst>
          </p:cNvPr>
          <p:cNvSpPr txBox="1">
            <a:spLocks/>
          </p:cNvSpPr>
          <p:nvPr/>
        </p:nvSpPr>
        <p:spPr>
          <a:xfrm>
            <a:off x="3715038" y="819208"/>
            <a:ext cx="2576033" cy="682812"/>
          </a:xfrm>
          <a:prstGeom prst="rect">
            <a:avLst/>
          </a:prstGeom>
        </p:spPr>
        <p:txBody>
          <a:bodyPr/>
          <a:lstStyle/>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Un cik no šiem bērniem apmeklē fakultatīvas (t.i. papildus obligātajiem) sporta nodarbības vai treniņus?</a:t>
            </a:r>
          </a:p>
        </p:txBody>
      </p:sp>
      <p:graphicFrame>
        <p:nvGraphicFramePr>
          <p:cNvPr id="11" name="Chart 10">
            <a:extLst>
              <a:ext uri="{FF2B5EF4-FFF2-40B4-BE49-F238E27FC236}">
                <a16:creationId xmlns:a16="http://schemas.microsoft.com/office/drawing/2014/main" id="{2C4B478A-A5C1-3AF2-D305-D1C1CECDE4A7}"/>
              </a:ext>
            </a:extLst>
          </p:cNvPr>
          <p:cNvGraphicFramePr/>
          <p:nvPr>
            <p:extLst>
              <p:ext uri="{D42A27DB-BD31-4B8C-83A1-F6EECF244321}">
                <p14:modId xmlns:p14="http://schemas.microsoft.com/office/powerpoint/2010/main" val="1363128438"/>
              </p:ext>
            </p:extLst>
          </p:nvPr>
        </p:nvGraphicFramePr>
        <p:xfrm>
          <a:off x="6054788" y="704854"/>
          <a:ext cx="3095635" cy="3436942"/>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2" name="Chart 11">
            <a:extLst>
              <a:ext uri="{FF2B5EF4-FFF2-40B4-BE49-F238E27FC236}">
                <a16:creationId xmlns:a16="http://schemas.microsoft.com/office/drawing/2014/main" id="{315A7C0C-74D8-79C3-F3E5-EE5A46A91017}"/>
              </a:ext>
            </a:extLst>
          </p:cNvPr>
          <p:cNvGraphicFramePr/>
          <p:nvPr/>
        </p:nvGraphicFramePr>
        <p:xfrm>
          <a:off x="6054788" y="3636225"/>
          <a:ext cx="2941971" cy="2301497"/>
        </p:xfrm>
        <a:graphic>
          <a:graphicData uri="http://schemas.openxmlformats.org/drawingml/2006/chart">
            <c:chart xmlns:c="http://schemas.openxmlformats.org/drawingml/2006/chart" xmlns:r="http://schemas.openxmlformats.org/officeDocument/2006/relationships" r:id="rId5"/>
          </a:graphicData>
        </a:graphic>
      </p:graphicFrame>
      <p:sp>
        <p:nvSpPr>
          <p:cNvPr id="16" name="Arrow: Bent 15">
            <a:extLst>
              <a:ext uri="{FF2B5EF4-FFF2-40B4-BE49-F238E27FC236}">
                <a16:creationId xmlns:a16="http://schemas.microsoft.com/office/drawing/2014/main" id="{6D051121-AC33-A0BB-58C1-F6385226C0E9}"/>
              </a:ext>
            </a:extLst>
          </p:cNvPr>
          <p:cNvSpPr/>
          <p:nvPr/>
        </p:nvSpPr>
        <p:spPr>
          <a:xfrm>
            <a:off x="5608064" y="1658232"/>
            <a:ext cx="813816" cy="411480"/>
          </a:xfrm>
          <a:prstGeom prst="bentArrow">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9" name="Slide Number Placeholder 1">
            <a:extLst>
              <a:ext uri="{FF2B5EF4-FFF2-40B4-BE49-F238E27FC236}">
                <a16:creationId xmlns:a16="http://schemas.microsoft.com/office/drawing/2014/main" id="{F29641DC-462F-3D87-D6A3-0E8A7F419139}"/>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36</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148183957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0C36BE6C-8161-50A7-CB08-10E25250441A}"/>
              </a:ext>
            </a:extLst>
          </p:cNvPr>
          <p:cNvSpPr>
            <a:spLocks noChangeArrowheads="1"/>
          </p:cNvSpPr>
          <p:nvPr/>
        </p:nvSpPr>
        <p:spPr bwMode="auto">
          <a:xfrm>
            <a:off x="923027" y="2656936"/>
            <a:ext cx="7418716" cy="1362978"/>
          </a:xfrm>
          <a:prstGeom prst="rect">
            <a:avLst/>
          </a:prstGeom>
          <a:noFill/>
          <a:ln w="9525">
            <a:noFill/>
            <a:miter lim="800000"/>
            <a:headEnd/>
            <a:tailEnd/>
          </a:ln>
          <a:effectLst/>
        </p:spPr>
        <p:txBody>
          <a:bodyPr/>
          <a:lstStyle/>
          <a:p>
            <a:pPr algn="ctr">
              <a:lnSpc>
                <a:spcPct val="130000"/>
              </a:lnSpc>
              <a:defRPr/>
            </a:pPr>
            <a:r>
              <a:rPr lang="lv-LV" sz="2400" dirty="0">
                <a:solidFill>
                  <a:srgbClr val="990033"/>
                </a:solidFill>
                <a:effectLst>
                  <a:outerShdw blurRad="38100" dist="38100" dir="2700000" algn="tl">
                    <a:srgbClr val="C0C0C0"/>
                  </a:outerShdw>
                </a:effectLst>
                <a:latin typeface="+mj-lt"/>
              </a:rPr>
              <a:t>4. Dopinga lietošanas sportā tēmas aktualitāte sabiedrībā</a:t>
            </a:r>
            <a:endParaRPr lang="en-GB" sz="2400" dirty="0">
              <a:solidFill>
                <a:srgbClr val="990033"/>
              </a:solidFill>
              <a:effectLst>
                <a:outerShdw blurRad="38100" dist="38100" dir="2700000" algn="tl">
                  <a:srgbClr val="C0C0C0"/>
                </a:outerShdw>
              </a:effectLst>
              <a:latin typeface="+mj-lt"/>
            </a:endParaRPr>
          </a:p>
        </p:txBody>
      </p:sp>
      <p:sp>
        <p:nvSpPr>
          <p:cNvPr id="3" name="Slide Number Placeholder 1">
            <a:extLst>
              <a:ext uri="{FF2B5EF4-FFF2-40B4-BE49-F238E27FC236}">
                <a16:creationId xmlns:a16="http://schemas.microsoft.com/office/drawing/2014/main" id="{80A0A852-C4E2-A78B-B8B4-2334EF8E7E7E}"/>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37</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9245282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A7C916-E5DC-95D9-BB76-5058E9D3548A}"/>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Dopinga lietošanas sportā  tēmas aktualitāte sabiedrībā </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5A247D99-D816-F6E6-8A4C-7001F8C8F3D5}"/>
              </a:ext>
            </a:extLst>
          </p:cNvPr>
          <p:cNvSpPr txBox="1">
            <a:spLocks/>
          </p:cNvSpPr>
          <p:nvPr/>
        </p:nvSpPr>
        <p:spPr>
          <a:xfrm>
            <a:off x="388229" y="662121"/>
            <a:ext cx="8466846" cy="380295"/>
          </a:xfrm>
          <a:prstGeom prst="rect">
            <a:avLst/>
          </a:prstGeom>
        </p:spPr>
        <p:txBody>
          <a:bodyPr/>
          <a:lstStyle/>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Cik ļoti Jūs personīgi uztrauc dopinga vielu lietošana sportā?</a:t>
            </a:r>
            <a:endParaRPr kumimoji="0" lang="lv-LV" sz="1200" b="1" i="0" u="none" strike="noStrike" kern="1200" cap="none" spc="0" normalizeH="0" baseline="0" noProof="0" dirty="0">
              <a:ln>
                <a:noFill/>
              </a:ln>
              <a:solidFill>
                <a:schemeClr val="tx2">
                  <a:lumMod val="50000"/>
                </a:schemeClr>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250F8211-1E99-EFDC-A458-05D2D699F683}"/>
              </a:ext>
            </a:extLst>
          </p:cNvPr>
          <p:cNvGraphicFramePr/>
          <p:nvPr>
            <p:extLst>
              <p:ext uri="{D42A27DB-BD31-4B8C-83A1-F6EECF244321}">
                <p14:modId xmlns:p14="http://schemas.microsoft.com/office/powerpoint/2010/main" val="3596497276"/>
              </p:ext>
            </p:extLst>
          </p:nvPr>
        </p:nvGraphicFramePr>
        <p:xfrm>
          <a:off x="1877114" y="1554480"/>
          <a:ext cx="4412371" cy="367703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923C5FDC-5BD7-F8A7-D834-010A6906418D}"/>
              </a:ext>
            </a:extLst>
          </p:cNvPr>
          <p:cNvSpPr txBox="1"/>
          <p:nvPr/>
        </p:nvSpPr>
        <p:spPr>
          <a:xfrm>
            <a:off x="3153093" y="4985289"/>
            <a:ext cx="2114681" cy="246221"/>
          </a:xfrm>
          <a:prstGeom prst="rect">
            <a:avLst/>
          </a:prstGeom>
          <a:noFill/>
        </p:spPr>
        <p:txBody>
          <a:bodyPr wrap="none" rtlCol="0">
            <a:spAutoFit/>
          </a:bodyPr>
          <a:lstStyle/>
          <a:p>
            <a:r>
              <a:rPr lang="lv-LV" sz="1000" dirty="0"/>
              <a:t>Bāze: visi aptaujas dalībnieki; n=1536</a:t>
            </a:r>
          </a:p>
        </p:txBody>
      </p:sp>
      <p:sp>
        <p:nvSpPr>
          <p:cNvPr id="6" name="Slide Number Placeholder 1">
            <a:extLst>
              <a:ext uri="{FF2B5EF4-FFF2-40B4-BE49-F238E27FC236}">
                <a16:creationId xmlns:a16="http://schemas.microsoft.com/office/drawing/2014/main" id="{D9E4ED5D-947E-C1AD-BAB9-8B07F60E9B26}"/>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38</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90059174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B52080-7D05-B873-04D0-3B8C81A43F0D}"/>
              </a:ext>
            </a:extLst>
          </p:cNvPr>
          <p:cNvSpPr txBox="1">
            <a:spLocks/>
          </p:cNvSpPr>
          <p:nvPr/>
        </p:nvSpPr>
        <p:spPr>
          <a:xfrm>
            <a:off x="285751" y="124565"/>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Dopinga lietošanas sportā  tēmas aktualitāte sabiedrībā </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997B3E70-56B3-B2F5-FFDC-FCFCB6CFD8A0}"/>
              </a:ext>
            </a:extLst>
          </p:cNvPr>
          <p:cNvSpPr txBox="1">
            <a:spLocks/>
          </p:cNvSpPr>
          <p:nvPr/>
        </p:nvSpPr>
        <p:spPr>
          <a:xfrm>
            <a:off x="365760" y="570682"/>
            <a:ext cx="8778239" cy="339746"/>
          </a:xfrm>
          <a:prstGeom prst="rect">
            <a:avLst/>
          </a:prstGeom>
        </p:spPr>
        <p:txBody>
          <a:bodyPr/>
          <a:lstStyle/>
          <a:p>
            <a:pPr marL="342900" lvl="0" indent="-34290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Cik ļoti Jūs personīgi uztrauc dopinga vielu lietošana sportā?</a:t>
            </a:r>
          </a:p>
        </p:txBody>
      </p:sp>
      <p:graphicFrame>
        <p:nvGraphicFramePr>
          <p:cNvPr id="4" name="Chart 3">
            <a:extLst>
              <a:ext uri="{FF2B5EF4-FFF2-40B4-BE49-F238E27FC236}">
                <a16:creationId xmlns:a16="http://schemas.microsoft.com/office/drawing/2014/main" id="{F200F934-03A7-036B-39E9-D9449E54E00E}"/>
              </a:ext>
            </a:extLst>
          </p:cNvPr>
          <p:cNvGraphicFramePr/>
          <p:nvPr/>
        </p:nvGraphicFramePr>
        <p:xfrm>
          <a:off x="1371837" y="894296"/>
          <a:ext cx="7668883" cy="555826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8EE95DED-C066-1EBF-D494-4CF32918CB4D}"/>
              </a:ext>
            </a:extLst>
          </p:cNvPr>
          <p:cNvSpPr txBox="1"/>
          <p:nvPr/>
        </p:nvSpPr>
        <p:spPr>
          <a:xfrm>
            <a:off x="27432" y="5199394"/>
            <a:ext cx="1158592" cy="553998"/>
          </a:xfrm>
          <a:prstGeom prst="rect">
            <a:avLst/>
          </a:prstGeom>
          <a:noFill/>
        </p:spPr>
        <p:txBody>
          <a:bodyPr wrap="square" rtlCol="0">
            <a:spAutoFit/>
          </a:bodyPr>
          <a:lstStyle/>
          <a:p>
            <a:r>
              <a:rPr lang="lv-LV" sz="1000" dirty="0"/>
              <a:t>Bāze: visi aptaujas dalībnieki, 2024: n= 1536</a:t>
            </a:r>
          </a:p>
        </p:txBody>
      </p:sp>
      <p:sp>
        <p:nvSpPr>
          <p:cNvPr id="6" name="Slide Number Placeholder 1">
            <a:extLst>
              <a:ext uri="{FF2B5EF4-FFF2-40B4-BE49-F238E27FC236}">
                <a16:creationId xmlns:a16="http://schemas.microsoft.com/office/drawing/2014/main" id="{AD4BAC21-39A9-B6A5-AC1D-D743B5F5EBEE}"/>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39</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10321442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AA74465D-D290-5594-BBA7-812A0B7E133D}"/>
              </a:ext>
            </a:extLst>
          </p:cNvPr>
          <p:cNvSpPr>
            <a:spLocks noChangeArrowheads="1"/>
          </p:cNvSpPr>
          <p:nvPr/>
        </p:nvSpPr>
        <p:spPr bwMode="auto">
          <a:xfrm>
            <a:off x="923027" y="2838091"/>
            <a:ext cx="7418716" cy="1181823"/>
          </a:xfrm>
          <a:prstGeom prst="rect">
            <a:avLst/>
          </a:prstGeom>
          <a:noFill/>
          <a:ln w="9525">
            <a:noFill/>
            <a:miter lim="800000"/>
            <a:headEnd/>
            <a:tailEnd/>
          </a:ln>
          <a:effectLst/>
        </p:spPr>
        <p:txBody>
          <a:bodyPr/>
          <a:lstStyle/>
          <a:p>
            <a:pPr algn="ctr">
              <a:lnSpc>
                <a:spcPct val="130000"/>
              </a:lnSpc>
              <a:defRPr/>
            </a:pPr>
            <a:r>
              <a:rPr lang="en-US" sz="2400" b="1" dirty="0">
                <a:solidFill>
                  <a:schemeClr val="accent1">
                    <a:lumMod val="50000"/>
                  </a:schemeClr>
                </a:solidFill>
                <a:latin typeface="+mj-lt"/>
              </a:rPr>
              <a:t>I</a:t>
            </a:r>
            <a:r>
              <a:rPr lang="lv-LV" sz="2400" b="1" dirty="0">
                <a:solidFill>
                  <a:schemeClr val="accent1">
                    <a:lumMod val="50000"/>
                  </a:schemeClr>
                </a:solidFill>
                <a:latin typeface="+mj-lt"/>
              </a:rPr>
              <a:t>. Metodoloģiskā informācija</a:t>
            </a:r>
          </a:p>
        </p:txBody>
      </p:sp>
      <p:sp>
        <p:nvSpPr>
          <p:cNvPr id="3" name="Slide Number Placeholder 1">
            <a:extLst>
              <a:ext uri="{FF2B5EF4-FFF2-40B4-BE49-F238E27FC236}">
                <a16:creationId xmlns:a16="http://schemas.microsoft.com/office/drawing/2014/main" id="{93FBECFE-8A8C-B1FA-6E13-210F02DEEE29}"/>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4</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535151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290445-9155-3A88-4A30-F365D345D92E}"/>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Dopinga lietošanas sportā  tēmas aktualitāte sabiedrībā </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A9C00D6C-187C-869B-09D6-ED1FF4BC9925}"/>
              </a:ext>
            </a:extLst>
          </p:cNvPr>
          <p:cNvSpPr txBox="1">
            <a:spLocks/>
          </p:cNvSpPr>
          <p:nvPr/>
        </p:nvSpPr>
        <p:spPr>
          <a:xfrm>
            <a:off x="388229" y="662121"/>
            <a:ext cx="8569324" cy="534601"/>
          </a:xfrm>
          <a:prstGeom prst="rect">
            <a:avLst/>
          </a:prstGeom>
        </p:spPr>
        <p:txBody>
          <a:bodyPr/>
          <a:lstStyle/>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Vai, Jūsuprāt, ikvienam iedzīvotājam būtu nepieciešams zināt par sportā aizliegtajām vielām un kas ir antidopinga noteikumu pārkāpumi?</a:t>
            </a:r>
          </a:p>
        </p:txBody>
      </p:sp>
      <p:graphicFrame>
        <p:nvGraphicFramePr>
          <p:cNvPr id="4" name="Chart 3">
            <a:extLst>
              <a:ext uri="{FF2B5EF4-FFF2-40B4-BE49-F238E27FC236}">
                <a16:creationId xmlns:a16="http://schemas.microsoft.com/office/drawing/2014/main" id="{3EF77F74-5EAF-C9D3-02DE-E2B61969719F}"/>
              </a:ext>
            </a:extLst>
          </p:cNvPr>
          <p:cNvGraphicFramePr/>
          <p:nvPr/>
        </p:nvGraphicFramePr>
        <p:xfrm>
          <a:off x="4258670" y="1615222"/>
          <a:ext cx="4386020" cy="230149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41B7F389-3348-2BE1-6462-AABD8EBE1B04}"/>
              </a:ext>
            </a:extLst>
          </p:cNvPr>
          <p:cNvGraphicFramePr/>
          <p:nvPr/>
        </p:nvGraphicFramePr>
        <p:xfrm>
          <a:off x="388229" y="1196722"/>
          <a:ext cx="3510951" cy="3381555"/>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0D0AF3D6-5DC8-0083-A5EC-B37F41A589AA}"/>
              </a:ext>
            </a:extLst>
          </p:cNvPr>
          <p:cNvSpPr txBox="1"/>
          <p:nvPr/>
        </p:nvSpPr>
        <p:spPr>
          <a:xfrm>
            <a:off x="3138799" y="4471149"/>
            <a:ext cx="2467342" cy="246221"/>
          </a:xfrm>
          <a:prstGeom prst="rect">
            <a:avLst/>
          </a:prstGeom>
          <a:noFill/>
        </p:spPr>
        <p:txBody>
          <a:bodyPr wrap="none" rtlCol="0">
            <a:spAutoFit/>
          </a:bodyPr>
          <a:lstStyle/>
          <a:p>
            <a:r>
              <a:rPr lang="lv-LV" sz="1000" dirty="0"/>
              <a:t>Bāze: visi aptaujas dalībnieki, 2024: n= 1536</a:t>
            </a:r>
          </a:p>
        </p:txBody>
      </p:sp>
      <p:sp>
        <p:nvSpPr>
          <p:cNvPr id="7" name="Slide Number Placeholder 1">
            <a:extLst>
              <a:ext uri="{FF2B5EF4-FFF2-40B4-BE49-F238E27FC236}">
                <a16:creationId xmlns:a16="http://schemas.microsoft.com/office/drawing/2014/main" id="{BB407BE4-F216-CBE8-F881-62E2992E9757}"/>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40</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42160767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A578A8-F603-4AC7-5101-32412F475C7F}"/>
              </a:ext>
            </a:extLst>
          </p:cNvPr>
          <p:cNvSpPr txBox="1">
            <a:spLocks/>
          </p:cNvSpPr>
          <p:nvPr/>
        </p:nvSpPr>
        <p:spPr>
          <a:xfrm>
            <a:off x="285751" y="124565"/>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Dopinga lietošanas sportā  tēmas aktualitāte sabiedrībā </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1FF5EF84-02E7-02BC-D5E6-777DFA89FB50}"/>
              </a:ext>
            </a:extLst>
          </p:cNvPr>
          <p:cNvSpPr txBox="1">
            <a:spLocks/>
          </p:cNvSpPr>
          <p:nvPr/>
        </p:nvSpPr>
        <p:spPr>
          <a:xfrm>
            <a:off x="374904" y="570682"/>
            <a:ext cx="8769096" cy="339746"/>
          </a:xfrm>
          <a:prstGeom prst="rect">
            <a:avLst/>
          </a:prstGeom>
        </p:spPr>
        <p:txBody>
          <a:bodyPr/>
          <a:lstStyle/>
          <a:p>
            <a:pPr marL="342900" lvl="0" indent="-34290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Vai, Jūsuprāt, ikvienam iedzīvotājam būtu nepieciešams zināt par sportā aizliegtajām vielām un kas ir antidopinga noteikumu pārkāpumi?</a:t>
            </a:r>
          </a:p>
        </p:txBody>
      </p:sp>
      <p:graphicFrame>
        <p:nvGraphicFramePr>
          <p:cNvPr id="4" name="Chart 3">
            <a:extLst>
              <a:ext uri="{FF2B5EF4-FFF2-40B4-BE49-F238E27FC236}">
                <a16:creationId xmlns:a16="http://schemas.microsoft.com/office/drawing/2014/main" id="{77CD73AE-7584-9666-A625-54DAC0E22BDB}"/>
              </a:ext>
            </a:extLst>
          </p:cNvPr>
          <p:cNvGraphicFramePr/>
          <p:nvPr/>
        </p:nvGraphicFramePr>
        <p:xfrm>
          <a:off x="1371837" y="894296"/>
          <a:ext cx="7668883" cy="555826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778F117F-E20A-4140-94DA-B70BE6367E18}"/>
              </a:ext>
            </a:extLst>
          </p:cNvPr>
          <p:cNvSpPr txBox="1"/>
          <p:nvPr/>
        </p:nvSpPr>
        <p:spPr>
          <a:xfrm>
            <a:off x="27432" y="5199394"/>
            <a:ext cx="1158592" cy="553998"/>
          </a:xfrm>
          <a:prstGeom prst="rect">
            <a:avLst/>
          </a:prstGeom>
          <a:noFill/>
        </p:spPr>
        <p:txBody>
          <a:bodyPr wrap="square" rtlCol="0">
            <a:spAutoFit/>
          </a:bodyPr>
          <a:lstStyle/>
          <a:p>
            <a:r>
              <a:rPr lang="lv-LV" sz="1000" dirty="0"/>
              <a:t>Bāze: visi aptaujas dalībnieki, 2024: n= 1536</a:t>
            </a:r>
          </a:p>
        </p:txBody>
      </p:sp>
      <p:sp>
        <p:nvSpPr>
          <p:cNvPr id="6" name="Slide Number Placeholder 1">
            <a:extLst>
              <a:ext uri="{FF2B5EF4-FFF2-40B4-BE49-F238E27FC236}">
                <a16:creationId xmlns:a16="http://schemas.microsoft.com/office/drawing/2014/main" id="{870EE5F2-74BE-4681-0544-DD8E11BDC56E}"/>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41</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5133967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C3D1D559-51F6-9515-1089-9E3CADB075EB}"/>
              </a:ext>
            </a:extLst>
          </p:cNvPr>
          <p:cNvSpPr>
            <a:spLocks noChangeArrowheads="1"/>
          </p:cNvSpPr>
          <p:nvPr/>
        </p:nvSpPr>
        <p:spPr bwMode="auto">
          <a:xfrm>
            <a:off x="923027" y="2656936"/>
            <a:ext cx="7418716" cy="1362978"/>
          </a:xfrm>
          <a:prstGeom prst="rect">
            <a:avLst/>
          </a:prstGeom>
          <a:noFill/>
          <a:ln w="9525">
            <a:noFill/>
            <a:miter lim="800000"/>
            <a:headEnd/>
            <a:tailEnd/>
          </a:ln>
          <a:effectLst/>
        </p:spPr>
        <p:txBody>
          <a:bodyPr/>
          <a:lstStyle/>
          <a:p>
            <a:pPr algn="ctr">
              <a:lnSpc>
                <a:spcPct val="130000"/>
              </a:lnSpc>
              <a:defRPr/>
            </a:pPr>
            <a:r>
              <a:rPr lang="lv-LV" sz="2400" dirty="0">
                <a:solidFill>
                  <a:srgbClr val="990033"/>
                </a:solidFill>
                <a:effectLst>
                  <a:outerShdw blurRad="38100" dist="38100" dir="2700000" algn="tl">
                    <a:srgbClr val="C0C0C0"/>
                  </a:outerShdw>
                </a:effectLst>
                <a:latin typeface="+mj-lt"/>
              </a:rPr>
              <a:t>5. Priekšstati par sportā aizliegtām vielām </a:t>
            </a:r>
          </a:p>
          <a:p>
            <a:pPr algn="ctr">
              <a:lnSpc>
                <a:spcPct val="130000"/>
              </a:lnSpc>
              <a:defRPr/>
            </a:pPr>
            <a:r>
              <a:rPr lang="lv-LV" sz="2400" dirty="0">
                <a:solidFill>
                  <a:srgbClr val="990033"/>
                </a:solidFill>
                <a:effectLst>
                  <a:outerShdw blurRad="38100" dist="38100" dir="2700000" algn="tl">
                    <a:srgbClr val="C0C0C0"/>
                  </a:outerShdw>
                </a:effectLst>
                <a:latin typeface="+mj-lt"/>
              </a:rPr>
              <a:t>un dopinga lietošanu</a:t>
            </a:r>
            <a:endParaRPr lang="en-GB" sz="2400" dirty="0">
              <a:solidFill>
                <a:srgbClr val="990033"/>
              </a:solidFill>
              <a:effectLst>
                <a:outerShdw blurRad="38100" dist="38100" dir="2700000" algn="tl">
                  <a:srgbClr val="C0C0C0"/>
                </a:outerShdw>
              </a:effectLst>
              <a:latin typeface="+mj-lt"/>
            </a:endParaRPr>
          </a:p>
        </p:txBody>
      </p:sp>
      <p:sp>
        <p:nvSpPr>
          <p:cNvPr id="3" name="Slide Number Placeholder 1">
            <a:extLst>
              <a:ext uri="{FF2B5EF4-FFF2-40B4-BE49-F238E27FC236}">
                <a16:creationId xmlns:a16="http://schemas.microsoft.com/office/drawing/2014/main" id="{416D32D4-7031-B567-4683-2AA3D1B36443}"/>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42</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83457367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86BF8-1CC0-558A-5CA0-DA35A318F58D}"/>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rPr>
              <a:t>Priekšstati par sportā aizliegtām vielām un dopinga lietošanu</a:t>
            </a:r>
            <a:endParaRPr kumimoji="0" lang="lv-LV" sz="2000" b="0" i="0" u="none" strike="noStrike" kern="1200" cap="none" spc="0" normalizeH="0" baseline="0" noProof="0" dirty="0">
              <a:ln>
                <a:noFill/>
              </a:ln>
              <a:solidFill>
                <a:srgbClr val="990033"/>
              </a:solidFill>
              <a:uLnTx/>
              <a:uFillTx/>
              <a:latin typeface="+mj-lt"/>
              <a:ea typeface="+mj-ea"/>
              <a:cs typeface="+mj-cs"/>
            </a:endParaRPr>
          </a:p>
        </p:txBody>
      </p:sp>
      <p:sp>
        <p:nvSpPr>
          <p:cNvPr id="3" name="Text Placeholder 4">
            <a:extLst>
              <a:ext uri="{FF2B5EF4-FFF2-40B4-BE49-F238E27FC236}">
                <a16:creationId xmlns:a16="http://schemas.microsoft.com/office/drawing/2014/main" id="{0F4A169D-60DB-ADB9-1E76-0D1D2519D580}"/>
              </a:ext>
            </a:extLst>
          </p:cNvPr>
          <p:cNvSpPr txBox="1">
            <a:spLocks/>
          </p:cNvSpPr>
          <p:nvPr/>
        </p:nvSpPr>
        <p:spPr>
          <a:xfrm>
            <a:off x="406517" y="588970"/>
            <a:ext cx="7746359" cy="339746"/>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Cik</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lielā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mērā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Jūs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piekrītat</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šādiem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apgalvojumiem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a:t>
            </a:r>
            <a:endPar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72618196-AC37-D6DD-1DCD-61E98563D07D}"/>
              </a:ext>
            </a:extLst>
          </p:cNvPr>
          <p:cNvGraphicFramePr/>
          <p:nvPr>
            <p:extLst>
              <p:ext uri="{D42A27DB-BD31-4B8C-83A1-F6EECF244321}">
                <p14:modId xmlns:p14="http://schemas.microsoft.com/office/powerpoint/2010/main" val="40492445"/>
              </p:ext>
            </p:extLst>
          </p:nvPr>
        </p:nvGraphicFramePr>
        <p:xfrm>
          <a:off x="250164" y="1130064"/>
          <a:ext cx="5742200" cy="436158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460771B3-95CB-7C4F-787D-3302795618E0}"/>
              </a:ext>
            </a:extLst>
          </p:cNvPr>
          <p:cNvGraphicFramePr/>
          <p:nvPr>
            <p:extLst>
              <p:ext uri="{D42A27DB-BD31-4B8C-83A1-F6EECF244321}">
                <p14:modId xmlns:p14="http://schemas.microsoft.com/office/powerpoint/2010/main" val="999787343"/>
              </p:ext>
            </p:extLst>
          </p:nvPr>
        </p:nvGraphicFramePr>
        <p:xfrm>
          <a:off x="6078621" y="1139088"/>
          <a:ext cx="2915847" cy="4424954"/>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39FF59BC-4317-330D-FC78-D527D2C0DE7D}"/>
              </a:ext>
            </a:extLst>
          </p:cNvPr>
          <p:cNvSpPr txBox="1"/>
          <p:nvPr/>
        </p:nvSpPr>
        <p:spPr>
          <a:xfrm>
            <a:off x="4570413" y="5673839"/>
            <a:ext cx="2114681" cy="246221"/>
          </a:xfrm>
          <a:prstGeom prst="rect">
            <a:avLst/>
          </a:prstGeom>
          <a:noFill/>
        </p:spPr>
        <p:txBody>
          <a:bodyPr wrap="none" rtlCol="0">
            <a:spAutoFit/>
          </a:bodyPr>
          <a:lstStyle/>
          <a:p>
            <a:r>
              <a:rPr lang="lv-LV" sz="1000" dirty="0"/>
              <a:t>Bāze: visi aptaujas dalībnieki; n=1536</a:t>
            </a:r>
          </a:p>
        </p:txBody>
      </p:sp>
      <p:cxnSp>
        <p:nvCxnSpPr>
          <p:cNvPr id="7" name="Straight Connector 6">
            <a:extLst>
              <a:ext uri="{FF2B5EF4-FFF2-40B4-BE49-F238E27FC236}">
                <a16:creationId xmlns:a16="http://schemas.microsoft.com/office/drawing/2014/main" id="{5FE13EF2-ED09-D3C6-7A55-FF41BB08B4BA}"/>
              </a:ext>
            </a:extLst>
          </p:cNvPr>
          <p:cNvCxnSpPr>
            <a:cxnSpLocks/>
          </p:cNvCxnSpPr>
          <p:nvPr/>
        </p:nvCxnSpPr>
        <p:spPr>
          <a:xfrm>
            <a:off x="6035493" y="1035173"/>
            <a:ext cx="0" cy="4528868"/>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8" name="Slide Number Placeholder 1">
            <a:extLst>
              <a:ext uri="{FF2B5EF4-FFF2-40B4-BE49-F238E27FC236}">
                <a16:creationId xmlns:a16="http://schemas.microsoft.com/office/drawing/2014/main" id="{88BB4D50-E661-34B8-959A-B0FE6F2D13F6}"/>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43</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47744072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4">
            <a:extLst>
              <a:ext uri="{FF2B5EF4-FFF2-40B4-BE49-F238E27FC236}">
                <a16:creationId xmlns:a16="http://schemas.microsoft.com/office/drawing/2014/main" id="{6055F1D9-F7D3-3A89-FB90-84FAD8C7BD4B}"/>
              </a:ext>
            </a:extLst>
          </p:cNvPr>
          <p:cNvSpPr txBox="1">
            <a:spLocks/>
          </p:cNvSpPr>
          <p:nvPr/>
        </p:nvSpPr>
        <p:spPr>
          <a:xfrm>
            <a:off x="406517" y="588970"/>
            <a:ext cx="7746359" cy="339746"/>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Cik</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lielā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mērā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Jūs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piekrītat</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šādiem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apgalvojumiem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a:t>
            </a:r>
            <a:endPar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D33F5D1B-63B9-6D9F-5397-E6EF2AAD2ABA}"/>
              </a:ext>
            </a:extLst>
          </p:cNvPr>
          <p:cNvGraphicFramePr/>
          <p:nvPr>
            <p:extLst>
              <p:ext uri="{D42A27DB-BD31-4B8C-83A1-F6EECF244321}">
                <p14:modId xmlns:p14="http://schemas.microsoft.com/office/powerpoint/2010/main" val="4097134473"/>
              </p:ext>
            </p:extLst>
          </p:nvPr>
        </p:nvGraphicFramePr>
        <p:xfrm>
          <a:off x="604434" y="1186147"/>
          <a:ext cx="8000070" cy="3660173"/>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60EB0D66-6D95-0C03-DE9E-84367B30C093}"/>
              </a:ext>
            </a:extLst>
          </p:cNvPr>
          <p:cNvSpPr txBox="1"/>
          <p:nvPr/>
        </p:nvSpPr>
        <p:spPr>
          <a:xfrm>
            <a:off x="4668977" y="6022809"/>
            <a:ext cx="2467342" cy="246221"/>
          </a:xfrm>
          <a:prstGeom prst="rect">
            <a:avLst/>
          </a:prstGeom>
          <a:noFill/>
        </p:spPr>
        <p:txBody>
          <a:bodyPr wrap="none" rtlCol="0">
            <a:spAutoFit/>
          </a:bodyPr>
          <a:lstStyle/>
          <a:p>
            <a:r>
              <a:rPr lang="lv-LV" sz="1000" dirty="0"/>
              <a:t>Bāze: visi aptaujas dalībnieki, 2024: n= 1536</a:t>
            </a:r>
          </a:p>
        </p:txBody>
      </p:sp>
      <p:sp>
        <p:nvSpPr>
          <p:cNvPr id="6" name="Title 1">
            <a:extLst>
              <a:ext uri="{FF2B5EF4-FFF2-40B4-BE49-F238E27FC236}">
                <a16:creationId xmlns:a16="http://schemas.microsoft.com/office/drawing/2014/main" id="{1747F4BC-9600-20A8-7C29-F17C7E5E78FC}"/>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rPr>
              <a:t>Priekšstati par sportā aizliegtām vielām un dopinga lietošanu</a:t>
            </a:r>
            <a:endParaRPr kumimoji="0" lang="lv-LV" sz="2000" b="0" i="0" u="none" strike="noStrike" kern="1200" cap="none" spc="0" normalizeH="0" baseline="0" noProof="0" dirty="0">
              <a:ln>
                <a:noFill/>
              </a:ln>
              <a:solidFill>
                <a:srgbClr val="990033"/>
              </a:solidFill>
              <a:uLnTx/>
              <a:uFillTx/>
              <a:latin typeface="+mj-lt"/>
              <a:ea typeface="+mj-ea"/>
              <a:cs typeface="+mj-cs"/>
            </a:endParaRPr>
          </a:p>
        </p:txBody>
      </p:sp>
      <p:sp>
        <p:nvSpPr>
          <p:cNvPr id="2" name="Slide Number Placeholder 1">
            <a:extLst>
              <a:ext uri="{FF2B5EF4-FFF2-40B4-BE49-F238E27FC236}">
                <a16:creationId xmlns:a16="http://schemas.microsoft.com/office/drawing/2014/main" id="{36394B99-659E-ACE3-BFD5-B4A5A8DF4ED5}"/>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44</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408422213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DAF3A1C3-C2BC-B38E-5842-7EA2A88E6DF5}"/>
              </a:ext>
            </a:extLst>
          </p:cNvPr>
          <p:cNvSpPr txBox="1">
            <a:spLocks/>
          </p:cNvSpPr>
          <p:nvPr/>
        </p:nvSpPr>
        <p:spPr>
          <a:xfrm>
            <a:off x="0" y="588970"/>
            <a:ext cx="9143999" cy="339746"/>
          </a:xfrm>
          <a:prstGeom prst="rect">
            <a:avLst/>
          </a:prstGeom>
        </p:spPr>
        <p:txBody>
          <a:bodyPr/>
          <a:lstStyle/>
          <a:p>
            <a:pPr marL="342900" lvl="0" indent="-342900" eaLnBrk="0" hangingPunct="0">
              <a:spcBef>
                <a:spcPct val="20000"/>
              </a:spcBef>
              <a:defRPr/>
            </a:pP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Cik</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lielā</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mērā</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Jūs</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piekrītat</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šād</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a</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m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apgalvojum</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a</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m</a:t>
            </a:r>
            <a:r>
              <a:rPr lang="lv-LV" sz="1100" dirty="0">
                <a:solidFill>
                  <a:schemeClr val="tx2">
                    <a:lumMod val="50000"/>
                  </a:schemeClr>
                </a:solidFill>
              </a:rPr>
              <a:t>? - </a:t>
            </a:r>
            <a:r>
              <a:rPr lang="lv-LV" sz="1200" b="1" dirty="0">
                <a:solidFill>
                  <a:schemeClr val="tx2">
                    <a:lumMod val="50000"/>
                  </a:schemeClr>
                </a:solidFill>
              </a:rPr>
              <a:t>Ja cilvēks nepiedalās sacensībās, tad drīkst lietot sportā aizliegtās vielas (dopingu) un metodes</a:t>
            </a:r>
            <a:endParaRPr kumimoji="0" lang="lv-LV" sz="1100" b="1" i="0" u="none" strike="noStrike" kern="1200" cap="none" spc="0" normalizeH="0" baseline="0" noProof="0" dirty="0">
              <a:ln>
                <a:noFill/>
              </a:ln>
              <a:solidFill>
                <a:schemeClr val="tx2">
                  <a:lumMod val="50000"/>
                </a:schemeClr>
              </a:solidFill>
              <a:effectLst/>
              <a:uLnTx/>
              <a:uFillTx/>
              <a:latin typeface="+mn-lt"/>
              <a:ea typeface="+mn-ea"/>
              <a:cs typeface="+mn-cs"/>
            </a:endParaRPr>
          </a:p>
        </p:txBody>
      </p:sp>
      <p:graphicFrame>
        <p:nvGraphicFramePr>
          <p:cNvPr id="3" name="Chart 2">
            <a:extLst>
              <a:ext uri="{FF2B5EF4-FFF2-40B4-BE49-F238E27FC236}">
                <a16:creationId xmlns:a16="http://schemas.microsoft.com/office/drawing/2014/main" id="{78DB48C0-A0BE-6295-D029-12BD84D53D7B}"/>
              </a:ext>
            </a:extLst>
          </p:cNvPr>
          <p:cNvGraphicFramePr/>
          <p:nvPr>
            <p:extLst>
              <p:ext uri="{D42A27DB-BD31-4B8C-83A1-F6EECF244321}">
                <p14:modId xmlns:p14="http://schemas.microsoft.com/office/powerpoint/2010/main" val="1793917432"/>
              </p:ext>
            </p:extLst>
          </p:nvPr>
        </p:nvGraphicFramePr>
        <p:xfrm>
          <a:off x="1371837" y="894296"/>
          <a:ext cx="7668883" cy="555826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B0934926-D83F-9864-8B35-A1C202A431E6}"/>
              </a:ext>
            </a:extLst>
          </p:cNvPr>
          <p:cNvSpPr txBox="1"/>
          <p:nvPr/>
        </p:nvSpPr>
        <p:spPr>
          <a:xfrm>
            <a:off x="27432" y="5199394"/>
            <a:ext cx="1158592" cy="553998"/>
          </a:xfrm>
          <a:prstGeom prst="rect">
            <a:avLst/>
          </a:prstGeom>
          <a:noFill/>
        </p:spPr>
        <p:txBody>
          <a:bodyPr wrap="square" rtlCol="0">
            <a:spAutoFit/>
          </a:bodyPr>
          <a:lstStyle/>
          <a:p>
            <a:r>
              <a:rPr lang="lv-LV" sz="1000" dirty="0"/>
              <a:t>Bāze: visi aptaujas dalībnieki, 2024: n= 1536</a:t>
            </a:r>
          </a:p>
        </p:txBody>
      </p:sp>
      <p:sp>
        <p:nvSpPr>
          <p:cNvPr id="5" name="Title 1">
            <a:extLst>
              <a:ext uri="{FF2B5EF4-FFF2-40B4-BE49-F238E27FC236}">
                <a16:creationId xmlns:a16="http://schemas.microsoft.com/office/drawing/2014/main" id="{B00FE3DA-FC06-6F41-FBE3-8A2474DF2F6E}"/>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rPr>
              <a:t>Priekšstati par sportā aizliegtām vielām un dopinga lietošanu</a:t>
            </a:r>
            <a:endParaRPr kumimoji="0" lang="lv-LV" sz="2000" b="0" i="0" u="none" strike="noStrike" kern="1200" cap="none" spc="0" normalizeH="0" baseline="0" noProof="0" dirty="0">
              <a:ln>
                <a:noFill/>
              </a:ln>
              <a:solidFill>
                <a:srgbClr val="990033"/>
              </a:solidFill>
              <a:uLnTx/>
              <a:uFillTx/>
              <a:latin typeface="+mj-lt"/>
              <a:ea typeface="+mj-ea"/>
              <a:cs typeface="+mj-cs"/>
            </a:endParaRPr>
          </a:p>
        </p:txBody>
      </p:sp>
      <p:sp>
        <p:nvSpPr>
          <p:cNvPr id="6" name="Slide Number Placeholder 1">
            <a:extLst>
              <a:ext uri="{FF2B5EF4-FFF2-40B4-BE49-F238E27FC236}">
                <a16:creationId xmlns:a16="http://schemas.microsoft.com/office/drawing/2014/main" id="{B244C4DC-5A42-916B-C078-83F92AA82053}"/>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45</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946121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40B0ED-F43E-9C9E-0DFD-46C0A5B16F3F}"/>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rPr>
              <a:t>Priekšstati par sportā aizliegtām vielām un dopinga lietošanu</a:t>
            </a:r>
            <a:endParaRPr kumimoji="0" lang="lv-LV" sz="2000" b="0" i="0" u="none" strike="noStrike" kern="1200" cap="none" spc="0" normalizeH="0" baseline="0" noProof="0" dirty="0">
              <a:ln>
                <a:noFill/>
              </a:ln>
              <a:solidFill>
                <a:srgbClr val="990033"/>
              </a:solidFill>
              <a:uLnTx/>
              <a:uFillTx/>
              <a:latin typeface="+mj-lt"/>
              <a:ea typeface="+mj-ea"/>
              <a:cs typeface="+mj-cs"/>
            </a:endParaRPr>
          </a:p>
        </p:txBody>
      </p:sp>
      <p:sp>
        <p:nvSpPr>
          <p:cNvPr id="3" name="Text Placeholder 4">
            <a:extLst>
              <a:ext uri="{FF2B5EF4-FFF2-40B4-BE49-F238E27FC236}">
                <a16:creationId xmlns:a16="http://schemas.microsoft.com/office/drawing/2014/main" id="{F5DDA8B4-A4F7-43EF-2E6D-374E247ADEB6}"/>
              </a:ext>
            </a:extLst>
          </p:cNvPr>
          <p:cNvSpPr txBox="1">
            <a:spLocks/>
          </p:cNvSpPr>
          <p:nvPr/>
        </p:nvSpPr>
        <p:spPr>
          <a:xfrm>
            <a:off x="406517" y="588970"/>
            <a:ext cx="7746359" cy="339746"/>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Cik</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lielā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mērā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Jūs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piekrītat</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šādiem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apgalvojumiem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par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dopingu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un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sportā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aizliegtajām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vielām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a:t>
            </a:r>
            <a:endPar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F0B9EE3C-9A52-AAEB-7478-D7390EDCC1FC}"/>
              </a:ext>
            </a:extLst>
          </p:cNvPr>
          <p:cNvGraphicFramePr/>
          <p:nvPr>
            <p:extLst>
              <p:ext uri="{D42A27DB-BD31-4B8C-83A1-F6EECF244321}">
                <p14:modId xmlns:p14="http://schemas.microsoft.com/office/powerpoint/2010/main" val="185312975"/>
              </p:ext>
            </p:extLst>
          </p:nvPr>
        </p:nvGraphicFramePr>
        <p:xfrm>
          <a:off x="250164" y="1130064"/>
          <a:ext cx="5742200" cy="436158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a:extLst>
              <a:ext uri="{FF2B5EF4-FFF2-40B4-BE49-F238E27FC236}">
                <a16:creationId xmlns:a16="http://schemas.microsoft.com/office/drawing/2014/main" id="{9D094446-A0B0-A0F1-EAC1-C78A84FBB359}"/>
              </a:ext>
            </a:extLst>
          </p:cNvPr>
          <p:cNvGraphicFramePr/>
          <p:nvPr>
            <p:extLst>
              <p:ext uri="{D42A27DB-BD31-4B8C-83A1-F6EECF244321}">
                <p14:modId xmlns:p14="http://schemas.microsoft.com/office/powerpoint/2010/main" val="1742957924"/>
              </p:ext>
            </p:extLst>
          </p:nvPr>
        </p:nvGraphicFramePr>
        <p:xfrm>
          <a:off x="6078621" y="1139088"/>
          <a:ext cx="2915847" cy="4424954"/>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a:extLst>
              <a:ext uri="{FF2B5EF4-FFF2-40B4-BE49-F238E27FC236}">
                <a16:creationId xmlns:a16="http://schemas.microsoft.com/office/drawing/2014/main" id="{FE16AAB3-5A9B-8C3D-4652-8949E4A82CD4}"/>
              </a:ext>
            </a:extLst>
          </p:cNvPr>
          <p:cNvSpPr txBox="1"/>
          <p:nvPr/>
        </p:nvSpPr>
        <p:spPr>
          <a:xfrm>
            <a:off x="4570413" y="5673839"/>
            <a:ext cx="2114681" cy="246221"/>
          </a:xfrm>
          <a:prstGeom prst="rect">
            <a:avLst/>
          </a:prstGeom>
          <a:noFill/>
        </p:spPr>
        <p:txBody>
          <a:bodyPr wrap="none" rtlCol="0">
            <a:spAutoFit/>
          </a:bodyPr>
          <a:lstStyle/>
          <a:p>
            <a:r>
              <a:rPr lang="lv-LV" sz="1000" dirty="0"/>
              <a:t>Bāze: visi aptaujas dalībnieki; n=1536</a:t>
            </a:r>
          </a:p>
        </p:txBody>
      </p:sp>
      <p:cxnSp>
        <p:nvCxnSpPr>
          <p:cNvPr id="7" name="Straight Connector 6">
            <a:extLst>
              <a:ext uri="{FF2B5EF4-FFF2-40B4-BE49-F238E27FC236}">
                <a16:creationId xmlns:a16="http://schemas.microsoft.com/office/drawing/2014/main" id="{A57E6682-EA85-9C36-507F-5D2A4402B525}"/>
              </a:ext>
            </a:extLst>
          </p:cNvPr>
          <p:cNvCxnSpPr>
            <a:cxnSpLocks/>
          </p:cNvCxnSpPr>
          <p:nvPr/>
        </p:nvCxnSpPr>
        <p:spPr>
          <a:xfrm>
            <a:off x="6035493" y="1035173"/>
            <a:ext cx="0" cy="4528868"/>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8" name="Slide Number Placeholder 1">
            <a:extLst>
              <a:ext uri="{FF2B5EF4-FFF2-40B4-BE49-F238E27FC236}">
                <a16:creationId xmlns:a16="http://schemas.microsoft.com/office/drawing/2014/main" id="{E3802E79-1183-809A-A823-74134CB19C9B}"/>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46</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1276103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261D9CC8-7050-5DEC-1777-EE0130EE4A03}"/>
              </a:ext>
            </a:extLst>
          </p:cNvPr>
          <p:cNvGraphicFramePr/>
          <p:nvPr>
            <p:extLst>
              <p:ext uri="{D42A27DB-BD31-4B8C-83A1-F6EECF244321}">
                <p14:modId xmlns:p14="http://schemas.microsoft.com/office/powerpoint/2010/main" val="3829844903"/>
              </p:ext>
            </p:extLst>
          </p:nvPr>
        </p:nvGraphicFramePr>
        <p:xfrm>
          <a:off x="604434" y="1186147"/>
          <a:ext cx="8000070" cy="4730021"/>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1">
            <a:extLst>
              <a:ext uri="{FF2B5EF4-FFF2-40B4-BE49-F238E27FC236}">
                <a16:creationId xmlns:a16="http://schemas.microsoft.com/office/drawing/2014/main" id="{F432F9BC-DEA0-4303-966D-EA4E24D32FDA}"/>
              </a:ext>
            </a:extLst>
          </p:cNvPr>
          <p:cNvSpPr txBox="1">
            <a:spLocks/>
          </p:cNvSpPr>
          <p:nvPr/>
        </p:nvSpPr>
        <p:spPr>
          <a:xfrm>
            <a:off x="287338" y="128319"/>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rPr>
              <a:t>Priekšstati par sportā aizliegtām vielām un dopinga lietošanu</a:t>
            </a:r>
            <a:endParaRPr kumimoji="0" lang="lv-LV" sz="2000" b="0" i="0" u="none" strike="noStrike" kern="1200" cap="none" spc="0" normalizeH="0" baseline="0" noProof="0" dirty="0">
              <a:ln>
                <a:noFill/>
              </a:ln>
              <a:solidFill>
                <a:srgbClr val="990033"/>
              </a:solidFill>
              <a:uLnTx/>
              <a:uFillTx/>
              <a:latin typeface="+mj-lt"/>
              <a:ea typeface="+mj-ea"/>
              <a:cs typeface="+mj-cs"/>
            </a:endParaRPr>
          </a:p>
        </p:txBody>
      </p:sp>
      <p:sp>
        <p:nvSpPr>
          <p:cNvPr id="4" name="Text Placeholder 4">
            <a:extLst>
              <a:ext uri="{FF2B5EF4-FFF2-40B4-BE49-F238E27FC236}">
                <a16:creationId xmlns:a16="http://schemas.microsoft.com/office/drawing/2014/main" id="{DA0FC789-D21B-25DA-E6EC-3107EC3E0404}"/>
              </a:ext>
            </a:extLst>
          </p:cNvPr>
          <p:cNvSpPr txBox="1">
            <a:spLocks/>
          </p:cNvSpPr>
          <p:nvPr/>
        </p:nvSpPr>
        <p:spPr>
          <a:xfrm>
            <a:off x="406517" y="588970"/>
            <a:ext cx="7746359" cy="339746"/>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Cik</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lielā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mērā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Jūs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piekrītat</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šādiem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apgalvojumiem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par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dopingu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un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sportā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aizliegtajām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vielām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a:t>
            </a:r>
            <a:endPar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endParaRPr>
          </a:p>
        </p:txBody>
      </p:sp>
      <p:sp>
        <p:nvSpPr>
          <p:cNvPr id="5" name="TextBox 4">
            <a:extLst>
              <a:ext uri="{FF2B5EF4-FFF2-40B4-BE49-F238E27FC236}">
                <a16:creationId xmlns:a16="http://schemas.microsoft.com/office/drawing/2014/main" id="{C697EC5B-5742-CCCA-C059-146F9B02B445}"/>
              </a:ext>
            </a:extLst>
          </p:cNvPr>
          <p:cNvSpPr txBox="1"/>
          <p:nvPr/>
        </p:nvSpPr>
        <p:spPr>
          <a:xfrm>
            <a:off x="5082779" y="6050488"/>
            <a:ext cx="3070097" cy="246221"/>
          </a:xfrm>
          <a:prstGeom prst="rect">
            <a:avLst/>
          </a:prstGeom>
          <a:noFill/>
        </p:spPr>
        <p:txBody>
          <a:bodyPr wrap="square" rtlCol="0">
            <a:spAutoFit/>
          </a:bodyPr>
          <a:lstStyle/>
          <a:p>
            <a:r>
              <a:rPr lang="lv-LV" sz="1000" dirty="0"/>
              <a:t>Bāze: visi aptaujas dalībnieki, 2024: n= 1536</a:t>
            </a:r>
          </a:p>
        </p:txBody>
      </p:sp>
      <p:sp>
        <p:nvSpPr>
          <p:cNvPr id="6" name="Slide Number Placeholder 1">
            <a:extLst>
              <a:ext uri="{FF2B5EF4-FFF2-40B4-BE49-F238E27FC236}">
                <a16:creationId xmlns:a16="http://schemas.microsoft.com/office/drawing/2014/main" id="{104BD4AB-5C8B-23CD-8B2D-319BE6ADE398}"/>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47</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85638695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16EA7E-3514-CA55-C0AA-65D1CC0BA02E}"/>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rPr>
              <a:t>Priekšstati par sportā aizliegtām vielām un dopinga lietošanu</a:t>
            </a:r>
            <a:endParaRPr kumimoji="0" lang="lv-LV" sz="2000" b="0" i="0" u="none" strike="noStrike" kern="1200" cap="none" spc="0" normalizeH="0" baseline="0" noProof="0" dirty="0">
              <a:ln>
                <a:noFill/>
              </a:ln>
              <a:solidFill>
                <a:srgbClr val="990033"/>
              </a:solidFill>
              <a:uLnTx/>
              <a:uFillTx/>
              <a:latin typeface="+mj-lt"/>
              <a:ea typeface="+mj-ea"/>
              <a:cs typeface="+mj-cs"/>
            </a:endParaRPr>
          </a:p>
        </p:txBody>
      </p:sp>
      <p:sp>
        <p:nvSpPr>
          <p:cNvPr id="3" name="Text Placeholder 4">
            <a:extLst>
              <a:ext uri="{FF2B5EF4-FFF2-40B4-BE49-F238E27FC236}">
                <a16:creationId xmlns:a16="http://schemas.microsoft.com/office/drawing/2014/main" id="{82B765BC-7270-D55F-F7C5-10733E6999CB}"/>
              </a:ext>
            </a:extLst>
          </p:cNvPr>
          <p:cNvSpPr txBox="1">
            <a:spLocks/>
          </p:cNvSpPr>
          <p:nvPr/>
        </p:nvSpPr>
        <p:spPr>
          <a:xfrm>
            <a:off x="103280" y="588970"/>
            <a:ext cx="9040719" cy="339746"/>
          </a:xfrm>
          <a:prstGeom prst="rect">
            <a:avLst/>
          </a:prstGeom>
        </p:spPr>
        <p:txBody>
          <a:bodyPr/>
          <a:lstStyle/>
          <a:p>
            <a:pPr marL="342900" lvl="0" indent="-342900" eaLnBrk="0" hangingPunct="0">
              <a:spcBef>
                <a:spcPct val="20000"/>
              </a:spcBef>
              <a:defRPr/>
            </a:pP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Cik</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lielā</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mērā</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Jūs</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piekrītat</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šād</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a</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m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apgalvojum</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a</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m</a:t>
            </a:r>
            <a:r>
              <a:rPr lang="lv-LV" sz="1100" dirty="0">
                <a:solidFill>
                  <a:schemeClr val="tx2">
                    <a:lumMod val="50000"/>
                  </a:schemeClr>
                </a:solidFill>
              </a:rPr>
              <a:t>? - </a:t>
            </a:r>
            <a:r>
              <a:rPr lang="lv-LV" sz="1200" b="1" dirty="0">
                <a:solidFill>
                  <a:schemeClr val="tx2">
                    <a:lumMod val="50000"/>
                  </a:schemeClr>
                </a:solidFill>
              </a:rPr>
              <a:t>Ar dopinga vielām var izmainīt ķermeņa formu (piemēram, kļūt slaidākam vai muskuļotākam)</a:t>
            </a:r>
            <a:endParaRPr kumimoji="0" lang="lv-LV" sz="1100" b="1" i="0" u="none" strike="noStrike" kern="1200" cap="none" spc="0" normalizeH="0" baseline="0" noProof="0" dirty="0">
              <a:ln>
                <a:noFill/>
              </a:ln>
              <a:solidFill>
                <a:schemeClr val="tx2">
                  <a:lumMod val="50000"/>
                </a:schemeClr>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BE585CDF-2E56-896A-88FF-2D623E018303}"/>
              </a:ext>
            </a:extLst>
          </p:cNvPr>
          <p:cNvGraphicFramePr/>
          <p:nvPr>
            <p:extLst>
              <p:ext uri="{D42A27DB-BD31-4B8C-83A1-F6EECF244321}">
                <p14:modId xmlns:p14="http://schemas.microsoft.com/office/powerpoint/2010/main" val="709604111"/>
              </p:ext>
            </p:extLst>
          </p:nvPr>
        </p:nvGraphicFramePr>
        <p:xfrm>
          <a:off x="1371837" y="894296"/>
          <a:ext cx="7668883" cy="555826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47FA1608-5C19-CB6E-358D-FE4F9E2AD13F}"/>
              </a:ext>
            </a:extLst>
          </p:cNvPr>
          <p:cNvSpPr txBox="1"/>
          <p:nvPr/>
        </p:nvSpPr>
        <p:spPr>
          <a:xfrm>
            <a:off x="267463" y="4275850"/>
            <a:ext cx="1001095" cy="707886"/>
          </a:xfrm>
          <a:prstGeom prst="rect">
            <a:avLst/>
          </a:prstGeom>
          <a:noFill/>
        </p:spPr>
        <p:txBody>
          <a:bodyPr wrap="square" rtlCol="0">
            <a:spAutoFit/>
          </a:bodyPr>
          <a:lstStyle/>
          <a:p>
            <a:r>
              <a:rPr lang="lv-LV" sz="1000" dirty="0"/>
              <a:t>Bāze: visi aptaujas dalībnieki, 2024: n= 1536</a:t>
            </a:r>
          </a:p>
        </p:txBody>
      </p:sp>
      <p:sp>
        <p:nvSpPr>
          <p:cNvPr id="6" name="Slide Number Placeholder 1">
            <a:extLst>
              <a:ext uri="{FF2B5EF4-FFF2-40B4-BE49-F238E27FC236}">
                <a16:creationId xmlns:a16="http://schemas.microsoft.com/office/drawing/2014/main" id="{3AED2D94-BF42-8EF6-8CF1-0F0B758066E9}"/>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48</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16789557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620A7C-7E08-FB42-981F-4B9C52993176}"/>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rPr>
              <a:t>Priekšstati par sportā aizliegtām vielām un dopinga lietošanu</a:t>
            </a:r>
            <a:endParaRPr kumimoji="0" lang="lv-LV" sz="2000" b="0" i="0" u="none" strike="noStrike" kern="1200" cap="none" spc="0" normalizeH="0" baseline="0" noProof="0" dirty="0">
              <a:ln>
                <a:noFill/>
              </a:ln>
              <a:solidFill>
                <a:srgbClr val="990033"/>
              </a:solidFill>
              <a:uLnTx/>
              <a:uFillTx/>
              <a:latin typeface="+mj-lt"/>
              <a:ea typeface="+mj-ea"/>
              <a:cs typeface="+mj-cs"/>
            </a:endParaRPr>
          </a:p>
        </p:txBody>
      </p:sp>
      <p:sp>
        <p:nvSpPr>
          <p:cNvPr id="3" name="Text Placeholder 4">
            <a:extLst>
              <a:ext uri="{FF2B5EF4-FFF2-40B4-BE49-F238E27FC236}">
                <a16:creationId xmlns:a16="http://schemas.microsoft.com/office/drawing/2014/main" id="{25BEE863-E303-28B2-5543-E3A704CE6A0C}"/>
              </a:ext>
            </a:extLst>
          </p:cNvPr>
          <p:cNvSpPr txBox="1">
            <a:spLocks/>
          </p:cNvSpPr>
          <p:nvPr/>
        </p:nvSpPr>
        <p:spPr>
          <a:xfrm>
            <a:off x="285751" y="588970"/>
            <a:ext cx="8858248" cy="339746"/>
          </a:xfrm>
          <a:prstGeom prst="rect">
            <a:avLst/>
          </a:prstGeom>
        </p:spPr>
        <p:txBody>
          <a:bodyPr/>
          <a:lstStyle/>
          <a:p>
            <a:pPr marL="342900" lvl="0" indent="-342900" eaLnBrk="0" hangingPunct="0">
              <a:spcBef>
                <a:spcPct val="20000"/>
              </a:spcBef>
              <a:defRPr/>
            </a:pP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Cik</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lielā</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mērā</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Jūs</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piekrītat</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šād</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a</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m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apgalvojum</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a</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m</a:t>
            </a:r>
            <a:r>
              <a:rPr lang="lv-LV" sz="1100" dirty="0">
                <a:solidFill>
                  <a:schemeClr val="tx2">
                    <a:lumMod val="50000"/>
                  </a:schemeClr>
                </a:solidFill>
              </a:rPr>
              <a:t>? - </a:t>
            </a:r>
            <a:r>
              <a:rPr lang="lv-LV" sz="1200" b="1" dirty="0">
                <a:solidFill>
                  <a:schemeClr val="tx2">
                    <a:lumMod val="50000"/>
                  </a:schemeClr>
                </a:solidFill>
              </a:rPr>
              <a:t>Dopings ir ātrs un viegls veids, kā sasniegt vajadzīgo fizisko formu un ātri atgūt spēkus</a:t>
            </a:r>
            <a:endParaRPr kumimoji="0" lang="lv-LV" sz="1100" b="1" i="0" u="none" strike="noStrike" kern="1200" cap="none" spc="0" normalizeH="0" baseline="0" noProof="0" dirty="0">
              <a:ln>
                <a:noFill/>
              </a:ln>
              <a:solidFill>
                <a:schemeClr val="tx2">
                  <a:lumMod val="50000"/>
                </a:schemeClr>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3012A3B6-A5F8-DC09-8141-DBA8E5152CFA}"/>
              </a:ext>
            </a:extLst>
          </p:cNvPr>
          <p:cNvGraphicFramePr/>
          <p:nvPr>
            <p:extLst>
              <p:ext uri="{D42A27DB-BD31-4B8C-83A1-F6EECF244321}">
                <p14:modId xmlns:p14="http://schemas.microsoft.com/office/powerpoint/2010/main" val="332936534"/>
              </p:ext>
            </p:extLst>
          </p:nvPr>
        </p:nvGraphicFramePr>
        <p:xfrm>
          <a:off x="1371837" y="894296"/>
          <a:ext cx="7668883" cy="555826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A1740E75-F2B1-E805-23D7-ABB2AE2BB1E8}"/>
              </a:ext>
            </a:extLst>
          </p:cNvPr>
          <p:cNvSpPr txBox="1"/>
          <p:nvPr/>
        </p:nvSpPr>
        <p:spPr>
          <a:xfrm>
            <a:off x="27432" y="5199394"/>
            <a:ext cx="1158592" cy="553998"/>
          </a:xfrm>
          <a:prstGeom prst="rect">
            <a:avLst/>
          </a:prstGeom>
          <a:noFill/>
        </p:spPr>
        <p:txBody>
          <a:bodyPr wrap="square" rtlCol="0">
            <a:spAutoFit/>
          </a:bodyPr>
          <a:lstStyle/>
          <a:p>
            <a:r>
              <a:rPr lang="lv-LV" sz="1000" dirty="0"/>
              <a:t>Bāze: visi aptaujas dalībnieki, 2024: n= 1536</a:t>
            </a:r>
          </a:p>
        </p:txBody>
      </p:sp>
      <p:sp>
        <p:nvSpPr>
          <p:cNvPr id="6" name="Slide Number Placeholder 1">
            <a:extLst>
              <a:ext uri="{FF2B5EF4-FFF2-40B4-BE49-F238E27FC236}">
                <a16:creationId xmlns:a16="http://schemas.microsoft.com/office/drawing/2014/main" id="{14B15E16-57D2-8CD1-7277-466B6D391B04}"/>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49</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2674837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E6A162B0-6896-D7E7-D316-A9E2B3CA0CB2}"/>
              </a:ext>
            </a:extLst>
          </p:cNvPr>
          <p:cNvGraphicFramePr>
            <a:graphicFrameLocks noGrp="1"/>
          </p:cNvGraphicFramePr>
          <p:nvPr>
            <p:extLst>
              <p:ext uri="{D42A27DB-BD31-4B8C-83A1-F6EECF244321}">
                <p14:modId xmlns:p14="http://schemas.microsoft.com/office/powerpoint/2010/main" val="3399125794"/>
              </p:ext>
            </p:extLst>
          </p:nvPr>
        </p:nvGraphicFramePr>
        <p:xfrm>
          <a:off x="715989" y="447800"/>
          <a:ext cx="7720642" cy="5110305"/>
        </p:xfrm>
        <a:graphic>
          <a:graphicData uri="http://schemas.openxmlformats.org/drawingml/2006/table">
            <a:tbl>
              <a:tblPr firstRow="1" bandRow="1">
                <a:tableStyleId>{5940675A-B579-460E-94D1-54222C63F5DA}</a:tableStyleId>
              </a:tblPr>
              <a:tblGrid>
                <a:gridCol w="2493034">
                  <a:extLst>
                    <a:ext uri="{9D8B030D-6E8A-4147-A177-3AD203B41FA5}">
                      <a16:colId xmlns:a16="http://schemas.microsoft.com/office/drawing/2014/main" val="20000"/>
                    </a:ext>
                  </a:extLst>
                </a:gridCol>
                <a:gridCol w="5227608">
                  <a:extLst>
                    <a:ext uri="{9D8B030D-6E8A-4147-A177-3AD203B41FA5}">
                      <a16:colId xmlns:a16="http://schemas.microsoft.com/office/drawing/2014/main" val="20001"/>
                    </a:ext>
                  </a:extLst>
                </a:gridCol>
              </a:tblGrid>
              <a:tr h="334633">
                <a:tc>
                  <a:txBody>
                    <a:bodyPr/>
                    <a:lstStyle/>
                    <a:p>
                      <a:r>
                        <a:rPr lang="lv-LV" sz="1100" b="1" dirty="0">
                          <a:solidFill>
                            <a:schemeClr val="tx1"/>
                          </a:solidFill>
                        </a:rPr>
                        <a:t>PĒTĪJUMA PASŪTĪTĀJS:</a:t>
                      </a:r>
                      <a:r>
                        <a:rPr lang="lv-LV" sz="1100" b="1" baseline="0" dirty="0">
                          <a:solidFill>
                            <a:schemeClr val="tx1"/>
                          </a:solidFill>
                        </a:rPr>
                        <a:t> </a:t>
                      </a:r>
                      <a:endParaRPr lang="lv-LV" sz="1100" b="1" dirty="0">
                        <a:solidFill>
                          <a:schemeClr val="tx1"/>
                        </a:solidFill>
                      </a:endParaRPr>
                    </a:p>
                  </a:txBody>
                  <a:tcPr marL="91436" marR="91436" marT="45699" marB="45699">
                    <a:solidFill>
                      <a:schemeClr val="tx2">
                        <a:lumMod val="20000"/>
                        <a:lumOff val="80000"/>
                      </a:schemeClr>
                    </a:solidFill>
                  </a:tcPr>
                </a:tc>
                <a:tc>
                  <a:txBody>
                    <a:bodyPr/>
                    <a:lstStyle/>
                    <a:p>
                      <a:pPr algn="just"/>
                      <a:r>
                        <a:rPr lang="lv-LV" sz="1100" b="0" kern="1200" dirty="0">
                          <a:solidFill>
                            <a:schemeClr val="tx1"/>
                          </a:solidFill>
                          <a:latin typeface="+mn-lt"/>
                          <a:ea typeface="+mn-ea"/>
                          <a:cs typeface="+mn-cs"/>
                        </a:rPr>
                        <a:t>Latvijas Antidopinga birojs</a:t>
                      </a:r>
                      <a:endParaRPr lang="lv-LV" sz="1100" b="0" dirty="0">
                        <a:solidFill>
                          <a:schemeClr val="tx1"/>
                        </a:solidFill>
                      </a:endParaRPr>
                    </a:p>
                  </a:txBody>
                  <a:tcPr marL="91436" marR="91436" marT="45699" marB="45699">
                    <a:solidFill>
                      <a:schemeClr val="accent3">
                        <a:lumMod val="20000"/>
                        <a:lumOff val="80000"/>
                      </a:schemeClr>
                    </a:solidFill>
                  </a:tcPr>
                </a:tc>
                <a:extLst>
                  <a:ext uri="{0D108BD9-81ED-4DB2-BD59-A6C34878D82A}">
                    <a16:rowId xmlns:a16="http://schemas.microsoft.com/office/drawing/2014/main" val="10000"/>
                  </a:ext>
                </a:extLst>
              </a:tr>
              <a:tr h="285346">
                <a:tc>
                  <a:txBody>
                    <a:bodyPr/>
                    <a:lstStyle/>
                    <a:p>
                      <a:r>
                        <a:rPr lang="lv-LV" sz="1100" b="1" dirty="0">
                          <a:solidFill>
                            <a:schemeClr val="tx1"/>
                          </a:solidFill>
                        </a:rPr>
                        <a:t>PĒTĪJUMA</a:t>
                      </a:r>
                      <a:r>
                        <a:rPr lang="lv-LV" sz="1100" b="1" baseline="0" dirty="0">
                          <a:solidFill>
                            <a:schemeClr val="tx1"/>
                          </a:solidFill>
                        </a:rPr>
                        <a:t> VEICĒJS:</a:t>
                      </a:r>
                      <a:endParaRPr lang="lv-LV" sz="1100" b="1" dirty="0">
                        <a:solidFill>
                          <a:schemeClr val="tx1"/>
                        </a:solidFill>
                      </a:endParaRPr>
                    </a:p>
                  </a:txBody>
                  <a:tcPr marL="91436" marR="91436" marT="45699" marB="45699">
                    <a:solidFill>
                      <a:schemeClr val="tx2">
                        <a:lumMod val="20000"/>
                        <a:lumOff val="80000"/>
                      </a:schemeClr>
                    </a:solidFill>
                  </a:tcPr>
                </a:tc>
                <a:tc>
                  <a:txBody>
                    <a:bodyPr/>
                    <a:lstStyle/>
                    <a:p>
                      <a:pPr algn="just"/>
                      <a:r>
                        <a:rPr lang="lv-LV" sz="1100" b="0" kern="1200" dirty="0">
                          <a:solidFill>
                            <a:schemeClr val="tx1"/>
                          </a:solidFill>
                          <a:latin typeface="+mn-lt"/>
                          <a:ea typeface="+mn-ea"/>
                          <a:cs typeface="+mn-cs"/>
                        </a:rPr>
                        <a:t>Tirgus un sociālo pētījumu centrs "Latvijas Fakti" </a:t>
                      </a:r>
                      <a:endParaRPr lang="lv-LV" sz="1100" b="0" dirty="0">
                        <a:solidFill>
                          <a:schemeClr val="tx1"/>
                        </a:solidFill>
                      </a:endParaRPr>
                    </a:p>
                  </a:txBody>
                  <a:tcPr marL="91436" marR="91436" marT="45699" marB="45699">
                    <a:solidFill>
                      <a:schemeClr val="accent3">
                        <a:lumMod val="20000"/>
                        <a:lumOff val="80000"/>
                      </a:schemeClr>
                    </a:solidFill>
                  </a:tcPr>
                </a:tc>
                <a:extLst>
                  <a:ext uri="{0D108BD9-81ED-4DB2-BD59-A6C34878D82A}">
                    <a16:rowId xmlns:a16="http://schemas.microsoft.com/office/drawing/2014/main" val="10001"/>
                  </a:ext>
                </a:extLst>
              </a:tr>
              <a:tr h="335756">
                <a:tc>
                  <a:txBody>
                    <a:bodyPr/>
                    <a:lstStyle/>
                    <a:p>
                      <a:r>
                        <a:rPr lang="lv-LV" sz="1100" b="1" dirty="0">
                          <a:solidFill>
                            <a:schemeClr val="tx1"/>
                          </a:solidFill>
                        </a:rPr>
                        <a:t>PĒTĪJUMA MĒRĶIS:</a:t>
                      </a:r>
                    </a:p>
                  </a:txBody>
                  <a:tcPr marL="91436" marR="91436" marT="45699" marB="45699">
                    <a:solidFill>
                      <a:schemeClr val="tx2">
                        <a:lumMod val="20000"/>
                        <a:lumOff val="80000"/>
                      </a:schemeClr>
                    </a:solidFill>
                  </a:tcPr>
                </a:tc>
                <a:tc>
                  <a:txBody>
                    <a:bodyPr/>
                    <a:lstStyle/>
                    <a:p>
                      <a:pPr marL="171450" indent="-171450" algn="just">
                        <a:buFont typeface="Wingdings" panose="05000000000000000000" pitchFamily="2" charset="2"/>
                        <a:buChar char="ü"/>
                      </a:pPr>
                      <a:r>
                        <a:rPr lang="lv-LV" sz="1100" kern="1200" noProof="0" dirty="0">
                          <a:solidFill>
                            <a:schemeClr val="tx1"/>
                          </a:solidFill>
                          <a:effectLst/>
                          <a:latin typeface="+mn-lt"/>
                          <a:ea typeface="+mn-ea"/>
                          <a:cs typeface="+mn-cs"/>
                        </a:rPr>
                        <a:t>Noskaidrot Latvijas iedzīvotāju uzskatus par dopinga lietošanu sportā.</a:t>
                      </a:r>
                    </a:p>
                    <a:p>
                      <a:pPr marL="171450" indent="-171450" algn="just">
                        <a:buFont typeface="Wingdings" panose="05000000000000000000" pitchFamily="2" charset="2"/>
                        <a:buChar char="ü"/>
                      </a:pPr>
                      <a:r>
                        <a:rPr lang="lv-LV" sz="1100" kern="1200" noProof="0" dirty="0">
                          <a:solidFill>
                            <a:schemeClr val="tx1"/>
                          </a:solidFill>
                          <a:effectLst/>
                          <a:latin typeface="+mn-lt"/>
                          <a:ea typeface="+mn-ea"/>
                          <a:cs typeface="+mn-cs"/>
                        </a:rPr>
                        <a:t>Noskaidrot Latvijas iedzīvotāju zināšanas un attieksme par dopinga lietošanu sportā.</a:t>
                      </a:r>
                    </a:p>
                    <a:p>
                      <a:pPr marL="171450" indent="-171450" algn="just">
                        <a:buFont typeface="Wingdings" panose="05000000000000000000" pitchFamily="2" charset="2"/>
                        <a:buChar char="ü"/>
                      </a:pPr>
                      <a:r>
                        <a:rPr lang="lv-LV" sz="1100" kern="1200" noProof="0" dirty="0">
                          <a:solidFill>
                            <a:schemeClr val="tx1"/>
                          </a:solidFill>
                          <a:effectLst/>
                          <a:latin typeface="+mn-lt"/>
                          <a:ea typeface="+mn-ea"/>
                          <a:cs typeface="+mn-cs"/>
                        </a:rPr>
                        <a:t>Noskaidrot iedzīvotāju viedokli par to, kādas vērtības būtu jāizkopj jaunajos sportistos, kādās vērtības sports attīsta bērnos un jauniešos, kā arī par to, kādas vērtības piekopj profesionālais sports.</a:t>
                      </a:r>
                    </a:p>
                  </a:txBody>
                  <a:tcPr marL="91436" marR="91436" marT="45699" marB="45699">
                    <a:solidFill>
                      <a:schemeClr val="accent3">
                        <a:lumMod val="20000"/>
                        <a:lumOff val="80000"/>
                      </a:schemeClr>
                    </a:solidFill>
                  </a:tcPr>
                </a:tc>
                <a:extLst>
                  <a:ext uri="{0D108BD9-81ED-4DB2-BD59-A6C34878D82A}">
                    <a16:rowId xmlns:a16="http://schemas.microsoft.com/office/drawing/2014/main" val="3117230600"/>
                  </a:ext>
                </a:extLst>
              </a:tr>
              <a:tr h="335756">
                <a:tc>
                  <a:txBody>
                    <a:bodyPr/>
                    <a:lstStyle/>
                    <a:p>
                      <a:r>
                        <a:rPr lang="lv-LV" sz="1100" b="1" kern="1200" dirty="0">
                          <a:solidFill>
                            <a:schemeClr val="tx1"/>
                          </a:solidFill>
                          <a:latin typeface="+mn-lt"/>
                          <a:ea typeface="+mn-ea"/>
                          <a:cs typeface="+mn-cs"/>
                        </a:rPr>
                        <a:t>IZLASE:</a:t>
                      </a:r>
                      <a:endParaRPr lang="lv-LV" sz="1100" b="1" dirty="0">
                        <a:solidFill>
                          <a:schemeClr val="tx1"/>
                        </a:solidFill>
                      </a:endParaRPr>
                    </a:p>
                  </a:txBody>
                  <a:tcPr marL="91436" marR="91436" marT="45699" marB="45699">
                    <a:solidFill>
                      <a:schemeClr val="tx2">
                        <a:lumMod val="20000"/>
                        <a:lumOff val="80000"/>
                      </a:schemeClr>
                    </a:solidFill>
                  </a:tcPr>
                </a:tc>
                <a:tc>
                  <a:txBody>
                    <a:bodyPr/>
                    <a:lstStyle/>
                    <a:p>
                      <a:pPr algn="just"/>
                      <a:r>
                        <a:rPr lang="lv-LV" sz="1100" b="0" dirty="0">
                          <a:solidFill>
                            <a:schemeClr val="tx1"/>
                          </a:solidFill>
                        </a:rPr>
                        <a:t>Reprezentatīva Latvijas sabiedrības izlase, 1536 </a:t>
                      </a:r>
                      <a:r>
                        <a:rPr lang="lv-LV" sz="1100" b="0" kern="1200" dirty="0">
                          <a:solidFill>
                            <a:schemeClr val="tx1"/>
                          </a:solidFill>
                          <a:latin typeface="+mn-lt"/>
                          <a:ea typeface="+mn-ea"/>
                          <a:cs typeface="+mn-cs"/>
                        </a:rPr>
                        <a:t>Latvijas patstāvīgie iedzīvotāji vecumā no 18 līdz 64 gadiem.</a:t>
                      </a:r>
                    </a:p>
                  </a:txBody>
                  <a:tcPr marL="91436" marR="91436" marT="45699" marB="45699">
                    <a:solidFill>
                      <a:schemeClr val="accent3">
                        <a:lumMod val="20000"/>
                        <a:lumOff val="80000"/>
                      </a:schemeClr>
                    </a:solidFill>
                  </a:tcPr>
                </a:tc>
                <a:extLst>
                  <a:ext uri="{0D108BD9-81ED-4DB2-BD59-A6C34878D82A}">
                    <a16:rowId xmlns:a16="http://schemas.microsoft.com/office/drawing/2014/main" val="10002"/>
                  </a:ext>
                </a:extLst>
              </a:tr>
              <a:tr h="403126">
                <a:tc>
                  <a:txBody>
                    <a:bodyPr/>
                    <a:lstStyle/>
                    <a:p>
                      <a:pPr marL="0" algn="l" defTabSz="914400" rtl="0" eaLnBrk="1" latinLnBrk="0" hangingPunct="1"/>
                      <a:r>
                        <a:rPr lang="lv-LV" sz="1100" b="1" kern="1200" dirty="0">
                          <a:solidFill>
                            <a:schemeClr val="tx1"/>
                          </a:solidFill>
                          <a:latin typeface="+mn-lt"/>
                          <a:ea typeface="+mn-ea"/>
                          <a:cs typeface="+mn-cs"/>
                        </a:rPr>
                        <a:t>APTAUJAS METODE:</a:t>
                      </a:r>
                    </a:p>
                  </a:txBody>
                  <a:tcPr marL="91436" marR="91436" marT="45699" marB="45699">
                    <a:solidFill>
                      <a:schemeClr val="tx2">
                        <a:lumMod val="20000"/>
                        <a:lumOff val="80000"/>
                      </a:schemeClr>
                    </a:solidFill>
                  </a:tcPr>
                </a:tc>
                <a:tc>
                  <a:txBody>
                    <a:bodyPr/>
                    <a:lstStyle/>
                    <a:p>
                      <a:pPr algn="just">
                        <a:spcBef>
                          <a:spcPts val="600"/>
                        </a:spcBef>
                        <a:spcAft>
                          <a:spcPts val="0"/>
                        </a:spcAft>
                      </a:pPr>
                      <a:r>
                        <a:rPr lang="lv-LV" sz="1100" b="0" dirty="0">
                          <a:solidFill>
                            <a:schemeClr val="tx1"/>
                          </a:solidFill>
                        </a:rPr>
                        <a:t>Tiešsaistes intervijas interneta vidē (CAWI)</a:t>
                      </a:r>
                    </a:p>
                  </a:txBody>
                  <a:tcPr marL="91436" marR="91436" marT="45699" marB="45699">
                    <a:solidFill>
                      <a:schemeClr val="accent3">
                        <a:lumMod val="20000"/>
                        <a:lumOff val="80000"/>
                      </a:schemeClr>
                    </a:solidFill>
                  </a:tcPr>
                </a:tc>
                <a:extLst>
                  <a:ext uri="{0D108BD9-81ED-4DB2-BD59-A6C34878D82A}">
                    <a16:rowId xmlns:a16="http://schemas.microsoft.com/office/drawing/2014/main" val="10004"/>
                  </a:ext>
                </a:extLst>
              </a:tr>
              <a:tr h="24505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100" b="1" kern="1200" dirty="0">
                          <a:solidFill>
                            <a:schemeClr val="tx1"/>
                          </a:solidFill>
                          <a:latin typeface="+mn-lt"/>
                          <a:ea typeface="+mn-ea"/>
                          <a:cs typeface="+mn-cs"/>
                        </a:rPr>
                        <a:t>APTAUJAS METODES PAMATOJUMS:</a:t>
                      </a:r>
                    </a:p>
                  </a:txBody>
                  <a:tcPr marL="91436" marR="91436" marT="45699" marB="45699">
                    <a:solidFill>
                      <a:schemeClr val="tx2">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lv-LV" sz="1100" b="0" kern="1200" dirty="0">
                          <a:solidFill>
                            <a:schemeClr val="tx1"/>
                          </a:solidFill>
                          <a:latin typeface="+mn-lt"/>
                          <a:ea typeface="+mn-ea"/>
                          <a:cs typeface="+mn-cs"/>
                        </a:rPr>
                        <a:t>Izlase tika veidota kombinējot stratificētās nejaušās atlases un kvotu izlases metodes. Aptaujas izlase Latvijā tiek aprēķināta un stratificēta, balstoties uz LR Centrālās statistikas pārvaldes publicēto informāciju par Latvijas iedzīvotāju skaitu Latvijas pilsētās un pagastos. </a:t>
                      </a:r>
                    </a:p>
                    <a:p>
                      <a:pPr marL="0" marR="0" lvl="0" indent="0" algn="l" defTabSz="914400" rtl="0" eaLnBrk="1" fontAlgn="base" latinLnBrk="0" hangingPunct="1">
                        <a:lnSpc>
                          <a:spcPct val="100000"/>
                        </a:lnSpc>
                        <a:spcBef>
                          <a:spcPct val="20000"/>
                        </a:spcBef>
                        <a:spcAft>
                          <a:spcPct val="0"/>
                        </a:spcAft>
                        <a:buClrTx/>
                        <a:buSzTx/>
                        <a:buFontTx/>
                        <a:buNone/>
                        <a:tabLst/>
                      </a:pPr>
                      <a:r>
                        <a:rPr lang="lv-LV" sz="1100" b="0" kern="1200" dirty="0">
                          <a:solidFill>
                            <a:schemeClr val="tx1"/>
                          </a:solidFill>
                          <a:latin typeface="+mn-lt"/>
                          <a:ea typeface="+mn-ea"/>
                          <a:cs typeface="+mn-cs"/>
                        </a:rPr>
                        <a:t>Interneta jeb </a:t>
                      </a:r>
                      <a:r>
                        <a:rPr lang="lv-LV" sz="1100" b="0" kern="1200" dirty="0" err="1">
                          <a:solidFill>
                            <a:schemeClr val="tx1"/>
                          </a:solidFill>
                          <a:latin typeface="+mn-lt"/>
                          <a:ea typeface="+mn-ea"/>
                          <a:cs typeface="+mn-cs"/>
                        </a:rPr>
                        <a:t>Web</a:t>
                      </a:r>
                      <a:r>
                        <a:rPr lang="lv-LV" sz="1100" b="0" kern="1200" dirty="0">
                          <a:solidFill>
                            <a:schemeClr val="tx1"/>
                          </a:solidFill>
                          <a:latin typeface="+mn-lt"/>
                          <a:ea typeface="+mn-ea"/>
                          <a:cs typeface="+mn-cs"/>
                        </a:rPr>
                        <a:t> Paneļa datu bāze ar vairāk nekā 18’000 dalībniekiem ļauj precīzi uzrunāt vajadzīgo mērķauditoriju, nosūtot ielūgumus piedalīties aptaujā tikai izlases kritērijiem atbilstošiem respondentiem. Tomēr papildus iepriekš minētajai respondentu atlasei, Interneta aptaujas anketā automātiski tiek uzstādītas kvotas – reprezentatīvas izlases sadalījums pēc reģiona, dzimuma un vecuma, kā arī apdzīvotās vietas tipa. Aizpildes gaitā tiek kontrolēta kvotu atbilstība arī citiem statistiskajiem parametriem, piemēram, dzimumam un vecumam. Atlases jautājumi tiek ievietoti intervijas sākumā un, ja sistēma uzrāda, ka respondentam atbilstīgās kvotas ir sasniegtas, intervija ar konkrēto respondentu tiek pārtraukta. Ja respondents atbilst trūkstošajai kvotai, viņš/ viņa turpina anketas aizpildi, kamēr visa izlase atbilstīgajās kvotās tiek sasniegta.</a:t>
                      </a:r>
                    </a:p>
                  </a:txBody>
                  <a:tcPr marL="91436" marR="91436" marT="45699" marB="45699">
                    <a:solidFill>
                      <a:schemeClr val="accent3">
                        <a:lumMod val="20000"/>
                        <a:lumOff val="80000"/>
                      </a:schemeClr>
                    </a:solidFill>
                  </a:tcPr>
                </a:tc>
                <a:extLst>
                  <a:ext uri="{0D108BD9-81ED-4DB2-BD59-A6C34878D82A}">
                    <a16:rowId xmlns:a16="http://schemas.microsoft.com/office/drawing/2014/main" val="47163637"/>
                  </a:ext>
                </a:extLst>
              </a:tr>
              <a:tr h="245054">
                <a:tc>
                  <a:txBody>
                    <a:bodyPr/>
                    <a:lstStyle/>
                    <a:p>
                      <a:pPr marL="0" algn="l" defTabSz="914400" rtl="0" eaLnBrk="1" latinLnBrk="0" hangingPunct="1"/>
                      <a:r>
                        <a:rPr lang="lv-LV" sz="1100" b="1" kern="1200" dirty="0">
                          <a:solidFill>
                            <a:schemeClr val="tx1"/>
                          </a:solidFill>
                          <a:latin typeface="+mn-lt"/>
                          <a:ea typeface="+mn-ea"/>
                          <a:cs typeface="+mn-cs"/>
                        </a:rPr>
                        <a:t>INTFORMĀCIJAS IEGUVES PERIODS:</a:t>
                      </a:r>
                    </a:p>
                  </a:txBody>
                  <a:tcPr marL="91436" marR="91436" marT="45699" marB="45699">
                    <a:solidFill>
                      <a:schemeClr val="tx2">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lv-LV" sz="1100" b="0" kern="1200" dirty="0">
                          <a:solidFill>
                            <a:schemeClr val="tx1"/>
                          </a:solidFill>
                          <a:latin typeface="+mn-lt"/>
                          <a:ea typeface="+mn-ea"/>
                          <a:cs typeface="+mn-cs"/>
                        </a:rPr>
                        <a:t>16.10.2024. – 10.01.2025.</a:t>
                      </a:r>
                      <a:r>
                        <a:rPr lang="en-GB" sz="1100" b="0" kern="1200" dirty="0">
                          <a:solidFill>
                            <a:schemeClr val="tx1"/>
                          </a:solidFill>
                          <a:latin typeface="+mn-lt"/>
                          <a:ea typeface="+mn-ea"/>
                          <a:cs typeface="+mn-cs"/>
                        </a:rPr>
                        <a:t> </a:t>
                      </a:r>
                    </a:p>
                  </a:txBody>
                  <a:tcPr marL="91436" marR="91436" marT="45699" marB="45699">
                    <a:solidFill>
                      <a:schemeClr val="accent3">
                        <a:lumMod val="20000"/>
                        <a:lumOff val="80000"/>
                      </a:schemeClr>
                    </a:solidFill>
                  </a:tcPr>
                </a:tc>
                <a:extLst>
                  <a:ext uri="{0D108BD9-81ED-4DB2-BD59-A6C34878D82A}">
                    <a16:rowId xmlns:a16="http://schemas.microsoft.com/office/drawing/2014/main" val="2830678879"/>
                  </a:ext>
                </a:extLst>
              </a:tr>
            </a:tbl>
          </a:graphicData>
        </a:graphic>
      </p:graphicFrame>
      <p:sp>
        <p:nvSpPr>
          <p:cNvPr id="3" name="Slide Number Placeholder 1">
            <a:extLst>
              <a:ext uri="{FF2B5EF4-FFF2-40B4-BE49-F238E27FC236}">
                <a16:creationId xmlns:a16="http://schemas.microsoft.com/office/drawing/2014/main" id="{8B5F7C87-473A-CDE0-85A0-07B6067D7436}"/>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5</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36782791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A81B8-D88F-3B66-7357-0D4D24C12FAE}"/>
              </a:ext>
            </a:extLst>
          </p:cNvPr>
          <p:cNvSpPr txBox="1">
            <a:spLocks/>
          </p:cNvSpPr>
          <p:nvPr/>
        </p:nvSpPr>
        <p:spPr>
          <a:xfrm>
            <a:off x="285751" y="42269"/>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rPr>
              <a:t>Priekšstati par sportā aizliegtām vielām un dopinga lietošanu</a:t>
            </a:r>
            <a:endParaRPr kumimoji="0" lang="lv-LV" sz="2000" b="0" i="0" u="none" strike="noStrike" kern="1200" cap="none" spc="0" normalizeH="0" baseline="0" noProof="0" dirty="0">
              <a:ln>
                <a:noFill/>
              </a:ln>
              <a:solidFill>
                <a:srgbClr val="990033"/>
              </a:solidFill>
              <a:uLnTx/>
              <a:uFillTx/>
              <a:latin typeface="+mj-lt"/>
              <a:ea typeface="+mj-ea"/>
              <a:cs typeface="+mj-cs"/>
            </a:endParaRPr>
          </a:p>
        </p:txBody>
      </p:sp>
      <p:sp>
        <p:nvSpPr>
          <p:cNvPr id="3" name="Text Placeholder 4">
            <a:extLst>
              <a:ext uri="{FF2B5EF4-FFF2-40B4-BE49-F238E27FC236}">
                <a16:creationId xmlns:a16="http://schemas.microsoft.com/office/drawing/2014/main" id="{FE7BF1F4-F19C-7499-51E5-A3FE770E1FE9}"/>
              </a:ext>
            </a:extLst>
          </p:cNvPr>
          <p:cNvSpPr txBox="1">
            <a:spLocks/>
          </p:cNvSpPr>
          <p:nvPr/>
        </p:nvSpPr>
        <p:spPr>
          <a:xfrm>
            <a:off x="406517" y="433522"/>
            <a:ext cx="7746359" cy="339746"/>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Cik</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lielā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mērā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Jūs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piekrītat</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šādiem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apgalvojumiem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a:t>
            </a:r>
            <a:endPar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5C46EA5D-6B9B-50A4-4991-680809EC2BA8}"/>
              </a:ext>
            </a:extLst>
          </p:cNvPr>
          <p:cNvGraphicFramePr/>
          <p:nvPr>
            <p:extLst>
              <p:ext uri="{D42A27DB-BD31-4B8C-83A1-F6EECF244321}">
                <p14:modId xmlns:p14="http://schemas.microsoft.com/office/powerpoint/2010/main" val="2566970792"/>
              </p:ext>
            </p:extLst>
          </p:nvPr>
        </p:nvGraphicFramePr>
        <p:xfrm>
          <a:off x="250164" y="768051"/>
          <a:ext cx="5742200" cy="536283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A9B65CD4-9BCC-3005-65C3-844B7D44E752}"/>
              </a:ext>
            </a:extLst>
          </p:cNvPr>
          <p:cNvGraphicFramePr/>
          <p:nvPr>
            <p:extLst>
              <p:ext uri="{D42A27DB-BD31-4B8C-83A1-F6EECF244321}">
                <p14:modId xmlns:p14="http://schemas.microsoft.com/office/powerpoint/2010/main" val="2670038732"/>
              </p:ext>
            </p:extLst>
          </p:nvPr>
        </p:nvGraphicFramePr>
        <p:xfrm>
          <a:off x="6078621" y="773411"/>
          <a:ext cx="2915847" cy="5636533"/>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AC8D0E34-3933-DBAC-4966-E1C853F8F5BF}"/>
              </a:ext>
            </a:extLst>
          </p:cNvPr>
          <p:cNvSpPr txBox="1"/>
          <p:nvPr/>
        </p:nvSpPr>
        <p:spPr>
          <a:xfrm>
            <a:off x="6479203" y="517903"/>
            <a:ext cx="2114681" cy="246221"/>
          </a:xfrm>
          <a:prstGeom prst="rect">
            <a:avLst/>
          </a:prstGeom>
          <a:noFill/>
        </p:spPr>
        <p:txBody>
          <a:bodyPr wrap="none" rtlCol="0">
            <a:spAutoFit/>
          </a:bodyPr>
          <a:lstStyle/>
          <a:p>
            <a:r>
              <a:rPr lang="lv-LV" sz="1000" dirty="0"/>
              <a:t>Bāze: visi aptaujas dalībnieki; n=1536</a:t>
            </a:r>
          </a:p>
        </p:txBody>
      </p:sp>
      <p:cxnSp>
        <p:nvCxnSpPr>
          <p:cNvPr id="7" name="Straight Connector 6">
            <a:extLst>
              <a:ext uri="{FF2B5EF4-FFF2-40B4-BE49-F238E27FC236}">
                <a16:creationId xmlns:a16="http://schemas.microsoft.com/office/drawing/2014/main" id="{0E9581EE-22B5-BA58-D98B-6825D2AE7792}"/>
              </a:ext>
            </a:extLst>
          </p:cNvPr>
          <p:cNvCxnSpPr>
            <a:cxnSpLocks/>
          </p:cNvCxnSpPr>
          <p:nvPr/>
        </p:nvCxnSpPr>
        <p:spPr>
          <a:xfrm>
            <a:off x="6035493" y="1035173"/>
            <a:ext cx="0" cy="4528868"/>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8" name="Slide Number Placeholder 1">
            <a:extLst>
              <a:ext uri="{FF2B5EF4-FFF2-40B4-BE49-F238E27FC236}">
                <a16:creationId xmlns:a16="http://schemas.microsoft.com/office/drawing/2014/main" id="{51D99C62-D460-6763-E597-6DD1A8C563AB}"/>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50</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24817442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145A8C30-C009-11C3-32CD-80804B8FE85C}"/>
              </a:ext>
            </a:extLst>
          </p:cNvPr>
          <p:cNvGraphicFramePr/>
          <p:nvPr>
            <p:extLst>
              <p:ext uri="{D42A27DB-BD31-4B8C-83A1-F6EECF244321}">
                <p14:modId xmlns:p14="http://schemas.microsoft.com/office/powerpoint/2010/main" val="3114697364"/>
              </p:ext>
            </p:extLst>
          </p:nvPr>
        </p:nvGraphicFramePr>
        <p:xfrm>
          <a:off x="285751" y="1186147"/>
          <a:ext cx="8657081" cy="4730021"/>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1">
            <a:extLst>
              <a:ext uri="{FF2B5EF4-FFF2-40B4-BE49-F238E27FC236}">
                <a16:creationId xmlns:a16="http://schemas.microsoft.com/office/drawing/2014/main" id="{FDF18DCD-990A-3C20-EDDF-920DB4674E88}"/>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rPr>
              <a:t>Priekšstati par sportā aizliegtām vielām un dopinga lietošanu</a:t>
            </a:r>
            <a:endParaRPr kumimoji="0" lang="lv-LV" sz="2000" b="0" i="0" u="none" strike="noStrike" kern="1200" cap="none" spc="0" normalizeH="0" baseline="0" noProof="0" dirty="0">
              <a:ln>
                <a:noFill/>
              </a:ln>
              <a:solidFill>
                <a:srgbClr val="990033"/>
              </a:solidFill>
              <a:uLnTx/>
              <a:uFillTx/>
              <a:latin typeface="+mj-lt"/>
              <a:ea typeface="+mj-ea"/>
              <a:cs typeface="+mj-cs"/>
            </a:endParaRPr>
          </a:p>
        </p:txBody>
      </p:sp>
      <p:sp>
        <p:nvSpPr>
          <p:cNvPr id="4" name="Text Placeholder 4">
            <a:extLst>
              <a:ext uri="{FF2B5EF4-FFF2-40B4-BE49-F238E27FC236}">
                <a16:creationId xmlns:a16="http://schemas.microsoft.com/office/drawing/2014/main" id="{27EFC661-E8A6-BCA2-37D9-69340A89ED8A}"/>
              </a:ext>
            </a:extLst>
          </p:cNvPr>
          <p:cNvSpPr txBox="1">
            <a:spLocks/>
          </p:cNvSpPr>
          <p:nvPr/>
        </p:nvSpPr>
        <p:spPr>
          <a:xfrm>
            <a:off x="406517" y="534106"/>
            <a:ext cx="7746359" cy="339746"/>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Cik</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lielā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mērā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Jūs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piekrītat</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šādiem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apgalvojumiem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a:t>
            </a:r>
            <a:endPar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endParaRPr>
          </a:p>
        </p:txBody>
      </p:sp>
      <p:sp>
        <p:nvSpPr>
          <p:cNvPr id="5" name="TextBox 4">
            <a:extLst>
              <a:ext uri="{FF2B5EF4-FFF2-40B4-BE49-F238E27FC236}">
                <a16:creationId xmlns:a16="http://schemas.microsoft.com/office/drawing/2014/main" id="{526DD733-DF6F-26CC-8580-33F10A54B4F1}"/>
              </a:ext>
            </a:extLst>
          </p:cNvPr>
          <p:cNvSpPr txBox="1"/>
          <p:nvPr/>
        </p:nvSpPr>
        <p:spPr>
          <a:xfrm>
            <a:off x="6740394" y="190801"/>
            <a:ext cx="2114681" cy="246221"/>
          </a:xfrm>
          <a:prstGeom prst="rect">
            <a:avLst/>
          </a:prstGeom>
          <a:noFill/>
        </p:spPr>
        <p:txBody>
          <a:bodyPr wrap="none" rtlCol="0">
            <a:spAutoFit/>
          </a:bodyPr>
          <a:lstStyle/>
          <a:p>
            <a:r>
              <a:rPr lang="lv-LV" sz="1000" dirty="0"/>
              <a:t>Bāze: visi aptaujas dalībnieki; n=1536</a:t>
            </a:r>
          </a:p>
        </p:txBody>
      </p:sp>
      <p:sp>
        <p:nvSpPr>
          <p:cNvPr id="6" name="Slide Number Placeholder 1">
            <a:extLst>
              <a:ext uri="{FF2B5EF4-FFF2-40B4-BE49-F238E27FC236}">
                <a16:creationId xmlns:a16="http://schemas.microsoft.com/office/drawing/2014/main" id="{3188AEA2-3883-6A4E-2BEC-D2A451A266E6}"/>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51</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17369699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059A1-EA96-EA78-DA1C-6B9B4CAAE4FC}"/>
              </a:ext>
            </a:extLst>
          </p:cNvPr>
          <p:cNvSpPr txBox="1">
            <a:spLocks/>
          </p:cNvSpPr>
          <p:nvPr/>
        </p:nvSpPr>
        <p:spPr>
          <a:xfrm>
            <a:off x="285751" y="124565"/>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rPr>
              <a:t>Priekšstati par sportā aizliegtām vielām un dopinga lietošanu</a:t>
            </a:r>
            <a:endParaRPr kumimoji="0" lang="lv-LV" sz="2000" b="0" i="0" u="none" strike="noStrike" kern="1200" cap="none" spc="0" normalizeH="0" baseline="0" noProof="0" dirty="0">
              <a:ln>
                <a:noFill/>
              </a:ln>
              <a:solidFill>
                <a:srgbClr val="990033"/>
              </a:solidFill>
              <a:uLnTx/>
              <a:uFillTx/>
              <a:latin typeface="+mj-lt"/>
              <a:ea typeface="+mj-ea"/>
              <a:cs typeface="+mj-cs"/>
            </a:endParaRPr>
          </a:p>
        </p:txBody>
      </p:sp>
      <p:sp>
        <p:nvSpPr>
          <p:cNvPr id="3" name="Text Placeholder 4">
            <a:extLst>
              <a:ext uri="{FF2B5EF4-FFF2-40B4-BE49-F238E27FC236}">
                <a16:creationId xmlns:a16="http://schemas.microsoft.com/office/drawing/2014/main" id="{D521608F-B54F-1F44-DE93-19CA68724C6A}"/>
              </a:ext>
            </a:extLst>
          </p:cNvPr>
          <p:cNvSpPr txBox="1">
            <a:spLocks/>
          </p:cNvSpPr>
          <p:nvPr/>
        </p:nvSpPr>
        <p:spPr>
          <a:xfrm>
            <a:off x="201168" y="570682"/>
            <a:ext cx="8942831" cy="339746"/>
          </a:xfrm>
          <a:prstGeom prst="rect">
            <a:avLst/>
          </a:prstGeom>
        </p:spPr>
        <p:txBody>
          <a:bodyPr/>
          <a:lstStyle/>
          <a:p>
            <a:pPr marL="342900" lvl="0" indent="-342900" eaLnBrk="0" hangingPunct="0">
              <a:spcBef>
                <a:spcPct val="20000"/>
              </a:spcBef>
              <a:defRPr/>
            </a:pP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Cik</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lielā</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mērā</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Jūs</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piekrītat</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šād</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a</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m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apgalvojum</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a</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m</a:t>
            </a:r>
            <a:r>
              <a:rPr lang="lv-LV" sz="1100" dirty="0">
                <a:solidFill>
                  <a:schemeClr val="tx2">
                    <a:lumMod val="50000"/>
                  </a:schemeClr>
                </a:solidFill>
              </a:rPr>
              <a:t>? - </a:t>
            </a:r>
            <a:r>
              <a:rPr lang="lv-LV" sz="1200" b="1" dirty="0">
                <a:solidFill>
                  <a:schemeClr val="tx2">
                    <a:lumMod val="50000"/>
                  </a:schemeClr>
                </a:solidFill>
              </a:rPr>
              <a:t>Sabiedrībā būtu nepieciešams vairāk informācijas par dopingu un sportā aizliegtajām vielām</a:t>
            </a:r>
            <a:endParaRPr kumimoji="0" lang="lv-LV" sz="1100" b="1" i="0" u="none" strike="noStrike" kern="1200" cap="none" spc="0" normalizeH="0" baseline="0" noProof="0" dirty="0">
              <a:ln>
                <a:noFill/>
              </a:ln>
              <a:solidFill>
                <a:schemeClr val="tx2">
                  <a:lumMod val="50000"/>
                </a:schemeClr>
              </a:solidFill>
              <a:effectLst/>
              <a:uLnTx/>
              <a:uFillTx/>
              <a:latin typeface="+mn-lt"/>
              <a:ea typeface="+mn-ea"/>
              <a:cs typeface="+mn-cs"/>
            </a:endParaRPr>
          </a:p>
        </p:txBody>
      </p:sp>
      <p:graphicFrame>
        <p:nvGraphicFramePr>
          <p:cNvPr id="7" name="Chart 6">
            <a:extLst>
              <a:ext uri="{FF2B5EF4-FFF2-40B4-BE49-F238E27FC236}">
                <a16:creationId xmlns:a16="http://schemas.microsoft.com/office/drawing/2014/main" id="{A28820D0-B90D-1EC4-1AAD-BD39B7F5F8A3}"/>
              </a:ext>
            </a:extLst>
          </p:cNvPr>
          <p:cNvGraphicFramePr/>
          <p:nvPr>
            <p:extLst>
              <p:ext uri="{D42A27DB-BD31-4B8C-83A1-F6EECF244321}">
                <p14:modId xmlns:p14="http://schemas.microsoft.com/office/powerpoint/2010/main" val="2225078963"/>
              </p:ext>
            </p:extLst>
          </p:nvPr>
        </p:nvGraphicFramePr>
        <p:xfrm>
          <a:off x="1371837" y="894296"/>
          <a:ext cx="7668883" cy="5558260"/>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Box 7">
            <a:extLst>
              <a:ext uri="{FF2B5EF4-FFF2-40B4-BE49-F238E27FC236}">
                <a16:creationId xmlns:a16="http://schemas.microsoft.com/office/drawing/2014/main" id="{466A01AA-9DC1-64A3-AD3F-F3E70A7C9F8D}"/>
              </a:ext>
            </a:extLst>
          </p:cNvPr>
          <p:cNvSpPr txBox="1"/>
          <p:nvPr/>
        </p:nvSpPr>
        <p:spPr>
          <a:xfrm>
            <a:off x="27432" y="5199394"/>
            <a:ext cx="1158592" cy="553998"/>
          </a:xfrm>
          <a:prstGeom prst="rect">
            <a:avLst/>
          </a:prstGeom>
          <a:noFill/>
        </p:spPr>
        <p:txBody>
          <a:bodyPr wrap="square" rtlCol="0">
            <a:spAutoFit/>
          </a:bodyPr>
          <a:lstStyle/>
          <a:p>
            <a:r>
              <a:rPr lang="lv-LV" sz="1000" dirty="0"/>
              <a:t>Bāze: visi aptaujas dalībnieki, 2024: n= 1536</a:t>
            </a:r>
          </a:p>
        </p:txBody>
      </p:sp>
      <p:sp>
        <p:nvSpPr>
          <p:cNvPr id="4" name="Slide Number Placeholder 1">
            <a:extLst>
              <a:ext uri="{FF2B5EF4-FFF2-40B4-BE49-F238E27FC236}">
                <a16:creationId xmlns:a16="http://schemas.microsoft.com/office/drawing/2014/main" id="{78805D96-D57C-2993-DA13-A01037B27EAE}"/>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52</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170393218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6ADB06-376A-6695-AEE6-DEE18FD5467B}"/>
              </a:ext>
            </a:extLst>
          </p:cNvPr>
          <p:cNvSpPr txBox="1">
            <a:spLocks/>
          </p:cNvSpPr>
          <p:nvPr/>
        </p:nvSpPr>
        <p:spPr>
          <a:xfrm>
            <a:off x="285751" y="124565"/>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rPr>
              <a:t>Priekšstati par sportā aizliegtām vielām un dopinga lietošanu</a:t>
            </a:r>
            <a:endParaRPr kumimoji="0" lang="lv-LV" sz="2000" b="0" i="0" u="none" strike="noStrike" kern="1200" cap="none" spc="0" normalizeH="0" baseline="0" noProof="0" dirty="0">
              <a:ln>
                <a:noFill/>
              </a:ln>
              <a:solidFill>
                <a:srgbClr val="990033"/>
              </a:solidFill>
              <a:uLnTx/>
              <a:uFillTx/>
              <a:latin typeface="+mj-lt"/>
              <a:ea typeface="+mj-ea"/>
              <a:cs typeface="+mj-cs"/>
            </a:endParaRPr>
          </a:p>
        </p:txBody>
      </p:sp>
      <p:sp>
        <p:nvSpPr>
          <p:cNvPr id="3" name="Text Placeholder 4">
            <a:extLst>
              <a:ext uri="{FF2B5EF4-FFF2-40B4-BE49-F238E27FC236}">
                <a16:creationId xmlns:a16="http://schemas.microsoft.com/office/drawing/2014/main" id="{0672667A-76E2-401C-24ED-33A2C43849A0}"/>
              </a:ext>
            </a:extLst>
          </p:cNvPr>
          <p:cNvSpPr txBox="1">
            <a:spLocks/>
          </p:cNvSpPr>
          <p:nvPr/>
        </p:nvSpPr>
        <p:spPr>
          <a:xfrm>
            <a:off x="285751" y="570682"/>
            <a:ext cx="8858248" cy="339746"/>
          </a:xfrm>
          <a:prstGeom prst="rect">
            <a:avLst/>
          </a:prstGeom>
        </p:spPr>
        <p:txBody>
          <a:bodyPr/>
          <a:lstStyle/>
          <a:p>
            <a:pPr marL="342900" lvl="0" indent="-342900" eaLnBrk="0" hangingPunct="0">
              <a:spcBef>
                <a:spcPct val="20000"/>
              </a:spcBef>
              <a:defRPr/>
            </a:pP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Cik</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lielā</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mērā</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Jūs</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piekrītat</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šād</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a</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m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apgalvojum</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a</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m</a:t>
            </a:r>
            <a:r>
              <a:rPr lang="lv-LV" sz="1100" dirty="0">
                <a:solidFill>
                  <a:schemeClr val="tx2">
                    <a:lumMod val="50000"/>
                  </a:schemeClr>
                </a:solidFill>
              </a:rPr>
              <a:t>? - </a:t>
            </a:r>
            <a:r>
              <a:rPr lang="pt-BR" sz="1200" b="1" dirty="0">
                <a:solidFill>
                  <a:schemeClr val="tx2">
                    <a:lumMod val="50000"/>
                  </a:schemeClr>
                </a:solidFill>
              </a:rPr>
              <a:t>Dopings ir daļa no augstu sasniegumu sporta</a:t>
            </a:r>
            <a:endParaRPr kumimoji="0" lang="lv-LV" sz="1100" b="1" i="0" u="none" strike="noStrike" kern="1200" cap="none" spc="0" normalizeH="0" baseline="0" noProof="0" dirty="0">
              <a:ln>
                <a:noFill/>
              </a:ln>
              <a:solidFill>
                <a:schemeClr val="tx2">
                  <a:lumMod val="50000"/>
                </a:schemeClr>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186FFA9E-07F6-66FE-873D-C11127510688}"/>
              </a:ext>
            </a:extLst>
          </p:cNvPr>
          <p:cNvGraphicFramePr/>
          <p:nvPr>
            <p:extLst>
              <p:ext uri="{D42A27DB-BD31-4B8C-83A1-F6EECF244321}">
                <p14:modId xmlns:p14="http://schemas.microsoft.com/office/powerpoint/2010/main" val="618592301"/>
              </p:ext>
            </p:extLst>
          </p:nvPr>
        </p:nvGraphicFramePr>
        <p:xfrm>
          <a:off x="1371837" y="894296"/>
          <a:ext cx="7668883" cy="555826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34EC7EE9-87C3-2249-E204-E62935E36300}"/>
              </a:ext>
            </a:extLst>
          </p:cNvPr>
          <p:cNvSpPr txBox="1"/>
          <p:nvPr/>
        </p:nvSpPr>
        <p:spPr>
          <a:xfrm>
            <a:off x="27432" y="5199394"/>
            <a:ext cx="1158592" cy="553998"/>
          </a:xfrm>
          <a:prstGeom prst="rect">
            <a:avLst/>
          </a:prstGeom>
          <a:noFill/>
        </p:spPr>
        <p:txBody>
          <a:bodyPr wrap="square" rtlCol="0">
            <a:spAutoFit/>
          </a:bodyPr>
          <a:lstStyle/>
          <a:p>
            <a:r>
              <a:rPr lang="lv-LV" sz="1000" dirty="0"/>
              <a:t>Bāze: visi aptaujas dalībnieki, 2024: n= 1536</a:t>
            </a:r>
          </a:p>
        </p:txBody>
      </p:sp>
      <p:sp>
        <p:nvSpPr>
          <p:cNvPr id="6" name="Slide Number Placeholder 1">
            <a:extLst>
              <a:ext uri="{FF2B5EF4-FFF2-40B4-BE49-F238E27FC236}">
                <a16:creationId xmlns:a16="http://schemas.microsoft.com/office/drawing/2014/main" id="{36AE9AFF-2633-5145-7C8A-DF3D40AAE176}"/>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53</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66725763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D339AB-70DB-FF32-1037-A94141354372}"/>
              </a:ext>
            </a:extLst>
          </p:cNvPr>
          <p:cNvSpPr txBox="1">
            <a:spLocks/>
          </p:cNvSpPr>
          <p:nvPr/>
        </p:nvSpPr>
        <p:spPr>
          <a:xfrm>
            <a:off x="285751" y="124565"/>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rPr>
              <a:t>Priekšstati par sportā aizliegtām vielām un dopinga lietošanu</a:t>
            </a:r>
            <a:endParaRPr kumimoji="0" lang="lv-LV" sz="2000" b="0" i="0" u="none" strike="noStrike" kern="1200" cap="none" spc="0" normalizeH="0" baseline="0" noProof="0" dirty="0">
              <a:ln>
                <a:noFill/>
              </a:ln>
              <a:solidFill>
                <a:srgbClr val="990033"/>
              </a:solidFill>
              <a:uLnTx/>
              <a:uFillTx/>
              <a:latin typeface="+mj-lt"/>
              <a:ea typeface="+mj-ea"/>
              <a:cs typeface="+mj-cs"/>
            </a:endParaRPr>
          </a:p>
        </p:txBody>
      </p:sp>
      <p:sp>
        <p:nvSpPr>
          <p:cNvPr id="3" name="Text Placeholder 4">
            <a:extLst>
              <a:ext uri="{FF2B5EF4-FFF2-40B4-BE49-F238E27FC236}">
                <a16:creationId xmlns:a16="http://schemas.microsoft.com/office/drawing/2014/main" id="{DB84FF38-D063-68C7-FCEB-CCBFFE644215}"/>
              </a:ext>
            </a:extLst>
          </p:cNvPr>
          <p:cNvSpPr txBox="1">
            <a:spLocks/>
          </p:cNvSpPr>
          <p:nvPr/>
        </p:nvSpPr>
        <p:spPr>
          <a:xfrm>
            <a:off x="285751" y="570682"/>
            <a:ext cx="8858248" cy="339746"/>
          </a:xfrm>
          <a:prstGeom prst="rect">
            <a:avLst/>
          </a:prstGeom>
        </p:spPr>
        <p:txBody>
          <a:bodyPr/>
          <a:lstStyle/>
          <a:p>
            <a:pPr marL="342900" lvl="0" indent="-342900" eaLnBrk="0" hangingPunct="0">
              <a:spcBef>
                <a:spcPct val="20000"/>
              </a:spcBef>
              <a:defRPr/>
            </a:pP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Cik</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lielā</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mērā</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Jūs</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piekrītat</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šād</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a</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m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apgalvojum</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a</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m</a:t>
            </a:r>
            <a:r>
              <a:rPr lang="lv-LV" sz="1100" dirty="0">
                <a:solidFill>
                  <a:schemeClr val="tx2">
                    <a:lumMod val="50000"/>
                  </a:schemeClr>
                </a:solidFill>
              </a:rPr>
              <a:t>? - </a:t>
            </a:r>
            <a:r>
              <a:rPr lang="lv-LV" sz="1200" b="1" dirty="0">
                <a:solidFill>
                  <a:schemeClr val="tx2">
                    <a:lumMod val="50000"/>
                  </a:schemeClr>
                </a:solidFill>
              </a:rPr>
              <a:t>Sportisti ir spiesti lietot sportiskos sasniegumus veicinošas aizliegtās vielas</a:t>
            </a:r>
            <a:endParaRPr kumimoji="0" lang="lv-LV" sz="1100" b="1" i="0" u="none" strike="noStrike" kern="1200" cap="none" spc="0" normalizeH="0" baseline="0" noProof="0" dirty="0">
              <a:ln>
                <a:noFill/>
              </a:ln>
              <a:solidFill>
                <a:schemeClr val="tx2">
                  <a:lumMod val="50000"/>
                </a:schemeClr>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029BD6ED-6B44-D6C5-0E57-72745EE4330B}"/>
              </a:ext>
            </a:extLst>
          </p:cNvPr>
          <p:cNvGraphicFramePr/>
          <p:nvPr>
            <p:extLst>
              <p:ext uri="{D42A27DB-BD31-4B8C-83A1-F6EECF244321}">
                <p14:modId xmlns:p14="http://schemas.microsoft.com/office/powerpoint/2010/main" val="1209768734"/>
              </p:ext>
            </p:extLst>
          </p:nvPr>
        </p:nvGraphicFramePr>
        <p:xfrm>
          <a:off x="1371837" y="894296"/>
          <a:ext cx="7668883" cy="555826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75F860D4-2879-A7C1-5A47-F5A8BBC31FF7}"/>
              </a:ext>
            </a:extLst>
          </p:cNvPr>
          <p:cNvSpPr txBox="1"/>
          <p:nvPr/>
        </p:nvSpPr>
        <p:spPr>
          <a:xfrm>
            <a:off x="27432" y="5199394"/>
            <a:ext cx="1158592" cy="553998"/>
          </a:xfrm>
          <a:prstGeom prst="rect">
            <a:avLst/>
          </a:prstGeom>
          <a:noFill/>
        </p:spPr>
        <p:txBody>
          <a:bodyPr wrap="square" rtlCol="0">
            <a:spAutoFit/>
          </a:bodyPr>
          <a:lstStyle/>
          <a:p>
            <a:r>
              <a:rPr lang="lv-LV" sz="1000" dirty="0"/>
              <a:t>Bāze: visi aptaujas dalībnieki, 2024: n= 1536</a:t>
            </a:r>
          </a:p>
        </p:txBody>
      </p:sp>
      <p:sp>
        <p:nvSpPr>
          <p:cNvPr id="6" name="Slide Number Placeholder 1">
            <a:extLst>
              <a:ext uri="{FF2B5EF4-FFF2-40B4-BE49-F238E27FC236}">
                <a16:creationId xmlns:a16="http://schemas.microsoft.com/office/drawing/2014/main" id="{E5691BCD-5369-B483-FF0D-0B8A6A07DC70}"/>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54</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122242901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D857B0-2398-C984-33D6-C97EC1650A08}"/>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rPr>
              <a:t>Priekšstati par sportā aizliegtām vielām un dopinga lietošanu</a:t>
            </a:r>
            <a:endParaRPr kumimoji="0" lang="lv-LV" sz="2000" b="0" i="0" u="none" strike="noStrike" kern="1200" cap="none" spc="0" normalizeH="0" baseline="0" noProof="0" dirty="0">
              <a:ln>
                <a:noFill/>
              </a:ln>
              <a:solidFill>
                <a:srgbClr val="990033"/>
              </a:solidFill>
              <a:uLnTx/>
              <a:uFillTx/>
              <a:latin typeface="+mj-lt"/>
              <a:ea typeface="+mj-ea"/>
              <a:cs typeface="+mj-cs"/>
            </a:endParaRPr>
          </a:p>
        </p:txBody>
      </p:sp>
      <p:sp>
        <p:nvSpPr>
          <p:cNvPr id="3" name="Text Placeholder 4">
            <a:extLst>
              <a:ext uri="{FF2B5EF4-FFF2-40B4-BE49-F238E27FC236}">
                <a16:creationId xmlns:a16="http://schemas.microsoft.com/office/drawing/2014/main" id="{D0D79C90-B79F-9294-0462-ED9863F03AED}"/>
              </a:ext>
            </a:extLst>
          </p:cNvPr>
          <p:cNvSpPr txBox="1">
            <a:spLocks/>
          </p:cNvSpPr>
          <p:nvPr/>
        </p:nvSpPr>
        <p:spPr>
          <a:xfrm>
            <a:off x="406517" y="588970"/>
            <a:ext cx="7746359" cy="339746"/>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Kurā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no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šiem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gadījumiem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Jūsuprāt</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ir</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noticis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antidopinga</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noteikumu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pārkāpums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a:t>
            </a:r>
            <a:endPar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A72286C0-C9DF-F0DB-E0BE-77B5AF5CF50D}"/>
              </a:ext>
            </a:extLst>
          </p:cNvPr>
          <p:cNvGraphicFramePr/>
          <p:nvPr>
            <p:extLst>
              <p:ext uri="{D42A27DB-BD31-4B8C-83A1-F6EECF244321}">
                <p14:modId xmlns:p14="http://schemas.microsoft.com/office/powerpoint/2010/main" val="1791868899"/>
              </p:ext>
            </p:extLst>
          </p:nvPr>
        </p:nvGraphicFramePr>
        <p:xfrm>
          <a:off x="250164" y="1130064"/>
          <a:ext cx="8409204" cy="468552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90595304-9D10-ABB9-1431-169C27186B26}"/>
              </a:ext>
            </a:extLst>
          </p:cNvPr>
          <p:cNvSpPr txBox="1"/>
          <p:nvPr/>
        </p:nvSpPr>
        <p:spPr>
          <a:xfrm>
            <a:off x="3221095" y="5893821"/>
            <a:ext cx="2467342" cy="246221"/>
          </a:xfrm>
          <a:prstGeom prst="rect">
            <a:avLst/>
          </a:prstGeom>
          <a:noFill/>
        </p:spPr>
        <p:txBody>
          <a:bodyPr wrap="none" rtlCol="0">
            <a:spAutoFit/>
          </a:bodyPr>
          <a:lstStyle/>
          <a:p>
            <a:r>
              <a:rPr lang="lv-LV" sz="1000" dirty="0"/>
              <a:t>Bāze: visi aptaujas dalībnieki, 2024: n= 1536</a:t>
            </a:r>
          </a:p>
        </p:txBody>
      </p:sp>
      <p:sp>
        <p:nvSpPr>
          <p:cNvPr id="6" name="Slide Number Placeholder 1">
            <a:extLst>
              <a:ext uri="{FF2B5EF4-FFF2-40B4-BE49-F238E27FC236}">
                <a16:creationId xmlns:a16="http://schemas.microsoft.com/office/drawing/2014/main" id="{B71AC134-17B3-A0DD-C851-CA3655885197}"/>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55</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168832840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17A43-6C9D-3B89-6575-AB5226521845}"/>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rPr>
              <a:t>Priekšstati par sportā aizliegtām vielām un dopinga lietošanu</a:t>
            </a:r>
            <a:endParaRPr kumimoji="0" lang="lv-LV" sz="2000" b="0" i="0" u="none" strike="noStrike" kern="1200" cap="none" spc="0" normalizeH="0" baseline="0" noProof="0" dirty="0">
              <a:ln>
                <a:noFill/>
              </a:ln>
              <a:solidFill>
                <a:srgbClr val="990033"/>
              </a:solidFill>
              <a:uLnTx/>
              <a:uFillTx/>
              <a:latin typeface="+mj-lt"/>
              <a:ea typeface="+mj-ea"/>
              <a:cs typeface="+mj-cs"/>
            </a:endParaRPr>
          </a:p>
        </p:txBody>
      </p:sp>
      <p:sp>
        <p:nvSpPr>
          <p:cNvPr id="3" name="Text Placeholder 4">
            <a:extLst>
              <a:ext uri="{FF2B5EF4-FFF2-40B4-BE49-F238E27FC236}">
                <a16:creationId xmlns:a16="http://schemas.microsoft.com/office/drawing/2014/main" id="{AE327FB9-9443-4885-B7EC-4C447D4E1A7C}"/>
              </a:ext>
            </a:extLst>
          </p:cNvPr>
          <p:cNvSpPr txBox="1">
            <a:spLocks/>
          </p:cNvSpPr>
          <p:nvPr/>
        </p:nvSpPr>
        <p:spPr>
          <a:xfrm>
            <a:off x="406517" y="497530"/>
            <a:ext cx="7746359" cy="339746"/>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Kurā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no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šiem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gadījumiem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Jūsuprāt</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ir</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noticis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antidopinga</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noteikumu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pārkāpums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a:t>
            </a:r>
            <a:endPar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A44188BF-EE2F-A175-3E73-9FAFE9236D46}"/>
              </a:ext>
            </a:extLst>
          </p:cNvPr>
          <p:cNvGraphicFramePr/>
          <p:nvPr>
            <p:extLst>
              <p:ext uri="{D42A27DB-BD31-4B8C-83A1-F6EECF244321}">
                <p14:modId xmlns:p14="http://schemas.microsoft.com/office/powerpoint/2010/main" val="1999126619"/>
              </p:ext>
            </p:extLst>
          </p:nvPr>
        </p:nvGraphicFramePr>
        <p:xfrm>
          <a:off x="285751" y="758843"/>
          <a:ext cx="8696642" cy="5374857"/>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B4D69FDA-E7D0-6BC9-6ED4-CE5B0EBCCFBB}"/>
              </a:ext>
            </a:extLst>
          </p:cNvPr>
          <p:cNvSpPr txBox="1"/>
          <p:nvPr/>
        </p:nvSpPr>
        <p:spPr>
          <a:xfrm>
            <a:off x="5205343" y="6114249"/>
            <a:ext cx="2467342" cy="246221"/>
          </a:xfrm>
          <a:prstGeom prst="rect">
            <a:avLst/>
          </a:prstGeom>
          <a:noFill/>
        </p:spPr>
        <p:txBody>
          <a:bodyPr wrap="none" rtlCol="0">
            <a:spAutoFit/>
          </a:bodyPr>
          <a:lstStyle/>
          <a:p>
            <a:r>
              <a:rPr lang="lv-LV" sz="1000" dirty="0"/>
              <a:t>Bāze: visi aptaujas dalībnieki, 2024: n= 1536</a:t>
            </a:r>
          </a:p>
        </p:txBody>
      </p:sp>
      <p:sp>
        <p:nvSpPr>
          <p:cNvPr id="6" name="Slide Number Placeholder 1">
            <a:extLst>
              <a:ext uri="{FF2B5EF4-FFF2-40B4-BE49-F238E27FC236}">
                <a16:creationId xmlns:a16="http://schemas.microsoft.com/office/drawing/2014/main" id="{658A8665-6874-2A7C-AE15-8ABAEC6990D2}"/>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56</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32507503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2E5EEC-AFFC-C741-DFB7-1C5802AD5F22}"/>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rPr>
              <a:t>Priekšstati par sportā aizliegtām vielām un dopinga lietošanu</a:t>
            </a:r>
            <a:endParaRPr kumimoji="0" lang="lv-LV" sz="2000" b="0" i="0" u="none" strike="noStrike" kern="1200" cap="none" spc="0" normalizeH="0" baseline="0" noProof="0" dirty="0">
              <a:ln>
                <a:noFill/>
              </a:ln>
              <a:solidFill>
                <a:srgbClr val="990033"/>
              </a:solidFill>
              <a:uLnTx/>
              <a:uFillTx/>
              <a:latin typeface="+mj-lt"/>
              <a:ea typeface="+mj-ea"/>
              <a:cs typeface="+mj-cs"/>
            </a:endParaRPr>
          </a:p>
        </p:txBody>
      </p:sp>
      <p:sp>
        <p:nvSpPr>
          <p:cNvPr id="3" name="Text Placeholder 4">
            <a:extLst>
              <a:ext uri="{FF2B5EF4-FFF2-40B4-BE49-F238E27FC236}">
                <a16:creationId xmlns:a16="http://schemas.microsoft.com/office/drawing/2014/main" id="{A6BEC5D9-B288-6D11-A51C-80E86516CB9F}"/>
              </a:ext>
            </a:extLst>
          </p:cNvPr>
          <p:cNvSpPr txBox="1">
            <a:spLocks/>
          </p:cNvSpPr>
          <p:nvPr/>
        </p:nvSpPr>
        <p:spPr>
          <a:xfrm>
            <a:off x="406517" y="588970"/>
            <a:ext cx="8252851" cy="339746"/>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Kuras no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šeit</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minētajām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vielām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un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preparātiem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Jūsuprāt</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varētu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pieskaitīt</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pie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sportā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aizliegtajām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vielām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dopinga</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vielām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endPar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6A4E11C5-2A65-9825-A009-61CFF8CDE911}"/>
              </a:ext>
            </a:extLst>
          </p:cNvPr>
          <p:cNvGraphicFramePr/>
          <p:nvPr/>
        </p:nvGraphicFramePr>
        <p:xfrm>
          <a:off x="250163" y="1130064"/>
          <a:ext cx="6873011" cy="468552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20A58460-5D70-494A-F7BD-6A20C184622E}"/>
              </a:ext>
            </a:extLst>
          </p:cNvPr>
          <p:cNvSpPr txBox="1"/>
          <p:nvPr/>
        </p:nvSpPr>
        <p:spPr>
          <a:xfrm>
            <a:off x="7434071" y="5034285"/>
            <a:ext cx="1536193" cy="400110"/>
          </a:xfrm>
          <a:prstGeom prst="rect">
            <a:avLst/>
          </a:prstGeom>
          <a:noFill/>
        </p:spPr>
        <p:txBody>
          <a:bodyPr wrap="square" rtlCol="0">
            <a:spAutoFit/>
          </a:bodyPr>
          <a:lstStyle/>
          <a:p>
            <a:r>
              <a:rPr lang="lv-LV" sz="1000" dirty="0"/>
              <a:t>Bāze: visi aptaujas dalībnieki, 2024: n= 1536</a:t>
            </a:r>
          </a:p>
        </p:txBody>
      </p:sp>
      <p:sp>
        <p:nvSpPr>
          <p:cNvPr id="6" name="Slide Number Placeholder 1">
            <a:extLst>
              <a:ext uri="{FF2B5EF4-FFF2-40B4-BE49-F238E27FC236}">
                <a16:creationId xmlns:a16="http://schemas.microsoft.com/office/drawing/2014/main" id="{23D3716D-3E42-78F2-8E77-94A59B47D192}"/>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57</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83442193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713A5B-B5D5-05A8-F834-8AB19A35C1D0}"/>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rPr>
              <a:t>Priekšstati par sportā aizliegtām vielām un dopinga lietošanu</a:t>
            </a:r>
            <a:endParaRPr kumimoji="0" lang="lv-LV" sz="2000" b="0" i="0" u="none" strike="noStrike" kern="1200" cap="none" spc="0" normalizeH="0" baseline="0" noProof="0" dirty="0">
              <a:ln>
                <a:noFill/>
              </a:ln>
              <a:solidFill>
                <a:srgbClr val="990033"/>
              </a:solidFill>
              <a:uLnTx/>
              <a:uFillTx/>
              <a:latin typeface="+mj-lt"/>
              <a:ea typeface="+mj-ea"/>
              <a:cs typeface="+mj-cs"/>
            </a:endParaRPr>
          </a:p>
        </p:txBody>
      </p:sp>
      <p:sp>
        <p:nvSpPr>
          <p:cNvPr id="3" name="Text Placeholder 4">
            <a:extLst>
              <a:ext uri="{FF2B5EF4-FFF2-40B4-BE49-F238E27FC236}">
                <a16:creationId xmlns:a16="http://schemas.microsoft.com/office/drawing/2014/main" id="{D8E39941-A17F-32DD-4A62-154D71CB3AC8}"/>
              </a:ext>
            </a:extLst>
          </p:cNvPr>
          <p:cNvSpPr txBox="1">
            <a:spLocks/>
          </p:cNvSpPr>
          <p:nvPr/>
        </p:nvSpPr>
        <p:spPr>
          <a:xfrm>
            <a:off x="406517" y="588970"/>
            <a:ext cx="8252851" cy="339746"/>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Kuras no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šeit</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minētajām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vielām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un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preparātiem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Jūsuprāt</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varētu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pieskaitīt</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pie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sportā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aizliegtajām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vielām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dopinga</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vielām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endPar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F08E1321-3AB7-BA2E-FDFD-E45877AB86A4}"/>
              </a:ext>
            </a:extLst>
          </p:cNvPr>
          <p:cNvGraphicFramePr/>
          <p:nvPr>
            <p:extLst>
              <p:ext uri="{D42A27DB-BD31-4B8C-83A1-F6EECF244321}">
                <p14:modId xmlns:p14="http://schemas.microsoft.com/office/powerpoint/2010/main" val="89849958"/>
              </p:ext>
            </p:extLst>
          </p:nvPr>
        </p:nvGraphicFramePr>
        <p:xfrm>
          <a:off x="1115568" y="1035087"/>
          <a:ext cx="7205472" cy="5374857"/>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14336DA5-4596-ED04-C34E-F90FA6C01389}"/>
              </a:ext>
            </a:extLst>
          </p:cNvPr>
          <p:cNvSpPr txBox="1"/>
          <p:nvPr/>
        </p:nvSpPr>
        <p:spPr>
          <a:xfrm>
            <a:off x="6387733" y="5948685"/>
            <a:ext cx="2467342" cy="246221"/>
          </a:xfrm>
          <a:prstGeom prst="rect">
            <a:avLst/>
          </a:prstGeom>
          <a:noFill/>
        </p:spPr>
        <p:txBody>
          <a:bodyPr wrap="none" rtlCol="0">
            <a:spAutoFit/>
          </a:bodyPr>
          <a:lstStyle/>
          <a:p>
            <a:r>
              <a:rPr lang="lv-LV" sz="1000" dirty="0"/>
              <a:t>Bāze: visi aptaujas dalībnieki, 2024: n= 1536</a:t>
            </a:r>
          </a:p>
        </p:txBody>
      </p:sp>
      <p:sp>
        <p:nvSpPr>
          <p:cNvPr id="6" name="Slide Number Placeholder 1">
            <a:extLst>
              <a:ext uri="{FF2B5EF4-FFF2-40B4-BE49-F238E27FC236}">
                <a16:creationId xmlns:a16="http://schemas.microsoft.com/office/drawing/2014/main" id="{56C042AD-2BC9-F270-FD8D-DFADCCAD9DEC}"/>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58</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186974319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720C63-70D1-8A0F-873B-2FF8418CEF2A}"/>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rPr>
              <a:t>Priekšstati par sportā aizliegtām vielām un dopinga lietošanu</a:t>
            </a:r>
            <a:endParaRPr kumimoji="0" lang="lv-LV" sz="2000" b="0" i="0" u="none" strike="noStrike" kern="1200" cap="none" spc="0" normalizeH="0" baseline="0" noProof="0" dirty="0">
              <a:ln>
                <a:noFill/>
              </a:ln>
              <a:solidFill>
                <a:srgbClr val="990033"/>
              </a:solidFill>
              <a:uLnTx/>
              <a:uFillTx/>
              <a:latin typeface="+mj-lt"/>
              <a:ea typeface="+mj-ea"/>
              <a:cs typeface="+mj-cs"/>
            </a:endParaRPr>
          </a:p>
        </p:txBody>
      </p:sp>
      <p:sp>
        <p:nvSpPr>
          <p:cNvPr id="3" name="Text Placeholder 4">
            <a:extLst>
              <a:ext uri="{FF2B5EF4-FFF2-40B4-BE49-F238E27FC236}">
                <a16:creationId xmlns:a16="http://schemas.microsoft.com/office/drawing/2014/main" id="{91F67132-4CB0-861D-5F8D-979F931B0441}"/>
              </a:ext>
            </a:extLst>
          </p:cNvPr>
          <p:cNvSpPr txBox="1">
            <a:spLocks/>
          </p:cNvSpPr>
          <p:nvPr/>
        </p:nvSpPr>
        <p:spPr>
          <a:xfrm>
            <a:off x="406517" y="588970"/>
            <a:ext cx="7746359" cy="339746"/>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Kurš</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pēc</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Jūsu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domām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var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tikt</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sodīts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ja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konstatēts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ka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sportists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lietojis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sportā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aizliegtās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vielas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a:t>
            </a:r>
            <a:endPar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5767DE41-C01A-72D8-4393-932A77D218F6}"/>
              </a:ext>
            </a:extLst>
          </p:cNvPr>
          <p:cNvGraphicFramePr/>
          <p:nvPr/>
        </p:nvGraphicFramePr>
        <p:xfrm>
          <a:off x="724618" y="1161288"/>
          <a:ext cx="5630462" cy="4261104"/>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81FA7593-D186-9F5A-0578-5BF924999D8D}"/>
              </a:ext>
            </a:extLst>
          </p:cNvPr>
          <p:cNvSpPr txBox="1"/>
          <p:nvPr/>
        </p:nvSpPr>
        <p:spPr>
          <a:xfrm>
            <a:off x="4668977" y="5121307"/>
            <a:ext cx="2467342" cy="246221"/>
          </a:xfrm>
          <a:prstGeom prst="rect">
            <a:avLst/>
          </a:prstGeom>
          <a:noFill/>
        </p:spPr>
        <p:txBody>
          <a:bodyPr wrap="none" rtlCol="0">
            <a:spAutoFit/>
          </a:bodyPr>
          <a:lstStyle/>
          <a:p>
            <a:r>
              <a:rPr lang="lv-LV" sz="1000" dirty="0"/>
              <a:t>Bāze: visi aptaujas dalībnieki, 2024: n= 1536</a:t>
            </a:r>
          </a:p>
        </p:txBody>
      </p:sp>
      <p:sp>
        <p:nvSpPr>
          <p:cNvPr id="6" name="Slide Number Placeholder 1">
            <a:extLst>
              <a:ext uri="{FF2B5EF4-FFF2-40B4-BE49-F238E27FC236}">
                <a16:creationId xmlns:a16="http://schemas.microsoft.com/office/drawing/2014/main" id="{266E184B-1AB9-CAAD-7E0F-F815A421ECEB}"/>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59</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984322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9B6EB-BB21-E546-0902-37C1DFFA130C}"/>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sz="2000" b="0" i="0" u="none" strike="noStrike" kern="1200" cap="none" spc="0" normalizeH="0" baseline="0" noProof="0" dirty="0">
                <a:ln>
                  <a:noFill/>
                </a:ln>
                <a:solidFill>
                  <a:schemeClr val="tx1"/>
                </a:solidFill>
                <a:effectLst/>
                <a:uLnTx/>
                <a:uFillTx/>
                <a:latin typeface="+mj-lt"/>
                <a:ea typeface="+mj-ea"/>
                <a:cs typeface="+mj-cs"/>
              </a:rPr>
              <a:t>Izlases sadalījums </a:t>
            </a:r>
            <a:endParaRPr kumimoji="0" lang="lv-LV" sz="1600" b="0" i="0" u="none" strike="noStrike" kern="1200" cap="none" spc="0" normalizeH="0" baseline="0" noProof="0" dirty="0">
              <a:ln>
                <a:noFill/>
              </a:ln>
              <a:solidFill>
                <a:schemeClr val="tx1"/>
              </a:solidFill>
              <a:effectLst/>
              <a:uLnTx/>
              <a:uFillTx/>
              <a:latin typeface="+mj-lt"/>
              <a:ea typeface="+mj-ea"/>
              <a:cs typeface="+mj-cs"/>
            </a:endParaRPr>
          </a:p>
        </p:txBody>
      </p:sp>
      <p:pic>
        <p:nvPicPr>
          <p:cNvPr id="3" name="Picture 1" descr="C:\SlickSlides4\ICONS\UsGroupHeads.jpg">
            <a:extLst>
              <a:ext uri="{FF2B5EF4-FFF2-40B4-BE49-F238E27FC236}">
                <a16:creationId xmlns:a16="http://schemas.microsoft.com/office/drawing/2014/main" id="{A8AB1919-B137-1111-45C6-85E538AC4594}"/>
              </a:ext>
            </a:extLst>
          </p:cNvPr>
          <p:cNvPicPr>
            <a:picLocks noChangeAspect="1" noChangeArrowheads="1"/>
          </p:cNvPicPr>
          <p:nvPr/>
        </p:nvPicPr>
        <p:blipFill>
          <a:blip r:embed="rId2" cstate="print"/>
          <a:srcRect/>
          <a:stretch>
            <a:fillRect/>
          </a:stretch>
        </p:blipFill>
        <p:spPr bwMode="auto">
          <a:xfrm>
            <a:off x="8072462" y="357166"/>
            <a:ext cx="742950" cy="504825"/>
          </a:xfrm>
          <a:prstGeom prst="rect">
            <a:avLst/>
          </a:prstGeom>
          <a:noFill/>
        </p:spPr>
      </p:pic>
      <p:graphicFrame>
        <p:nvGraphicFramePr>
          <p:cNvPr id="4" name="Chart 3">
            <a:extLst>
              <a:ext uri="{FF2B5EF4-FFF2-40B4-BE49-F238E27FC236}">
                <a16:creationId xmlns:a16="http://schemas.microsoft.com/office/drawing/2014/main" id="{232673E1-316B-53CE-2779-E003C7C7946F}"/>
              </a:ext>
            </a:extLst>
          </p:cNvPr>
          <p:cNvGraphicFramePr/>
          <p:nvPr>
            <p:extLst>
              <p:ext uri="{D42A27DB-BD31-4B8C-83A1-F6EECF244321}">
                <p14:modId xmlns:p14="http://schemas.microsoft.com/office/powerpoint/2010/main" val="3647512731"/>
              </p:ext>
            </p:extLst>
          </p:nvPr>
        </p:nvGraphicFramePr>
        <p:xfrm>
          <a:off x="1587260" y="588970"/>
          <a:ext cx="6650966" cy="5659341"/>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8F609B10-C405-BDCF-6000-6994A3BBACAC}"/>
              </a:ext>
            </a:extLst>
          </p:cNvPr>
          <p:cNvSpPr txBox="1"/>
          <p:nvPr/>
        </p:nvSpPr>
        <p:spPr>
          <a:xfrm>
            <a:off x="7338446" y="5848201"/>
            <a:ext cx="1658319" cy="400110"/>
          </a:xfrm>
          <a:prstGeom prst="rect">
            <a:avLst/>
          </a:prstGeom>
          <a:noFill/>
        </p:spPr>
        <p:txBody>
          <a:bodyPr wrap="square" rtlCol="0">
            <a:spAutoFit/>
          </a:bodyPr>
          <a:lstStyle/>
          <a:p>
            <a:r>
              <a:rPr lang="lv-LV" sz="1000" dirty="0"/>
              <a:t>Bāze: visi aptaujas dalībnieki; n=1536</a:t>
            </a:r>
          </a:p>
        </p:txBody>
      </p:sp>
      <p:sp>
        <p:nvSpPr>
          <p:cNvPr id="6" name="Slide Number Placeholder 1">
            <a:extLst>
              <a:ext uri="{FF2B5EF4-FFF2-40B4-BE49-F238E27FC236}">
                <a16:creationId xmlns:a16="http://schemas.microsoft.com/office/drawing/2014/main" id="{E8032D18-B697-C108-E78E-F7630DC91CA0}"/>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6</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404991844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Chart 7">
            <a:extLst>
              <a:ext uri="{FF2B5EF4-FFF2-40B4-BE49-F238E27FC236}">
                <a16:creationId xmlns:a16="http://schemas.microsoft.com/office/drawing/2014/main" id="{F3ECD6FC-2CA5-27EE-9A34-18D423069138}"/>
              </a:ext>
            </a:extLst>
          </p:cNvPr>
          <p:cNvGraphicFramePr/>
          <p:nvPr/>
        </p:nvGraphicFramePr>
        <p:xfrm>
          <a:off x="2386584" y="1234440"/>
          <a:ext cx="5376672" cy="3108960"/>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467D4651-C0EB-FE7F-D978-E9841A801E71}"/>
              </a:ext>
            </a:extLst>
          </p:cNvPr>
          <p:cNvSpPr txBox="1"/>
          <p:nvPr/>
        </p:nvSpPr>
        <p:spPr>
          <a:xfrm>
            <a:off x="978408" y="1643757"/>
            <a:ext cx="1600200" cy="261610"/>
          </a:xfrm>
          <a:prstGeom prst="rect">
            <a:avLst/>
          </a:prstGeom>
          <a:noFill/>
        </p:spPr>
        <p:txBody>
          <a:bodyPr wrap="square" rtlCol="0">
            <a:spAutoFit/>
          </a:bodyPr>
          <a:lstStyle/>
          <a:p>
            <a:pPr algn="ctr"/>
            <a:r>
              <a:rPr lang="lv-LV" sz="1100" b="1" dirty="0">
                <a:solidFill>
                  <a:schemeClr val="accent1">
                    <a:lumMod val="50000"/>
                  </a:schemeClr>
                </a:solidFill>
                <a:latin typeface="+mj-lt"/>
              </a:rPr>
              <a:t>Profesionālajā sportā:</a:t>
            </a:r>
            <a:endParaRPr lang="lv-LV" sz="1100" b="0" dirty="0">
              <a:solidFill>
                <a:schemeClr val="accent1">
                  <a:lumMod val="50000"/>
                </a:schemeClr>
              </a:solidFill>
              <a:latin typeface="+mj-lt"/>
            </a:endParaRPr>
          </a:p>
        </p:txBody>
      </p:sp>
      <p:sp>
        <p:nvSpPr>
          <p:cNvPr id="10" name="Title 1">
            <a:extLst>
              <a:ext uri="{FF2B5EF4-FFF2-40B4-BE49-F238E27FC236}">
                <a16:creationId xmlns:a16="http://schemas.microsoft.com/office/drawing/2014/main" id="{45F5F865-7BED-3B03-05E8-EC8ED2B87F61}"/>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rPr>
              <a:t>Priekšstati par sportā aizliegtām vielām un dopinga lietošanu</a:t>
            </a:r>
            <a:endParaRPr kumimoji="0" lang="lv-LV" sz="2000" b="0" i="0" u="none" strike="noStrike" kern="1200" cap="none" spc="0" normalizeH="0" baseline="0" noProof="0" dirty="0">
              <a:ln>
                <a:noFill/>
              </a:ln>
              <a:solidFill>
                <a:srgbClr val="990033"/>
              </a:solidFill>
              <a:uLnTx/>
              <a:uFillTx/>
              <a:latin typeface="+mj-lt"/>
              <a:ea typeface="+mj-ea"/>
              <a:cs typeface="+mj-cs"/>
            </a:endParaRPr>
          </a:p>
        </p:txBody>
      </p:sp>
      <p:sp>
        <p:nvSpPr>
          <p:cNvPr id="11" name="Text Placeholder 4">
            <a:extLst>
              <a:ext uri="{FF2B5EF4-FFF2-40B4-BE49-F238E27FC236}">
                <a16:creationId xmlns:a16="http://schemas.microsoft.com/office/drawing/2014/main" id="{17AF55EF-D3E2-CCEC-9353-178FA5F3B7CB}"/>
              </a:ext>
            </a:extLst>
          </p:cNvPr>
          <p:cNvSpPr txBox="1">
            <a:spLocks/>
          </p:cNvSpPr>
          <p:nvPr/>
        </p:nvSpPr>
        <p:spPr>
          <a:xfrm>
            <a:off x="406517" y="643834"/>
            <a:ext cx="8569324" cy="339746"/>
          </a:xfrm>
          <a:prstGeom prst="rect">
            <a:avLst/>
          </a:prstGeom>
        </p:spPr>
        <p:txBody>
          <a:bodyPr/>
          <a:lstStyle/>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Vai, Jūsuprāt, sportā vajadzētu atļaut lietot vielas, kas varētu palīdzēt uzlabot rekordus (t.i. sportisti kļūtu vēl spēcīgāki un izturīgāki)?</a:t>
            </a:r>
          </a:p>
        </p:txBody>
      </p:sp>
      <p:sp>
        <p:nvSpPr>
          <p:cNvPr id="12" name="TextBox 11">
            <a:extLst>
              <a:ext uri="{FF2B5EF4-FFF2-40B4-BE49-F238E27FC236}">
                <a16:creationId xmlns:a16="http://schemas.microsoft.com/office/drawing/2014/main" id="{EB8615BD-C215-241D-0EDB-46FE5D53CFD6}"/>
              </a:ext>
            </a:extLst>
          </p:cNvPr>
          <p:cNvSpPr txBox="1"/>
          <p:nvPr/>
        </p:nvSpPr>
        <p:spPr>
          <a:xfrm>
            <a:off x="978408" y="3298195"/>
            <a:ext cx="1600200" cy="261610"/>
          </a:xfrm>
          <a:prstGeom prst="rect">
            <a:avLst/>
          </a:prstGeom>
          <a:noFill/>
        </p:spPr>
        <p:txBody>
          <a:bodyPr wrap="square" rtlCol="0">
            <a:spAutoFit/>
          </a:bodyPr>
          <a:lstStyle/>
          <a:p>
            <a:pPr algn="ctr"/>
            <a:r>
              <a:rPr lang="lv-LV" sz="1100" b="1" dirty="0">
                <a:solidFill>
                  <a:schemeClr val="accent1">
                    <a:lumMod val="50000"/>
                  </a:schemeClr>
                </a:solidFill>
                <a:latin typeface="+mj-lt"/>
              </a:rPr>
              <a:t>Amatieru sportā:</a:t>
            </a:r>
            <a:endParaRPr lang="lv-LV" sz="1100" b="0" dirty="0">
              <a:solidFill>
                <a:schemeClr val="accent1">
                  <a:lumMod val="50000"/>
                </a:schemeClr>
              </a:solidFill>
              <a:latin typeface="+mj-lt"/>
            </a:endParaRPr>
          </a:p>
        </p:txBody>
      </p:sp>
      <p:sp>
        <p:nvSpPr>
          <p:cNvPr id="13" name="TextBox 12">
            <a:extLst>
              <a:ext uri="{FF2B5EF4-FFF2-40B4-BE49-F238E27FC236}">
                <a16:creationId xmlns:a16="http://schemas.microsoft.com/office/drawing/2014/main" id="{B75C14AA-A979-1EE6-7E10-BFC826AA83B2}"/>
              </a:ext>
            </a:extLst>
          </p:cNvPr>
          <p:cNvSpPr txBox="1"/>
          <p:nvPr/>
        </p:nvSpPr>
        <p:spPr>
          <a:xfrm>
            <a:off x="3138799" y="4471149"/>
            <a:ext cx="2467342" cy="246221"/>
          </a:xfrm>
          <a:prstGeom prst="rect">
            <a:avLst/>
          </a:prstGeom>
          <a:noFill/>
        </p:spPr>
        <p:txBody>
          <a:bodyPr wrap="none" rtlCol="0">
            <a:spAutoFit/>
          </a:bodyPr>
          <a:lstStyle/>
          <a:p>
            <a:r>
              <a:rPr lang="lv-LV" sz="1000" dirty="0"/>
              <a:t>Bāze: visi aptaujas dalībnieki, 2024: n= 1536</a:t>
            </a:r>
          </a:p>
        </p:txBody>
      </p:sp>
      <p:sp>
        <p:nvSpPr>
          <p:cNvPr id="2" name="Slide Number Placeholder 1">
            <a:extLst>
              <a:ext uri="{FF2B5EF4-FFF2-40B4-BE49-F238E27FC236}">
                <a16:creationId xmlns:a16="http://schemas.microsoft.com/office/drawing/2014/main" id="{2C1E8344-B789-23DF-8A82-151EA941542C}"/>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60</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460376716"/>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37BAFA-C2DF-B0F8-B703-C91446C5CF84}"/>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rPr>
              <a:t>Priekšstati par sportā aizliegtām vielām un dopinga lietošanu</a:t>
            </a:r>
            <a:endParaRPr kumimoji="0" lang="lv-LV" sz="2000" b="0" i="0" u="none" strike="noStrike" kern="1200" cap="none" spc="0" normalizeH="0" baseline="0" noProof="0" dirty="0">
              <a:ln>
                <a:noFill/>
              </a:ln>
              <a:solidFill>
                <a:srgbClr val="990033"/>
              </a:solidFill>
              <a:uLnTx/>
              <a:uFillTx/>
              <a:latin typeface="+mj-lt"/>
              <a:ea typeface="+mj-ea"/>
              <a:cs typeface="+mj-cs"/>
            </a:endParaRPr>
          </a:p>
        </p:txBody>
      </p:sp>
      <p:sp>
        <p:nvSpPr>
          <p:cNvPr id="3" name="Text Placeholder 4">
            <a:extLst>
              <a:ext uri="{FF2B5EF4-FFF2-40B4-BE49-F238E27FC236}">
                <a16:creationId xmlns:a16="http://schemas.microsoft.com/office/drawing/2014/main" id="{1BC78C7E-B3D5-8401-CFB6-B769A91C380B}"/>
              </a:ext>
            </a:extLst>
          </p:cNvPr>
          <p:cNvSpPr txBox="1">
            <a:spLocks/>
          </p:cNvSpPr>
          <p:nvPr/>
        </p:nvSpPr>
        <p:spPr>
          <a:xfrm>
            <a:off x="388229" y="662121"/>
            <a:ext cx="8569324" cy="534601"/>
          </a:xfrm>
          <a:prstGeom prst="rect">
            <a:avLst/>
          </a:prstGeom>
        </p:spPr>
        <p:txBody>
          <a:bodyPr/>
          <a:lstStyle/>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Vai, Jūsuprāt, vielas, kuras ir aizliegtas sportā, vajadzētu atļaut brīvi lietot ikvienam, kas nepiedalās sporta sacensībās? </a:t>
            </a:r>
          </a:p>
        </p:txBody>
      </p:sp>
      <p:graphicFrame>
        <p:nvGraphicFramePr>
          <p:cNvPr id="7" name="Chart 6">
            <a:extLst>
              <a:ext uri="{FF2B5EF4-FFF2-40B4-BE49-F238E27FC236}">
                <a16:creationId xmlns:a16="http://schemas.microsoft.com/office/drawing/2014/main" id="{FF6EE6EF-0914-6C42-8015-B3C5B69DA2EF}"/>
              </a:ext>
            </a:extLst>
          </p:cNvPr>
          <p:cNvGraphicFramePr/>
          <p:nvPr/>
        </p:nvGraphicFramePr>
        <p:xfrm>
          <a:off x="4258670" y="1615222"/>
          <a:ext cx="4386020" cy="230149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655E9861-BEE9-DEBE-50EB-4382FBB606EF}"/>
              </a:ext>
            </a:extLst>
          </p:cNvPr>
          <p:cNvGraphicFramePr/>
          <p:nvPr/>
        </p:nvGraphicFramePr>
        <p:xfrm>
          <a:off x="388229" y="1196722"/>
          <a:ext cx="3510951" cy="3381555"/>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C5D8CE77-153B-5506-DD33-9EEAE0F9FE87}"/>
              </a:ext>
            </a:extLst>
          </p:cNvPr>
          <p:cNvSpPr txBox="1"/>
          <p:nvPr/>
        </p:nvSpPr>
        <p:spPr>
          <a:xfrm>
            <a:off x="3138799" y="4471149"/>
            <a:ext cx="2467342" cy="246221"/>
          </a:xfrm>
          <a:prstGeom prst="rect">
            <a:avLst/>
          </a:prstGeom>
          <a:noFill/>
        </p:spPr>
        <p:txBody>
          <a:bodyPr wrap="none" rtlCol="0">
            <a:spAutoFit/>
          </a:bodyPr>
          <a:lstStyle/>
          <a:p>
            <a:r>
              <a:rPr lang="lv-LV" sz="1000" dirty="0"/>
              <a:t>Bāze: visi aptaujas dalībnieki, 2024: n= 1536</a:t>
            </a:r>
          </a:p>
        </p:txBody>
      </p:sp>
      <p:sp>
        <p:nvSpPr>
          <p:cNvPr id="5" name="Slide Number Placeholder 1">
            <a:extLst>
              <a:ext uri="{FF2B5EF4-FFF2-40B4-BE49-F238E27FC236}">
                <a16:creationId xmlns:a16="http://schemas.microsoft.com/office/drawing/2014/main" id="{E209B8BE-B16B-2663-3ED1-C929187B178F}"/>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61</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71236089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F440C597-DB69-7421-17E2-6989EC3F4F26}"/>
              </a:ext>
            </a:extLst>
          </p:cNvPr>
          <p:cNvGraphicFramePr/>
          <p:nvPr/>
        </p:nvGraphicFramePr>
        <p:xfrm>
          <a:off x="1371837" y="894296"/>
          <a:ext cx="7668883" cy="5558260"/>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3CC3957F-5A96-533F-612D-4AC9700C3947}"/>
              </a:ext>
            </a:extLst>
          </p:cNvPr>
          <p:cNvSpPr txBox="1"/>
          <p:nvPr/>
        </p:nvSpPr>
        <p:spPr>
          <a:xfrm>
            <a:off x="27432" y="5199394"/>
            <a:ext cx="1158592" cy="553998"/>
          </a:xfrm>
          <a:prstGeom prst="rect">
            <a:avLst/>
          </a:prstGeom>
          <a:noFill/>
        </p:spPr>
        <p:txBody>
          <a:bodyPr wrap="square" rtlCol="0">
            <a:spAutoFit/>
          </a:bodyPr>
          <a:lstStyle/>
          <a:p>
            <a:r>
              <a:rPr lang="lv-LV" sz="1000" dirty="0"/>
              <a:t>Bāze: visi aptaujas dalībnieki, 2024: n= 1536</a:t>
            </a:r>
          </a:p>
        </p:txBody>
      </p:sp>
      <p:sp>
        <p:nvSpPr>
          <p:cNvPr id="5" name="Title 1">
            <a:extLst>
              <a:ext uri="{FF2B5EF4-FFF2-40B4-BE49-F238E27FC236}">
                <a16:creationId xmlns:a16="http://schemas.microsoft.com/office/drawing/2014/main" id="{F4704F77-88E5-2F46-8FC7-746F8982E9B1}"/>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rPr>
              <a:t>Priekšstati par sportā aizliegtām vielām un dopinga lietošanu</a:t>
            </a:r>
            <a:endParaRPr kumimoji="0" lang="lv-LV" sz="2000" b="0" i="0" u="none" strike="noStrike" kern="1200" cap="none" spc="0" normalizeH="0" baseline="0" noProof="0" dirty="0">
              <a:ln>
                <a:noFill/>
              </a:ln>
              <a:solidFill>
                <a:srgbClr val="990033"/>
              </a:solidFill>
              <a:uLnTx/>
              <a:uFillTx/>
              <a:latin typeface="+mj-lt"/>
              <a:ea typeface="+mj-ea"/>
              <a:cs typeface="+mj-cs"/>
            </a:endParaRPr>
          </a:p>
        </p:txBody>
      </p:sp>
      <p:sp>
        <p:nvSpPr>
          <p:cNvPr id="6" name="Text Placeholder 4">
            <a:extLst>
              <a:ext uri="{FF2B5EF4-FFF2-40B4-BE49-F238E27FC236}">
                <a16:creationId xmlns:a16="http://schemas.microsoft.com/office/drawing/2014/main" id="{348519A3-B591-3C32-BFD0-F16F4E57FF60}"/>
              </a:ext>
            </a:extLst>
          </p:cNvPr>
          <p:cNvSpPr txBox="1">
            <a:spLocks/>
          </p:cNvSpPr>
          <p:nvPr/>
        </p:nvSpPr>
        <p:spPr>
          <a:xfrm>
            <a:off x="388229" y="611011"/>
            <a:ext cx="8569324" cy="232175"/>
          </a:xfrm>
          <a:prstGeom prst="rect">
            <a:avLst/>
          </a:prstGeom>
        </p:spPr>
        <p:txBody>
          <a:bodyPr/>
          <a:lstStyle/>
          <a:p>
            <a:pPr lvl="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Vai, Jūsuprāt, vielas, kuras ir aizliegtas sportā, vajadzētu atļaut brīvi lietot ikvienam, kas nepiedalās sporta sacensībās? </a:t>
            </a:r>
          </a:p>
        </p:txBody>
      </p:sp>
      <p:sp>
        <p:nvSpPr>
          <p:cNvPr id="2" name="Slide Number Placeholder 1">
            <a:extLst>
              <a:ext uri="{FF2B5EF4-FFF2-40B4-BE49-F238E27FC236}">
                <a16:creationId xmlns:a16="http://schemas.microsoft.com/office/drawing/2014/main" id="{F9288B78-B381-0C35-FEED-C85223E52FCC}"/>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62</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79286083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6F0A3-A29A-1DE4-33B6-C9D54C9E89F8}"/>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rPr>
              <a:t>Priekšstati par dopinga lietošanu sportā</a:t>
            </a:r>
            <a:endParaRPr kumimoji="0" lang="lv-LV" sz="2000" b="0" i="0" u="none" strike="noStrike" kern="1200" cap="none" spc="0" normalizeH="0" baseline="0" noProof="0" dirty="0">
              <a:ln>
                <a:noFill/>
              </a:ln>
              <a:solidFill>
                <a:srgbClr val="990033"/>
              </a:solidFill>
              <a:uLnTx/>
              <a:uFillTx/>
              <a:latin typeface="+mj-lt"/>
              <a:ea typeface="+mj-ea"/>
              <a:cs typeface="+mj-cs"/>
            </a:endParaRPr>
          </a:p>
        </p:txBody>
      </p:sp>
      <p:sp>
        <p:nvSpPr>
          <p:cNvPr id="3" name="Text Placeholder 4">
            <a:extLst>
              <a:ext uri="{FF2B5EF4-FFF2-40B4-BE49-F238E27FC236}">
                <a16:creationId xmlns:a16="http://schemas.microsoft.com/office/drawing/2014/main" id="{3E954E51-C006-58F5-50A9-C548F9CD3DBD}"/>
              </a:ext>
            </a:extLst>
          </p:cNvPr>
          <p:cNvSpPr txBox="1">
            <a:spLocks/>
          </p:cNvSpPr>
          <p:nvPr/>
        </p:nvSpPr>
        <p:spPr>
          <a:xfrm>
            <a:off x="388229" y="662121"/>
            <a:ext cx="8569324" cy="534601"/>
          </a:xfrm>
          <a:prstGeom prst="rect">
            <a:avLst/>
          </a:prstGeom>
        </p:spPr>
        <p:txBody>
          <a:bodyPr/>
          <a:lstStyle/>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Kuros sporta veidos, Jūsuprāt, visvairāk tiek lietotas neatļautās vielas sportisko rezultātu paaugstināšanai?</a:t>
            </a:r>
          </a:p>
        </p:txBody>
      </p:sp>
      <p:graphicFrame>
        <p:nvGraphicFramePr>
          <p:cNvPr id="4" name="Chart 3">
            <a:extLst>
              <a:ext uri="{FF2B5EF4-FFF2-40B4-BE49-F238E27FC236}">
                <a16:creationId xmlns:a16="http://schemas.microsoft.com/office/drawing/2014/main" id="{59EE5894-7927-A256-C0A0-C30306F7F8FF}"/>
              </a:ext>
            </a:extLst>
          </p:cNvPr>
          <p:cNvGraphicFramePr/>
          <p:nvPr>
            <p:extLst>
              <p:ext uri="{D42A27DB-BD31-4B8C-83A1-F6EECF244321}">
                <p14:modId xmlns:p14="http://schemas.microsoft.com/office/powerpoint/2010/main" val="387588150"/>
              </p:ext>
            </p:extLst>
          </p:nvPr>
        </p:nvGraphicFramePr>
        <p:xfrm>
          <a:off x="724618" y="1035088"/>
          <a:ext cx="7980470" cy="4935944"/>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21748EC5-3A01-290A-787C-75E4D8A558A8}"/>
              </a:ext>
            </a:extLst>
          </p:cNvPr>
          <p:cNvSpPr txBox="1"/>
          <p:nvPr/>
        </p:nvSpPr>
        <p:spPr>
          <a:xfrm>
            <a:off x="4440061" y="6077404"/>
            <a:ext cx="2467342" cy="246221"/>
          </a:xfrm>
          <a:prstGeom prst="rect">
            <a:avLst/>
          </a:prstGeom>
          <a:noFill/>
        </p:spPr>
        <p:txBody>
          <a:bodyPr wrap="none" rtlCol="0">
            <a:spAutoFit/>
          </a:bodyPr>
          <a:lstStyle/>
          <a:p>
            <a:r>
              <a:rPr lang="lv-LV" sz="1000" dirty="0"/>
              <a:t>Bāze: visi aptaujas dalībnieki, 2024: n= 1536</a:t>
            </a:r>
          </a:p>
        </p:txBody>
      </p:sp>
      <p:sp>
        <p:nvSpPr>
          <p:cNvPr id="6" name="TextBox 5">
            <a:extLst>
              <a:ext uri="{FF2B5EF4-FFF2-40B4-BE49-F238E27FC236}">
                <a16:creationId xmlns:a16="http://schemas.microsoft.com/office/drawing/2014/main" id="{48E0D3C2-6DDA-4A82-20F9-A3E72E123022}"/>
              </a:ext>
            </a:extLst>
          </p:cNvPr>
          <p:cNvSpPr txBox="1"/>
          <p:nvPr/>
        </p:nvSpPr>
        <p:spPr>
          <a:xfrm>
            <a:off x="6249035" y="3429000"/>
            <a:ext cx="2606040" cy="1938992"/>
          </a:xfrm>
          <a:prstGeom prst="rect">
            <a:avLst/>
          </a:prstGeom>
          <a:noFill/>
        </p:spPr>
        <p:txBody>
          <a:bodyPr wrap="square" rtlCol="0">
            <a:spAutoFit/>
          </a:bodyPr>
          <a:lstStyle/>
          <a:p>
            <a:r>
              <a:rPr lang="lv-LV" sz="1000" dirty="0">
                <a:latin typeface="+mj-lt"/>
              </a:rPr>
              <a:t>Kā citi sporta veidi tika nosaukti:</a:t>
            </a:r>
          </a:p>
          <a:p>
            <a:pPr marL="171450" indent="-171450">
              <a:spcBef>
                <a:spcPts val="300"/>
              </a:spcBef>
              <a:buFont typeface="Wingdings" panose="05000000000000000000" pitchFamily="2" charset="2"/>
              <a:buChar char="ü"/>
            </a:pPr>
            <a:r>
              <a:rPr lang="lv-LV" sz="1000" dirty="0">
                <a:latin typeface="+mj-lt"/>
              </a:rPr>
              <a:t>Ziemas sporta veidos;</a:t>
            </a:r>
          </a:p>
          <a:p>
            <a:pPr marL="171450" indent="-171450">
              <a:spcBef>
                <a:spcPts val="300"/>
              </a:spcBef>
              <a:buFont typeface="Wingdings" panose="05000000000000000000" pitchFamily="2" charset="2"/>
              <a:buChar char="ü"/>
            </a:pPr>
            <a:r>
              <a:rPr lang="lv-LV" sz="1000" dirty="0">
                <a:latin typeface="+mj-lt"/>
              </a:rPr>
              <a:t>Olimpiskajos sporta veidos;</a:t>
            </a:r>
          </a:p>
          <a:p>
            <a:pPr marL="171450" indent="-171450">
              <a:spcBef>
                <a:spcPts val="300"/>
              </a:spcBef>
              <a:buFont typeface="Wingdings" panose="05000000000000000000" pitchFamily="2" charset="2"/>
              <a:buChar char="ü"/>
            </a:pPr>
            <a:r>
              <a:rPr lang="lv-LV" sz="1000" dirty="0">
                <a:latin typeface="+mj-lt"/>
              </a:rPr>
              <a:t>Vingrošana;</a:t>
            </a:r>
          </a:p>
          <a:p>
            <a:pPr marL="171450" indent="-171450">
              <a:spcBef>
                <a:spcPts val="300"/>
              </a:spcBef>
              <a:buFont typeface="Wingdings" panose="05000000000000000000" pitchFamily="2" charset="2"/>
              <a:buChar char="ü"/>
            </a:pPr>
            <a:r>
              <a:rPr lang="lv-LV" sz="1000" dirty="0">
                <a:latin typeface="+mj-lt"/>
              </a:rPr>
              <a:t>Ūdens sporta veidos (kanoe, smaiļošanā, airēšanā);</a:t>
            </a:r>
          </a:p>
          <a:p>
            <a:pPr marL="171450" indent="-171450">
              <a:spcBef>
                <a:spcPts val="300"/>
              </a:spcBef>
              <a:buFont typeface="Wingdings" panose="05000000000000000000" pitchFamily="2" charset="2"/>
              <a:buChar char="ü"/>
            </a:pPr>
            <a:r>
              <a:rPr lang="lv-LV" sz="1000" dirty="0">
                <a:latin typeface="+mj-lt"/>
              </a:rPr>
              <a:t>Daudzcīņas sacensībās;</a:t>
            </a:r>
          </a:p>
          <a:p>
            <a:pPr marL="171450" indent="-171450">
              <a:spcBef>
                <a:spcPts val="300"/>
              </a:spcBef>
              <a:buFont typeface="Wingdings" panose="05000000000000000000" pitchFamily="2" charset="2"/>
              <a:buChar char="ü"/>
            </a:pPr>
            <a:r>
              <a:rPr lang="lv-LV" sz="1000" dirty="0">
                <a:latin typeface="+mj-lt"/>
              </a:rPr>
              <a:t>Soļošanā;</a:t>
            </a:r>
          </a:p>
          <a:p>
            <a:pPr marL="171450" indent="-171450">
              <a:spcBef>
                <a:spcPts val="300"/>
              </a:spcBef>
              <a:buFont typeface="Wingdings" panose="05000000000000000000" pitchFamily="2" charset="2"/>
              <a:buChar char="ü"/>
            </a:pPr>
            <a:r>
              <a:rPr lang="lv-LV" sz="1000" dirty="0">
                <a:latin typeface="+mj-lt"/>
              </a:rPr>
              <a:t>Šaušanas sporta veidi;</a:t>
            </a:r>
          </a:p>
          <a:p>
            <a:pPr marL="171450" indent="-171450">
              <a:spcBef>
                <a:spcPts val="300"/>
              </a:spcBef>
              <a:buFont typeface="Wingdings" panose="05000000000000000000" pitchFamily="2" charset="2"/>
              <a:buChar char="ü"/>
            </a:pPr>
            <a:r>
              <a:rPr lang="lv-LV" sz="1000" dirty="0">
                <a:latin typeface="+mj-lt"/>
              </a:rPr>
              <a:t>Motosportā.</a:t>
            </a:r>
          </a:p>
        </p:txBody>
      </p:sp>
      <p:sp>
        <p:nvSpPr>
          <p:cNvPr id="7" name="Slide Number Placeholder 1">
            <a:extLst>
              <a:ext uri="{FF2B5EF4-FFF2-40B4-BE49-F238E27FC236}">
                <a16:creationId xmlns:a16="http://schemas.microsoft.com/office/drawing/2014/main" id="{5CF52906-B09D-314E-FB75-DF87B179194E}"/>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63</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41474356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5E5DD-EBC1-E87B-B460-CBBD05088CD5}"/>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rPr>
              <a:t>Priekšstati par dopinga lietošanu sportā</a:t>
            </a:r>
            <a:endParaRPr kumimoji="0" lang="lv-LV" sz="2000" b="0" i="0" u="none" strike="noStrike" kern="1200" cap="none" spc="0" normalizeH="0" baseline="0" noProof="0" dirty="0">
              <a:ln>
                <a:noFill/>
              </a:ln>
              <a:solidFill>
                <a:srgbClr val="990033"/>
              </a:solidFill>
              <a:uLnTx/>
              <a:uFillTx/>
              <a:latin typeface="+mj-lt"/>
              <a:ea typeface="+mj-ea"/>
              <a:cs typeface="+mj-cs"/>
            </a:endParaRPr>
          </a:p>
        </p:txBody>
      </p:sp>
      <p:sp>
        <p:nvSpPr>
          <p:cNvPr id="3" name="Text Placeholder 4">
            <a:extLst>
              <a:ext uri="{FF2B5EF4-FFF2-40B4-BE49-F238E27FC236}">
                <a16:creationId xmlns:a16="http://schemas.microsoft.com/office/drawing/2014/main" id="{0D3AEA12-DA1B-97FB-9D10-26FD22881914}"/>
              </a:ext>
            </a:extLst>
          </p:cNvPr>
          <p:cNvSpPr txBox="1">
            <a:spLocks/>
          </p:cNvSpPr>
          <p:nvPr/>
        </p:nvSpPr>
        <p:spPr>
          <a:xfrm>
            <a:off x="388229" y="662121"/>
            <a:ext cx="8569324" cy="534601"/>
          </a:xfrm>
          <a:prstGeom prst="rect">
            <a:avLst/>
          </a:prstGeom>
        </p:spPr>
        <p:txBody>
          <a:bodyPr/>
          <a:lstStyle/>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Vispārēji runājot, cik liela, Jūsuprāt, ir aizliegto vielu, dopinga lietošanas izplatība profesionālo sportistu vidū (mēs domājam tos sporta veidus, kur Jūsuprāt, šādas vielas tiek lietotas)? Lūdzu sniedziet vērtējumu procentuāli skalā no 0% līdz 100%.</a:t>
            </a:r>
          </a:p>
        </p:txBody>
      </p:sp>
      <p:graphicFrame>
        <p:nvGraphicFramePr>
          <p:cNvPr id="4" name="Chart 3">
            <a:extLst>
              <a:ext uri="{FF2B5EF4-FFF2-40B4-BE49-F238E27FC236}">
                <a16:creationId xmlns:a16="http://schemas.microsoft.com/office/drawing/2014/main" id="{D28446EA-49AD-D9CB-083C-2B1D07A20A01}"/>
              </a:ext>
            </a:extLst>
          </p:cNvPr>
          <p:cNvGraphicFramePr/>
          <p:nvPr/>
        </p:nvGraphicFramePr>
        <p:xfrm>
          <a:off x="253638" y="1298448"/>
          <a:ext cx="5589377" cy="426110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24D45985-A44A-5DD2-4BA0-4DBDF077671E}"/>
              </a:ext>
            </a:extLst>
          </p:cNvPr>
          <p:cNvGraphicFramePr/>
          <p:nvPr/>
        </p:nvGraphicFramePr>
        <p:xfrm>
          <a:off x="5344124" y="1379602"/>
          <a:ext cx="3510951" cy="3381555"/>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968B77A1-F79F-1A31-DCC5-4E19F076EED9}"/>
              </a:ext>
            </a:extLst>
          </p:cNvPr>
          <p:cNvSpPr txBox="1"/>
          <p:nvPr/>
        </p:nvSpPr>
        <p:spPr>
          <a:xfrm>
            <a:off x="4440061" y="6077404"/>
            <a:ext cx="2467342" cy="246221"/>
          </a:xfrm>
          <a:prstGeom prst="rect">
            <a:avLst/>
          </a:prstGeom>
          <a:noFill/>
        </p:spPr>
        <p:txBody>
          <a:bodyPr wrap="none" rtlCol="0">
            <a:spAutoFit/>
          </a:bodyPr>
          <a:lstStyle/>
          <a:p>
            <a:r>
              <a:rPr lang="lv-LV" sz="1000" dirty="0"/>
              <a:t>Bāze: visi aptaujas dalībnieki, 2024: n= 1536</a:t>
            </a:r>
          </a:p>
        </p:txBody>
      </p:sp>
      <p:sp>
        <p:nvSpPr>
          <p:cNvPr id="7" name="Slide Number Placeholder 1">
            <a:extLst>
              <a:ext uri="{FF2B5EF4-FFF2-40B4-BE49-F238E27FC236}">
                <a16:creationId xmlns:a16="http://schemas.microsoft.com/office/drawing/2014/main" id="{C0D56C45-6E5F-C979-F931-2AAE1C09B97F}"/>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64</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95649994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A69523-B0C1-0FA9-EEE0-03FB573C4961}"/>
              </a:ext>
            </a:extLst>
          </p:cNvPr>
          <p:cNvSpPr txBox="1">
            <a:spLocks/>
          </p:cNvSpPr>
          <p:nvPr/>
        </p:nvSpPr>
        <p:spPr>
          <a:xfrm>
            <a:off x="285751" y="115421"/>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rPr>
              <a:t>Priekšstati par dopinga lietošanu sportā</a:t>
            </a:r>
            <a:endParaRPr kumimoji="0" lang="lv-LV" sz="2000" b="0" i="0" u="none" strike="noStrike" kern="1200" cap="none" spc="0" normalizeH="0" baseline="0" noProof="0" dirty="0">
              <a:ln>
                <a:noFill/>
              </a:ln>
              <a:solidFill>
                <a:srgbClr val="990033"/>
              </a:solidFill>
              <a:uLnTx/>
              <a:uFillTx/>
              <a:latin typeface="+mj-lt"/>
              <a:ea typeface="+mj-ea"/>
              <a:cs typeface="+mj-cs"/>
            </a:endParaRPr>
          </a:p>
        </p:txBody>
      </p:sp>
      <p:sp>
        <p:nvSpPr>
          <p:cNvPr id="3" name="Text Placeholder 4">
            <a:extLst>
              <a:ext uri="{FF2B5EF4-FFF2-40B4-BE49-F238E27FC236}">
                <a16:creationId xmlns:a16="http://schemas.microsoft.com/office/drawing/2014/main" id="{9913F1A0-C14A-EA00-68CF-A9B2FD08EA45}"/>
              </a:ext>
            </a:extLst>
          </p:cNvPr>
          <p:cNvSpPr txBox="1">
            <a:spLocks/>
          </p:cNvSpPr>
          <p:nvPr/>
        </p:nvSpPr>
        <p:spPr>
          <a:xfrm>
            <a:off x="388229" y="488385"/>
            <a:ext cx="8569324" cy="446117"/>
          </a:xfrm>
          <a:prstGeom prst="rect">
            <a:avLst/>
          </a:prstGeom>
        </p:spPr>
        <p:txBody>
          <a:bodyPr/>
          <a:lstStyle/>
          <a:p>
            <a:pPr lvl="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Vispārēji runājot, cik liela, Jūsuprāt, ir aizliegto vielu, dopinga lietošanas izplatība profesionālo sportistu vidū (mēs domājam tos sporta veidus, kur Jūsuprāt, šādas vielas tiek lietotas)? Lūdzu sniedziet vērtējumu procentuāli skalā no 0% līdz 100%.</a:t>
            </a:r>
          </a:p>
        </p:txBody>
      </p:sp>
      <p:graphicFrame>
        <p:nvGraphicFramePr>
          <p:cNvPr id="4" name="Chart 3">
            <a:extLst>
              <a:ext uri="{FF2B5EF4-FFF2-40B4-BE49-F238E27FC236}">
                <a16:creationId xmlns:a16="http://schemas.microsoft.com/office/drawing/2014/main" id="{29087EB4-41F7-2AD7-D3DD-4F4075AC73A5}"/>
              </a:ext>
            </a:extLst>
          </p:cNvPr>
          <p:cNvGraphicFramePr/>
          <p:nvPr>
            <p:extLst>
              <p:ext uri="{D42A27DB-BD31-4B8C-83A1-F6EECF244321}">
                <p14:modId xmlns:p14="http://schemas.microsoft.com/office/powerpoint/2010/main" val="621530116"/>
              </p:ext>
            </p:extLst>
          </p:nvPr>
        </p:nvGraphicFramePr>
        <p:xfrm>
          <a:off x="1371837" y="894296"/>
          <a:ext cx="7668883" cy="5558260"/>
        </p:xfrm>
        <a:graphic>
          <a:graphicData uri="http://schemas.openxmlformats.org/drawingml/2006/chart">
            <c:chart xmlns:c="http://schemas.openxmlformats.org/drawingml/2006/chart" xmlns:r="http://schemas.openxmlformats.org/officeDocument/2006/relationships" r:id="rId2"/>
          </a:graphicData>
        </a:graphic>
      </p:graphicFrame>
      <p:sp>
        <p:nvSpPr>
          <p:cNvPr id="5" name="Slide Number Placeholder 1">
            <a:extLst>
              <a:ext uri="{FF2B5EF4-FFF2-40B4-BE49-F238E27FC236}">
                <a16:creationId xmlns:a16="http://schemas.microsoft.com/office/drawing/2014/main" id="{EA404451-EA99-FEEA-6367-30D89C2CBD5F}"/>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65</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06538350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4C89D1B0-E884-4E01-7FA1-ADDBF275B2BB}"/>
              </a:ext>
            </a:extLst>
          </p:cNvPr>
          <p:cNvSpPr>
            <a:spLocks noChangeArrowheads="1"/>
          </p:cNvSpPr>
          <p:nvPr/>
        </p:nvSpPr>
        <p:spPr bwMode="auto">
          <a:xfrm>
            <a:off x="923027" y="2656936"/>
            <a:ext cx="7418716" cy="1362978"/>
          </a:xfrm>
          <a:prstGeom prst="rect">
            <a:avLst/>
          </a:prstGeom>
          <a:noFill/>
          <a:ln w="9525">
            <a:noFill/>
            <a:miter lim="800000"/>
            <a:headEnd/>
            <a:tailEnd/>
          </a:ln>
          <a:effectLst/>
        </p:spPr>
        <p:txBody>
          <a:bodyPr/>
          <a:lstStyle/>
          <a:p>
            <a:pPr algn="ctr">
              <a:lnSpc>
                <a:spcPct val="130000"/>
              </a:lnSpc>
              <a:defRPr/>
            </a:pPr>
            <a:r>
              <a:rPr lang="lv-LV" sz="2400" dirty="0">
                <a:solidFill>
                  <a:srgbClr val="990033"/>
                </a:solidFill>
                <a:effectLst>
                  <a:outerShdw blurRad="38100" dist="38100" dir="2700000" algn="tl">
                    <a:srgbClr val="C0C0C0"/>
                  </a:outerShdw>
                </a:effectLst>
                <a:latin typeface="+mj-lt"/>
              </a:rPr>
              <a:t>6. Informētība par sportā aizliegtajām vielām </a:t>
            </a:r>
          </a:p>
          <a:p>
            <a:pPr algn="ctr">
              <a:lnSpc>
                <a:spcPct val="130000"/>
              </a:lnSpc>
              <a:defRPr/>
            </a:pPr>
            <a:r>
              <a:rPr lang="lv-LV" sz="2400" dirty="0">
                <a:solidFill>
                  <a:srgbClr val="990033"/>
                </a:solidFill>
                <a:effectLst>
                  <a:outerShdw blurRad="38100" dist="38100" dir="2700000" algn="tl">
                    <a:srgbClr val="C0C0C0"/>
                  </a:outerShdw>
                </a:effectLst>
                <a:latin typeface="+mj-lt"/>
              </a:rPr>
              <a:t>un to lietošanu </a:t>
            </a:r>
            <a:endParaRPr lang="en-GB" sz="2400" dirty="0">
              <a:solidFill>
                <a:srgbClr val="990033"/>
              </a:solidFill>
              <a:effectLst>
                <a:outerShdw blurRad="38100" dist="38100" dir="2700000" algn="tl">
                  <a:srgbClr val="C0C0C0"/>
                </a:outerShdw>
              </a:effectLst>
              <a:latin typeface="+mj-lt"/>
            </a:endParaRPr>
          </a:p>
        </p:txBody>
      </p:sp>
      <p:sp>
        <p:nvSpPr>
          <p:cNvPr id="3" name="Slide Number Placeholder 1">
            <a:extLst>
              <a:ext uri="{FF2B5EF4-FFF2-40B4-BE49-F238E27FC236}">
                <a16:creationId xmlns:a16="http://schemas.microsoft.com/office/drawing/2014/main" id="{492285BC-D952-4B30-9007-F4915B0610AC}"/>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66</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99980301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478572C-8B1E-1CBE-9DB8-09D60DF2BD30}"/>
              </a:ext>
            </a:extLst>
          </p:cNvPr>
          <p:cNvSpPr txBox="1"/>
          <p:nvPr/>
        </p:nvSpPr>
        <p:spPr>
          <a:xfrm>
            <a:off x="2968193" y="4740841"/>
            <a:ext cx="2467342" cy="246221"/>
          </a:xfrm>
          <a:prstGeom prst="rect">
            <a:avLst/>
          </a:prstGeom>
          <a:noFill/>
        </p:spPr>
        <p:txBody>
          <a:bodyPr wrap="none" rtlCol="0">
            <a:spAutoFit/>
          </a:bodyPr>
          <a:lstStyle/>
          <a:p>
            <a:r>
              <a:rPr lang="lv-LV" sz="1000" dirty="0"/>
              <a:t>Bāze: visi aptaujas dalībnieki, 2024: n= 1536</a:t>
            </a:r>
          </a:p>
        </p:txBody>
      </p:sp>
      <p:graphicFrame>
        <p:nvGraphicFramePr>
          <p:cNvPr id="3" name="Chart 2">
            <a:extLst>
              <a:ext uri="{FF2B5EF4-FFF2-40B4-BE49-F238E27FC236}">
                <a16:creationId xmlns:a16="http://schemas.microsoft.com/office/drawing/2014/main" id="{321A04F3-CCB1-1BBC-8A21-8DEF06BB677F}"/>
              </a:ext>
            </a:extLst>
          </p:cNvPr>
          <p:cNvGraphicFramePr/>
          <p:nvPr/>
        </p:nvGraphicFramePr>
        <p:xfrm>
          <a:off x="4258670" y="1615222"/>
          <a:ext cx="4386020" cy="230149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a:extLst>
              <a:ext uri="{FF2B5EF4-FFF2-40B4-BE49-F238E27FC236}">
                <a16:creationId xmlns:a16="http://schemas.microsoft.com/office/drawing/2014/main" id="{D5D0FE56-6825-863A-13A6-2B4EFDB274C7}"/>
              </a:ext>
            </a:extLst>
          </p:cNvPr>
          <p:cNvGraphicFramePr/>
          <p:nvPr/>
        </p:nvGraphicFramePr>
        <p:xfrm>
          <a:off x="352127" y="1195939"/>
          <a:ext cx="3510951" cy="3381555"/>
        </p:xfrm>
        <a:graphic>
          <a:graphicData uri="http://schemas.openxmlformats.org/drawingml/2006/chart">
            <c:chart xmlns:c="http://schemas.openxmlformats.org/drawingml/2006/chart" xmlns:r="http://schemas.openxmlformats.org/officeDocument/2006/relationships" r:id="rId3"/>
          </a:graphicData>
        </a:graphic>
      </p:graphicFrame>
      <p:sp>
        <p:nvSpPr>
          <p:cNvPr id="5" name="Title 1">
            <a:extLst>
              <a:ext uri="{FF2B5EF4-FFF2-40B4-BE49-F238E27FC236}">
                <a16:creationId xmlns:a16="http://schemas.microsoft.com/office/drawing/2014/main" id="{C7959CD6-2FC9-043A-C573-8B9C8C20AD82}"/>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6.1. Zināšanu pašvērtējums par dopinga lietošanu sportā</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6" name="Text Placeholder 4">
            <a:extLst>
              <a:ext uri="{FF2B5EF4-FFF2-40B4-BE49-F238E27FC236}">
                <a16:creationId xmlns:a16="http://schemas.microsoft.com/office/drawing/2014/main" id="{8110CA8E-982C-5D7F-C24D-085EE1258130}"/>
              </a:ext>
            </a:extLst>
          </p:cNvPr>
          <p:cNvSpPr txBox="1">
            <a:spLocks/>
          </p:cNvSpPr>
          <p:nvPr/>
        </p:nvSpPr>
        <p:spPr>
          <a:xfrm>
            <a:off x="406517" y="588970"/>
            <a:ext cx="7746359" cy="339746"/>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Kā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Jūs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kopumā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novērtētu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savu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zināšanu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līmeni</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par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dopinga</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lietošanu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sportā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a:t>
            </a:r>
            <a:endPar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endParaRPr>
          </a:p>
        </p:txBody>
      </p:sp>
      <p:sp>
        <p:nvSpPr>
          <p:cNvPr id="7" name="Slide Number Placeholder 1">
            <a:extLst>
              <a:ext uri="{FF2B5EF4-FFF2-40B4-BE49-F238E27FC236}">
                <a16:creationId xmlns:a16="http://schemas.microsoft.com/office/drawing/2014/main" id="{CA331AB6-B7C9-9D22-D499-6C7A41ECA742}"/>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67</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175574360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0AF21972-8707-661C-1C93-A3B632C2BDFD}"/>
              </a:ext>
            </a:extLst>
          </p:cNvPr>
          <p:cNvSpPr txBox="1">
            <a:spLocks/>
          </p:cNvSpPr>
          <p:nvPr/>
        </p:nvSpPr>
        <p:spPr>
          <a:xfrm>
            <a:off x="285751" y="9713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6.1. Zināšanu pašvērtējums par dopinga lietošanu sportā</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4" name="Text Placeholder 4">
            <a:extLst>
              <a:ext uri="{FF2B5EF4-FFF2-40B4-BE49-F238E27FC236}">
                <a16:creationId xmlns:a16="http://schemas.microsoft.com/office/drawing/2014/main" id="{1B97BA9C-E13C-B165-9EC4-DA6948182ED5}"/>
              </a:ext>
            </a:extLst>
          </p:cNvPr>
          <p:cNvSpPr txBox="1">
            <a:spLocks/>
          </p:cNvSpPr>
          <p:nvPr/>
        </p:nvSpPr>
        <p:spPr>
          <a:xfrm>
            <a:off x="406517" y="515818"/>
            <a:ext cx="7746359" cy="339746"/>
          </a:xfrm>
          <a:prstGeom prst="rect">
            <a:avLst/>
          </a:prstGeom>
        </p:spPr>
        <p:txBody>
          <a:bodyPr/>
          <a:lstStyle/>
          <a:p>
            <a:pPr marL="342900" lvl="0" indent="-342900" eaLnBrk="0" hangingPunct="0">
              <a:spcBef>
                <a:spcPct val="20000"/>
              </a:spcBef>
              <a:defRPr/>
            </a:pP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Kā</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Jūs</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kopumā</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novērtētu</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savu</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zināšanu</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līmeni</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par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dopinga</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lietošanu</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sportā</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a:t>
            </a:r>
            <a:endPar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endParaRPr>
          </a:p>
        </p:txBody>
      </p:sp>
      <p:graphicFrame>
        <p:nvGraphicFramePr>
          <p:cNvPr id="5" name="Chart 4">
            <a:extLst>
              <a:ext uri="{FF2B5EF4-FFF2-40B4-BE49-F238E27FC236}">
                <a16:creationId xmlns:a16="http://schemas.microsoft.com/office/drawing/2014/main" id="{41C9B118-F2D7-352F-8F66-73622E08AEA9}"/>
              </a:ext>
            </a:extLst>
          </p:cNvPr>
          <p:cNvGraphicFramePr/>
          <p:nvPr/>
        </p:nvGraphicFramePr>
        <p:xfrm>
          <a:off x="1371837" y="894296"/>
          <a:ext cx="7668883" cy="5558260"/>
        </p:xfrm>
        <a:graphic>
          <a:graphicData uri="http://schemas.openxmlformats.org/drawingml/2006/chart">
            <c:chart xmlns:c="http://schemas.openxmlformats.org/drawingml/2006/chart" xmlns:r="http://schemas.openxmlformats.org/officeDocument/2006/relationships" r:id="rId2"/>
          </a:graphicData>
        </a:graphic>
      </p:graphicFrame>
      <p:sp>
        <p:nvSpPr>
          <p:cNvPr id="2" name="Slide Number Placeholder 1">
            <a:extLst>
              <a:ext uri="{FF2B5EF4-FFF2-40B4-BE49-F238E27FC236}">
                <a16:creationId xmlns:a16="http://schemas.microsoft.com/office/drawing/2014/main" id="{EB1211FF-9203-8A4F-1829-6BE975963670}"/>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68</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3302781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D2841-4AC6-4FE3-D655-C9D6C2673E3F}"/>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6.1. Zināšanu pašvērtējums par dopinga lietošanu sportā</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4298D9DB-7A83-EC21-8D5C-EF5D46D34EF3}"/>
              </a:ext>
            </a:extLst>
          </p:cNvPr>
          <p:cNvSpPr txBox="1">
            <a:spLocks/>
          </p:cNvSpPr>
          <p:nvPr/>
        </p:nvSpPr>
        <p:spPr>
          <a:xfrm>
            <a:off x="406517" y="588970"/>
            <a:ext cx="7746359" cy="339746"/>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Kā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Jūs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novērtētu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savu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zināšanu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līmeni</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par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šādām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lietām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saistībā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ar</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dopingu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un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tā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aspektiem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a:t>
            </a:r>
            <a:endPar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131F32F5-8DF3-5469-539B-B8C1211E37F2}"/>
              </a:ext>
            </a:extLst>
          </p:cNvPr>
          <p:cNvGraphicFramePr/>
          <p:nvPr/>
        </p:nvGraphicFramePr>
        <p:xfrm>
          <a:off x="250164" y="1130064"/>
          <a:ext cx="5742200" cy="436158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3F6AC95C-A29F-4390-3506-74B5F27E79DB}"/>
              </a:ext>
            </a:extLst>
          </p:cNvPr>
          <p:cNvGraphicFramePr/>
          <p:nvPr>
            <p:extLst>
              <p:ext uri="{D42A27DB-BD31-4B8C-83A1-F6EECF244321}">
                <p14:modId xmlns:p14="http://schemas.microsoft.com/office/powerpoint/2010/main" val="854061568"/>
              </p:ext>
            </p:extLst>
          </p:nvPr>
        </p:nvGraphicFramePr>
        <p:xfrm>
          <a:off x="6078621" y="1139088"/>
          <a:ext cx="2915847" cy="4424954"/>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3D98E8FD-7952-8C60-42F3-24D3E5385E9C}"/>
              </a:ext>
            </a:extLst>
          </p:cNvPr>
          <p:cNvSpPr txBox="1"/>
          <p:nvPr/>
        </p:nvSpPr>
        <p:spPr>
          <a:xfrm>
            <a:off x="4570413" y="5673839"/>
            <a:ext cx="2114681" cy="246221"/>
          </a:xfrm>
          <a:prstGeom prst="rect">
            <a:avLst/>
          </a:prstGeom>
          <a:noFill/>
        </p:spPr>
        <p:txBody>
          <a:bodyPr wrap="none" rtlCol="0">
            <a:spAutoFit/>
          </a:bodyPr>
          <a:lstStyle/>
          <a:p>
            <a:r>
              <a:rPr lang="lv-LV" sz="1000" dirty="0"/>
              <a:t>Bāze: visi aptaujas dalībnieki; n=1536</a:t>
            </a:r>
          </a:p>
        </p:txBody>
      </p:sp>
      <p:cxnSp>
        <p:nvCxnSpPr>
          <p:cNvPr id="7" name="Straight Connector 6">
            <a:extLst>
              <a:ext uri="{FF2B5EF4-FFF2-40B4-BE49-F238E27FC236}">
                <a16:creationId xmlns:a16="http://schemas.microsoft.com/office/drawing/2014/main" id="{76577DAE-DE1A-AD3D-DE66-906405CA70D8}"/>
              </a:ext>
            </a:extLst>
          </p:cNvPr>
          <p:cNvCxnSpPr>
            <a:cxnSpLocks/>
          </p:cNvCxnSpPr>
          <p:nvPr/>
        </p:nvCxnSpPr>
        <p:spPr>
          <a:xfrm>
            <a:off x="6035493" y="1035173"/>
            <a:ext cx="0" cy="4528868"/>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8" name="Slide Number Placeholder 1">
            <a:extLst>
              <a:ext uri="{FF2B5EF4-FFF2-40B4-BE49-F238E27FC236}">
                <a16:creationId xmlns:a16="http://schemas.microsoft.com/office/drawing/2014/main" id="{DD1F49F3-F61B-8351-A314-2A3617DEC2DE}"/>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69</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5491544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A4164ABB-C055-2C78-08E2-7DE8F5CE4F2B}"/>
              </a:ext>
            </a:extLst>
          </p:cNvPr>
          <p:cNvSpPr txBox="1"/>
          <p:nvPr/>
        </p:nvSpPr>
        <p:spPr>
          <a:xfrm>
            <a:off x="1426888" y="5085026"/>
            <a:ext cx="6388287" cy="261610"/>
          </a:xfrm>
          <a:prstGeom prst="rect">
            <a:avLst/>
          </a:prstGeom>
          <a:noFill/>
        </p:spPr>
        <p:txBody>
          <a:bodyPr wrap="none" rtlCol="0">
            <a:spAutoFit/>
          </a:bodyPr>
          <a:lstStyle/>
          <a:p>
            <a:r>
              <a:rPr lang="lv-LV" sz="1100" dirty="0"/>
              <a:t>Lietojot pētījuma rezultātu statistiskās kļūdas noteikšanas tabulu, par kopējās izlases bāzi jāpieņem n = 2000.</a:t>
            </a:r>
          </a:p>
        </p:txBody>
      </p:sp>
      <p:sp>
        <p:nvSpPr>
          <p:cNvPr id="3" name="TextBox 2">
            <a:extLst>
              <a:ext uri="{FF2B5EF4-FFF2-40B4-BE49-F238E27FC236}">
                <a16:creationId xmlns:a16="http://schemas.microsoft.com/office/drawing/2014/main" id="{FF7582D0-EA74-A4E6-80A9-89CAC0C86445}"/>
              </a:ext>
            </a:extLst>
          </p:cNvPr>
          <p:cNvSpPr txBox="1"/>
          <p:nvPr/>
        </p:nvSpPr>
        <p:spPr>
          <a:xfrm>
            <a:off x="1601459" y="5991248"/>
            <a:ext cx="3406702" cy="261610"/>
          </a:xfrm>
          <a:prstGeom prst="rect">
            <a:avLst/>
          </a:prstGeom>
          <a:noFill/>
        </p:spPr>
        <p:txBody>
          <a:bodyPr wrap="none" rtlCol="0">
            <a:spAutoFit/>
          </a:bodyPr>
          <a:lstStyle/>
          <a:p>
            <a:r>
              <a:rPr lang="lv-LV" sz="1100" dirty="0"/>
              <a:t>= atbilžu sadalījums procentos %; n = respondentu skaits</a:t>
            </a:r>
          </a:p>
        </p:txBody>
      </p:sp>
      <p:sp>
        <p:nvSpPr>
          <p:cNvPr id="4" name="TextBox 3">
            <a:extLst>
              <a:ext uri="{FF2B5EF4-FFF2-40B4-BE49-F238E27FC236}">
                <a16:creationId xmlns:a16="http://schemas.microsoft.com/office/drawing/2014/main" id="{BC09D6D5-24D8-3AD2-0114-559DC1C523B7}"/>
              </a:ext>
            </a:extLst>
          </p:cNvPr>
          <p:cNvSpPr txBox="1"/>
          <p:nvPr/>
        </p:nvSpPr>
        <p:spPr>
          <a:xfrm>
            <a:off x="1426888" y="5326656"/>
            <a:ext cx="4993675" cy="261610"/>
          </a:xfrm>
          <a:prstGeom prst="rect">
            <a:avLst/>
          </a:prstGeom>
          <a:noFill/>
        </p:spPr>
        <p:txBody>
          <a:bodyPr wrap="none" rtlCol="0">
            <a:spAutoFit/>
          </a:bodyPr>
          <a:lstStyle/>
          <a:p>
            <a:r>
              <a:rPr lang="lv-LV" sz="1100" dirty="0"/>
              <a:t>Rezultātu precizitātes intervāls ar 95% varbūtību tiek aprēķināts pēc šādas formulas:</a:t>
            </a:r>
          </a:p>
        </p:txBody>
      </p:sp>
      <p:sp>
        <p:nvSpPr>
          <p:cNvPr id="5" name="Rectangle 10">
            <a:extLst>
              <a:ext uri="{FF2B5EF4-FFF2-40B4-BE49-F238E27FC236}">
                <a16:creationId xmlns:a16="http://schemas.microsoft.com/office/drawing/2014/main" id="{9B59B620-89C3-E07C-3518-08207B33798E}"/>
              </a:ext>
            </a:extLst>
          </p:cNvPr>
          <p:cNvSpPr>
            <a:spLocks noChangeArrowheads="1"/>
          </p:cNvSpPr>
          <p:nvPr/>
        </p:nvSpPr>
        <p:spPr bwMode="auto">
          <a:xfrm flipV="1">
            <a:off x="4877182" y="3516086"/>
            <a:ext cx="491731" cy="6313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lv-LV"/>
          </a:p>
        </p:txBody>
      </p:sp>
      <p:graphicFrame>
        <p:nvGraphicFramePr>
          <p:cNvPr id="6" name="Object 5">
            <a:extLst>
              <a:ext uri="{FF2B5EF4-FFF2-40B4-BE49-F238E27FC236}">
                <a16:creationId xmlns:a16="http://schemas.microsoft.com/office/drawing/2014/main" id="{DDF63862-4A1F-CED9-DFA1-483D650A271A}"/>
              </a:ext>
            </a:extLst>
          </p:cNvPr>
          <p:cNvGraphicFramePr>
            <a:graphicFrameLocks noChangeAspect="1"/>
          </p:cNvGraphicFramePr>
          <p:nvPr>
            <p:extLst>
              <p:ext uri="{D42A27DB-BD31-4B8C-83A1-F6EECF244321}">
                <p14:modId xmlns:p14="http://schemas.microsoft.com/office/powerpoint/2010/main" val="2414947733"/>
              </p:ext>
            </p:extLst>
          </p:nvPr>
        </p:nvGraphicFramePr>
        <p:xfrm>
          <a:off x="2980282" y="5588298"/>
          <a:ext cx="1208314" cy="438729"/>
        </p:xfrm>
        <a:graphic>
          <a:graphicData uri="http://schemas.openxmlformats.org/presentationml/2006/ole">
            <mc:AlternateContent xmlns:mc="http://schemas.openxmlformats.org/markup-compatibility/2006">
              <mc:Choice xmlns:v="urn:schemas-microsoft-com:vml" Requires="v">
                <p:oleObj r:id="rId2" imgW="1307532" imgH="444307" progId="Equation.3">
                  <p:embed/>
                </p:oleObj>
              </mc:Choice>
              <mc:Fallback>
                <p:oleObj r:id="rId2" imgW="1307532" imgH="444307" progId="Equation.3">
                  <p:embed/>
                  <p:pic>
                    <p:nvPicPr>
                      <p:cNvPr id="7" name="Object 6">
                        <a:extLst>
                          <a:ext uri="{FF2B5EF4-FFF2-40B4-BE49-F238E27FC236}">
                            <a16:creationId xmlns:a16="http://schemas.microsoft.com/office/drawing/2014/main" id="{31723732-3287-457C-983F-04DCF2D874A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0282" y="5588298"/>
                        <a:ext cx="1208314" cy="438729"/>
                      </a:xfrm>
                      <a:prstGeom prst="rect">
                        <a:avLst/>
                      </a:prstGeom>
                      <a:noFill/>
                    </p:spPr>
                  </p:pic>
                </p:oleObj>
              </mc:Fallback>
            </mc:AlternateContent>
          </a:graphicData>
        </a:graphic>
      </p:graphicFrame>
      <p:sp>
        <p:nvSpPr>
          <p:cNvPr id="7" name="TextBox 6">
            <a:extLst>
              <a:ext uri="{FF2B5EF4-FFF2-40B4-BE49-F238E27FC236}">
                <a16:creationId xmlns:a16="http://schemas.microsoft.com/office/drawing/2014/main" id="{03CD3E6D-6837-DEA0-4A86-768D333D0590}"/>
              </a:ext>
            </a:extLst>
          </p:cNvPr>
          <p:cNvSpPr txBox="1"/>
          <p:nvPr/>
        </p:nvSpPr>
        <p:spPr>
          <a:xfrm>
            <a:off x="1426888" y="5664893"/>
            <a:ext cx="1364476" cy="261610"/>
          </a:xfrm>
          <a:prstGeom prst="rect">
            <a:avLst/>
          </a:prstGeom>
          <a:noFill/>
        </p:spPr>
        <p:txBody>
          <a:bodyPr wrap="none" rtlCol="0">
            <a:spAutoFit/>
          </a:bodyPr>
          <a:lstStyle/>
          <a:p>
            <a:r>
              <a:rPr lang="lv-LV" sz="1100" dirty="0"/>
              <a:t>Precizitātes intervāls</a:t>
            </a:r>
          </a:p>
        </p:txBody>
      </p:sp>
      <p:graphicFrame>
        <p:nvGraphicFramePr>
          <p:cNvPr id="8" name="Object 7">
            <a:extLst>
              <a:ext uri="{FF2B5EF4-FFF2-40B4-BE49-F238E27FC236}">
                <a16:creationId xmlns:a16="http://schemas.microsoft.com/office/drawing/2014/main" id="{BF681F02-7B61-B2FE-A7BF-D89529EB2CDA}"/>
              </a:ext>
            </a:extLst>
          </p:cNvPr>
          <p:cNvGraphicFramePr>
            <a:graphicFrameLocks noChangeAspect="1"/>
          </p:cNvGraphicFramePr>
          <p:nvPr>
            <p:extLst>
              <p:ext uri="{D42A27DB-BD31-4B8C-83A1-F6EECF244321}">
                <p14:modId xmlns:p14="http://schemas.microsoft.com/office/powerpoint/2010/main" val="3494051477"/>
              </p:ext>
            </p:extLst>
          </p:nvPr>
        </p:nvGraphicFramePr>
        <p:xfrm>
          <a:off x="1491045" y="6060452"/>
          <a:ext cx="220829" cy="185939"/>
        </p:xfrm>
        <a:graphic>
          <a:graphicData uri="http://schemas.openxmlformats.org/presentationml/2006/ole">
            <mc:AlternateContent xmlns:mc="http://schemas.openxmlformats.org/markup-compatibility/2006">
              <mc:Choice xmlns:v="urn:schemas-microsoft-com:vml" Requires="v">
                <p:oleObj r:id="rId4" imgW="139700" imgH="139700" progId="Equation.3">
                  <p:embed/>
                </p:oleObj>
              </mc:Choice>
              <mc:Fallback>
                <p:oleObj r:id="rId4" imgW="139700" imgH="139700" progId="Equation.3">
                  <p:embed/>
                  <p:pic>
                    <p:nvPicPr>
                      <p:cNvPr id="11" name="Object 10">
                        <a:extLst>
                          <a:ext uri="{FF2B5EF4-FFF2-40B4-BE49-F238E27FC236}">
                            <a16:creationId xmlns:a16="http://schemas.microsoft.com/office/drawing/2014/main" id="{33EB4D02-2A9B-4045-87D0-CF4C53AFF29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91045" y="6060452"/>
                        <a:ext cx="220829" cy="185939"/>
                      </a:xfrm>
                      <a:prstGeom prst="rect">
                        <a:avLst/>
                      </a:prstGeom>
                      <a:noFill/>
                    </p:spPr>
                  </p:pic>
                </p:oleObj>
              </mc:Fallback>
            </mc:AlternateContent>
          </a:graphicData>
        </a:graphic>
      </p:graphicFrame>
      <p:graphicFrame>
        <p:nvGraphicFramePr>
          <p:cNvPr id="9" name="Table 8">
            <a:extLst>
              <a:ext uri="{FF2B5EF4-FFF2-40B4-BE49-F238E27FC236}">
                <a16:creationId xmlns:a16="http://schemas.microsoft.com/office/drawing/2014/main" id="{80B2CA54-FA99-ACFF-7A5D-F4330FE4806B}"/>
              </a:ext>
            </a:extLst>
          </p:cNvPr>
          <p:cNvGraphicFramePr>
            <a:graphicFrameLocks noGrp="1"/>
          </p:cNvGraphicFramePr>
          <p:nvPr>
            <p:extLst>
              <p:ext uri="{D42A27DB-BD31-4B8C-83A1-F6EECF244321}">
                <p14:modId xmlns:p14="http://schemas.microsoft.com/office/powerpoint/2010/main" val="352468121"/>
              </p:ext>
            </p:extLst>
          </p:nvPr>
        </p:nvGraphicFramePr>
        <p:xfrm>
          <a:off x="1452334" y="623930"/>
          <a:ext cx="5738996" cy="4351346"/>
        </p:xfrm>
        <a:graphic>
          <a:graphicData uri="http://schemas.openxmlformats.org/drawingml/2006/table">
            <a:tbl>
              <a:tblPr>
                <a:tableStyleId>{5C22544A-7EE6-4342-B048-85BDC9FD1C3A}</a:tableStyleId>
              </a:tblPr>
              <a:tblGrid>
                <a:gridCol w="916732">
                  <a:extLst>
                    <a:ext uri="{9D8B030D-6E8A-4147-A177-3AD203B41FA5}">
                      <a16:colId xmlns:a16="http://schemas.microsoft.com/office/drawing/2014/main" val="3588582767"/>
                    </a:ext>
                  </a:extLst>
                </a:gridCol>
                <a:gridCol w="602783">
                  <a:extLst>
                    <a:ext uri="{9D8B030D-6E8A-4147-A177-3AD203B41FA5}">
                      <a16:colId xmlns:a16="http://schemas.microsoft.com/office/drawing/2014/main" val="3467683082"/>
                    </a:ext>
                  </a:extLst>
                </a:gridCol>
                <a:gridCol w="602783">
                  <a:extLst>
                    <a:ext uri="{9D8B030D-6E8A-4147-A177-3AD203B41FA5}">
                      <a16:colId xmlns:a16="http://schemas.microsoft.com/office/drawing/2014/main" val="1151601960"/>
                    </a:ext>
                  </a:extLst>
                </a:gridCol>
                <a:gridCol w="602783">
                  <a:extLst>
                    <a:ext uri="{9D8B030D-6E8A-4147-A177-3AD203B41FA5}">
                      <a16:colId xmlns:a16="http://schemas.microsoft.com/office/drawing/2014/main" val="2248503100"/>
                    </a:ext>
                  </a:extLst>
                </a:gridCol>
                <a:gridCol w="602783">
                  <a:extLst>
                    <a:ext uri="{9D8B030D-6E8A-4147-A177-3AD203B41FA5}">
                      <a16:colId xmlns:a16="http://schemas.microsoft.com/office/drawing/2014/main" val="3862477878"/>
                    </a:ext>
                  </a:extLst>
                </a:gridCol>
                <a:gridCol w="602783">
                  <a:extLst>
                    <a:ext uri="{9D8B030D-6E8A-4147-A177-3AD203B41FA5}">
                      <a16:colId xmlns:a16="http://schemas.microsoft.com/office/drawing/2014/main" val="2897448489"/>
                    </a:ext>
                  </a:extLst>
                </a:gridCol>
                <a:gridCol w="602783">
                  <a:extLst>
                    <a:ext uri="{9D8B030D-6E8A-4147-A177-3AD203B41FA5}">
                      <a16:colId xmlns:a16="http://schemas.microsoft.com/office/drawing/2014/main" val="1480714609"/>
                    </a:ext>
                  </a:extLst>
                </a:gridCol>
                <a:gridCol w="602783">
                  <a:extLst>
                    <a:ext uri="{9D8B030D-6E8A-4147-A177-3AD203B41FA5}">
                      <a16:colId xmlns:a16="http://schemas.microsoft.com/office/drawing/2014/main" val="185553340"/>
                    </a:ext>
                  </a:extLst>
                </a:gridCol>
                <a:gridCol w="602783">
                  <a:extLst>
                    <a:ext uri="{9D8B030D-6E8A-4147-A177-3AD203B41FA5}">
                      <a16:colId xmlns:a16="http://schemas.microsoft.com/office/drawing/2014/main" val="2547133972"/>
                    </a:ext>
                  </a:extLst>
                </a:gridCol>
              </a:tblGrid>
              <a:tr h="583946">
                <a:tc>
                  <a:txBody>
                    <a:bodyPr/>
                    <a:lstStyle/>
                    <a:p>
                      <a:pPr algn="ctr" fontAlgn="ctr"/>
                      <a:r>
                        <a:rPr lang="lv-LV" sz="1100" u="none" strike="noStrike" dirty="0">
                          <a:effectLst/>
                        </a:rPr>
                        <a:t>Procentuālais atbilžu sadalījums (%)</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gridSpan="8">
                  <a:txBody>
                    <a:bodyPr/>
                    <a:lstStyle/>
                    <a:p>
                      <a:pPr algn="ctr" fontAlgn="ctr"/>
                      <a:r>
                        <a:rPr lang="lv-LV" sz="1100" u="none" strike="noStrike" dirty="0">
                          <a:effectLst/>
                        </a:rPr>
                        <a:t>Respondentu skaits n = </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3991616594"/>
                  </a:ext>
                </a:extLst>
              </a:tr>
              <a:tr h="188370">
                <a:tc>
                  <a:txBody>
                    <a:bodyPr/>
                    <a:lstStyle/>
                    <a:p>
                      <a:pPr algn="l" fontAlgn="b"/>
                      <a:r>
                        <a:rPr lang="lv-LV" sz="1100" u="none" strike="noStrike">
                          <a:effectLst/>
                        </a:rPr>
                        <a:t> </a:t>
                      </a:r>
                      <a:endParaRPr lang="lv-LV" sz="1100" b="0" i="0" u="none" strike="noStrike">
                        <a:solidFill>
                          <a:srgbClr val="000000"/>
                        </a:solidFill>
                        <a:effectLst/>
                        <a:latin typeface="Calibri" panose="020F0502020204030204" pitchFamily="34" charset="0"/>
                      </a:endParaRPr>
                    </a:p>
                  </a:txBody>
                  <a:tcPr marL="9418" marR="9418" marT="9418" marB="0" anchor="b">
                    <a:solidFill>
                      <a:schemeClr val="bg1">
                        <a:lumMod val="85000"/>
                      </a:schemeClr>
                    </a:solidFill>
                  </a:tcPr>
                </a:tc>
                <a:tc>
                  <a:txBody>
                    <a:bodyPr/>
                    <a:lstStyle/>
                    <a:p>
                      <a:pPr algn="ctr" fontAlgn="ctr"/>
                      <a:r>
                        <a:rPr lang="lv-LV" sz="1100" u="none" strike="noStrike">
                          <a:effectLst/>
                        </a:rPr>
                        <a:t>500</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1000</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b="1" u="none" strike="noStrike" dirty="0">
                          <a:effectLst/>
                        </a:rPr>
                        <a:t>1500</a:t>
                      </a:r>
                      <a:endParaRPr lang="lv-LV" sz="1100" b="1" i="0" u="none" strike="noStrike" dirty="0">
                        <a:solidFill>
                          <a:srgbClr val="000000"/>
                        </a:solidFill>
                        <a:effectLst/>
                        <a:latin typeface="Calibri" panose="020F0502020204030204" pitchFamily="34" charset="0"/>
                      </a:endParaRPr>
                    </a:p>
                  </a:txBody>
                  <a:tcPr marL="9418" marR="9418" marT="9418" marB="0" anchor="ctr">
                    <a:solidFill>
                      <a:schemeClr val="accent2">
                        <a:lumMod val="60000"/>
                        <a:lumOff val="40000"/>
                      </a:schemeClr>
                    </a:solidFill>
                  </a:tcPr>
                </a:tc>
                <a:tc>
                  <a:txBody>
                    <a:bodyPr/>
                    <a:lstStyle/>
                    <a:p>
                      <a:pPr algn="ctr" fontAlgn="ctr"/>
                      <a:r>
                        <a:rPr lang="lv-LV" sz="1100" u="none" strike="noStrike" dirty="0">
                          <a:effectLst/>
                        </a:rPr>
                        <a:t>2000</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a:effectLst/>
                        </a:rPr>
                        <a:t>2500</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3000</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3500</a:t>
                      </a:r>
                      <a:endParaRPr lang="lv-LV" sz="1100" b="0" i="0" u="none" strike="noStrike" dirty="0">
                        <a:solidFill>
                          <a:srgbClr val="000000"/>
                        </a:solidFill>
                        <a:effectLst/>
                        <a:latin typeface="Calibri" panose="020F0502020204030204" pitchFamily="34" charset="0"/>
                      </a:endParaRPr>
                    </a:p>
                  </a:txBody>
                  <a:tcPr marL="9525" marR="9525" marT="9525" marB="0" anchor="ctr">
                    <a:solidFill>
                      <a:schemeClr val="bg1">
                        <a:lumMod val="85000"/>
                      </a:schemeClr>
                    </a:solidFill>
                  </a:tcPr>
                </a:tc>
                <a:tc>
                  <a:txBody>
                    <a:bodyPr/>
                    <a:lstStyle/>
                    <a:p>
                      <a:pPr algn="ctr" fontAlgn="ctr"/>
                      <a:r>
                        <a:rPr lang="lv-LV" sz="1100" u="none" strike="noStrike">
                          <a:effectLst/>
                        </a:rPr>
                        <a:t>4000</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extLst>
                  <a:ext uri="{0D108BD9-81ED-4DB2-BD59-A6C34878D82A}">
                    <a16:rowId xmlns:a16="http://schemas.microsoft.com/office/drawing/2014/main" val="3261497667"/>
                  </a:ext>
                </a:extLst>
              </a:tr>
              <a:tr h="188370">
                <a:tc>
                  <a:txBody>
                    <a:bodyPr/>
                    <a:lstStyle/>
                    <a:p>
                      <a:pPr algn="ctr" fontAlgn="ctr"/>
                      <a:r>
                        <a:rPr lang="lv-LV" sz="1100" u="none" strike="noStrike">
                          <a:effectLst/>
                        </a:rPr>
                        <a:t>1 vai 99</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a:effectLst/>
                        </a:rPr>
                        <a:t>0.9</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0.6</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b="1" u="none" strike="noStrike">
                          <a:effectLst/>
                        </a:rPr>
                        <a:t>0.5</a:t>
                      </a:r>
                      <a:endParaRPr lang="lv-LV" sz="1100" b="1" i="0" u="none" strike="noStrike">
                        <a:solidFill>
                          <a:srgbClr val="000000"/>
                        </a:solidFill>
                        <a:effectLst/>
                        <a:latin typeface="Calibri" panose="020F0502020204030204" pitchFamily="34" charset="0"/>
                      </a:endParaRPr>
                    </a:p>
                  </a:txBody>
                  <a:tcPr marL="9418" marR="9418" marT="9418" marB="0" anchor="ctr">
                    <a:solidFill>
                      <a:schemeClr val="accent2">
                        <a:lumMod val="60000"/>
                        <a:lumOff val="40000"/>
                      </a:schemeClr>
                    </a:solidFill>
                  </a:tcPr>
                </a:tc>
                <a:tc>
                  <a:txBody>
                    <a:bodyPr/>
                    <a:lstStyle/>
                    <a:p>
                      <a:pPr algn="ctr" fontAlgn="ctr"/>
                      <a:r>
                        <a:rPr lang="lv-LV" sz="1100" u="none" strike="noStrike" dirty="0">
                          <a:effectLst/>
                        </a:rPr>
                        <a:t>0.4</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a:effectLst/>
                        </a:rPr>
                        <a:t>0.4</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0.4</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0.3</a:t>
                      </a:r>
                      <a:endParaRPr lang="lv-LV" sz="1100" b="0" i="0" u="none" strike="noStrike" dirty="0">
                        <a:solidFill>
                          <a:srgbClr val="000000"/>
                        </a:solidFill>
                        <a:effectLst/>
                        <a:latin typeface="Calibri" panose="020F0502020204030204" pitchFamily="34" charset="0"/>
                      </a:endParaRPr>
                    </a:p>
                  </a:txBody>
                  <a:tcPr marL="9525" marR="9525" marT="9525" marB="0" anchor="ctr">
                    <a:solidFill>
                      <a:schemeClr val="bg1">
                        <a:lumMod val="85000"/>
                      </a:schemeClr>
                    </a:solidFill>
                  </a:tcPr>
                </a:tc>
                <a:tc>
                  <a:txBody>
                    <a:bodyPr/>
                    <a:lstStyle/>
                    <a:p>
                      <a:pPr algn="ctr" fontAlgn="ctr"/>
                      <a:r>
                        <a:rPr lang="lv-LV" sz="1100" u="none" strike="noStrike">
                          <a:effectLst/>
                        </a:rPr>
                        <a:t>0.3</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extLst>
                  <a:ext uri="{0D108BD9-81ED-4DB2-BD59-A6C34878D82A}">
                    <a16:rowId xmlns:a16="http://schemas.microsoft.com/office/drawing/2014/main" val="4274559534"/>
                  </a:ext>
                </a:extLst>
              </a:tr>
              <a:tr h="188370">
                <a:tc>
                  <a:txBody>
                    <a:bodyPr/>
                    <a:lstStyle/>
                    <a:p>
                      <a:pPr algn="ctr" fontAlgn="ctr"/>
                      <a:r>
                        <a:rPr lang="lv-LV" sz="1100" u="none" strike="noStrike">
                          <a:effectLst/>
                        </a:rPr>
                        <a:t>2 vai 98</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a:effectLst/>
                        </a:rPr>
                        <a:t>1.2</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0.9</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b="1" u="none" strike="noStrike">
                          <a:effectLst/>
                        </a:rPr>
                        <a:t>0.7</a:t>
                      </a:r>
                      <a:endParaRPr lang="lv-LV" sz="1100" b="1" i="0" u="none" strike="noStrike">
                        <a:solidFill>
                          <a:srgbClr val="000000"/>
                        </a:solidFill>
                        <a:effectLst/>
                        <a:latin typeface="Calibri" panose="020F0502020204030204" pitchFamily="34" charset="0"/>
                      </a:endParaRPr>
                    </a:p>
                  </a:txBody>
                  <a:tcPr marL="9418" marR="9418" marT="9418" marB="0" anchor="ctr">
                    <a:solidFill>
                      <a:schemeClr val="accent2">
                        <a:lumMod val="60000"/>
                        <a:lumOff val="40000"/>
                      </a:schemeClr>
                    </a:solidFill>
                  </a:tcPr>
                </a:tc>
                <a:tc>
                  <a:txBody>
                    <a:bodyPr/>
                    <a:lstStyle/>
                    <a:p>
                      <a:pPr algn="ctr" fontAlgn="ctr"/>
                      <a:r>
                        <a:rPr lang="lv-LV" sz="1100" u="none" strike="noStrike" dirty="0">
                          <a:effectLst/>
                        </a:rPr>
                        <a:t>0.6</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a:effectLst/>
                        </a:rPr>
                        <a:t>0.5</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0.5</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0.5</a:t>
                      </a:r>
                      <a:endParaRPr lang="lv-LV" sz="1100" b="0" i="0" u="none" strike="noStrike" dirty="0">
                        <a:solidFill>
                          <a:srgbClr val="000000"/>
                        </a:solidFill>
                        <a:effectLst/>
                        <a:latin typeface="Calibri" panose="020F0502020204030204" pitchFamily="34" charset="0"/>
                      </a:endParaRPr>
                    </a:p>
                  </a:txBody>
                  <a:tcPr marL="9525" marR="9525" marT="9525" marB="0" anchor="ctr">
                    <a:solidFill>
                      <a:schemeClr val="bg1">
                        <a:lumMod val="85000"/>
                      </a:schemeClr>
                    </a:solidFill>
                  </a:tcPr>
                </a:tc>
                <a:tc>
                  <a:txBody>
                    <a:bodyPr/>
                    <a:lstStyle/>
                    <a:p>
                      <a:pPr algn="ctr" fontAlgn="ctr"/>
                      <a:r>
                        <a:rPr lang="lv-LV" sz="1100" u="none" strike="noStrike">
                          <a:effectLst/>
                        </a:rPr>
                        <a:t>0.4</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extLst>
                  <a:ext uri="{0D108BD9-81ED-4DB2-BD59-A6C34878D82A}">
                    <a16:rowId xmlns:a16="http://schemas.microsoft.com/office/drawing/2014/main" val="1992233575"/>
                  </a:ext>
                </a:extLst>
              </a:tr>
              <a:tr h="188370">
                <a:tc>
                  <a:txBody>
                    <a:bodyPr/>
                    <a:lstStyle/>
                    <a:p>
                      <a:pPr algn="ctr" fontAlgn="ctr"/>
                      <a:r>
                        <a:rPr lang="lv-LV" sz="1100" u="none" strike="noStrike">
                          <a:effectLst/>
                        </a:rPr>
                        <a:t>4 vai 96</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a:effectLst/>
                        </a:rPr>
                        <a:t>1.7</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1.2</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b="1" u="none" strike="noStrike" dirty="0">
                          <a:effectLst/>
                        </a:rPr>
                        <a:t>1.0</a:t>
                      </a:r>
                      <a:endParaRPr lang="lv-LV" sz="1100" b="1" i="0" u="none" strike="noStrike" dirty="0">
                        <a:solidFill>
                          <a:srgbClr val="000000"/>
                        </a:solidFill>
                        <a:effectLst/>
                        <a:latin typeface="Calibri" panose="020F0502020204030204" pitchFamily="34" charset="0"/>
                      </a:endParaRPr>
                    </a:p>
                  </a:txBody>
                  <a:tcPr marL="9418" marR="9418" marT="9418" marB="0" anchor="ctr">
                    <a:solidFill>
                      <a:schemeClr val="accent2">
                        <a:lumMod val="60000"/>
                        <a:lumOff val="40000"/>
                      </a:schemeClr>
                    </a:solidFill>
                  </a:tcPr>
                </a:tc>
                <a:tc>
                  <a:txBody>
                    <a:bodyPr/>
                    <a:lstStyle/>
                    <a:p>
                      <a:pPr algn="ctr" fontAlgn="ctr"/>
                      <a:r>
                        <a:rPr lang="lv-LV" sz="1100" u="none" strike="noStrike" dirty="0">
                          <a:effectLst/>
                        </a:rPr>
                        <a:t>0.9</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a:effectLst/>
                        </a:rPr>
                        <a:t>0.8</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0.7</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0.6</a:t>
                      </a:r>
                      <a:endParaRPr lang="lv-LV" sz="1100" b="0" i="0" u="none" strike="noStrike" dirty="0">
                        <a:solidFill>
                          <a:srgbClr val="000000"/>
                        </a:solidFill>
                        <a:effectLst/>
                        <a:latin typeface="Calibri" panose="020F0502020204030204" pitchFamily="34" charset="0"/>
                      </a:endParaRPr>
                    </a:p>
                  </a:txBody>
                  <a:tcPr marL="9525" marR="9525" marT="9525" marB="0" anchor="ctr">
                    <a:solidFill>
                      <a:schemeClr val="bg1">
                        <a:lumMod val="85000"/>
                      </a:schemeClr>
                    </a:solidFill>
                  </a:tcPr>
                </a:tc>
                <a:tc>
                  <a:txBody>
                    <a:bodyPr/>
                    <a:lstStyle/>
                    <a:p>
                      <a:pPr algn="ctr" fontAlgn="ctr"/>
                      <a:r>
                        <a:rPr lang="lv-LV" sz="1100" u="none" strike="noStrike">
                          <a:effectLst/>
                        </a:rPr>
                        <a:t>0.6</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extLst>
                  <a:ext uri="{0D108BD9-81ED-4DB2-BD59-A6C34878D82A}">
                    <a16:rowId xmlns:a16="http://schemas.microsoft.com/office/drawing/2014/main" val="3487028096"/>
                  </a:ext>
                </a:extLst>
              </a:tr>
              <a:tr h="188370">
                <a:tc>
                  <a:txBody>
                    <a:bodyPr/>
                    <a:lstStyle/>
                    <a:p>
                      <a:pPr algn="ctr" fontAlgn="ctr"/>
                      <a:r>
                        <a:rPr lang="lv-LV" sz="1100" u="none" strike="noStrike">
                          <a:effectLst/>
                        </a:rPr>
                        <a:t>6 vai 94</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a:effectLst/>
                        </a:rPr>
                        <a:t>2.0</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1.5</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b="1" u="none" strike="noStrike" dirty="0">
                          <a:effectLst/>
                        </a:rPr>
                        <a:t>1.2</a:t>
                      </a:r>
                      <a:endParaRPr lang="lv-LV" sz="1100" b="1" i="0" u="none" strike="noStrike" dirty="0">
                        <a:solidFill>
                          <a:srgbClr val="000000"/>
                        </a:solidFill>
                        <a:effectLst/>
                        <a:latin typeface="Calibri" panose="020F0502020204030204" pitchFamily="34" charset="0"/>
                      </a:endParaRPr>
                    </a:p>
                  </a:txBody>
                  <a:tcPr marL="9418" marR="9418" marT="9418" marB="0" anchor="ctr">
                    <a:solidFill>
                      <a:schemeClr val="accent2">
                        <a:lumMod val="60000"/>
                        <a:lumOff val="40000"/>
                      </a:schemeClr>
                    </a:solidFill>
                  </a:tcPr>
                </a:tc>
                <a:tc>
                  <a:txBody>
                    <a:bodyPr/>
                    <a:lstStyle/>
                    <a:p>
                      <a:pPr algn="ctr" fontAlgn="ctr"/>
                      <a:r>
                        <a:rPr lang="lv-LV" sz="1100" u="none" strike="noStrike" dirty="0">
                          <a:effectLst/>
                        </a:rPr>
                        <a:t>1.0</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a:effectLst/>
                        </a:rPr>
                        <a:t>0.9</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0.8</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0.8</a:t>
                      </a:r>
                      <a:endParaRPr lang="lv-LV" sz="1100" b="0" i="0" u="none" strike="noStrike" dirty="0">
                        <a:solidFill>
                          <a:srgbClr val="000000"/>
                        </a:solidFill>
                        <a:effectLst/>
                        <a:latin typeface="Calibri" panose="020F0502020204030204" pitchFamily="34" charset="0"/>
                      </a:endParaRPr>
                    </a:p>
                  </a:txBody>
                  <a:tcPr marL="9525" marR="9525" marT="9525" marB="0" anchor="ctr">
                    <a:solidFill>
                      <a:schemeClr val="bg1">
                        <a:lumMod val="85000"/>
                      </a:schemeClr>
                    </a:solidFill>
                  </a:tcPr>
                </a:tc>
                <a:tc>
                  <a:txBody>
                    <a:bodyPr/>
                    <a:lstStyle/>
                    <a:p>
                      <a:pPr algn="ctr" fontAlgn="ctr"/>
                      <a:r>
                        <a:rPr lang="lv-LV" sz="1100" u="none" strike="noStrike">
                          <a:effectLst/>
                        </a:rPr>
                        <a:t>0.7</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extLst>
                  <a:ext uri="{0D108BD9-81ED-4DB2-BD59-A6C34878D82A}">
                    <a16:rowId xmlns:a16="http://schemas.microsoft.com/office/drawing/2014/main" val="3605372867"/>
                  </a:ext>
                </a:extLst>
              </a:tr>
              <a:tr h="188370">
                <a:tc>
                  <a:txBody>
                    <a:bodyPr/>
                    <a:lstStyle/>
                    <a:p>
                      <a:pPr algn="ctr" fontAlgn="ctr"/>
                      <a:r>
                        <a:rPr lang="lv-LV" sz="1100" u="none" strike="noStrike">
                          <a:effectLst/>
                        </a:rPr>
                        <a:t>8 vai 92</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a:effectLst/>
                        </a:rPr>
                        <a:t>2.4</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1.7</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b="1" u="none" strike="noStrike">
                          <a:effectLst/>
                        </a:rPr>
                        <a:t>1.4</a:t>
                      </a:r>
                      <a:endParaRPr lang="lv-LV" sz="1100" b="1" i="0" u="none" strike="noStrike">
                        <a:solidFill>
                          <a:srgbClr val="000000"/>
                        </a:solidFill>
                        <a:effectLst/>
                        <a:latin typeface="Calibri" panose="020F0502020204030204" pitchFamily="34" charset="0"/>
                      </a:endParaRPr>
                    </a:p>
                  </a:txBody>
                  <a:tcPr marL="9418" marR="9418" marT="9418" marB="0" anchor="ctr">
                    <a:solidFill>
                      <a:schemeClr val="accent2">
                        <a:lumMod val="60000"/>
                        <a:lumOff val="40000"/>
                      </a:schemeClr>
                    </a:solidFill>
                  </a:tcPr>
                </a:tc>
                <a:tc>
                  <a:txBody>
                    <a:bodyPr/>
                    <a:lstStyle/>
                    <a:p>
                      <a:pPr algn="ctr" fontAlgn="ctr"/>
                      <a:r>
                        <a:rPr lang="lv-LV" sz="1100" u="none" strike="noStrike" dirty="0">
                          <a:effectLst/>
                        </a:rPr>
                        <a:t>1.2</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a:effectLst/>
                        </a:rPr>
                        <a:t>1.1</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1.0</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0.9</a:t>
                      </a:r>
                      <a:endParaRPr lang="lv-LV" sz="1100" b="0" i="0" u="none" strike="noStrike" dirty="0">
                        <a:solidFill>
                          <a:srgbClr val="000000"/>
                        </a:solidFill>
                        <a:effectLst/>
                        <a:latin typeface="Calibri" panose="020F0502020204030204" pitchFamily="34" charset="0"/>
                      </a:endParaRPr>
                    </a:p>
                  </a:txBody>
                  <a:tcPr marL="9525" marR="9525" marT="9525" marB="0" anchor="ctr">
                    <a:solidFill>
                      <a:schemeClr val="bg1">
                        <a:lumMod val="85000"/>
                      </a:schemeClr>
                    </a:solidFill>
                  </a:tcPr>
                </a:tc>
                <a:tc>
                  <a:txBody>
                    <a:bodyPr/>
                    <a:lstStyle/>
                    <a:p>
                      <a:pPr algn="ctr" fontAlgn="ctr"/>
                      <a:r>
                        <a:rPr lang="lv-LV" sz="1100" u="none" strike="noStrike">
                          <a:effectLst/>
                        </a:rPr>
                        <a:t>0.8</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extLst>
                  <a:ext uri="{0D108BD9-81ED-4DB2-BD59-A6C34878D82A}">
                    <a16:rowId xmlns:a16="http://schemas.microsoft.com/office/drawing/2014/main" val="2722005962"/>
                  </a:ext>
                </a:extLst>
              </a:tr>
              <a:tr h="188370">
                <a:tc>
                  <a:txBody>
                    <a:bodyPr/>
                    <a:lstStyle/>
                    <a:p>
                      <a:pPr algn="ctr" fontAlgn="ctr"/>
                      <a:r>
                        <a:rPr lang="lv-LV" sz="1100" u="none" strike="noStrike">
                          <a:effectLst/>
                        </a:rPr>
                        <a:t>10 vai 90</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a:effectLst/>
                        </a:rPr>
                        <a:t>2.6</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1.9</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b="1" u="none" strike="noStrike">
                          <a:effectLst/>
                        </a:rPr>
                        <a:t>1.5</a:t>
                      </a:r>
                      <a:endParaRPr lang="lv-LV" sz="1100" b="1" i="0" u="none" strike="noStrike">
                        <a:solidFill>
                          <a:srgbClr val="000000"/>
                        </a:solidFill>
                        <a:effectLst/>
                        <a:latin typeface="Calibri" panose="020F0502020204030204" pitchFamily="34" charset="0"/>
                      </a:endParaRPr>
                    </a:p>
                  </a:txBody>
                  <a:tcPr marL="9418" marR="9418" marT="9418" marB="0" anchor="ctr">
                    <a:solidFill>
                      <a:schemeClr val="accent2">
                        <a:lumMod val="60000"/>
                        <a:lumOff val="40000"/>
                      </a:schemeClr>
                    </a:solidFill>
                  </a:tcPr>
                </a:tc>
                <a:tc>
                  <a:txBody>
                    <a:bodyPr/>
                    <a:lstStyle/>
                    <a:p>
                      <a:pPr algn="ctr" fontAlgn="ctr"/>
                      <a:r>
                        <a:rPr lang="lv-LV" sz="1100" u="none" strike="noStrike" dirty="0">
                          <a:effectLst/>
                        </a:rPr>
                        <a:t>1.3</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1.2</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1.1</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1.0</a:t>
                      </a:r>
                      <a:endParaRPr lang="lv-LV" sz="1100" b="0" i="0" u="none" strike="noStrike" dirty="0">
                        <a:solidFill>
                          <a:srgbClr val="000000"/>
                        </a:solidFill>
                        <a:effectLst/>
                        <a:latin typeface="Calibri" panose="020F0502020204030204" pitchFamily="34" charset="0"/>
                      </a:endParaRPr>
                    </a:p>
                  </a:txBody>
                  <a:tcPr marL="9525" marR="9525" marT="9525" marB="0" anchor="ctr">
                    <a:solidFill>
                      <a:schemeClr val="bg1">
                        <a:lumMod val="85000"/>
                      </a:schemeClr>
                    </a:solidFill>
                  </a:tcPr>
                </a:tc>
                <a:tc>
                  <a:txBody>
                    <a:bodyPr/>
                    <a:lstStyle/>
                    <a:p>
                      <a:pPr algn="ctr" fontAlgn="ctr"/>
                      <a:r>
                        <a:rPr lang="lv-LV" sz="1100" u="none" strike="noStrike">
                          <a:effectLst/>
                        </a:rPr>
                        <a:t>0.9</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extLst>
                  <a:ext uri="{0D108BD9-81ED-4DB2-BD59-A6C34878D82A}">
                    <a16:rowId xmlns:a16="http://schemas.microsoft.com/office/drawing/2014/main" val="1340488567"/>
                  </a:ext>
                </a:extLst>
              </a:tr>
              <a:tr h="188370">
                <a:tc>
                  <a:txBody>
                    <a:bodyPr/>
                    <a:lstStyle/>
                    <a:p>
                      <a:pPr algn="ctr" fontAlgn="ctr"/>
                      <a:r>
                        <a:rPr lang="lv-LV" sz="1100" u="none" strike="noStrike">
                          <a:effectLst/>
                        </a:rPr>
                        <a:t>12 vai 88</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a:effectLst/>
                        </a:rPr>
                        <a:t>2.9</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2.0</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b="1" u="none" strike="noStrike" dirty="0">
                          <a:effectLst/>
                        </a:rPr>
                        <a:t>1.6</a:t>
                      </a:r>
                      <a:endParaRPr lang="lv-LV" sz="1100" b="1" i="0" u="none" strike="noStrike" dirty="0">
                        <a:solidFill>
                          <a:srgbClr val="000000"/>
                        </a:solidFill>
                        <a:effectLst/>
                        <a:latin typeface="Calibri" panose="020F0502020204030204" pitchFamily="34" charset="0"/>
                      </a:endParaRPr>
                    </a:p>
                  </a:txBody>
                  <a:tcPr marL="9418" marR="9418" marT="9418" marB="0" anchor="ctr">
                    <a:solidFill>
                      <a:schemeClr val="accent2">
                        <a:lumMod val="60000"/>
                        <a:lumOff val="40000"/>
                      </a:schemeClr>
                    </a:solidFill>
                  </a:tcPr>
                </a:tc>
                <a:tc>
                  <a:txBody>
                    <a:bodyPr/>
                    <a:lstStyle/>
                    <a:p>
                      <a:pPr algn="ctr" fontAlgn="ctr"/>
                      <a:r>
                        <a:rPr lang="lv-LV" sz="1100" u="none" strike="noStrike" dirty="0">
                          <a:effectLst/>
                        </a:rPr>
                        <a:t>1.4</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1.3</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1.2</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1.1</a:t>
                      </a:r>
                      <a:endParaRPr lang="lv-LV" sz="1100" b="0" i="0" u="none" strike="noStrike" dirty="0">
                        <a:solidFill>
                          <a:srgbClr val="000000"/>
                        </a:solidFill>
                        <a:effectLst/>
                        <a:latin typeface="Calibri" panose="020F0502020204030204" pitchFamily="34" charset="0"/>
                      </a:endParaRPr>
                    </a:p>
                  </a:txBody>
                  <a:tcPr marL="9525" marR="9525" marT="9525" marB="0" anchor="ctr">
                    <a:solidFill>
                      <a:schemeClr val="bg1">
                        <a:lumMod val="85000"/>
                      </a:schemeClr>
                    </a:solidFill>
                  </a:tcPr>
                </a:tc>
                <a:tc>
                  <a:txBody>
                    <a:bodyPr/>
                    <a:lstStyle/>
                    <a:p>
                      <a:pPr algn="ctr" fontAlgn="ctr"/>
                      <a:r>
                        <a:rPr lang="lv-LV" sz="1100" u="none" strike="noStrike">
                          <a:effectLst/>
                        </a:rPr>
                        <a:t>1</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extLst>
                  <a:ext uri="{0D108BD9-81ED-4DB2-BD59-A6C34878D82A}">
                    <a16:rowId xmlns:a16="http://schemas.microsoft.com/office/drawing/2014/main" val="1857557664"/>
                  </a:ext>
                </a:extLst>
              </a:tr>
              <a:tr h="188370">
                <a:tc>
                  <a:txBody>
                    <a:bodyPr/>
                    <a:lstStyle/>
                    <a:p>
                      <a:pPr algn="ctr" fontAlgn="ctr"/>
                      <a:r>
                        <a:rPr lang="lv-LV" sz="1100" u="none" strike="noStrike">
                          <a:effectLst/>
                        </a:rPr>
                        <a:t>15 vai 85</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a:effectLst/>
                        </a:rPr>
                        <a:t>3.1</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2.2</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b="1" u="none" strike="noStrike" dirty="0">
                          <a:effectLst/>
                        </a:rPr>
                        <a:t>1.8</a:t>
                      </a:r>
                      <a:endParaRPr lang="lv-LV" sz="1100" b="1" i="0" u="none" strike="noStrike" dirty="0">
                        <a:solidFill>
                          <a:srgbClr val="000000"/>
                        </a:solidFill>
                        <a:effectLst/>
                        <a:latin typeface="Calibri" panose="020F0502020204030204" pitchFamily="34" charset="0"/>
                      </a:endParaRPr>
                    </a:p>
                  </a:txBody>
                  <a:tcPr marL="9418" marR="9418" marT="9418" marB="0" anchor="ctr">
                    <a:solidFill>
                      <a:schemeClr val="accent2">
                        <a:lumMod val="60000"/>
                        <a:lumOff val="40000"/>
                      </a:schemeClr>
                    </a:solidFill>
                  </a:tcPr>
                </a:tc>
                <a:tc>
                  <a:txBody>
                    <a:bodyPr/>
                    <a:lstStyle/>
                    <a:p>
                      <a:pPr algn="ctr" fontAlgn="ctr"/>
                      <a:r>
                        <a:rPr lang="lv-LV" sz="1100" u="none" strike="noStrike" dirty="0">
                          <a:effectLst/>
                        </a:rPr>
                        <a:t>1.6</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1.4</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1.3</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1.2</a:t>
                      </a:r>
                      <a:endParaRPr lang="lv-LV" sz="1100" b="0" i="0" u="none" strike="noStrike" dirty="0">
                        <a:solidFill>
                          <a:srgbClr val="000000"/>
                        </a:solidFill>
                        <a:effectLst/>
                        <a:latin typeface="Calibri" panose="020F0502020204030204" pitchFamily="34" charset="0"/>
                      </a:endParaRPr>
                    </a:p>
                  </a:txBody>
                  <a:tcPr marL="9525" marR="9525" marT="9525" marB="0" anchor="ctr">
                    <a:solidFill>
                      <a:schemeClr val="bg1">
                        <a:lumMod val="85000"/>
                      </a:schemeClr>
                    </a:solidFill>
                  </a:tcPr>
                </a:tc>
                <a:tc>
                  <a:txBody>
                    <a:bodyPr/>
                    <a:lstStyle/>
                    <a:p>
                      <a:pPr algn="ctr" fontAlgn="ctr"/>
                      <a:r>
                        <a:rPr lang="lv-LV" sz="1100" u="none" strike="noStrike">
                          <a:effectLst/>
                        </a:rPr>
                        <a:t>1.1</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extLst>
                  <a:ext uri="{0D108BD9-81ED-4DB2-BD59-A6C34878D82A}">
                    <a16:rowId xmlns:a16="http://schemas.microsoft.com/office/drawing/2014/main" val="3940731406"/>
                  </a:ext>
                </a:extLst>
              </a:tr>
              <a:tr h="188370">
                <a:tc>
                  <a:txBody>
                    <a:bodyPr/>
                    <a:lstStyle/>
                    <a:p>
                      <a:pPr algn="ctr" fontAlgn="ctr"/>
                      <a:r>
                        <a:rPr lang="lv-LV" sz="1100" u="none" strike="noStrike">
                          <a:effectLst/>
                        </a:rPr>
                        <a:t>18 vai 82</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a:effectLst/>
                        </a:rPr>
                        <a:t>3.4</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2.4</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b="1" u="none" strike="noStrike" dirty="0">
                          <a:effectLst/>
                        </a:rPr>
                        <a:t>1.9</a:t>
                      </a:r>
                      <a:endParaRPr lang="lv-LV" sz="1100" b="1" i="0" u="none" strike="noStrike" dirty="0">
                        <a:solidFill>
                          <a:srgbClr val="000000"/>
                        </a:solidFill>
                        <a:effectLst/>
                        <a:latin typeface="Calibri" panose="020F0502020204030204" pitchFamily="34" charset="0"/>
                      </a:endParaRPr>
                    </a:p>
                  </a:txBody>
                  <a:tcPr marL="9418" marR="9418" marT="9418" marB="0" anchor="ctr">
                    <a:solidFill>
                      <a:schemeClr val="accent2">
                        <a:lumMod val="60000"/>
                        <a:lumOff val="40000"/>
                      </a:schemeClr>
                    </a:solidFill>
                  </a:tcPr>
                </a:tc>
                <a:tc>
                  <a:txBody>
                    <a:bodyPr/>
                    <a:lstStyle/>
                    <a:p>
                      <a:pPr algn="ctr" fontAlgn="ctr"/>
                      <a:r>
                        <a:rPr lang="lv-LV" sz="1100" u="none" strike="noStrike" dirty="0">
                          <a:effectLst/>
                        </a:rPr>
                        <a:t>1.7</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1.5</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1.4</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1.3</a:t>
                      </a:r>
                      <a:endParaRPr lang="lv-LV" sz="1100" b="0" i="0" u="none" strike="noStrike" dirty="0">
                        <a:solidFill>
                          <a:srgbClr val="000000"/>
                        </a:solidFill>
                        <a:effectLst/>
                        <a:latin typeface="Calibri" panose="020F0502020204030204" pitchFamily="34" charset="0"/>
                      </a:endParaRPr>
                    </a:p>
                  </a:txBody>
                  <a:tcPr marL="9525" marR="9525" marT="9525" marB="0" anchor="ctr">
                    <a:solidFill>
                      <a:schemeClr val="bg1">
                        <a:lumMod val="85000"/>
                      </a:schemeClr>
                    </a:solidFill>
                  </a:tcPr>
                </a:tc>
                <a:tc>
                  <a:txBody>
                    <a:bodyPr/>
                    <a:lstStyle/>
                    <a:p>
                      <a:pPr algn="ctr" fontAlgn="ctr"/>
                      <a:r>
                        <a:rPr lang="lv-LV" sz="1100" u="none" strike="noStrike">
                          <a:effectLst/>
                        </a:rPr>
                        <a:t>1.2</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extLst>
                  <a:ext uri="{0D108BD9-81ED-4DB2-BD59-A6C34878D82A}">
                    <a16:rowId xmlns:a16="http://schemas.microsoft.com/office/drawing/2014/main" val="2133661795"/>
                  </a:ext>
                </a:extLst>
              </a:tr>
              <a:tr h="188370">
                <a:tc>
                  <a:txBody>
                    <a:bodyPr/>
                    <a:lstStyle/>
                    <a:p>
                      <a:pPr algn="ctr" fontAlgn="ctr"/>
                      <a:r>
                        <a:rPr lang="lv-LV" sz="1100" u="none" strike="noStrike">
                          <a:effectLst/>
                        </a:rPr>
                        <a:t>20 vai 80</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a:effectLst/>
                        </a:rPr>
                        <a:t>3.5</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a:effectLst/>
                        </a:rPr>
                        <a:t>2.5</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b="1" u="none" strike="noStrike">
                          <a:effectLst/>
                        </a:rPr>
                        <a:t>2.0</a:t>
                      </a:r>
                      <a:endParaRPr lang="lv-LV" sz="1100" b="1" i="0" u="none" strike="noStrike">
                        <a:solidFill>
                          <a:srgbClr val="000000"/>
                        </a:solidFill>
                        <a:effectLst/>
                        <a:latin typeface="Calibri" panose="020F0502020204030204" pitchFamily="34" charset="0"/>
                      </a:endParaRPr>
                    </a:p>
                  </a:txBody>
                  <a:tcPr marL="9418" marR="9418" marT="9418" marB="0" anchor="ctr">
                    <a:solidFill>
                      <a:schemeClr val="accent2">
                        <a:lumMod val="60000"/>
                        <a:lumOff val="40000"/>
                      </a:schemeClr>
                    </a:solidFill>
                  </a:tcPr>
                </a:tc>
                <a:tc>
                  <a:txBody>
                    <a:bodyPr/>
                    <a:lstStyle/>
                    <a:p>
                      <a:pPr algn="ctr" fontAlgn="ctr"/>
                      <a:r>
                        <a:rPr lang="lv-LV" sz="1100" u="none" strike="noStrike" dirty="0">
                          <a:effectLst/>
                        </a:rPr>
                        <a:t>1.8</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a:effectLst/>
                        </a:rPr>
                        <a:t>1.6</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1.4</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1.3</a:t>
                      </a:r>
                      <a:endParaRPr lang="lv-LV" sz="1100" b="0" i="0" u="none" strike="noStrike" dirty="0">
                        <a:solidFill>
                          <a:srgbClr val="000000"/>
                        </a:solidFill>
                        <a:effectLst/>
                        <a:latin typeface="Calibri" panose="020F0502020204030204" pitchFamily="34" charset="0"/>
                      </a:endParaRPr>
                    </a:p>
                  </a:txBody>
                  <a:tcPr marL="9525" marR="9525" marT="9525" marB="0" anchor="ctr">
                    <a:solidFill>
                      <a:schemeClr val="bg1">
                        <a:lumMod val="85000"/>
                      </a:schemeClr>
                    </a:solidFill>
                  </a:tcPr>
                </a:tc>
                <a:tc>
                  <a:txBody>
                    <a:bodyPr/>
                    <a:lstStyle/>
                    <a:p>
                      <a:pPr algn="ctr" fontAlgn="ctr"/>
                      <a:r>
                        <a:rPr lang="lv-LV" sz="1100" u="none" strike="noStrike">
                          <a:effectLst/>
                        </a:rPr>
                        <a:t>1.2</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extLst>
                  <a:ext uri="{0D108BD9-81ED-4DB2-BD59-A6C34878D82A}">
                    <a16:rowId xmlns:a16="http://schemas.microsoft.com/office/drawing/2014/main" val="452335916"/>
                  </a:ext>
                </a:extLst>
              </a:tr>
              <a:tr h="188370">
                <a:tc>
                  <a:txBody>
                    <a:bodyPr/>
                    <a:lstStyle/>
                    <a:p>
                      <a:pPr algn="ctr" fontAlgn="ctr"/>
                      <a:r>
                        <a:rPr lang="lv-LV" sz="1100" u="none" strike="noStrike">
                          <a:effectLst/>
                        </a:rPr>
                        <a:t>22 vai 78</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a:effectLst/>
                        </a:rPr>
                        <a:t>3.6</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2.6</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b="1" u="none" strike="noStrike" dirty="0">
                          <a:effectLst/>
                        </a:rPr>
                        <a:t>2.1</a:t>
                      </a:r>
                      <a:endParaRPr lang="lv-LV" sz="1100" b="1" i="0" u="none" strike="noStrike" dirty="0">
                        <a:solidFill>
                          <a:srgbClr val="000000"/>
                        </a:solidFill>
                        <a:effectLst/>
                        <a:latin typeface="Calibri" panose="020F0502020204030204" pitchFamily="34" charset="0"/>
                      </a:endParaRPr>
                    </a:p>
                  </a:txBody>
                  <a:tcPr marL="9418" marR="9418" marT="9418" marB="0" anchor="ctr">
                    <a:solidFill>
                      <a:schemeClr val="accent2">
                        <a:lumMod val="60000"/>
                        <a:lumOff val="40000"/>
                      </a:schemeClr>
                    </a:solidFill>
                  </a:tcPr>
                </a:tc>
                <a:tc>
                  <a:txBody>
                    <a:bodyPr/>
                    <a:lstStyle/>
                    <a:p>
                      <a:pPr algn="ctr" fontAlgn="ctr"/>
                      <a:r>
                        <a:rPr lang="lv-LV" sz="1100" u="none" strike="noStrike" dirty="0">
                          <a:effectLst/>
                        </a:rPr>
                        <a:t>1.8</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a:effectLst/>
                        </a:rPr>
                        <a:t>1.6</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1.5</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1.4</a:t>
                      </a:r>
                      <a:endParaRPr lang="lv-LV" sz="1100" b="0" i="0" u="none" strike="noStrike" dirty="0">
                        <a:solidFill>
                          <a:srgbClr val="000000"/>
                        </a:solidFill>
                        <a:effectLst/>
                        <a:latin typeface="Calibri" panose="020F0502020204030204" pitchFamily="34" charset="0"/>
                      </a:endParaRPr>
                    </a:p>
                  </a:txBody>
                  <a:tcPr marL="9525" marR="9525" marT="9525" marB="0" anchor="ctr">
                    <a:solidFill>
                      <a:schemeClr val="bg1">
                        <a:lumMod val="85000"/>
                      </a:schemeClr>
                    </a:solidFill>
                  </a:tcPr>
                </a:tc>
                <a:tc>
                  <a:txBody>
                    <a:bodyPr/>
                    <a:lstStyle/>
                    <a:p>
                      <a:pPr algn="ctr" fontAlgn="ctr"/>
                      <a:r>
                        <a:rPr lang="lv-LV" sz="1100" u="none" strike="noStrike">
                          <a:effectLst/>
                        </a:rPr>
                        <a:t>1.3</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extLst>
                  <a:ext uri="{0D108BD9-81ED-4DB2-BD59-A6C34878D82A}">
                    <a16:rowId xmlns:a16="http://schemas.microsoft.com/office/drawing/2014/main" val="4163281082"/>
                  </a:ext>
                </a:extLst>
              </a:tr>
              <a:tr h="188370">
                <a:tc>
                  <a:txBody>
                    <a:bodyPr/>
                    <a:lstStyle/>
                    <a:p>
                      <a:pPr algn="ctr" fontAlgn="ctr"/>
                      <a:r>
                        <a:rPr lang="lv-LV" sz="1100" u="none" strike="noStrike">
                          <a:effectLst/>
                        </a:rPr>
                        <a:t>25 vai 75</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a:effectLst/>
                        </a:rPr>
                        <a:t>3.8</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2.7</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b="1" u="none" strike="noStrike" dirty="0">
                          <a:effectLst/>
                        </a:rPr>
                        <a:t>2.2</a:t>
                      </a:r>
                      <a:endParaRPr lang="lv-LV" sz="1100" b="1" i="0" u="none" strike="noStrike" dirty="0">
                        <a:solidFill>
                          <a:srgbClr val="000000"/>
                        </a:solidFill>
                        <a:effectLst/>
                        <a:latin typeface="Calibri" panose="020F0502020204030204" pitchFamily="34" charset="0"/>
                      </a:endParaRPr>
                    </a:p>
                  </a:txBody>
                  <a:tcPr marL="9418" marR="9418" marT="9418" marB="0" anchor="ctr">
                    <a:solidFill>
                      <a:schemeClr val="accent2">
                        <a:lumMod val="60000"/>
                        <a:lumOff val="40000"/>
                      </a:schemeClr>
                    </a:solidFill>
                  </a:tcPr>
                </a:tc>
                <a:tc>
                  <a:txBody>
                    <a:bodyPr/>
                    <a:lstStyle/>
                    <a:p>
                      <a:pPr algn="ctr" fontAlgn="ctr"/>
                      <a:r>
                        <a:rPr lang="lv-LV" sz="1100" u="none" strike="noStrike" dirty="0">
                          <a:effectLst/>
                        </a:rPr>
                        <a:t>1.9</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a:effectLst/>
                        </a:rPr>
                        <a:t>1.7</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1.5</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1.4</a:t>
                      </a:r>
                      <a:endParaRPr lang="lv-LV" sz="1100" b="0" i="0" u="none" strike="noStrike" dirty="0">
                        <a:solidFill>
                          <a:srgbClr val="000000"/>
                        </a:solidFill>
                        <a:effectLst/>
                        <a:latin typeface="Calibri" panose="020F0502020204030204" pitchFamily="34" charset="0"/>
                      </a:endParaRPr>
                    </a:p>
                  </a:txBody>
                  <a:tcPr marL="9525" marR="9525" marT="9525" marB="0" anchor="ctr">
                    <a:solidFill>
                      <a:schemeClr val="bg1">
                        <a:lumMod val="85000"/>
                      </a:schemeClr>
                    </a:solidFill>
                  </a:tcPr>
                </a:tc>
                <a:tc>
                  <a:txBody>
                    <a:bodyPr/>
                    <a:lstStyle/>
                    <a:p>
                      <a:pPr algn="ctr" fontAlgn="ctr"/>
                      <a:r>
                        <a:rPr lang="lv-LV" sz="1100" u="none" strike="noStrike" dirty="0">
                          <a:effectLst/>
                        </a:rPr>
                        <a:t>1.3</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extLst>
                  <a:ext uri="{0D108BD9-81ED-4DB2-BD59-A6C34878D82A}">
                    <a16:rowId xmlns:a16="http://schemas.microsoft.com/office/drawing/2014/main" val="3223212986"/>
                  </a:ext>
                </a:extLst>
              </a:tr>
              <a:tr h="188370">
                <a:tc>
                  <a:txBody>
                    <a:bodyPr/>
                    <a:lstStyle/>
                    <a:p>
                      <a:pPr algn="ctr" fontAlgn="ctr"/>
                      <a:r>
                        <a:rPr lang="lv-LV" sz="1100" u="none" strike="noStrike">
                          <a:effectLst/>
                        </a:rPr>
                        <a:t>28 vai 72</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a:effectLst/>
                        </a:rPr>
                        <a:t>3.9</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2.8</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b="1" u="none" strike="noStrike" dirty="0">
                          <a:effectLst/>
                        </a:rPr>
                        <a:t>2.3</a:t>
                      </a:r>
                      <a:endParaRPr lang="lv-LV" sz="1100" b="1" i="0" u="none" strike="noStrike" dirty="0">
                        <a:solidFill>
                          <a:srgbClr val="000000"/>
                        </a:solidFill>
                        <a:effectLst/>
                        <a:latin typeface="Calibri" panose="020F0502020204030204" pitchFamily="34" charset="0"/>
                      </a:endParaRPr>
                    </a:p>
                  </a:txBody>
                  <a:tcPr marL="9418" marR="9418" marT="9418" marB="0" anchor="ctr">
                    <a:solidFill>
                      <a:schemeClr val="accent2">
                        <a:lumMod val="60000"/>
                        <a:lumOff val="40000"/>
                      </a:schemeClr>
                    </a:solidFill>
                  </a:tcPr>
                </a:tc>
                <a:tc>
                  <a:txBody>
                    <a:bodyPr/>
                    <a:lstStyle/>
                    <a:p>
                      <a:pPr algn="ctr" fontAlgn="ctr"/>
                      <a:r>
                        <a:rPr lang="lv-LV" sz="1100" u="none" strike="noStrike" dirty="0">
                          <a:effectLst/>
                        </a:rPr>
                        <a:t>2.0</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a:effectLst/>
                        </a:rPr>
                        <a:t>1.8</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1.6</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1.5</a:t>
                      </a:r>
                      <a:endParaRPr lang="lv-LV" sz="1100" b="0" i="0" u="none" strike="noStrike" dirty="0">
                        <a:solidFill>
                          <a:srgbClr val="000000"/>
                        </a:solidFill>
                        <a:effectLst/>
                        <a:latin typeface="Calibri" panose="020F0502020204030204" pitchFamily="34" charset="0"/>
                      </a:endParaRPr>
                    </a:p>
                  </a:txBody>
                  <a:tcPr marL="9525" marR="9525" marT="9525" marB="0" anchor="ctr">
                    <a:solidFill>
                      <a:schemeClr val="bg1">
                        <a:lumMod val="85000"/>
                      </a:schemeClr>
                    </a:solidFill>
                  </a:tcPr>
                </a:tc>
                <a:tc>
                  <a:txBody>
                    <a:bodyPr/>
                    <a:lstStyle/>
                    <a:p>
                      <a:pPr algn="ctr" fontAlgn="ctr"/>
                      <a:r>
                        <a:rPr lang="lv-LV" sz="1100" u="none" strike="noStrike" dirty="0">
                          <a:effectLst/>
                        </a:rPr>
                        <a:t>1.4</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extLst>
                  <a:ext uri="{0D108BD9-81ED-4DB2-BD59-A6C34878D82A}">
                    <a16:rowId xmlns:a16="http://schemas.microsoft.com/office/drawing/2014/main" val="347307111"/>
                  </a:ext>
                </a:extLst>
              </a:tr>
              <a:tr h="188370">
                <a:tc>
                  <a:txBody>
                    <a:bodyPr/>
                    <a:lstStyle/>
                    <a:p>
                      <a:pPr algn="ctr" fontAlgn="ctr"/>
                      <a:r>
                        <a:rPr lang="lv-LV" sz="1100" u="none" strike="noStrike">
                          <a:effectLst/>
                        </a:rPr>
                        <a:t>30 vai 70</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a:effectLst/>
                        </a:rPr>
                        <a:t>4.0</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2.8</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b="1" u="none" strike="noStrike" dirty="0">
                          <a:effectLst/>
                        </a:rPr>
                        <a:t>2.3</a:t>
                      </a:r>
                      <a:endParaRPr lang="lv-LV" sz="1100" b="1" i="0" u="none" strike="noStrike" dirty="0">
                        <a:solidFill>
                          <a:srgbClr val="000000"/>
                        </a:solidFill>
                        <a:effectLst/>
                        <a:latin typeface="Calibri" panose="020F0502020204030204" pitchFamily="34" charset="0"/>
                      </a:endParaRPr>
                    </a:p>
                  </a:txBody>
                  <a:tcPr marL="9418" marR="9418" marT="9418" marB="0" anchor="ctr">
                    <a:solidFill>
                      <a:schemeClr val="accent2">
                        <a:lumMod val="60000"/>
                        <a:lumOff val="40000"/>
                      </a:schemeClr>
                    </a:solidFill>
                  </a:tcPr>
                </a:tc>
                <a:tc>
                  <a:txBody>
                    <a:bodyPr/>
                    <a:lstStyle/>
                    <a:p>
                      <a:pPr algn="ctr" fontAlgn="ctr"/>
                      <a:r>
                        <a:rPr lang="lv-LV" sz="1100" u="none" strike="noStrike" dirty="0">
                          <a:effectLst/>
                        </a:rPr>
                        <a:t>2.0</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a:effectLst/>
                        </a:rPr>
                        <a:t>1.8</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1.6</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1.5</a:t>
                      </a:r>
                      <a:endParaRPr lang="lv-LV" sz="1100" b="0" i="0" u="none" strike="noStrike" dirty="0">
                        <a:solidFill>
                          <a:srgbClr val="000000"/>
                        </a:solidFill>
                        <a:effectLst/>
                        <a:latin typeface="Calibri" panose="020F0502020204030204" pitchFamily="34" charset="0"/>
                      </a:endParaRPr>
                    </a:p>
                  </a:txBody>
                  <a:tcPr marL="9525" marR="9525" marT="9525" marB="0" anchor="ctr">
                    <a:solidFill>
                      <a:schemeClr val="bg1">
                        <a:lumMod val="85000"/>
                      </a:schemeClr>
                    </a:solidFill>
                  </a:tcPr>
                </a:tc>
                <a:tc>
                  <a:txBody>
                    <a:bodyPr/>
                    <a:lstStyle/>
                    <a:p>
                      <a:pPr algn="ctr" fontAlgn="ctr"/>
                      <a:r>
                        <a:rPr lang="lv-LV" sz="1100" u="none" strike="noStrike" dirty="0">
                          <a:effectLst/>
                        </a:rPr>
                        <a:t>1.4</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extLst>
                  <a:ext uri="{0D108BD9-81ED-4DB2-BD59-A6C34878D82A}">
                    <a16:rowId xmlns:a16="http://schemas.microsoft.com/office/drawing/2014/main" val="3346052898"/>
                  </a:ext>
                </a:extLst>
              </a:tr>
              <a:tr h="188370">
                <a:tc>
                  <a:txBody>
                    <a:bodyPr/>
                    <a:lstStyle/>
                    <a:p>
                      <a:pPr algn="ctr" fontAlgn="ctr"/>
                      <a:r>
                        <a:rPr lang="lv-LV" sz="1100" u="none" strike="noStrike">
                          <a:effectLst/>
                        </a:rPr>
                        <a:t>32 vai 68</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a:effectLst/>
                        </a:rPr>
                        <a:t>4.1</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2.9</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b="1" u="none" strike="noStrike" dirty="0">
                          <a:effectLst/>
                        </a:rPr>
                        <a:t>2.4</a:t>
                      </a:r>
                      <a:endParaRPr lang="lv-LV" sz="1100" b="1" i="0" u="none" strike="noStrike" dirty="0">
                        <a:solidFill>
                          <a:srgbClr val="000000"/>
                        </a:solidFill>
                        <a:effectLst/>
                        <a:latin typeface="Calibri" panose="020F0502020204030204" pitchFamily="34" charset="0"/>
                      </a:endParaRPr>
                    </a:p>
                  </a:txBody>
                  <a:tcPr marL="9418" marR="9418" marT="9418" marB="0" anchor="ctr">
                    <a:solidFill>
                      <a:schemeClr val="accent2">
                        <a:lumMod val="60000"/>
                        <a:lumOff val="40000"/>
                      </a:schemeClr>
                    </a:solidFill>
                  </a:tcPr>
                </a:tc>
                <a:tc>
                  <a:txBody>
                    <a:bodyPr/>
                    <a:lstStyle/>
                    <a:p>
                      <a:pPr algn="ctr" fontAlgn="ctr"/>
                      <a:r>
                        <a:rPr lang="lv-LV" sz="1100" u="none" strike="noStrike" dirty="0">
                          <a:effectLst/>
                        </a:rPr>
                        <a:t>2.1</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a:effectLst/>
                        </a:rPr>
                        <a:t>1.8</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1.7</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1.5</a:t>
                      </a:r>
                      <a:endParaRPr lang="lv-LV" sz="1100" b="0" i="0" u="none" strike="noStrike" dirty="0">
                        <a:solidFill>
                          <a:srgbClr val="000000"/>
                        </a:solidFill>
                        <a:effectLst/>
                        <a:latin typeface="Calibri" panose="020F0502020204030204" pitchFamily="34" charset="0"/>
                      </a:endParaRPr>
                    </a:p>
                  </a:txBody>
                  <a:tcPr marL="9525" marR="9525" marT="9525" marB="0" anchor="ctr">
                    <a:solidFill>
                      <a:schemeClr val="bg1">
                        <a:lumMod val="85000"/>
                      </a:schemeClr>
                    </a:solidFill>
                  </a:tcPr>
                </a:tc>
                <a:tc>
                  <a:txBody>
                    <a:bodyPr/>
                    <a:lstStyle/>
                    <a:p>
                      <a:pPr algn="ctr" fontAlgn="ctr"/>
                      <a:r>
                        <a:rPr lang="lv-LV" sz="1100" u="none" strike="noStrike" dirty="0">
                          <a:effectLst/>
                        </a:rPr>
                        <a:t>1.4</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extLst>
                  <a:ext uri="{0D108BD9-81ED-4DB2-BD59-A6C34878D82A}">
                    <a16:rowId xmlns:a16="http://schemas.microsoft.com/office/drawing/2014/main" val="2326198038"/>
                  </a:ext>
                </a:extLst>
              </a:tr>
              <a:tr h="188370">
                <a:tc>
                  <a:txBody>
                    <a:bodyPr/>
                    <a:lstStyle/>
                    <a:p>
                      <a:pPr algn="ctr" fontAlgn="ctr"/>
                      <a:r>
                        <a:rPr lang="lv-LV" sz="1100" u="none" strike="noStrike">
                          <a:effectLst/>
                        </a:rPr>
                        <a:t>35 vai 65</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a:effectLst/>
                        </a:rPr>
                        <a:t>4.2</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3.0</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b="1" u="none" strike="noStrike" dirty="0">
                          <a:effectLst/>
                        </a:rPr>
                        <a:t>2.4</a:t>
                      </a:r>
                      <a:endParaRPr lang="lv-LV" sz="1100" b="1" i="0" u="none" strike="noStrike" dirty="0">
                        <a:solidFill>
                          <a:srgbClr val="000000"/>
                        </a:solidFill>
                        <a:effectLst/>
                        <a:latin typeface="Calibri" panose="020F0502020204030204" pitchFamily="34" charset="0"/>
                      </a:endParaRPr>
                    </a:p>
                  </a:txBody>
                  <a:tcPr marL="9418" marR="9418" marT="9418" marB="0" anchor="ctr">
                    <a:solidFill>
                      <a:schemeClr val="accent2">
                        <a:lumMod val="60000"/>
                        <a:lumOff val="40000"/>
                      </a:schemeClr>
                    </a:solidFill>
                  </a:tcPr>
                </a:tc>
                <a:tc>
                  <a:txBody>
                    <a:bodyPr/>
                    <a:lstStyle/>
                    <a:p>
                      <a:pPr algn="ctr" fontAlgn="ctr"/>
                      <a:r>
                        <a:rPr lang="lv-LV" sz="1100" u="none" strike="noStrike" dirty="0">
                          <a:effectLst/>
                        </a:rPr>
                        <a:t>2.1</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a:effectLst/>
                        </a:rPr>
                        <a:t>1.9</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1.7</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1.6</a:t>
                      </a:r>
                      <a:endParaRPr lang="lv-LV" sz="1100" b="0" i="0" u="none" strike="noStrike" dirty="0">
                        <a:solidFill>
                          <a:srgbClr val="000000"/>
                        </a:solidFill>
                        <a:effectLst/>
                        <a:latin typeface="Calibri" panose="020F0502020204030204" pitchFamily="34" charset="0"/>
                      </a:endParaRPr>
                    </a:p>
                  </a:txBody>
                  <a:tcPr marL="9525" marR="9525" marT="9525" marB="0" anchor="ctr">
                    <a:solidFill>
                      <a:schemeClr val="bg1">
                        <a:lumMod val="85000"/>
                      </a:schemeClr>
                    </a:solidFill>
                  </a:tcPr>
                </a:tc>
                <a:tc>
                  <a:txBody>
                    <a:bodyPr/>
                    <a:lstStyle/>
                    <a:p>
                      <a:pPr algn="ctr" fontAlgn="ctr"/>
                      <a:r>
                        <a:rPr lang="lv-LV" sz="1100" u="none" strike="noStrike" dirty="0">
                          <a:effectLst/>
                        </a:rPr>
                        <a:t>1.5</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extLst>
                  <a:ext uri="{0D108BD9-81ED-4DB2-BD59-A6C34878D82A}">
                    <a16:rowId xmlns:a16="http://schemas.microsoft.com/office/drawing/2014/main" val="3961691206"/>
                  </a:ext>
                </a:extLst>
              </a:tr>
              <a:tr h="188370">
                <a:tc>
                  <a:txBody>
                    <a:bodyPr/>
                    <a:lstStyle/>
                    <a:p>
                      <a:pPr algn="ctr" fontAlgn="ctr"/>
                      <a:r>
                        <a:rPr lang="lv-LV" sz="1100" u="none" strike="noStrike">
                          <a:effectLst/>
                        </a:rPr>
                        <a:t>40 vai 60</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a:effectLst/>
                        </a:rPr>
                        <a:t>4.3</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3.0</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b="1" u="none" strike="noStrike">
                          <a:effectLst/>
                        </a:rPr>
                        <a:t>2.5</a:t>
                      </a:r>
                      <a:endParaRPr lang="lv-LV" sz="1100" b="1" i="0" u="none" strike="noStrike">
                        <a:solidFill>
                          <a:srgbClr val="000000"/>
                        </a:solidFill>
                        <a:effectLst/>
                        <a:latin typeface="Calibri" panose="020F0502020204030204" pitchFamily="34" charset="0"/>
                      </a:endParaRPr>
                    </a:p>
                  </a:txBody>
                  <a:tcPr marL="9418" marR="9418" marT="9418" marB="0" anchor="ctr">
                    <a:solidFill>
                      <a:schemeClr val="accent2">
                        <a:lumMod val="60000"/>
                        <a:lumOff val="40000"/>
                      </a:schemeClr>
                    </a:solidFill>
                  </a:tcPr>
                </a:tc>
                <a:tc>
                  <a:txBody>
                    <a:bodyPr/>
                    <a:lstStyle/>
                    <a:p>
                      <a:pPr algn="ctr" fontAlgn="ctr"/>
                      <a:r>
                        <a:rPr lang="lv-LV" sz="1100" u="none" strike="noStrike" dirty="0">
                          <a:effectLst/>
                        </a:rPr>
                        <a:t>2.2</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a:effectLst/>
                        </a:rPr>
                        <a:t>1.9</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1.8</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1.6</a:t>
                      </a:r>
                      <a:endParaRPr lang="lv-LV" sz="1100" b="0" i="0" u="none" strike="noStrike" dirty="0">
                        <a:solidFill>
                          <a:srgbClr val="000000"/>
                        </a:solidFill>
                        <a:effectLst/>
                        <a:latin typeface="Calibri" panose="020F0502020204030204" pitchFamily="34" charset="0"/>
                      </a:endParaRPr>
                    </a:p>
                  </a:txBody>
                  <a:tcPr marL="9525" marR="9525" marT="9525" marB="0" anchor="ctr">
                    <a:solidFill>
                      <a:schemeClr val="bg1">
                        <a:lumMod val="85000"/>
                      </a:schemeClr>
                    </a:solidFill>
                  </a:tcPr>
                </a:tc>
                <a:tc>
                  <a:txBody>
                    <a:bodyPr/>
                    <a:lstStyle/>
                    <a:p>
                      <a:pPr algn="ctr" fontAlgn="ctr"/>
                      <a:r>
                        <a:rPr lang="lv-LV" sz="1100" u="none" strike="noStrike" dirty="0">
                          <a:effectLst/>
                        </a:rPr>
                        <a:t>1.5</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extLst>
                  <a:ext uri="{0D108BD9-81ED-4DB2-BD59-A6C34878D82A}">
                    <a16:rowId xmlns:a16="http://schemas.microsoft.com/office/drawing/2014/main" val="2946329394"/>
                  </a:ext>
                </a:extLst>
              </a:tr>
              <a:tr h="188370">
                <a:tc>
                  <a:txBody>
                    <a:bodyPr/>
                    <a:lstStyle/>
                    <a:p>
                      <a:pPr algn="ctr" fontAlgn="ctr"/>
                      <a:r>
                        <a:rPr lang="lv-LV" sz="1100" u="none" strike="noStrike">
                          <a:effectLst/>
                        </a:rPr>
                        <a:t>45 vai 55</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a:effectLst/>
                        </a:rPr>
                        <a:t>4.4</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3.1</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b="1" u="none" strike="noStrike" dirty="0">
                          <a:effectLst/>
                        </a:rPr>
                        <a:t>2.5</a:t>
                      </a:r>
                      <a:endParaRPr lang="lv-LV" sz="1100" b="1" i="0" u="none" strike="noStrike" dirty="0">
                        <a:solidFill>
                          <a:srgbClr val="000000"/>
                        </a:solidFill>
                        <a:effectLst/>
                        <a:latin typeface="Calibri" panose="020F0502020204030204" pitchFamily="34" charset="0"/>
                      </a:endParaRPr>
                    </a:p>
                  </a:txBody>
                  <a:tcPr marL="9418" marR="9418" marT="9418" marB="0" anchor="ctr">
                    <a:solidFill>
                      <a:schemeClr val="accent2">
                        <a:lumMod val="60000"/>
                        <a:lumOff val="40000"/>
                      </a:schemeClr>
                    </a:solidFill>
                  </a:tcPr>
                </a:tc>
                <a:tc>
                  <a:txBody>
                    <a:bodyPr/>
                    <a:lstStyle/>
                    <a:p>
                      <a:pPr algn="ctr" fontAlgn="ctr"/>
                      <a:r>
                        <a:rPr lang="lv-LV" sz="1100" u="none" strike="noStrike" dirty="0">
                          <a:effectLst/>
                        </a:rPr>
                        <a:t>2.2</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a:effectLst/>
                        </a:rPr>
                        <a:t>2.0</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1.8</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1.6</a:t>
                      </a:r>
                      <a:endParaRPr lang="lv-LV" sz="1100" b="0" i="0" u="none" strike="noStrike" dirty="0">
                        <a:solidFill>
                          <a:srgbClr val="000000"/>
                        </a:solidFill>
                        <a:effectLst/>
                        <a:latin typeface="Calibri" panose="020F0502020204030204" pitchFamily="34" charset="0"/>
                      </a:endParaRPr>
                    </a:p>
                  </a:txBody>
                  <a:tcPr marL="9525" marR="9525" marT="9525" marB="0" anchor="ctr">
                    <a:solidFill>
                      <a:schemeClr val="bg1">
                        <a:lumMod val="85000"/>
                      </a:schemeClr>
                    </a:solidFill>
                  </a:tcPr>
                </a:tc>
                <a:tc>
                  <a:txBody>
                    <a:bodyPr/>
                    <a:lstStyle/>
                    <a:p>
                      <a:pPr algn="ctr" fontAlgn="ctr"/>
                      <a:r>
                        <a:rPr lang="lv-LV" sz="1100" u="none" strike="noStrike" dirty="0">
                          <a:effectLst/>
                        </a:rPr>
                        <a:t>1.5</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extLst>
                  <a:ext uri="{0D108BD9-81ED-4DB2-BD59-A6C34878D82A}">
                    <a16:rowId xmlns:a16="http://schemas.microsoft.com/office/drawing/2014/main" val="1790131700"/>
                  </a:ext>
                </a:extLst>
              </a:tr>
              <a:tr h="188370">
                <a:tc>
                  <a:txBody>
                    <a:bodyPr/>
                    <a:lstStyle/>
                    <a:p>
                      <a:pPr algn="ctr" fontAlgn="ctr"/>
                      <a:r>
                        <a:rPr lang="lv-LV" sz="1100" u="none" strike="noStrike">
                          <a:effectLst/>
                        </a:rPr>
                        <a:t>50 vai 50</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a:effectLst/>
                        </a:rPr>
                        <a:t>4.4</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3.1</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b="1" u="none" strike="noStrike" dirty="0">
                          <a:effectLst/>
                        </a:rPr>
                        <a:t>2.5</a:t>
                      </a:r>
                      <a:endParaRPr lang="lv-LV" sz="1100" b="1" i="0" u="none" strike="noStrike" dirty="0">
                        <a:solidFill>
                          <a:srgbClr val="000000"/>
                        </a:solidFill>
                        <a:effectLst/>
                        <a:latin typeface="Calibri" panose="020F0502020204030204" pitchFamily="34" charset="0"/>
                      </a:endParaRPr>
                    </a:p>
                  </a:txBody>
                  <a:tcPr marL="9418" marR="9418" marT="9418" marB="0" anchor="ctr">
                    <a:solidFill>
                      <a:schemeClr val="accent2">
                        <a:lumMod val="60000"/>
                        <a:lumOff val="40000"/>
                      </a:schemeClr>
                    </a:solidFill>
                  </a:tcPr>
                </a:tc>
                <a:tc>
                  <a:txBody>
                    <a:bodyPr/>
                    <a:lstStyle/>
                    <a:p>
                      <a:pPr algn="ctr" fontAlgn="ctr"/>
                      <a:r>
                        <a:rPr lang="lv-LV" sz="1100" u="none" strike="noStrike" dirty="0">
                          <a:effectLst/>
                        </a:rPr>
                        <a:t>2.2</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a:effectLst/>
                        </a:rPr>
                        <a:t>2.0</a:t>
                      </a:r>
                      <a:endParaRPr lang="lv-LV" sz="1100" b="0" i="0" u="none" strike="noStrike">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1.8</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a:txBody>
                    <a:bodyPr/>
                    <a:lstStyle/>
                    <a:p>
                      <a:pPr algn="ctr" fontAlgn="ctr"/>
                      <a:r>
                        <a:rPr lang="lv-LV" sz="1100" u="none" strike="noStrike" dirty="0">
                          <a:effectLst/>
                        </a:rPr>
                        <a:t>1.7</a:t>
                      </a:r>
                      <a:endParaRPr lang="lv-LV" sz="1100" b="0" i="0" u="none" strike="noStrike" dirty="0">
                        <a:solidFill>
                          <a:srgbClr val="000000"/>
                        </a:solidFill>
                        <a:effectLst/>
                        <a:latin typeface="Calibri" panose="020F0502020204030204" pitchFamily="34" charset="0"/>
                      </a:endParaRPr>
                    </a:p>
                  </a:txBody>
                  <a:tcPr marL="9525" marR="9525" marT="9525" marB="0" anchor="ctr">
                    <a:solidFill>
                      <a:schemeClr val="bg1">
                        <a:lumMod val="85000"/>
                      </a:schemeClr>
                    </a:solidFill>
                  </a:tcPr>
                </a:tc>
                <a:tc>
                  <a:txBody>
                    <a:bodyPr/>
                    <a:lstStyle/>
                    <a:p>
                      <a:pPr algn="ctr" fontAlgn="ctr"/>
                      <a:r>
                        <a:rPr lang="lv-LV" sz="1100" u="none" strike="noStrike" dirty="0">
                          <a:effectLst/>
                        </a:rPr>
                        <a:t>1.5</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extLst>
                  <a:ext uri="{0D108BD9-81ED-4DB2-BD59-A6C34878D82A}">
                    <a16:rowId xmlns:a16="http://schemas.microsoft.com/office/drawing/2014/main" val="1921830678"/>
                  </a:ext>
                </a:extLst>
              </a:tr>
            </a:tbl>
          </a:graphicData>
        </a:graphic>
      </p:graphicFrame>
      <p:sp>
        <p:nvSpPr>
          <p:cNvPr id="10" name="TextBox 9">
            <a:extLst>
              <a:ext uri="{FF2B5EF4-FFF2-40B4-BE49-F238E27FC236}">
                <a16:creationId xmlns:a16="http://schemas.microsoft.com/office/drawing/2014/main" id="{B01EBD27-37A0-5A39-D087-15FDB0278F8D}"/>
              </a:ext>
            </a:extLst>
          </p:cNvPr>
          <p:cNvSpPr txBox="1"/>
          <p:nvPr/>
        </p:nvSpPr>
        <p:spPr>
          <a:xfrm>
            <a:off x="1348568" y="195553"/>
            <a:ext cx="6335357" cy="307777"/>
          </a:xfrm>
          <a:prstGeom prst="rect">
            <a:avLst/>
          </a:prstGeom>
          <a:noFill/>
        </p:spPr>
        <p:txBody>
          <a:bodyPr wrap="square" rtlCol="0">
            <a:spAutoFit/>
          </a:bodyPr>
          <a:lstStyle/>
          <a:p>
            <a:r>
              <a:rPr lang="lv-LV" sz="1400" b="1" dirty="0">
                <a:latin typeface="+mj-lt"/>
              </a:rPr>
              <a:t>Pētījuma rezultātu statistiskās kļūdas noteikšanas tabula </a:t>
            </a:r>
            <a:r>
              <a:rPr lang="lv-LV" sz="1400" dirty="0">
                <a:latin typeface="+mj-lt"/>
              </a:rPr>
              <a:t>(ar 95% varbūtību)</a:t>
            </a:r>
          </a:p>
        </p:txBody>
      </p:sp>
      <p:sp>
        <p:nvSpPr>
          <p:cNvPr id="11" name="Slide Number Placeholder 1">
            <a:extLst>
              <a:ext uri="{FF2B5EF4-FFF2-40B4-BE49-F238E27FC236}">
                <a16:creationId xmlns:a16="http://schemas.microsoft.com/office/drawing/2014/main" id="{1A90D980-A74D-9AB9-8FCA-7EC32BAA8AEE}"/>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7</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52750928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2A81BD-620A-2AD4-204B-5570CA7C231E}"/>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6.2. Nozīmīgākie informācijas avoti par sportā aizliegtajām vielām </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59FA6D7C-0761-A6CE-045D-6AFDF7977487}"/>
              </a:ext>
            </a:extLst>
          </p:cNvPr>
          <p:cNvSpPr txBox="1">
            <a:spLocks/>
          </p:cNvSpPr>
          <p:nvPr/>
        </p:nvSpPr>
        <p:spPr>
          <a:xfrm>
            <a:off x="406517" y="588970"/>
            <a:ext cx="7746359" cy="339746"/>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Kur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Jūs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esat</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ieguvis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informāciju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par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sportā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aizliegtajām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vielām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a:t>
            </a:r>
            <a:endPar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B9711191-B2A1-FF35-F162-CC222B24A023}"/>
              </a:ext>
            </a:extLst>
          </p:cNvPr>
          <p:cNvGraphicFramePr/>
          <p:nvPr/>
        </p:nvGraphicFramePr>
        <p:xfrm>
          <a:off x="724618" y="1035088"/>
          <a:ext cx="7980470" cy="4935944"/>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86D7FB8D-1177-750C-646A-B55F6ECC6CB4}"/>
              </a:ext>
            </a:extLst>
          </p:cNvPr>
          <p:cNvSpPr txBox="1"/>
          <p:nvPr/>
        </p:nvSpPr>
        <p:spPr>
          <a:xfrm>
            <a:off x="6387733" y="5724811"/>
            <a:ext cx="2467342" cy="246221"/>
          </a:xfrm>
          <a:prstGeom prst="rect">
            <a:avLst/>
          </a:prstGeom>
          <a:noFill/>
        </p:spPr>
        <p:txBody>
          <a:bodyPr wrap="none" rtlCol="0">
            <a:spAutoFit/>
          </a:bodyPr>
          <a:lstStyle/>
          <a:p>
            <a:r>
              <a:rPr lang="lv-LV" sz="1000" dirty="0"/>
              <a:t>Bāze: visi aptaujas dalībnieki, 2024: n= 1536</a:t>
            </a:r>
          </a:p>
        </p:txBody>
      </p:sp>
      <p:sp>
        <p:nvSpPr>
          <p:cNvPr id="6" name="TextBox 5">
            <a:extLst>
              <a:ext uri="{FF2B5EF4-FFF2-40B4-BE49-F238E27FC236}">
                <a16:creationId xmlns:a16="http://schemas.microsoft.com/office/drawing/2014/main" id="{BC133EE3-7C9F-F23E-5907-6DBA36C72ECA}"/>
              </a:ext>
            </a:extLst>
          </p:cNvPr>
          <p:cNvSpPr txBox="1"/>
          <p:nvPr/>
        </p:nvSpPr>
        <p:spPr>
          <a:xfrm>
            <a:off x="6495564" y="3725465"/>
            <a:ext cx="2467343" cy="1400383"/>
          </a:xfrm>
          <a:prstGeom prst="rect">
            <a:avLst/>
          </a:prstGeom>
          <a:noFill/>
        </p:spPr>
        <p:txBody>
          <a:bodyPr wrap="square" rtlCol="0">
            <a:spAutoFit/>
          </a:bodyPr>
          <a:lstStyle/>
          <a:p>
            <a:r>
              <a:rPr lang="lv-LV" sz="1000" dirty="0">
                <a:latin typeface="+mj-lt"/>
              </a:rPr>
              <a:t>Kā citi avoti (grafikā) tika minēti:</a:t>
            </a:r>
          </a:p>
          <a:p>
            <a:pPr marL="171450" indent="-171450">
              <a:spcBef>
                <a:spcPts val="300"/>
              </a:spcBef>
              <a:buFont typeface="Wingdings" panose="05000000000000000000" pitchFamily="2" charset="2"/>
              <a:buChar char="ü"/>
            </a:pPr>
            <a:r>
              <a:rPr lang="lv-LV" sz="1000" dirty="0">
                <a:latin typeface="+mj-lt"/>
              </a:rPr>
              <a:t>No sportistiem, sporta zālē;</a:t>
            </a:r>
          </a:p>
          <a:p>
            <a:pPr marL="171450" indent="-171450">
              <a:spcBef>
                <a:spcPts val="300"/>
              </a:spcBef>
              <a:buFont typeface="Wingdings" panose="05000000000000000000" pitchFamily="2" charset="2"/>
              <a:buChar char="ü"/>
            </a:pPr>
            <a:r>
              <a:rPr lang="lv-LV" sz="1000" dirty="0">
                <a:latin typeface="+mj-lt"/>
              </a:rPr>
              <a:t>Ir medicīnas darbinieks;</a:t>
            </a:r>
          </a:p>
          <a:p>
            <a:pPr marL="171450" indent="-171450">
              <a:spcBef>
                <a:spcPts val="300"/>
              </a:spcBef>
              <a:buFont typeface="Wingdings" panose="05000000000000000000" pitchFamily="2" charset="2"/>
              <a:buChar char="ü"/>
            </a:pPr>
            <a:r>
              <a:rPr lang="lv-LV" sz="1000" dirty="0">
                <a:latin typeface="+mj-lt"/>
              </a:rPr>
              <a:t>No MI </a:t>
            </a:r>
            <a:r>
              <a:rPr lang="lv-LV" sz="1000" dirty="0" err="1">
                <a:latin typeface="+mj-lt"/>
              </a:rPr>
              <a:t>sarunbotiem</a:t>
            </a:r>
            <a:r>
              <a:rPr lang="lv-LV" sz="1000" dirty="0">
                <a:latin typeface="+mj-lt"/>
              </a:rPr>
              <a:t>;</a:t>
            </a:r>
          </a:p>
          <a:p>
            <a:pPr marL="171450" indent="-171450">
              <a:spcBef>
                <a:spcPts val="300"/>
              </a:spcBef>
              <a:buFont typeface="Wingdings" panose="05000000000000000000" pitchFamily="2" charset="2"/>
              <a:buChar char="ü"/>
            </a:pPr>
            <a:r>
              <a:rPr lang="lv-LV" sz="1000" dirty="0">
                <a:latin typeface="+mj-lt"/>
              </a:rPr>
              <a:t>Darba vieta ir saistīta ar sportu;</a:t>
            </a:r>
          </a:p>
          <a:p>
            <a:pPr marL="171450" indent="-171450">
              <a:spcBef>
                <a:spcPts val="300"/>
              </a:spcBef>
              <a:buFont typeface="Wingdings" panose="05000000000000000000" pitchFamily="2" charset="2"/>
              <a:buChar char="ü"/>
            </a:pPr>
            <a:r>
              <a:rPr lang="lv-LV" sz="1000" dirty="0">
                <a:latin typeface="+mj-lt"/>
              </a:rPr>
              <a:t>Citi mediji (mākslas mediji, grāmatas);</a:t>
            </a:r>
          </a:p>
          <a:p>
            <a:pPr marL="171450" indent="-171450">
              <a:spcBef>
                <a:spcPts val="300"/>
              </a:spcBef>
              <a:buFont typeface="Wingdings" panose="05000000000000000000" pitchFamily="2" charset="2"/>
              <a:buChar char="ü"/>
            </a:pPr>
            <a:r>
              <a:rPr lang="lv-LV" sz="1000" dirty="0">
                <a:latin typeface="+mj-lt"/>
              </a:rPr>
              <a:t>No policijas.</a:t>
            </a:r>
          </a:p>
        </p:txBody>
      </p:sp>
      <p:sp>
        <p:nvSpPr>
          <p:cNvPr id="7" name="Slide Number Placeholder 1">
            <a:extLst>
              <a:ext uri="{FF2B5EF4-FFF2-40B4-BE49-F238E27FC236}">
                <a16:creationId xmlns:a16="http://schemas.microsoft.com/office/drawing/2014/main" id="{A6D04EC3-FFBD-3544-8C31-88CE5D6E0C44}"/>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70</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4044957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6124E46-0BBF-1C4E-5BB0-CD6CF03E5C9E}"/>
              </a:ext>
            </a:extLst>
          </p:cNvPr>
          <p:cNvSpPr txBox="1"/>
          <p:nvPr/>
        </p:nvSpPr>
        <p:spPr>
          <a:xfrm>
            <a:off x="1907489" y="6022809"/>
            <a:ext cx="2467342" cy="246221"/>
          </a:xfrm>
          <a:prstGeom prst="rect">
            <a:avLst/>
          </a:prstGeom>
          <a:noFill/>
        </p:spPr>
        <p:txBody>
          <a:bodyPr wrap="none" rtlCol="0">
            <a:spAutoFit/>
          </a:bodyPr>
          <a:lstStyle/>
          <a:p>
            <a:r>
              <a:rPr lang="lv-LV" sz="1000" dirty="0"/>
              <a:t>Bāze: visi aptaujas dalībnieki, 2024: n= 1536</a:t>
            </a:r>
          </a:p>
        </p:txBody>
      </p:sp>
      <p:graphicFrame>
        <p:nvGraphicFramePr>
          <p:cNvPr id="4" name="Chart 3">
            <a:extLst>
              <a:ext uri="{FF2B5EF4-FFF2-40B4-BE49-F238E27FC236}">
                <a16:creationId xmlns:a16="http://schemas.microsoft.com/office/drawing/2014/main" id="{54E8DB1F-E383-3396-D24D-9CE2AB977554}"/>
              </a:ext>
            </a:extLst>
          </p:cNvPr>
          <p:cNvGraphicFramePr/>
          <p:nvPr/>
        </p:nvGraphicFramePr>
        <p:xfrm>
          <a:off x="0" y="888783"/>
          <a:ext cx="3510951" cy="3381555"/>
        </p:xfrm>
        <a:graphic>
          <a:graphicData uri="http://schemas.openxmlformats.org/drawingml/2006/chart">
            <c:chart xmlns:c="http://schemas.openxmlformats.org/drawingml/2006/chart" xmlns:r="http://schemas.openxmlformats.org/officeDocument/2006/relationships" r:id="rId2"/>
          </a:graphicData>
        </a:graphic>
      </p:graphicFrame>
      <p:sp>
        <p:nvSpPr>
          <p:cNvPr id="5" name="Title 1">
            <a:extLst>
              <a:ext uri="{FF2B5EF4-FFF2-40B4-BE49-F238E27FC236}">
                <a16:creationId xmlns:a16="http://schemas.microsoft.com/office/drawing/2014/main" id="{8D23BB12-49FD-AAB6-CA36-34C523F8CCAA}"/>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6.3. Mācību pieredze par sportā aizliegtām vielām </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6" name="Text Placeholder 4">
            <a:extLst>
              <a:ext uri="{FF2B5EF4-FFF2-40B4-BE49-F238E27FC236}">
                <a16:creationId xmlns:a16="http://schemas.microsoft.com/office/drawing/2014/main" id="{E3A7D0EE-BCB8-F491-F816-872B8B6B6898}"/>
              </a:ext>
            </a:extLst>
          </p:cNvPr>
          <p:cNvSpPr txBox="1">
            <a:spLocks/>
          </p:cNvSpPr>
          <p:nvPr/>
        </p:nvSpPr>
        <p:spPr>
          <a:xfrm>
            <a:off x="406517" y="588970"/>
            <a:ext cx="3662563" cy="535742"/>
          </a:xfrm>
          <a:prstGeom prst="rect">
            <a:avLst/>
          </a:prstGeom>
        </p:spPr>
        <p:txBody>
          <a:bodyPr/>
          <a:lstStyle/>
          <a:p>
            <a:pPr lvl="0" eaLnBrk="0" hangingPunct="0">
              <a:spcBef>
                <a:spcPct val="20000"/>
              </a:spcBef>
              <a:defRPr/>
            </a:pP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Vai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Jūs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esat</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skolā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augstskolā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vai</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sporta</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nodarbībās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mācījāties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par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sportā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aizliegtām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dopinga</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vielām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a:t>
            </a:r>
            <a:endPar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endParaRPr>
          </a:p>
        </p:txBody>
      </p:sp>
      <p:graphicFrame>
        <p:nvGraphicFramePr>
          <p:cNvPr id="7" name="Chart 6">
            <a:extLst>
              <a:ext uri="{FF2B5EF4-FFF2-40B4-BE49-F238E27FC236}">
                <a16:creationId xmlns:a16="http://schemas.microsoft.com/office/drawing/2014/main" id="{90530DBD-3A19-99C7-7FCE-003D55585997}"/>
              </a:ext>
            </a:extLst>
          </p:cNvPr>
          <p:cNvGraphicFramePr/>
          <p:nvPr/>
        </p:nvGraphicFramePr>
        <p:xfrm>
          <a:off x="572442" y="4166552"/>
          <a:ext cx="3312368" cy="1799057"/>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1DA7FC23-D440-CCA1-3D92-A4FDE32B8C6E}"/>
              </a:ext>
            </a:extLst>
          </p:cNvPr>
          <p:cNvSpPr txBox="1"/>
          <p:nvPr/>
        </p:nvSpPr>
        <p:spPr>
          <a:xfrm>
            <a:off x="1230112" y="3857855"/>
            <a:ext cx="1997029" cy="415498"/>
          </a:xfrm>
          <a:prstGeom prst="rect">
            <a:avLst/>
          </a:prstGeom>
          <a:noFill/>
        </p:spPr>
        <p:txBody>
          <a:bodyPr wrap="square" rtlCol="0">
            <a:spAutoFit/>
          </a:bodyPr>
          <a:lstStyle/>
          <a:p>
            <a:pPr algn="ctr"/>
            <a:r>
              <a:rPr lang="lv-LV" sz="1050" b="1" dirty="0">
                <a:solidFill>
                  <a:schemeClr val="accent1">
                    <a:lumMod val="50000"/>
                  </a:schemeClr>
                </a:solidFill>
                <a:latin typeface="+mj-lt"/>
              </a:rPr>
              <a:t>Ir mācījušies  par sportā aizliegtām dopinga vielām</a:t>
            </a:r>
            <a:endParaRPr lang="lv-LV" sz="1050" b="0" dirty="0">
              <a:solidFill>
                <a:schemeClr val="accent1">
                  <a:lumMod val="50000"/>
                </a:schemeClr>
              </a:solidFill>
              <a:latin typeface="+mj-lt"/>
            </a:endParaRPr>
          </a:p>
        </p:txBody>
      </p:sp>
      <p:sp>
        <p:nvSpPr>
          <p:cNvPr id="9" name="Arrow: Down 8">
            <a:extLst>
              <a:ext uri="{FF2B5EF4-FFF2-40B4-BE49-F238E27FC236}">
                <a16:creationId xmlns:a16="http://schemas.microsoft.com/office/drawing/2014/main" id="{C7C1E872-2286-DCD2-3A66-3720F78835FA}"/>
              </a:ext>
            </a:extLst>
          </p:cNvPr>
          <p:cNvSpPr/>
          <p:nvPr/>
        </p:nvSpPr>
        <p:spPr>
          <a:xfrm rot="16200000">
            <a:off x="3301501" y="904301"/>
            <a:ext cx="246222" cy="1900444"/>
          </a:xfrm>
          <a:prstGeom prst="downArrow">
            <a:avLst/>
          </a:prstGeom>
          <a:solidFill>
            <a:schemeClr val="accent2"/>
          </a:solid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10" name="Chart 9">
            <a:extLst>
              <a:ext uri="{FF2B5EF4-FFF2-40B4-BE49-F238E27FC236}">
                <a16:creationId xmlns:a16="http://schemas.microsoft.com/office/drawing/2014/main" id="{B3A261DE-1611-D107-A74C-DB6C5A4A563E}"/>
              </a:ext>
            </a:extLst>
          </p:cNvPr>
          <p:cNvGraphicFramePr/>
          <p:nvPr>
            <p:extLst>
              <p:ext uri="{D42A27DB-BD31-4B8C-83A1-F6EECF244321}">
                <p14:modId xmlns:p14="http://schemas.microsoft.com/office/powerpoint/2010/main" val="1229544557"/>
              </p:ext>
            </p:extLst>
          </p:nvPr>
        </p:nvGraphicFramePr>
        <p:xfrm>
          <a:off x="4672584" y="1225296"/>
          <a:ext cx="4389120" cy="4270248"/>
        </p:xfrm>
        <a:graphic>
          <a:graphicData uri="http://schemas.openxmlformats.org/drawingml/2006/chart">
            <c:chart xmlns:c="http://schemas.openxmlformats.org/drawingml/2006/chart" xmlns:r="http://schemas.openxmlformats.org/officeDocument/2006/relationships" r:id="rId4"/>
          </a:graphicData>
        </a:graphic>
      </p:graphicFrame>
      <p:sp>
        <p:nvSpPr>
          <p:cNvPr id="11" name="Text Placeholder 4">
            <a:extLst>
              <a:ext uri="{FF2B5EF4-FFF2-40B4-BE49-F238E27FC236}">
                <a16:creationId xmlns:a16="http://schemas.microsoft.com/office/drawing/2014/main" id="{857D3FBD-3053-F1DA-B4E3-BA8C3A9A9F4C}"/>
              </a:ext>
            </a:extLst>
          </p:cNvPr>
          <p:cNvSpPr txBox="1">
            <a:spLocks/>
          </p:cNvSpPr>
          <p:nvPr/>
        </p:nvSpPr>
        <p:spPr>
          <a:xfrm>
            <a:off x="6094085" y="588970"/>
            <a:ext cx="2958475" cy="535742"/>
          </a:xfrm>
          <a:prstGeom prst="rect">
            <a:avLst/>
          </a:prstGeom>
        </p:spPr>
        <p:txBody>
          <a:bodyPr/>
          <a:lstStyle/>
          <a:p>
            <a:pPr lvl="0" eaLnBrk="0" hangingPunct="0">
              <a:spcBef>
                <a:spcPct val="20000"/>
              </a:spcBef>
              <a:defRPr/>
            </a:pP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Par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kurām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no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šīm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tēmām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skolā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augstskolā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vai</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sporta</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nodarbībās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Jums tika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mācīts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a:t>
            </a:r>
            <a:endPar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endParaRPr>
          </a:p>
        </p:txBody>
      </p:sp>
      <p:sp>
        <p:nvSpPr>
          <p:cNvPr id="12" name="TextBox 11">
            <a:extLst>
              <a:ext uri="{FF2B5EF4-FFF2-40B4-BE49-F238E27FC236}">
                <a16:creationId xmlns:a16="http://schemas.microsoft.com/office/drawing/2014/main" id="{859EC9A8-3583-EE9F-99D3-BB139AD244D9}"/>
              </a:ext>
            </a:extLst>
          </p:cNvPr>
          <p:cNvSpPr txBox="1"/>
          <p:nvPr/>
        </p:nvSpPr>
        <p:spPr>
          <a:xfrm>
            <a:off x="5443169" y="5730874"/>
            <a:ext cx="2877871" cy="400110"/>
          </a:xfrm>
          <a:prstGeom prst="rect">
            <a:avLst/>
          </a:prstGeom>
          <a:noFill/>
        </p:spPr>
        <p:txBody>
          <a:bodyPr wrap="square" rtlCol="0">
            <a:spAutoFit/>
          </a:bodyPr>
          <a:lstStyle/>
          <a:p>
            <a:r>
              <a:rPr lang="lv-LV" sz="1000" dirty="0"/>
              <a:t>Bāze: respondenti, kuri ir mācījušies par sportā aizliegtām dopinga vielām, 2024: n= 168</a:t>
            </a:r>
          </a:p>
        </p:txBody>
      </p:sp>
      <p:sp>
        <p:nvSpPr>
          <p:cNvPr id="3" name="Slide Number Placeholder 1">
            <a:extLst>
              <a:ext uri="{FF2B5EF4-FFF2-40B4-BE49-F238E27FC236}">
                <a16:creationId xmlns:a16="http://schemas.microsoft.com/office/drawing/2014/main" id="{7A36CF07-E89A-CA09-3F5D-84EFD3A218D1}"/>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71</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411916022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82472-E316-5B97-0C3B-8859DC7B48D5}"/>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6.3. Mācību pieredze par sportā aizliegtām vielām </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AE677A5E-EE30-1B25-45C8-B519E437F1F6}"/>
              </a:ext>
            </a:extLst>
          </p:cNvPr>
          <p:cNvSpPr txBox="1">
            <a:spLocks/>
          </p:cNvSpPr>
          <p:nvPr/>
        </p:nvSpPr>
        <p:spPr>
          <a:xfrm>
            <a:off x="388230" y="662121"/>
            <a:ext cx="7996818" cy="534601"/>
          </a:xfrm>
          <a:prstGeom prst="rect">
            <a:avLst/>
          </a:prstGeom>
        </p:spPr>
        <p:txBody>
          <a:bodyPr/>
          <a:lstStyle/>
          <a:p>
            <a:pPr lvl="0" eaLnBrk="0" hangingPunct="0">
              <a:spcBef>
                <a:spcPct val="20000"/>
              </a:spcBef>
              <a:defRPr/>
            </a:pP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Ir mācījies par sportā aizliegtām dopinga vielām skolā, augstskolā vai sporta nodarbībās </a:t>
            </a:r>
          </a:p>
        </p:txBody>
      </p:sp>
      <p:graphicFrame>
        <p:nvGraphicFramePr>
          <p:cNvPr id="4" name="Chart 3">
            <a:extLst>
              <a:ext uri="{FF2B5EF4-FFF2-40B4-BE49-F238E27FC236}">
                <a16:creationId xmlns:a16="http://schemas.microsoft.com/office/drawing/2014/main" id="{19877848-80B6-0451-30A9-D11064541C44}"/>
              </a:ext>
            </a:extLst>
          </p:cNvPr>
          <p:cNvGraphicFramePr/>
          <p:nvPr/>
        </p:nvGraphicFramePr>
        <p:xfrm>
          <a:off x="1476549" y="1058752"/>
          <a:ext cx="6494253" cy="5319484"/>
        </p:xfrm>
        <a:graphic>
          <a:graphicData uri="http://schemas.openxmlformats.org/drawingml/2006/chart">
            <c:chart xmlns:c="http://schemas.openxmlformats.org/drawingml/2006/chart" xmlns:r="http://schemas.openxmlformats.org/officeDocument/2006/relationships" r:id="rId2"/>
          </a:graphicData>
        </a:graphic>
      </p:graphicFrame>
      <p:sp>
        <p:nvSpPr>
          <p:cNvPr id="5" name="Slide Number Placeholder 1">
            <a:extLst>
              <a:ext uri="{FF2B5EF4-FFF2-40B4-BE49-F238E27FC236}">
                <a16:creationId xmlns:a16="http://schemas.microsoft.com/office/drawing/2014/main" id="{5F64A032-A4AA-FE55-B1BE-B0F3163C2EE1}"/>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72</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15289522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D74356-C68B-AD69-8AA7-72B2958AE1E5}"/>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6.4. Saskarsme ar informāciju par Latvijas institūciju paveikto, apkarojot dopinga lietošanu sportā</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4" name="Text Placeholder 4">
            <a:extLst>
              <a:ext uri="{FF2B5EF4-FFF2-40B4-BE49-F238E27FC236}">
                <a16:creationId xmlns:a16="http://schemas.microsoft.com/office/drawing/2014/main" id="{F495A6D5-F544-3FF0-4B4D-C2D1AEF0761D}"/>
              </a:ext>
            </a:extLst>
          </p:cNvPr>
          <p:cNvSpPr txBox="1">
            <a:spLocks/>
          </p:cNvSpPr>
          <p:nvPr/>
        </p:nvSpPr>
        <p:spPr>
          <a:xfrm>
            <a:off x="362384" y="1288162"/>
            <a:ext cx="3927739" cy="819208"/>
          </a:xfrm>
          <a:prstGeom prst="rect">
            <a:avLst/>
          </a:prstGeom>
        </p:spPr>
        <p:txBody>
          <a:bodyPr/>
          <a:lstStyle/>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Vai pēdējā gada laikā Jūs esat </a:t>
            </a:r>
            <a:r>
              <a:rPr kumimoji="0" lang="lv-LV" sz="1200" b="0" i="0" u="none" strike="noStrike" kern="1200" cap="none" spc="0" normalizeH="0" baseline="0" noProof="0" dirty="0" err="1">
                <a:ln>
                  <a:noFill/>
                </a:ln>
                <a:solidFill>
                  <a:schemeClr val="tx2">
                    <a:lumMod val="50000"/>
                  </a:schemeClr>
                </a:solidFill>
                <a:effectLst/>
                <a:uLnTx/>
                <a:uFillTx/>
                <a:latin typeface="+mn-lt"/>
                <a:ea typeface="+mn-ea"/>
                <a:cs typeface="+mn-cs"/>
              </a:rPr>
              <a:t>saskāries</a:t>
            </a: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 (lasījis, redzējis, dzirdējis) ar kādu informāciju par Latvijas institūciju paveikto apkarojot dopinga lietošanu sportā?</a:t>
            </a:r>
          </a:p>
        </p:txBody>
      </p:sp>
      <p:graphicFrame>
        <p:nvGraphicFramePr>
          <p:cNvPr id="5" name="Chart 4">
            <a:extLst>
              <a:ext uri="{FF2B5EF4-FFF2-40B4-BE49-F238E27FC236}">
                <a16:creationId xmlns:a16="http://schemas.microsoft.com/office/drawing/2014/main" id="{B01EC100-9702-12E5-F6DC-A95081FD55D6}"/>
              </a:ext>
            </a:extLst>
          </p:cNvPr>
          <p:cNvGraphicFramePr/>
          <p:nvPr/>
        </p:nvGraphicFramePr>
        <p:xfrm>
          <a:off x="132197" y="1987354"/>
          <a:ext cx="4412371" cy="3677030"/>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 Placeholder 4">
            <a:extLst>
              <a:ext uri="{FF2B5EF4-FFF2-40B4-BE49-F238E27FC236}">
                <a16:creationId xmlns:a16="http://schemas.microsoft.com/office/drawing/2014/main" id="{5B3A9D19-01D8-D66C-A938-8B2EB451A569}"/>
              </a:ext>
            </a:extLst>
          </p:cNvPr>
          <p:cNvSpPr txBox="1">
            <a:spLocks/>
          </p:cNvSpPr>
          <p:nvPr/>
        </p:nvSpPr>
        <p:spPr>
          <a:xfrm>
            <a:off x="4830752" y="1285114"/>
            <a:ext cx="3927739" cy="819208"/>
          </a:xfrm>
          <a:prstGeom prst="rect">
            <a:avLst/>
          </a:prstGeom>
        </p:spPr>
        <p:txBody>
          <a:bodyPr/>
          <a:lstStyle/>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Vai Jūs esat dzirdējis par iniciatīvu “patiess sports” vai kādu informāciju par Latvijas Antidopinga biroja paveikto, apkarojot dopinga lietošanu sportā? </a:t>
            </a:r>
          </a:p>
        </p:txBody>
      </p:sp>
      <p:graphicFrame>
        <p:nvGraphicFramePr>
          <p:cNvPr id="7" name="Chart 6">
            <a:extLst>
              <a:ext uri="{FF2B5EF4-FFF2-40B4-BE49-F238E27FC236}">
                <a16:creationId xmlns:a16="http://schemas.microsoft.com/office/drawing/2014/main" id="{E7D3A36B-649E-4483-8A79-8AAB5C18352C}"/>
              </a:ext>
            </a:extLst>
          </p:cNvPr>
          <p:cNvGraphicFramePr/>
          <p:nvPr/>
        </p:nvGraphicFramePr>
        <p:xfrm>
          <a:off x="4600565" y="1984306"/>
          <a:ext cx="4412371" cy="3677030"/>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AE13EB54-824C-30DB-5122-9F9068DA50EF}"/>
              </a:ext>
            </a:extLst>
          </p:cNvPr>
          <p:cNvSpPr txBox="1"/>
          <p:nvPr/>
        </p:nvSpPr>
        <p:spPr>
          <a:xfrm>
            <a:off x="3309765" y="5538225"/>
            <a:ext cx="2467342" cy="246221"/>
          </a:xfrm>
          <a:prstGeom prst="rect">
            <a:avLst/>
          </a:prstGeom>
          <a:noFill/>
        </p:spPr>
        <p:txBody>
          <a:bodyPr wrap="none" rtlCol="0">
            <a:spAutoFit/>
          </a:bodyPr>
          <a:lstStyle/>
          <a:p>
            <a:r>
              <a:rPr lang="lv-LV" sz="1000" dirty="0"/>
              <a:t>Bāze: visi aptaujas dalībnieki, 2024: n= 1536</a:t>
            </a:r>
          </a:p>
        </p:txBody>
      </p:sp>
      <p:sp>
        <p:nvSpPr>
          <p:cNvPr id="8" name="Slide Number Placeholder 1">
            <a:extLst>
              <a:ext uri="{FF2B5EF4-FFF2-40B4-BE49-F238E27FC236}">
                <a16:creationId xmlns:a16="http://schemas.microsoft.com/office/drawing/2014/main" id="{5CB34DE4-17C0-AD08-387F-BB93963A510D}"/>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73</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89528445"/>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552BF2-4F21-2EB6-61FB-54258404CFEC}"/>
              </a:ext>
            </a:extLst>
          </p:cNvPr>
          <p:cNvSpPr txBox="1">
            <a:spLocks/>
          </p:cNvSpPr>
          <p:nvPr/>
        </p:nvSpPr>
        <p:spPr>
          <a:xfrm>
            <a:off x="0" y="142853"/>
            <a:ext cx="9144000"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6.4. Saskarsme ar informāciju par Latvijas institūciju paveikto dopinga apkarošanā</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9562FB96-34D9-5DF2-2530-7E9FC6B03E4E}"/>
              </a:ext>
            </a:extLst>
          </p:cNvPr>
          <p:cNvSpPr txBox="1">
            <a:spLocks/>
          </p:cNvSpPr>
          <p:nvPr/>
        </p:nvSpPr>
        <p:spPr>
          <a:xfrm>
            <a:off x="388229" y="634689"/>
            <a:ext cx="8569323" cy="243135"/>
          </a:xfrm>
          <a:prstGeom prst="rect">
            <a:avLst/>
          </a:prstGeom>
        </p:spPr>
        <p:txBody>
          <a:bodyPr/>
          <a:lstStyle/>
          <a:p>
            <a:pPr lvl="0" eaLnBrk="0" hangingPunct="0">
              <a:spcBef>
                <a:spcPct val="20000"/>
              </a:spcBef>
              <a:defRPr/>
            </a:pP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Pēdējā gada laikā ir </a:t>
            </a:r>
            <a:r>
              <a:rPr kumimoji="0" lang="lv-LV" sz="1100" b="1" i="0" u="none" strike="noStrike" kern="1200" cap="none" spc="0" normalizeH="0" baseline="0" noProof="0" dirty="0" err="1">
                <a:ln>
                  <a:noFill/>
                </a:ln>
                <a:solidFill>
                  <a:schemeClr val="accent1">
                    <a:lumMod val="50000"/>
                  </a:schemeClr>
                </a:solidFill>
                <a:effectLst/>
                <a:uLnTx/>
                <a:uFillTx/>
                <a:latin typeface="+mn-lt"/>
                <a:ea typeface="+mn-ea"/>
                <a:cs typeface="+mn-cs"/>
              </a:rPr>
              <a:t>saskāries</a:t>
            </a: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 (lasījis, redzējis, dzirdējis) ar kādu informāciju par Latvijas institūciju paveikto apkarojot dopinga lietošanu sportā</a:t>
            </a:r>
          </a:p>
        </p:txBody>
      </p:sp>
      <p:graphicFrame>
        <p:nvGraphicFramePr>
          <p:cNvPr id="4" name="Chart 3">
            <a:extLst>
              <a:ext uri="{FF2B5EF4-FFF2-40B4-BE49-F238E27FC236}">
                <a16:creationId xmlns:a16="http://schemas.microsoft.com/office/drawing/2014/main" id="{FCF7B4A3-2E3B-F410-A2FB-7B9BCD475A75}"/>
              </a:ext>
            </a:extLst>
          </p:cNvPr>
          <p:cNvGraphicFramePr/>
          <p:nvPr/>
        </p:nvGraphicFramePr>
        <p:xfrm>
          <a:off x="1476549" y="1058752"/>
          <a:ext cx="6494253" cy="5319484"/>
        </p:xfrm>
        <a:graphic>
          <a:graphicData uri="http://schemas.openxmlformats.org/drawingml/2006/chart">
            <c:chart xmlns:c="http://schemas.openxmlformats.org/drawingml/2006/chart" xmlns:r="http://schemas.openxmlformats.org/officeDocument/2006/relationships" r:id="rId2"/>
          </a:graphicData>
        </a:graphic>
      </p:graphicFrame>
      <p:sp>
        <p:nvSpPr>
          <p:cNvPr id="5" name="Slide Number Placeholder 1">
            <a:extLst>
              <a:ext uri="{FF2B5EF4-FFF2-40B4-BE49-F238E27FC236}">
                <a16:creationId xmlns:a16="http://schemas.microsoft.com/office/drawing/2014/main" id="{E4A94AAA-253F-FDB8-8A26-E0B025700BEE}"/>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74</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16245645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0311A8-34AE-7E78-8CFB-FFC12719B8CA}"/>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6.4. Saskarsme ar informāciju par Latvijas institūciju paveikto dopinga apkarošanā</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0FEFF772-A840-FE85-8888-D38C66C644F0}"/>
              </a:ext>
            </a:extLst>
          </p:cNvPr>
          <p:cNvSpPr txBox="1">
            <a:spLocks/>
          </p:cNvSpPr>
          <p:nvPr/>
        </p:nvSpPr>
        <p:spPr>
          <a:xfrm>
            <a:off x="388229" y="634689"/>
            <a:ext cx="8569323" cy="243135"/>
          </a:xfrm>
          <a:prstGeom prst="rect">
            <a:avLst/>
          </a:prstGeom>
        </p:spPr>
        <p:txBody>
          <a:bodyPr/>
          <a:lstStyle/>
          <a:p>
            <a:pPr lvl="0" eaLnBrk="0" hangingPunct="0">
              <a:spcBef>
                <a:spcPct val="20000"/>
              </a:spcBef>
              <a:defRPr/>
            </a:pP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Ir dzirdējis par iniciatīvu “patiess sports” vai kādu informāciju par Latvijas Antidopinga biroja paveikto, apkarojot dopinga lietošanu sportā</a:t>
            </a:r>
          </a:p>
        </p:txBody>
      </p:sp>
      <p:graphicFrame>
        <p:nvGraphicFramePr>
          <p:cNvPr id="4" name="Chart 3">
            <a:extLst>
              <a:ext uri="{FF2B5EF4-FFF2-40B4-BE49-F238E27FC236}">
                <a16:creationId xmlns:a16="http://schemas.microsoft.com/office/drawing/2014/main" id="{854401EE-E8CA-8A1F-FAF7-EDC3955E31FD}"/>
              </a:ext>
            </a:extLst>
          </p:cNvPr>
          <p:cNvGraphicFramePr/>
          <p:nvPr/>
        </p:nvGraphicFramePr>
        <p:xfrm>
          <a:off x="1476549" y="1058752"/>
          <a:ext cx="6494253" cy="5319484"/>
        </p:xfrm>
        <a:graphic>
          <a:graphicData uri="http://schemas.openxmlformats.org/drawingml/2006/chart">
            <c:chart xmlns:c="http://schemas.openxmlformats.org/drawingml/2006/chart" xmlns:r="http://schemas.openxmlformats.org/officeDocument/2006/relationships" r:id="rId2"/>
          </a:graphicData>
        </a:graphic>
      </p:graphicFrame>
      <p:sp>
        <p:nvSpPr>
          <p:cNvPr id="5" name="Slide Number Placeholder 1">
            <a:extLst>
              <a:ext uri="{FF2B5EF4-FFF2-40B4-BE49-F238E27FC236}">
                <a16:creationId xmlns:a16="http://schemas.microsoft.com/office/drawing/2014/main" id="{3F07E83F-0CB7-E1CE-58A3-CC235551AEF5}"/>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75</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4690088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527AE4E2-602B-FF32-6ABA-37C0476424B1}"/>
              </a:ext>
            </a:extLst>
          </p:cNvPr>
          <p:cNvSpPr>
            <a:spLocks noChangeArrowheads="1"/>
          </p:cNvSpPr>
          <p:nvPr/>
        </p:nvSpPr>
        <p:spPr bwMode="auto">
          <a:xfrm>
            <a:off x="923027" y="2656936"/>
            <a:ext cx="7418716" cy="1362978"/>
          </a:xfrm>
          <a:prstGeom prst="rect">
            <a:avLst/>
          </a:prstGeom>
          <a:noFill/>
          <a:ln w="9525">
            <a:noFill/>
            <a:miter lim="800000"/>
            <a:headEnd/>
            <a:tailEnd/>
          </a:ln>
          <a:effectLst/>
        </p:spPr>
        <p:txBody>
          <a:bodyPr/>
          <a:lstStyle/>
          <a:p>
            <a:pPr algn="ctr">
              <a:lnSpc>
                <a:spcPct val="130000"/>
              </a:lnSpc>
              <a:defRPr/>
            </a:pPr>
            <a:r>
              <a:rPr lang="lv-LV" sz="2400" dirty="0">
                <a:solidFill>
                  <a:srgbClr val="990033"/>
                </a:solidFill>
                <a:effectLst>
                  <a:outerShdw blurRad="38100" dist="38100" dir="2700000" algn="tl">
                    <a:srgbClr val="C0C0C0"/>
                  </a:outerShdw>
                </a:effectLst>
                <a:latin typeface="+mj-lt"/>
              </a:rPr>
              <a:t>7. Sportā aizliegto vielu lietošanas pieredze</a:t>
            </a:r>
          </a:p>
        </p:txBody>
      </p:sp>
      <p:sp>
        <p:nvSpPr>
          <p:cNvPr id="3" name="Slide Number Placeholder 1">
            <a:extLst>
              <a:ext uri="{FF2B5EF4-FFF2-40B4-BE49-F238E27FC236}">
                <a16:creationId xmlns:a16="http://schemas.microsoft.com/office/drawing/2014/main" id="{48C2D792-60F5-AD4F-030A-C48220323037}"/>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76</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404904061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4310B1-A043-6A67-331E-811D79BDD381}"/>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Sportā aizliegto vielu lietošanas pieredze</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B556DA6D-FD58-EAC2-028D-51EDCFDFAE7A}"/>
              </a:ext>
            </a:extLst>
          </p:cNvPr>
          <p:cNvSpPr txBox="1">
            <a:spLocks/>
          </p:cNvSpPr>
          <p:nvPr/>
        </p:nvSpPr>
        <p:spPr>
          <a:xfrm>
            <a:off x="406518" y="588969"/>
            <a:ext cx="6202066" cy="534601"/>
          </a:xfrm>
          <a:prstGeom prst="rect">
            <a:avLst/>
          </a:prstGeom>
        </p:spPr>
        <p:txBody>
          <a:bodyPr/>
          <a:lstStyle/>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Vai kādreiz dzīves laikā Jūs esat lietojis sportā aizliegtās vielas, piemēram </a:t>
            </a:r>
            <a:r>
              <a:rPr kumimoji="0" lang="lv-LV" sz="1200" b="0" i="0" u="none" strike="noStrike" kern="1200" cap="none" spc="0" normalizeH="0" baseline="0" noProof="0" dirty="0" err="1">
                <a:ln>
                  <a:noFill/>
                </a:ln>
                <a:solidFill>
                  <a:schemeClr val="tx2">
                    <a:lumMod val="50000"/>
                  </a:schemeClr>
                </a:solidFill>
                <a:effectLst/>
                <a:uLnTx/>
                <a:uFillTx/>
                <a:latin typeface="+mn-lt"/>
                <a:ea typeface="+mn-ea"/>
                <a:cs typeface="+mn-cs"/>
              </a:rPr>
              <a:t>anaboliskos</a:t>
            </a: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 steroīdus, augšanas hormonu </a:t>
            </a:r>
            <a:r>
              <a:rPr kumimoji="0" lang="lv-LV" sz="1200" b="0" i="0" u="none" strike="noStrike" kern="1200" cap="none" spc="0" normalizeH="0" baseline="0" noProof="0" dirty="0" err="1">
                <a:ln>
                  <a:noFill/>
                </a:ln>
                <a:solidFill>
                  <a:schemeClr val="tx2">
                    <a:lumMod val="50000"/>
                  </a:schemeClr>
                </a:solidFill>
                <a:effectLst/>
                <a:uLnTx/>
                <a:uFillTx/>
                <a:latin typeface="+mn-lt"/>
                <a:ea typeface="+mn-ea"/>
                <a:cs typeface="+mn-cs"/>
              </a:rPr>
              <a:t>utml</a:t>
            </a: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 vielas, ne medicīniskiem mērķiem?</a:t>
            </a:r>
          </a:p>
        </p:txBody>
      </p:sp>
      <p:graphicFrame>
        <p:nvGraphicFramePr>
          <p:cNvPr id="4" name="Chart 3">
            <a:extLst>
              <a:ext uri="{FF2B5EF4-FFF2-40B4-BE49-F238E27FC236}">
                <a16:creationId xmlns:a16="http://schemas.microsoft.com/office/drawing/2014/main" id="{5D64D2E4-E092-84B7-F45F-9B5CEF44F7D4}"/>
              </a:ext>
            </a:extLst>
          </p:cNvPr>
          <p:cNvGraphicFramePr/>
          <p:nvPr>
            <p:extLst>
              <p:ext uri="{D42A27DB-BD31-4B8C-83A1-F6EECF244321}">
                <p14:modId xmlns:p14="http://schemas.microsoft.com/office/powerpoint/2010/main" val="77440993"/>
              </p:ext>
            </p:extLst>
          </p:nvPr>
        </p:nvGraphicFramePr>
        <p:xfrm>
          <a:off x="591926" y="1459774"/>
          <a:ext cx="6202066" cy="2746466"/>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16525278-388F-4535-5E70-00A0F295CC4B}"/>
              </a:ext>
            </a:extLst>
          </p:cNvPr>
          <p:cNvSpPr txBox="1"/>
          <p:nvPr/>
        </p:nvSpPr>
        <p:spPr>
          <a:xfrm>
            <a:off x="2968193" y="4740841"/>
            <a:ext cx="2467342" cy="246221"/>
          </a:xfrm>
          <a:prstGeom prst="rect">
            <a:avLst/>
          </a:prstGeom>
          <a:noFill/>
        </p:spPr>
        <p:txBody>
          <a:bodyPr wrap="none" rtlCol="0">
            <a:spAutoFit/>
          </a:bodyPr>
          <a:lstStyle/>
          <a:p>
            <a:r>
              <a:rPr lang="lv-LV" sz="1000" dirty="0"/>
              <a:t>Bāze: visi aptaujas dalībnieki, 2024: n= 1536</a:t>
            </a:r>
          </a:p>
        </p:txBody>
      </p:sp>
      <p:sp>
        <p:nvSpPr>
          <p:cNvPr id="6" name="Slide Number Placeholder 1">
            <a:extLst>
              <a:ext uri="{FF2B5EF4-FFF2-40B4-BE49-F238E27FC236}">
                <a16:creationId xmlns:a16="http://schemas.microsoft.com/office/drawing/2014/main" id="{AC23A319-80B8-FDC4-F634-931826742D63}"/>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77</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139922947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02C7EF-96BD-F008-0B91-AB8092C9AB40}"/>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Sportā aizliegto vielu lietošanas pieredze</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AD77468A-3D2D-2113-DD1E-A743E5849B4E}"/>
              </a:ext>
            </a:extLst>
          </p:cNvPr>
          <p:cNvSpPr txBox="1">
            <a:spLocks/>
          </p:cNvSpPr>
          <p:nvPr/>
        </p:nvSpPr>
        <p:spPr>
          <a:xfrm>
            <a:off x="285751" y="588969"/>
            <a:ext cx="8690090" cy="534601"/>
          </a:xfrm>
          <a:prstGeom prst="rect">
            <a:avLst/>
          </a:prstGeom>
        </p:spPr>
        <p:txBody>
          <a:bodyPr/>
          <a:lstStyle/>
          <a:p>
            <a:pPr lvl="0" eaLnBrk="0" hangingPunct="0">
              <a:spcBef>
                <a:spcPct val="20000"/>
              </a:spcBef>
              <a:defRPr/>
            </a:pPr>
            <a:r>
              <a:rPr kumimoji="0" lang="lv-LV" sz="1100" b="1" i="0" u="none" strike="noStrike" kern="1200" cap="none" spc="0" normalizeH="0" baseline="0" noProof="0" dirty="0">
                <a:ln>
                  <a:noFill/>
                </a:ln>
                <a:solidFill>
                  <a:schemeClr val="tx2">
                    <a:lumMod val="50000"/>
                  </a:schemeClr>
                </a:solidFill>
                <a:effectLst/>
                <a:uLnTx/>
                <a:uFillTx/>
                <a:latin typeface="+mn-lt"/>
                <a:ea typeface="+mn-ea"/>
                <a:cs typeface="+mn-cs"/>
              </a:rPr>
              <a:t>Ir kādreiz dzīves laikā </a:t>
            </a:r>
            <a:r>
              <a:rPr kumimoji="0" lang="lv-LV" sz="1100" b="1" i="0" u="none" strike="noStrike" kern="1200" cap="none" spc="0" normalizeH="0" baseline="0" noProof="0" dirty="0" err="1">
                <a:ln>
                  <a:noFill/>
                </a:ln>
                <a:solidFill>
                  <a:schemeClr val="tx2">
                    <a:lumMod val="50000"/>
                  </a:schemeClr>
                </a:solidFill>
                <a:effectLst/>
                <a:uLnTx/>
                <a:uFillTx/>
                <a:latin typeface="+mn-lt"/>
                <a:ea typeface="+mn-ea"/>
                <a:cs typeface="+mn-cs"/>
              </a:rPr>
              <a:t>ietojis</a:t>
            </a:r>
            <a:r>
              <a:rPr kumimoji="0" lang="lv-LV" sz="1100" b="1" i="0" u="none" strike="noStrike" kern="1200" cap="none" spc="0" normalizeH="0" baseline="0" noProof="0" dirty="0">
                <a:ln>
                  <a:noFill/>
                </a:ln>
                <a:solidFill>
                  <a:schemeClr val="tx2">
                    <a:lumMod val="50000"/>
                  </a:schemeClr>
                </a:solidFill>
                <a:effectLst/>
                <a:uLnTx/>
                <a:uFillTx/>
                <a:latin typeface="+mn-lt"/>
                <a:ea typeface="+mn-ea"/>
                <a:cs typeface="+mn-cs"/>
              </a:rPr>
              <a:t> sportā aizliegtās vielas, piemēram </a:t>
            </a:r>
            <a:r>
              <a:rPr kumimoji="0" lang="lv-LV" sz="1100" b="1" i="0" u="none" strike="noStrike" kern="1200" cap="none" spc="0" normalizeH="0" baseline="0" noProof="0" dirty="0" err="1">
                <a:ln>
                  <a:noFill/>
                </a:ln>
                <a:solidFill>
                  <a:schemeClr val="tx2">
                    <a:lumMod val="50000"/>
                  </a:schemeClr>
                </a:solidFill>
                <a:effectLst/>
                <a:uLnTx/>
                <a:uFillTx/>
                <a:latin typeface="+mn-lt"/>
                <a:ea typeface="+mn-ea"/>
                <a:cs typeface="+mn-cs"/>
              </a:rPr>
              <a:t>anaboliskos</a:t>
            </a:r>
            <a:r>
              <a:rPr kumimoji="0" lang="lv-LV" sz="1100" b="1" i="0" u="none" strike="noStrike" kern="1200" cap="none" spc="0" normalizeH="0" baseline="0" noProof="0" dirty="0">
                <a:ln>
                  <a:noFill/>
                </a:ln>
                <a:solidFill>
                  <a:schemeClr val="tx2">
                    <a:lumMod val="50000"/>
                  </a:schemeClr>
                </a:solidFill>
                <a:effectLst/>
                <a:uLnTx/>
                <a:uFillTx/>
                <a:latin typeface="+mn-lt"/>
                <a:ea typeface="+mn-ea"/>
                <a:cs typeface="+mn-cs"/>
              </a:rPr>
              <a:t> steroīdus, augšanas hormonu </a:t>
            </a:r>
            <a:r>
              <a:rPr kumimoji="0" lang="lv-LV" sz="1100" b="1" i="0" u="none" strike="noStrike" kern="1200" cap="none" spc="0" normalizeH="0" baseline="0" noProof="0" dirty="0" err="1">
                <a:ln>
                  <a:noFill/>
                </a:ln>
                <a:solidFill>
                  <a:schemeClr val="tx2">
                    <a:lumMod val="50000"/>
                  </a:schemeClr>
                </a:solidFill>
                <a:effectLst/>
                <a:uLnTx/>
                <a:uFillTx/>
                <a:latin typeface="+mn-lt"/>
                <a:ea typeface="+mn-ea"/>
                <a:cs typeface="+mn-cs"/>
              </a:rPr>
              <a:t>utml</a:t>
            </a:r>
            <a:r>
              <a:rPr kumimoji="0" lang="lv-LV" sz="1100" b="1" i="0" u="none" strike="noStrike" kern="1200" cap="none" spc="0" normalizeH="0" baseline="0" noProof="0" dirty="0">
                <a:ln>
                  <a:noFill/>
                </a:ln>
                <a:solidFill>
                  <a:schemeClr val="tx2">
                    <a:lumMod val="50000"/>
                  </a:schemeClr>
                </a:solidFill>
                <a:effectLst/>
                <a:uLnTx/>
                <a:uFillTx/>
                <a:latin typeface="+mn-lt"/>
                <a:ea typeface="+mn-ea"/>
                <a:cs typeface="+mn-cs"/>
              </a:rPr>
              <a:t>. vielas, ne medicīniskiem mērķiem</a:t>
            </a:r>
          </a:p>
        </p:txBody>
      </p:sp>
      <p:graphicFrame>
        <p:nvGraphicFramePr>
          <p:cNvPr id="4" name="Chart 3">
            <a:extLst>
              <a:ext uri="{FF2B5EF4-FFF2-40B4-BE49-F238E27FC236}">
                <a16:creationId xmlns:a16="http://schemas.microsoft.com/office/drawing/2014/main" id="{184AEEA6-5C36-1EA0-432E-E43D259E9D79}"/>
              </a:ext>
            </a:extLst>
          </p:cNvPr>
          <p:cNvGraphicFramePr/>
          <p:nvPr>
            <p:extLst>
              <p:ext uri="{D42A27DB-BD31-4B8C-83A1-F6EECF244321}">
                <p14:modId xmlns:p14="http://schemas.microsoft.com/office/powerpoint/2010/main" val="1688448085"/>
              </p:ext>
            </p:extLst>
          </p:nvPr>
        </p:nvGraphicFramePr>
        <p:xfrm>
          <a:off x="1476549" y="1058752"/>
          <a:ext cx="6494253" cy="5319484"/>
        </p:xfrm>
        <a:graphic>
          <a:graphicData uri="http://schemas.openxmlformats.org/drawingml/2006/chart">
            <c:chart xmlns:c="http://schemas.openxmlformats.org/drawingml/2006/chart" xmlns:r="http://schemas.openxmlformats.org/officeDocument/2006/relationships" r:id="rId2"/>
          </a:graphicData>
        </a:graphic>
      </p:graphicFrame>
      <p:sp>
        <p:nvSpPr>
          <p:cNvPr id="5" name="Slide Number Placeholder 1">
            <a:extLst>
              <a:ext uri="{FF2B5EF4-FFF2-40B4-BE49-F238E27FC236}">
                <a16:creationId xmlns:a16="http://schemas.microsoft.com/office/drawing/2014/main" id="{28491B62-E53F-2A3A-41A0-F8421D776C4E}"/>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78</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121942349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136B8831-ECA0-89E9-DDAE-CCF7E643FE3F}"/>
              </a:ext>
            </a:extLst>
          </p:cNvPr>
          <p:cNvSpPr>
            <a:spLocks noChangeArrowheads="1"/>
          </p:cNvSpPr>
          <p:nvPr/>
        </p:nvSpPr>
        <p:spPr bwMode="auto">
          <a:xfrm>
            <a:off x="923027" y="2656936"/>
            <a:ext cx="7418716" cy="1362978"/>
          </a:xfrm>
          <a:prstGeom prst="rect">
            <a:avLst/>
          </a:prstGeom>
          <a:noFill/>
          <a:ln w="9525">
            <a:noFill/>
            <a:miter lim="800000"/>
            <a:headEnd/>
            <a:tailEnd/>
          </a:ln>
          <a:effectLst/>
        </p:spPr>
        <p:txBody>
          <a:bodyPr/>
          <a:lstStyle/>
          <a:p>
            <a:pPr algn="ctr">
              <a:lnSpc>
                <a:spcPct val="130000"/>
              </a:lnSpc>
              <a:defRPr/>
            </a:pPr>
            <a:r>
              <a:rPr lang="lv-LV" sz="2400" dirty="0">
                <a:solidFill>
                  <a:srgbClr val="990033"/>
                </a:solidFill>
                <a:effectLst>
                  <a:outerShdw blurRad="38100" dist="38100" dir="2700000" algn="tl">
                    <a:srgbClr val="C0C0C0"/>
                  </a:outerShdw>
                </a:effectLst>
                <a:latin typeface="+mj-lt"/>
              </a:rPr>
              <a:t>8. Dažādu vielu, preparātu lietošana </a:t>
            </a:r>
          </a:p>
          <a:p>
            <a:pPr algn="ctr">
              <a:lnSpc>
                <a:spcPct val="130000"/>
              </a:lnSpc>
              <a:defRPr/>
            </a:pPr>
            <a:r>
              <a:rPr lang="lv-LV" sz="2400" dirty="0">
                <a:solidFill>
                  <a:srgbClr val="990033"/>
                </a:solidFill>
                <a:effectLst>
                  <a:outerShdw blurRad="38100" dist="38100" dir="2700000" algn="tl">
                    <a:srgbClr val="C0C0C0"/>
                  </a:outerShdw>
                </a:effectLst>
                <a:latin typeface="+mj-lt"/>
              </a:rPr>
              <a:t>labākas fiziskās formas sasniegšanai </a:t>
            </a:r>
          </a:p>
        </p:txBody>
      </p:sp>
      <p:sp>
        <p:nvSpPr>
          <p:cNvPr id="3" name="Slide Number Placeholder 1">
            <a:extLst>
              <a:ext uri="{FF2B5EF4-FFF2-40B4-BE49-F238E27FC236}">
                <a16:creationId xmlns:a16="http://schemas.microsoft.com/office/drawing/2014/main" id="{F85325A7-DD87-B51C-A1C3-7AA8F6CE606C}"/>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79</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508165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C1917FA8-3EA8-F358-4622-DC31F17652D7}"/>
              </a:ext>
            </a:extLst>
          </p:cNvPr>
          <p:cNvSpPr>
            <a:spLocks noChangeArrowheads="1"/>
          </p:cNvSpPr>
          <p:nvPr/>
        </p:nvSpPr>
        <p:spPr bwMode="auto">
          <a:xfrm>
            <a:off x="923027" y="2838091"/>
            <a:ext cx="7418716" cy="1181823"/>
          </a:xfrm>
          <a:prstGeom prst="rect">
            <a:avLst/>
          </a:prstGeom>
          <a:noFill/>
          <a:ln w="9525">
            <a:noFill/>
            <a:miter lim="800000"/>
            <a:headEnd/>
            <a:tailEnd/>
          </a:ln>
          <a:effectLst/>
        </p:spPr>
        <p:txBody>
          <a:bodyPr/>
          <a:lstStyle/>
          <a:p>
            <a:pPr algn="ctr">
              <a:lnSpc>
                <a:spcPct val="130000"/>
              </a:lnSpc>
              <a:defRPr/>
            </a:pPr>
            <a:r>
              <a:rPr lang="en-US" sz="2400" b="1" dirty="0">
                <a:solidFill>
                  <a:schemeClr val="accent1">
                    <a:lumMod val="50000"/>
                  </a:schemeClr>
                </a:solidFill>
                <a:latin typeface="+mj-lt"/>
              </a:rPr>
              <a:t>I</a:t>
            </a:r>
            <a:r>
              <a:rPr lang="lv-LV" sz="2400" b="1" dirty="0">
                <a:solidFill>
                  <a:schemeClr val="accent1">
                    <a:lumMod val="50000"/>
                  </a:schemeClr>
                </a:solidFill>
                <a:latin typeface="+mj-lt"/>
              </a:rPr>
              <a:t>I. Galvenie secinājumi</a:t>
            </a:r>
          </a:p>
        </p:txBody>
      </p:sp>
      <p:sp>
        <p:nvSpPr>
          <p:cNvPr id="3" name="Slide Number Placeholder 1">
            <a:extLst>
              <a:ext uri="{FF2B5EF4-FFF2-40B4-BE49-F238E27FC236}">
                <a16:creationId xmlns:a16="http://schemas.microsoft.com/office/drawing/2014/main" id="{A41AF8ED-ED4F-7A93-FB3A-50168442CB92}"/>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8</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220679323"/>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4BBE54-9A68-E00C-28DE-D33C27BBB9D0}"/>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Dažādu vielu, preparātu lietošana labākas fiziskās formas sasniegšanai </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CB3195A1-400A-55B8-56D9-A1E612AE47EC}"/>
              </a:ext>
            </a:extLst>
          </p:cNvPr>
          <p:cNvSpPr txBox="1">
            <a:spLocks/>
          </p:cNvSpPr>
          <p:nvPr/>
        </p:nvSpPr>
        <p:spPr>
          <a:xfrm>
            <a:off x="388230" y="662121"/>
            <a:ext cx="3936882" cy="534601"/>
          </a:xfrm>
          <a:prstGeom prst="rect">
            <a:avLst/>
          </a:prstGeom>
        </p:spPr>
        <p:txBody>
          <a:bodyPr/>
          <a:lstStyle/>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Vai Jūs pēdējā gada laikā esat lietojis kādas vielas, dzērienus vai preparātus labāku sportisko rezultātu sasniegšanai? </a:t>
            </a:r>
          </a:p>
        </p:txBody>
      </p:sp>
      <p:graphicFrame>
        <p:nvGraphicFramePr>
          <p:cNvPr id="5" name="Chart 4">
            <a:extLst>
              <a:ext uri="{FF2B5EF4-FFF2-40B4-BE49-F238E27FC236}">
                <a16:creationId xmlns:a16="http://schemas.microsoft.com/office/drawing/2014/main" id="{FD715F4F-129A-7D19-6FE9-E0C90A2AB7D8}"/>
              </a:ext>
            </a:extLst>
          </p:cNvPr>
          <p:cNvGraphicFramePr/>
          <p:nvPr>
            <p:extLst>
              <p:ext uri="{D42A27DB-BD31-4B8C-83A1-F6EECF244321}">
                <p14:modId xmlns:p14="http://schemas.microsoft.com/office/powerpoint/2010/main" val="1167132519"/>
              </p:ext>
            </p:extLst>
          </p:nvPr>
        </p:nvGraphicFramePr>
        <p:xfrm>
          <a:off x="-86816" y="1412776"/>
          <a:ext cx="6120680" cy="3677016"/>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a:extLst>
              <a:ext uri="{FF2B5EF4-FFF2-40B4-BE49-F238E27FC236}">
                <a16:creationId xmlns:a16="http://schemas.microsoft.com/office/drawing/2014/main" id="{D84EA5EA-E879-D9AF-8ECD-8CDA65029554}"/>
              </a:ext>
            </a:extLst>
          </p:cNvPr>
          <p:cNvSpPr txBox="1"/>
          <p:nvPr/>
        </p:nvSpPr>
        <p:spPr>
          <a:xfrm>
            <a:off x="3336742" y="5405247"/>
            <a:ext cx="2467342" cy="246221"/>
          </a:xfrm>
          <a:prstGeom prst="rect">
            <a:avLst/>
          </a:prstGeom>
          <a:noFill/>
        </p:spPr>
        <p:txBody>
          <a:bodyPr wrap="none" rtlCol="0">
            <a:spAutoFit/>
          </a:bodyPr>
          <a:lstStyle/>
          <a:p>
            <a:r>
              <a:rPr lang="lv-LV" sz="1000" dirty="0"/>
              <a:t>Bāze: visi aptaujas dalībnieki, 2024: n= 1536</a:t>
            </a:r>
          </a:p>
        </p:txBody>
      </p:sp>
      <p:graphicFrame>
        <p:nvGraphicFramePr>
          <p:cNvPr id="7" name="Chart 6">
            <a:extLst>
              <a:ext uri="{FF2B5EF4-FFF2-40B4-BE49-F238E27FC236}">
                <a16:creationId xmlns:a16="http://schemas.microsoft.com/office/drawing/2014/main" id="{C9D2F6FA-6323-8DCB-C0D8-80862FFB3B99}"/>
              </a:ext>
            </a:extLst>
          </p:cNvPr>
          <p:cNvGraphicFramePr/>
          <p:nvPr>
            <p:extLst>
              <p:ext uri="{D42A27DB-BD31-4B8C-83A1-F6EECF244321}">
                <p14:modId xmlns:p14="http://schemas.microsoft.com/office/powerpoint/2010/main" val="1706633445"/>
              </p:ext>
            </p:extLst>
          </p:nvPr>
        </p:nvGraphicFramePr>
        <p:xfrm>
          <a:off x="4636663" y="1399032"/>
          <a:ext cx="4432598" cy="3803904"/>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Placeholder 4">
            <a:extLst>
              <a:ext uri="{FF2B5EF4-FFF2-40B4-BE49-F238E27FC236}">
                <a16:creationId xmlns:a16="http://schemas.microsoft.com/office/drawing/2014/main" id="{AF384721-362B-B511-0B72-6CCDEEC5A1E1}"/>
              </a:ext>
            </a:extLst>
          </p:cNvPr>
          <p:cNvSpPr txBox="1">
            <a:spLocks/>
          </p:cNvSpPr>
          <p:nvPr/>
        </p:nvSpPr>
        <p:spPr>
          <a:xfrm>
            <a:off x="5934456" y="662120"/>
            <a:ext cx="3096768" cy="534601"/>
          </a:xfrm>
          <a:prstGeom prst="rect">
            <a:avLst/>
          </a:prstGeom>
        </p:spPr>
        <p:txBody>
          <a:bodyPr/>
          <a:lstStyle/>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Vai Jūs pēdējā gada laikā esat lietojis kaut ko no sekojošajā sarakstā uzskaitītā?</a:t>
            </a:r>
          </a:p>
        </p:txBody>
      </p:sp>
      <p:sp>
        <p:nvSpPr>
          <p:cNvPr id="4" name="Slide Number Placeholder 1">
            <a:extLst>
              <a:ext uri="{FF2B5EF4-FFF2-40B4-BE49-F238E27FC236}">
                <a16:creationId xmlns:a16="http://schemas.microsoft.com/office/drawing/2014/main" id="{52382CB1-9593-D63E-8AF1-A153F4BE32E7}"/>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80</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414280468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2E56C-7237-8960-1DB6-2E9443465DE0}"/>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Dažādu vielu, preparātu lietošana labākas fiziskās formas sasniegšanai </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15A2D468-99A1-F614-0838-2C95FC710C0A}"/>
              </a:ext>
            </a:extLst>
          </p:cNvPr>
          <p:cNvSpPr txBox="1">
            <a:spLocks/>
          </p:cNvSpPr>
          <p:nvPr/>
        </p:nvSpPr>
        <p:spPr>
          <a:xfrm>
            <a:off x="388230" y="662121"/>
            <a:ext cx="7996818" cy="534601"/>
          </a:xfrm>
          <a:prstGeom prst="rect">
            <a:avLst/>
          </a:prstGeom>
        </p:spPr>
        <p:txBody>
          <a:bodyPr/>
          <a:lstStyle/>
          <a:p>
            <a:pPr lvl="0" eaLnBrk="0" hangingPunct="0">
              <a:spcBef>
                <a:spcPct val="20000"/>
              </a:spcBef>
              <a:defRPr/>
            </a:pP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Pēdējā gada laikā ir lietojis kādas vielas, dzērienus vai preparātus labāku sportisko rezultātu sasniegšanai </a:t>
            </a:r>
          </a:p>
        </p:txBody>
      </p:sp>
      <p:graphicFrame>
        <p:nvGraphicFramePr>
          <p:cNvPr id="4" name="Chart 3">
            <a:extLst>
              <a:ext uri="{FF2B5EF4-FFF2-40B4-BE49-F238E27FC236}">
                <a16:creationId xmlns:a16="http://schemas.microsoft.com/office/drawing/2014/main" id="{72DCBFC0-D008-08CB-19BA-78A3878EC85D}"/>
              </a:ext>
            </a:extLst>
          </p:cNvPr>
          <p:cNvGraphicFramePr/>
          <p:nvPr>
            <p:extLst>
              <p:ext uri="{D42A27DB-BD31-4B8C-83A1-F6EECF244321}">
                <p14:modId xmlns:p14="http://schemas.microsoft.com/office/powerpoint/2010/main" val="1533789814"/>
              </p:ext>
            </p:extLst>
          </p:nvPr>
        </p:nvGraphicFramePr>
        <p:xfrm>
          <a:off x="1476549" y="1058752"/>
          <a:ext cx="6494253" cy="5319484"/>
        </p:xfrm>
        <a:graphic>
          <a:graphicData uri="http://schemas.openxmlformats.org/drawingml/2006/chart">
            <c:chart xmlns:c="http://schemas.openxmlformats.org/drawingml/2006/chart" xmlns:r="http://schemas.openxmlformats.org/officeDocument/2006/relationships" r:id="rId2"/>
          </a:graphicData>
        </a:graphic>
      </p:graphicFrame>
      <p:sp>
        <p:nvSpPr>
          <p:cNvPr id="5" name="Slide Number Placeholder 1">
            <a:extLst>
              <a:ext uri="{FF2B5EF4-FFF2-40B4-BE49-F238E27FC236}">
                <a16:creationId xmlns:a16="http://schemas.microsoft.com/office/drawing/2014/main" id="{9DA5EBBB-91CE-C51E-EC52-815B35991AD9}"/>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81</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169745208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3">
            <a:extLst>
              <a:ext uri="{FF2B5EF4-FFF2-40B4-BE49-F238E27FC236}">
                <a16:creationId xmlns:a16="http://schemas.microsoft.com/office/drawing/2014/main" id="{6D30DE77-5AD3-73FD-7B16-8CE2E2040326}"/>
              </a:ext>
            </a:extLst>
          </p:cNvPr>
          <p:cNvGraphicFramePr>
            <a:graphicFrameLocks noChangeAspect="1"/>
          </p:cNvGraphicFramePr>
          <p:nvPr>
            <p:extLst>
              <p:ext uri="{D42A27DB-BD31-4B8C-83A1-F6EECF244321}">
                <p14:modId xmlns:p14="http://schemas.microsoft.com/office/powerpoint/2010/main" val="3482451300"/>
              </p:ext>
            </p:extLst>
          </p:nvPr>
        </p:nvGraphicFramePr>
        <p:xfrm>
          <a:off x="897147" y="759124"/>
          <a:ext cx="8150138" cy="5700162"/>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9">
            <a:extLst>
              <a:ext uri="{FF2B5EF4-FFF2-40B4-BE49-F238E27FC236}">
                <a16:creationId xmlns:a16="http://schemas.microsoft.com/office/drawing/2014/main" id="{571C935F-7F41-C684-BB77-9C5F7E7779D4}"/>
              </a:ext>
            </a:extLst>
          </p:cNvPr>
          <p:cNvSpPr txBox="1"/>
          <p:nvPr/>
        </p:nvSpPr>
        <p:spPr>
          <a:xfrm>
            <a:off x="1367501" y="1371901"/>
            <a:ext cx="1018405" cy="169277"/>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b="1" dirty="0">
                <a:solidFill>
                  <a:schemeClr val="tx2">
                    <a:lumMod val="75000"/>
                  </a:schemeClr>
                </a:solidFill>
              </a:rPr>
              <a:t>Dzimums</a:t>
            </a:r>
          </a:p>
        </p:txBody>
      </p:sp>
      <p:sp>
        <p:nvSpPr>
          <p:cNvPr id="4" name="TextBox 29">
            <a:extLst>
              <a:ext uri="{FF2B5EF4-FFF2-40B4-BE49-F238E27FC236}">
                <a16:creationId xmlns:a16="http://schemas.microsoft.com/office/drawing/2014/main" id="{44000BED-CAFF-1041-EF70-0E9689DBF4C6}"/>
              </a:ext>
            </a:extLst>
          </p:cNvPr>
          <p:cNvSpPr txBox="1"/>
          <p:nvPr/>
        </p:nvSpPr>
        <p:spPr>
          <a:xfrm>
            <a:off x="1367500" y="1766420"/>
            <a:ext cx="1018405" cy="169277"/>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en-US" b="1" dirty="0" err="1">
                <a:solidFill>
                  <a:schemeClr val="tx2">
                    <a:lumMod val="75000"/>
                  </a:schemeClr>
                </a:solidFill>
              </a:rPr>
              <a:t>Vecums</a:t>
            </a:r>
            <a:endParaRPr lang="lv-LV" b="1" dirty="0">
              <a:solidFill>
                <a:schemeClr val="tx2">
                  <a:lumMod val="75000"/>
                </a:schemeClr>
              </a:solidFill>
            </a:endParaRPr>
          </a:p>
        </p:txBody>
      </p:sp>
      <p:sp>
        <p:nvSpPr>
          <p:cNvPr id="5" name="TextBox 29">
            <a:extLst>
              <a:ext uri="{FF2B5EF4-FFF2-40B4-BE49-F238E27FC236}">
                <a16:creationId xmlns:a16="http://schemas.microsoft.com/office/drawing/2014/main" id="{512D6DF1-694A-B593-BED2-78CF4DBA7A18}"/>
              </a:ext>
            </a:extLst>
          </p:cNvPr>
          <p:cNvSpPr txBox="1"/>
          <p:nvPr/>
        </p:nvSpPr>
        <p:spPr>
          <a:xfrm>
            <a:off x="1367498" y="4324076"/>
            <a:ext cx="1018405" cy="169277"/>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b="1" dirty="0">
                <a:solidFill>
                  <a:schemeClr val="tx2">
                    <a:lumMod val="75000"/>
                  </a:schemeClr>
                </a:solidFill>
              </a:rPr>
              <a:t>Apdzīvotā vieta</a:t>
            </a:r>
          </a:p>
        </p:txBody>
      </p:sp>
      <p:sp>
        <p:nvSpPr>
          <p:cNvPr id="6" name="TextBox 29">
            <a:extLst>
              <a:ext uri="{FF2B5EF4-FFF2-40B4-BE49-F238E27FC236}">
                <a16:creationId xmlns:a16="http://schemas.microsoft.com/office/drawing/2014/main" id="{31EE6FDC-E899-5F03-3C1F-7D9A8F5EFBB3}"/>
              </a:ext>
            </a:extLst>
          </p:cNvPr>
          <p:cNvSpPr txBox="1"/>
          <p:nvPr/>
        </p:nvSpPr>
        <p:spPr>
          <a:xfrm>
            <a:off x="1367499" y="2992316"/>
            <a:ext cx="1018405" cy="169277"/>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b="1" dirty="0">
                <a:solidFill>
                  <a:schemeClr val="tx2">
                    <a:lumMod val="75000"/>
                  </a:schemeClr>
                </a:solidFill>
              </a:rPr>
              <a:t>Izglītība</a:t>
            </a:r>
          </a:p>
        </p:txBody>
      </p:sp>
      <p:sp>
        <p:nvSpPr>
          <p:cNvPr id="7" name="TextBox 29">
            <a:extLst>
              <a:ext uri="{FF2B5EF4-FFF2-40B4-BE49-F238E27FC236}">
                <a16:creationId xmlns:a16="http://schemas.microsoft.com/office/drawing/2014/main" id="{F975AE02-79A2-1816-D965-884B7F4300B2}"/>
              </a:ext>
            </a:extLst>
          </p:cNvPr>
          <p:cNvSpPr txBox="1"/>
          <p:nvPr/>
        </p:nvSpPr>
        <p:spPr>
          <a:xfrm>
            <a:off x="1018155" y="2598848"/>
            <a:ext cx="1367750" cy="169277"/>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b="1" dirty="0">
                <a:solidFill>
                  <a:schemeClr val="tx2">
                    <a:lumMod val="75000"/>
                  </a:schemeClr>
                </a:solidFill>
              </a:rPr>
              <a:t>Pamata saziņas valoda</a:t>
            </a:r>
          </a:p>
        </p:txBody>
      </p:sp>
      <p:sp>
        <p:nvSpPr>
          <p:cNvPr id="8" name="TextBox 29">
            <a:extLst>
              <a:ext uri="{FF2B5EF4-FFF2-40B4-BE49-F238E27FC236}">
                <a16:creationId xmlns:a16="http://schemas.microsoft.com/office/drawing/2014/main" id="{FD1B0BB7-3A67-F4BE-FE73-15BCE54DE71D}"/>
              </a:ext>
            </a:extLst>
          </p:cNvPr>
          <p:cNvSpPr txBox="1"/>
          <p:nvPr/>
        </p:nvSpPr>
        <p:spPr>
          <a:xfrm>
            <a:off x="557785" y="4879498"/>
            <a:ext cx="1851010" cy="169277"/>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b="1" dirty="0">
                <a:solidFill>
                  <a:schemeClr val="tx2">
                    <a:lumMod val="75000"/>
                  </a:schemeClr>
                </a:solidFill>
              </a:rPr>
              <a:t>Skolas vecuma bērni ģimenē</a:t>
            </a:r>
          </a:p>
        </p:txBody>
      </p:sp>
      <p:sp>
        <p:nvSpPr>
          <p:cNvPr id="9" name="TextBox 29">
            <a:extLst>
              <a:ext uri="{FF2B5EF4-FFF2-40B4-BE49-F238E27FC236}">
                <a16:creationId xmlns:a16="http://schemas.microsoft.com/office/drawing/2014/main" id="{A1312A06-387A-D6B3-B71C-65E0331B3A18}"/>
              </a:ext>
            </a:extLst>
          </p:cNvPr>
          <p:cNvSpPr txBox="1"/>
          <p:nvPr/>
        </p:nvSpPr>
        <p:spPr>
          <a:xfrm>
            <a:off x="196618" y="3528537"/>
            <a:ext cx="2735015" cy="169277"/>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b="1" dirty="0">
                <a:solidFill>
                  <a:schemeClr val="tx2">
                    <a:lumMod val="75000"/>
                  </a:schemeClr>
                </a:solidFill>
              </a:rPr>
              <a:t>Ienākumu līmenis uz 1 ģimenes locekli mēnesī  </a:t>
            </a:r>
          </a:p>
        </p:txBody>
      </p:sp>
      <p:sp>
        <p:nvSpPr>
          <p:cNvPr id="10" name="TextBox 29">
            <a:extLst>
              <a:ext uri="{FF2B5EF4-FFF2-40B4-BE49-F238E27FC236}">
                <a16:creationId xmlns:a16="http://schemas.microsoft.com/office/drawing/2014/main" id="{68869F3E-E385-C791-1C40-6CC1C048FD88}"/>
              </a:ext>
            </a:extLst>
          </p:cNvPr>
          <p:cNvSpPr txBox="1"/>
          <p:nvPr/>
        </p:nvSpPr>
        <p:spPr>
          <a:xfrm>
            <a:off x="557785" y="5273026"/>
            <a:ext cx="1851010" cy="169277"/>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b="1" dirty="0">
                <a:solidFill>
                  <a:schemeClr val="tx2">
                    <a:lumMod val="75000"/>
                  </a:schemeClr>
                </a:solidFill>
              </a:rPr>
              <a:t>Fiziskā forma</a:t>
            </a:r>
          </a:p>
        </p:txBody>
      </p:sp>
      <p:sp>
        <p:nvSpPr>
          <p:cNvPr id="11" name="TextBox 29">
            <a:extLst>
              <a:ext uri="{FF2B5EF4-FFF2-40B4-BE49-F238E27FC236}">
                <a16:creationId xmlns:a16="http://schemas.microsoft.com/office/drawing/2014/main" id="{0C39934E-221D-3757-B99E-5938356ED991}"/>
              </a:ext>
            </a:extLst>
          </p:cNvPr>
          <p:cNvSpPr txBox="1"/>
          <p:nvPr/>
        </p:nvSpPr>
        <p:spPr>
          <a:xfrm>
            <a:off x="557785" y="5818093"/>
            <a:ext cx="1851010" cy="169277"/>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b="1" dirty="0">
                <a:solidFill>
                  <a:schemeClr val="tx2">
                    <a:lumMod val="75000"/>
                  </a:schemeClr>
                </a:solidFill>
              </a:rPr>
              <a:t>Fiziskās aktivitātes veic:</a:t>
            </a:r>
          </a:p>
        </p:txBody>
      </p:sp>
      <p:sp>
        <p:nvSpPr>
          <p:cNvPr id="12" name="Title 1">
            <a:extLst>
              <a:ext uri="{FF2B5EF4-FFF2-40B4-BE49-F238E27FC236}">
                <a16:creationId xmlns:a16="http://schemas.microsoft.com/office/drawing/2014/main" id="{0E49CD15-48A5-7CC2-958C-F8A6DC408C90}"/>
              </a:ext>
            </a:extLst>
          </p:cNvPr>
          <p:cNvSpPr txBox="1">
            <a:spLocks/>
          </p:cNvSpPr>
          <p:nvPr/>
        </p:nvSpPr>
        <p:spPr>
          <a:xfrm>
            <a:off x="285751" y="87989"/>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Dažādu vielu, preparātu lietošana labākas fiziskās formas sasniegšanai </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14" name="Text Placeholder 4">
            <a:extLst>
              <a:ext uri="{FF2B5EF4-FFF2-40B4-BE49-F238E27FC236}">
                <a16:creationId xmlns:a16="http://schemas.microsoft.com/office/drawing/2014/main" id="{A1FBAE28-EB05-5D7A-2E87-CBC56E5743AD}"/>
              </a:ext>
            </a:extLst>
          </p:cNvPr>
          <p:cNvSpPr txBox="1">
            <a:spLocks/>
          </p:cNvSpPr>
          <p:nvPr/>
        </p:nvSpPr>
        <p:spPr>
          <a:xfrm>
            <a:off x="285751" y="479240"/>
            <a:ext cx="8745473" cy="258131"/>
          </a:xfrm>
          <a:prstGeom prst="rect">
            <a:avLst/>
          </a:prstGeom>
        </p:spPr>
        <p:txBody>
          <a:bodyPr/>
          <a:lstStyle/>
          <a:p>
            <a:pPr lvl="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Vai Jūs pēdējā gada laikā esat lietojis kaut ko no sekojošajā sarakstā uzskaitītā?</a:t>
            </a:r>
          </a:p>
        </p:txBody>
      </p:sp>
      <p:sp>
        <p:nvSpPr>
          <p:cNvPr id="13" name="Slide Number Placeholder 1">
            <a:extLst>
              <a:ext uri="{FF2B5EF4-FFF2-40B4-BE49-F238E27FC236}">
                <a16:creationId xmlns:a16="http://schemas.microsoft.com/office/drawing/2014/main" id="{71C44372-15F7-5471-9646-EE2A13D4F131}"/>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82</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51084723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ADD17-9971-0218-155C-9766AEFF42D1}"/>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Dažādu vielu, preparātu lietošana labākas fiziskās formas sasniegšanai </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30EC2E1B-2E70-FB24-F0F1-791A064BD0FC}"/>
              </a:ext>
            </a:extLst>
          </p:cNvPr>
          <p:cNvSpPr txBox="1">
            <a:spLocks/>
          </p:cNvSpPr>
          <p:nvPr/>
        </p:nvSpPr>
        <p:spPr>
          <a:xfrm>
            <a:off x="406518" y="588969"/>
            <a:ext cx="6222882" cy="534601"/>
          </a:xfrm>
          <a:prstGeom prst="rect">
            <a:avLst/>
          </a:prstGeom>
        </p:spPr>
        <p:txBody>
          <a:bodyPr/>
          <a:lstStyle/>
          <a:p>
            <a:pPr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Jautājums respondentiem, kuri ir lietojuši iepriekš minētās vielas: </a:t>
            </a:r>
          </a:p>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Kur Jūs ieguvāt lietotās vielas, dzērienus vai preparātus?</a:t>
            </a:r>
          </a:p>
        </p:txBody>
      </p:sp>
      <p:graphicFrame>
        <p:nvGraphicFramePr>
          <p:cNvPr id="7" name="Chart 6">
            <a:extLst>
              <a:ext uri="{FF2B5EF4-FFF2-40B4-BE49-F238E27FC236}">
                <a16:creationId xmlns:a16="http://schemas.microsoft.com/office/drawing/2014/main" id="{1B84C5D5-8C2E-4BBE-960A-2C5CFEC2EAF9}"/>
              </a:ext>
            </a:extLst>
          </p:cNvPr>
          <p:cNvGraphicFramePr/>
          <p:nvPr>
            <p:extLst>
              <p:ext uri="{D42A27DB-BD31-4B8C-83A1-F6EECF244321}">
                <p14:modId xmlns:p14="http://schemas.microsoft.com/office/powerpoint/2010/main" val="3113799442"/>
              </p:ext>
            </p:extLst>
          </p:nvPr>
        </p:nvGraphicFramePr>
        <p:xfrm>
          <a:off x="601110" y="1188720"/>
          <a:ext cx="5589377" cy="4261104"/>
        </p:xfrm>
        <a:graphic>
          <a:graphicData uri="http://schemas.openxmlformats.org/drawingml/2006/chart">
            <c:chart xmlns:c="http://schemas.openxmlformats.org/drawingml/2006/chart" xmlns:r="http://schemas.openxmlformats.org/officeDocument/2006/relationships" r:id="rId2"/>
          </a:graphicData>
        </a:graphic>
      </p:graphicFrame>
      <p:sp>
        <p:nvSpPr>
          <p:cNvPr id="9" name="TextBox 8">
            <a:extLst>
              <a:ext uri="{FF2B5EF4-FFF2-40B4-BE49-F238E27FC236}">
                <a16:creationId xmlns:a16="http://schemas.microsoft.com/office/drawing/2014/main" id="{6F878D47-6A28-36EF-E238-58964666A5E5}"/>
              </a:ext>
            </a:extLst>
          </p:cNvPr>
          <p:cNvSpPr txBox="1"/>
          <p:nvPr/>
        </p:nvSpPr>
        <p:spPr>
          <a:xfrm>
            <a:off x="5654675" y="2524045"/>
            <a:ext cx="2606040" cy="2362185"/>
          </a:xfrm>
          <a:prstGeom prst="rect">
            <a:avLst/>
          </a:prstGeom>
          <a:noFill/>
        </p:spPr>
        <p:txBody>
          <a:bodyPr wrap="square" rtlCol="0">
            <a:spAutoFit/>
          </a:bodyPr>
          <a:lstStyle/>
          <a:p>
            <a:r>
              <a:rPr lang="lv-LV" sz="1000" dirty="0">
                <a:latin typeface="+mj-lt"/>
              </a:rPr>
              <a:t>Kā citi avoti (grafikā) tika minēti:</a:t>
            </a:r>
          </a:p>
          <a:p>
            <a:pPr marL="171450" indent="-171450">
              <a:spcBef>
                <a:spcPts val="300"/>
              </a:spcBef>
              <a:buFont typeface="Wingdings" panose="05000000000000000000" pitchFamily="2" charset="2"/>
              <a:buChar char="ü"/>
            </a:pPr>
            <a:r>
              <a:rPr lang="lv-LV" sz="1000" dirty="0">
                <a:latin typeface="+mj-lt"/>
              </a:rPr>
              <a:t>Benzīntankā/ degvielas </a:t>
            </a:r>
            <a:r>
              <a:rPr lang="lv-LV" sz="1000" dirty="0" err="1">
                <a:latin typeface="+mj-lt"/>
              </a:rPr>
              <a:t>uzpildes</a:t>
            </a:r>
            <a:r>
              <a:rPr lang="lv-LV" sz="1000" dirty="0">
                <a:latin typeface="+mj-lt"/>
              </a:rPr>
              <a:t> stacijā;</a:t>
            </a:r>
          </a:p>
          <a:p>
            <a:pPr marL="171450" indent="-171450">
              <a:spcBef>
                <a:spcPts val="300"/>
              </a:spcBef>
              <a:buFont typeface="Wingdings" panose="05000000000000000000" pitchFamily="2" charset="2"/>
              <a:buChar char="ü"/>
            </a:pPr>
            <a:r>
              <a:rPr lang="lv-LV" sz="1000" dirty="0">
                <a:latin typeface="+mj-lt"/>
              </a:rPr>
              <a:t>no </a:t>
            </a:r>
            <a:r>
              <a:rPr lang="lv-LV" sz="1000" dirty="0" err="1">
                <a:latin typeface="+mj-lt"/>
              </a:rPr>
              <a:t>ražotaja</a:t>
            </a:r>
            <a:r>
              <a:rPr lang="lv-LV" sz="1000" dirty="0">
                <a:latin typeface="+mj-lt"/>
              </a:rPr>
              <a:t>;</a:t>
            </a:r>
          </a:p>
          <a:p>
            <a:pPr marL="171450" indent="-171450">
              <a:spcBef>
                <a:spcPts val="300"/>
              </a:spcBef>
              <a:buFont typeface="Wingdings" panose="05000000000000000000" pitchFamily="2" charset="2"/>
              <a:buChar char="ü"/>
            </a:pPr>
            <a:r>
              <a:rPr lang="lv-LV" sz="1000" dirty="0">
                <a:latin typeface="+mj-lt"/>
              </a:rPr>
              <a:t>tirdzniecība pa telefonu;</a:t>
            </a:r>
          </a:p>
          <a:p>
            <a:pPr marL="171450" indent="-171450">
              <a:spcBef>
                <a:spcPts val="300"/>
              </a:spcBef>
              <a:buFont typeface="Wingdings" panose="05000000000000000000" pitchFamily="2" charset="2"/>
              <a:buChar char="ü"/>
            </a:pPr>
            <a:r>
              <a:rPr lang="lv-LV" sz="1000" dirty="0" err="1">
                <a:latin typeface="+mj-lt"/>
              </a:rPr>
              <a:t>Ekopreču</a:t>
            </a:r>
            <a:r>
              <a:rPr lang="lv-LV" sz="1000" dirty="0">
                <a:latin typeface="+mj-lt"/>
              </a:rPr>
              <a:t> veikalā;</a:t>
            </a:r>
          </a:p>
          <a:p>
            <a:pPr marL="171450" indent="-171450">
              <a:spcBef>
                <a:spcPts val="300"/>
              </a:spcBef>
              <a:buFont typeface="Wingdings" panose="05000000000000000000" pitchFamily="2" charset="2"/>
              <a:buChar char="ü"/>
            </a:pPr>
            <a:r>
              <a:rPr lang="lv-LV" sz="1000" dirty="0" err="1">
                <a:latin typeface="+mj-lt"/>
              </a:rPr>
              <a:t>Internetaptiekā</a:t>
            </a:r>
            <a:r>
              <a:rPr lang="lv-LV" sz="1000" dirty="0">
                <a:latin typeface="+mj-lt"/>
              </a:rPr>
              <a:t>;</a:t>
            </a:r>
          </a:p>
          <a:p>
            <a:pPr marL="171450" indent="-171450">
              <a:spcBef>
                <a:spcPts val="300"/>
              </a:spcBef>
              <a:buFont typeface="Wingdings" panose="05000000000000000000" pitchFamily="2" charset="2"/>
              <a:buChar char="ü"/>
            </a:pPr>
            <a:r>
              <a:rPr lang="lv-LV" sz="1000" dirty="0">
                <a:latin typeface="+mj-lt"/>
              </a:rPr>
              <a:t>izplatītāji pa telefonu;</a:t>
            </a:r>
          </a:p>
          <a:p>
            <a:pPr marL="171450" indent="-171450">
              <a:spcBef>
                <a:spcPts val="300"/>
              </a:spcBef>
              <a:buFont typeface="Wingdings" panose="05000000000000000000" pitchFamily="2" charset="2"/>
              <a:buChar char="ü"/>
            </a:pPr>
            <a:r>
              <a:rPr lang="lv-LV" sz="1000" dirty="0">
                <a:latin typeface="+mj-lt"/>
              </a:rPr>
              <a:t>no ārzemēm meita </a:t>
            </a:r>
            <a:r>
              <a:rPr lang="lv-LV" sz="1000" dirty="0" err="1">
                <a:latin typeface="+mj-lt"/>
              </a:rPr>
              <a:t>sūta</a:t>
            </a:r>
            <a:r>
              <a:rPr lang="lv-LV" sz="1000" dirty="0">
                <a:latin typeface="+mj-lt"/>
              </a:rPr>
              <a:t>;</a:t>
            </a:r>
          </a:p>
          <a:p>
            <a:pPr marL="171450" indent="-171450">
              <a:spcBef>
                <a:spcPts val="300"/>
              </a:spcBef>
              <a:buFont typeface="Wingdings" panose="05000000000000000000" pitchFamily="2" charset="2"/>
              <a:buChar char="ü"/>
            </a:pPr>
            <a:r>
              <a:rPr lang="lv-LV" sz="1000" dirty="0">
                <a:latin typeface="+mj-lt"/>
              </a:rPr>
              <a:t>Latvijas olimpiskā vienība;</a:t>
            </a:r>
          </a:p>
          <a:p>
            <a:pPr marL="171450" indent="-171450">
              <a:spcBef>
                <a:spcPts val="300"/>
              </a:spcBef>
              <a:buFont typeface="Wingdings" panose="05000000000000000000" pitchFamily="2" charset="2"/>
              <a:buChar char="ü"/>
            </a:pPr>
            <a:r>
              <a:rPr lang="lv-LV" sz="1000" dirty="0">
                <a:latin typeface="+mj-lt"/>
              </a:rPr>
              <a:t>Pasākumā kā </a:t>
            </a:r>
            <a:r>
              <a:rPr lang="lv-LV" sz="1000" dirty="0" err="1">
                <a:latin typeface="+mj-lt"/>
              </a:rPr>
              <a:t>promo</a:t>
            </a:r>
            <a:r>
              <a:rPr lang="lv-LV" sz="1000" dirty="0">
                <a:latin typeface="+mj-lt"/>
              </a:rPr>
              <a:t> dāvanu;</a:t>
            </a:r>
          </a:p>
          <a:p>
            <a:pPr marL="171450" indent="-171450">
              <a:spcBef>
                <a:spcPts val="300"/>
              </a:spcBef>
              <a:buFont typeface="Wingdings" panose="05000000000000000000" pitchFamily="2" charset="2"/>
              <a:buChar char="ü"/>
            </a:pPr>
            <a:r>
              <a:rPr lang="lv-LV" sz="1000" dirty="0">
                <a:latin typeface="+mj-lt"/>
              </a:rPr>
              <a:t>Sacensībās;</a:t>
            </a:r>
          </a:p>
          <a:p>
            <a:pPr marL="171450" indent="-171450">
              <a:spcBef>
                <a:spcPts val="300"/>
              </a:spcBef>
              <a:buFont typeface="Wingdings" panose="05000000000000000000" pitchFamily="2" charset="2"/>
              <a:buChar char="ü"/>
            </a:pPr>
            <a:r>
              <a:rPr lang="lv-LV" sz="1000" dirty="0">
                <a:latin typeface="+mj-lt"/>
              </a:rPr>
              <a:t>Sertificēts, </a:t>
            </a:r>
            <a:r>
              <a:rPr lang="lv-LV" sz="1000" dirty="0" err="1">
                <a:latin typeface="+mj-lt"/>
              </a:rPr>
              <a:t>licenzēts</a:t>
            </a:r>
            <a:r>
              <a:rPr lang="lv-LV" sz="1000" dirty="0">
                <a:latin typeface="+mj-lt"/>
              </a:rPr>
              <a:t> uzņēmums.</a:t>
            </a:r>
          </a:p>
        </p:txBody>
      </p:sp>
      <p:sp>
        <p:nvSpPr>
          <p:cNvPr id="4" name="TextBox 3">
            <a:extLst>
              <a:ext uri="{FF2B5EF4-FFF2-40B4-BE49-F238E27FC236}">
                <a16:creationId xmlns:a16="http://schemas.microsoft.com/office/drawing/2014/main" id="{B43E900C-6503-2979-5683-9B58A0D4E97F}"/>
              </a:ext>
            </a:extLst>
          </p:cNvPr>
          <p:cNvSpPr txBox="1"/>
          <p:nvPr/>
        </p:nvSpPr>
        <p:spPr>
          <a:xfrm>
            <a:off x="1664258" y="5587651"/>
            <a:ext cx="5293437" cy="246221"/>
          </a:xfrm>
          <a:prstGeom prst="rect">
            <a:avLst/>
          </a:prstGeom>
          <a:noFill/>
        </p:spPr>
        <p:txBody>
          <a:bodyPr wrap="none" rtlCol="0">
            <a:spAutoFit/>
          </a:bodyPr>
          <a:lstStyle/>
          <a:p>
            <a:r>
              <a:rPr lang="lv-LV" sz="1000" dirty="0"/>
              <a:t>Bāze: visi aptaujas dalībnieki, respondentiem, kuri ir lietojuši iepriekš minētās vielas; 2024: n= 1082</a:t>
            </a:r>
          </a:p>
        </p:txBody>
      </p:sp>
      <p:sp>
        <p:nvSpPr>
          <p:cNvPr id="5" name="Slide Number Placeholder 1">
            <a:extLst>
              <a:ext uri="{FF2B5EF4-FFF2-40B4-BE49-F238E27FC236}">
                <a16:creationId xmlns:a16="http://schemas.microsoft.com/office/drawing/2014/main" id="{CCD6412A-69D5-2F1D-AAA3-F3F4EECFA161}"/>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83</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113534729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238038-CC79-C161-ED90-4534E6BF6E61}"/>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Dažādu vielu, preparātu lietošana labākas fiziskās formas sasniegšanai </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DEDBB2F3-5CC1-297C-D04B-13DF2D962354}"/>
              </a:ext>
            </a:extLst>
          </p:cNvPr>
          <p:cNvSpPr txBox="1">
            <a:spLocks/>
          </p:cNvSpPr>
          <p:nvPr/>
        </p:nvSpPr>
        <p:spPr>
          <a:xfrm>
            <a:off x="388229" y="662121"/>
            <a:ext cx="8569324" cy="534601"/>
          </a:xfrm>
          <a:prstGeom prst="rect">
            <a:avLst/>
          </a:prstGeom>
        </p:spPr>
        <p:txBody>
          <a:bodyPr/>
          <a:lstStyle/>
          <a:p>
            <a:pPr lvl="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Jautājums respondentiem, kuri ir lietojuši iepriekš minētās vielas: </a:t>
            </a:r>
          </a:p>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Kā Jūs novērtētu, cik labi Jūs zināt to, kādu ietekmi uz Jūsu organismu un tajā notiekošajiem procesiem atstāj vielas, kuras Jūs lietojāt?</a:t>
            </a:r>
          </a:p>
        </p:txBody>
      </p:sp>
      <p:sp>
        <p:nvSpPr>
          <p:cNvPr id="5" name="TextBox 4">
            <a:extLst>
              <a:ext uri="{FF2B5EF4-FFF2-40B4-BE49-F238E27FC236}">
                <a16:creationId xmlns:a16="http://schemas.microsoft.com/office/drawing/2014/main" id="{E3050847-B721-00C0-8E6A-8F22DBCA9E3F}"/>
              </a:ext>
            </a:extLst>
          </p:cNvPr>
          <p:cNvSpPr txBox="1"/>
          <p:nvPr/>
        </p:nvSpPr>
        <p:spPr>
          <a:xfrm>
            <a:off x="1216359" y="4749773"/>
            <a:ext cx="5293437" cy="246221"/>
          </a:xfrm>
          <a:prstGeom prst="rect">
            <a:avLst/>
          </a:prstGeom>
          <a:noFill/>
        </p:spPr>
        <p:txBody>
          <a:bodyPr wrap="none" rtlCol="0">
            <a:spAutoFit/>
          </a:bodyPr>
          <a:lstStyle/>
          <a:p>
            <a:r>
              <a:rPr lang="lv-LV" sz="1000" dirty="0"/>
              <a:t>Bāze: visi aptaujas dalībnieki, respondentiem, kuri ir lietojuši iepriekš minētās vielas; 2024: n= 1082</a:t>
            </a:r>
          </a:p>
        </p:txBody>
      </p:sp>
      <p:graphicFrame>
        <p:nvGraphicFramePr>
          <p:cNvPr id="6" name="Chart 5">
            <a:extLst>
              <a:ext uri="{FF2B5EF4-FFF2-40B4-BE49-F238E27FC236}">
                <a16:creationId xmlns:a16="http://schemas.microsoft.com/office/drawing/2014/main" id="{EA0FB982-6CD3-7C8F-CDA2-D580A2E1C469}"/>
              </a:ext>
            </a:extLst>
          </p:cNvPr>
          <p:cNvGraphicFramePr/>
          <p:nvPr>
            <p:extLst>
              <p:ext uri="{D42A27DB-BD31-4B8C-83A1-F6EECF244321}">
                <p14:modId xmlns:p14="http://schemas.microsoft.com/office/powerpoint/2010/main" val="3574790694"/>
              </p:ext>
            </p:extLst>
          </p:nvPr>
        </p:nvGraphicFramePr>
        <p:xfrm>
          <a:off x="4258670" y="1615222"/>
          <a:ext cx="4386020" cy="230149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7" name="Chart 6">
            <a:extLst>
              <a:ext uri="{FF2B5EF4-FFF2-40B4-BE49-F238E27FC236}">
                <a16:creationId xmlns:a16="http://schemas.microsoft.com/office/drawing/2014/main" id="{22F8CEB7-38FD-18AC-41A8-223431BA40D0}"/>
              </a:ext>
            </a:extLst>
          </p:cNvPr>
          <p:cNvGraphicFramePr/>
          <p:nvPr>
            <p:extLst>
              <p:ext uri="{D42A27DB-BD31-4B8C-83A1-F6EECF244321}">
                <p14:modId xmlns:p14="http://schemas.microsoft.com/office/powerpoint/2010/main" val="3926803918"/>
              </p:ext>
            </p:extLst>
          </p:nvPr>
        </p:nvGraphicFramePr>
        <p:xfrm>
          <a:off x="352127" y="1195939"/>
          <a:ext cx="3510951" cy="3381555"/>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1">
            <a:extLst>
              <a:ext uri="{FF2B5EF4-FFF2-40B4-BE49-F238E27FC236}">
                <a16:creationId xmlns:a16="http://schemas.microsoft.com/office/drawing/2014/main" id="{B01175B9-374C-53D4-815B-E69F92CC53D2}"/>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84</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30598587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50F703-0DEB-C368-E3D1-DC8E4B1D4A88}"/>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Dažādu vielu, preparātu lietošana labākas fiziskās formas sasniegšanai </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067424E0-BE7A-45EC-9EB8-160386195385}"/>
              </a:ext>
            </a:extLst>
          </p:cNvPr>
          <p:cNvSpPr txBox="1">
            <a:spLocks/>
          </p:cNvSpPr>
          <p:nvPr/>
        </p:nvSpPr>
        <p:spPr>
          <a:xfrm>
            <a:off x="388229" y="662121"/>
            <a:ext cx="8569324" cy="534601"/>
          </a:xfrm>
          <a:prstGeom prst="rect">
            <a:avLst/>
          </a:prstGeom>
        </p:spPr>
        <p:txBody>
          <a:bodyPr/>
          <a:lstStyle/>
          <a:p>
            <a:pPr lvl="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Jautājums respondentiem, kuri ir lietojuši iepriekš minētās vielas: </a:t>
            </a: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Vai lietotās vielas Jums sniedza to rezultātu, kuru bijāt gaidījis?</a:t>
            </a:r>
          </a:p>
        </p:txBody>
      </p:sp>
      <p:sp>
        <p:nvSpPr>
          <p:cNvPr id="4" name="TextBox 3">
            <a:extLst>
              <a:ext uri="{FF2B5EF4-FFF2-40B4-BE49-F238E27FC236}">
                <a16:creationId xmlns:a16="http://schemas.microsoft.com/office/drawing/2014/main" id="{F70477B5-2D4E-D150-9468-A59A734BA60A}"/>
              </a:ext>
            </a:extLst>
          </p:cNvPr>
          <p:cNvSpPr txBox="1"/>
          <p:nvPr/>
        </p:nvSpPr>
        <p:spPr>
          <a:xfrm>
            <a:off x="1216359" y="4749773"/>
            <a:ext cx="5293437" cy="246221"/>
          </a:xfrm>
          <a:prstGeom prst="rect">
            <a:avLst/>
          </a:prstGeom>
          <a:noFill/>
        </p:spPr>
        <p:txBody>
          <a:bodyPr wrap="none" rtlCol="0">
            <a:spAutoFit/>
          </a:bodyPr>
          <a:lstStyle/>
          <a:p>
            <a:r>
              <a:rPr lang="lv-LV" sz="1000" dirty="0"/>
              <a:t>Bāze: visi aptaujas dalībnieki, respondentiem, kuri ir lietojuši iepriekš minētās vielas; 2024: n= 1082</a:t>
            </a:r>
          </a:p>
        </p:txBody>
      </p:sp>
      <p:graphicFrame>
        <p:nvGraphicFramePr>
          <p:cNvPr id="5" name="Chart 4">
            <a:extLst>
              <a:ext uri="{FF2B5EF4-FFF2-40B4-BE49-F238E27FC236}">
                <a16:creationId xmlns:a16="http://schemas.microsoft.com/office/drawing/2014/main" id="{5BF5A921-9976-6A6E-4C3A-022C8AD434F9}"/>
              </a:ext>
            </a:extLst>
          </p:cNvPr>
          <p:cNvGraphicFramePr/>
          <p:nvPr>
            <p:extLst>
              <p:ext uri="{D42A27DB-BD31-4B8C-83A1-F6EECF244321}">
                <p14:modId xmlns:p14="http://schemas.microsoft.com/office/powerpoint/2010/main" val="271661289"/>
              </p:ext>
            </p:extLst>
          </p:nvPr>
        </p:nvGraphicFramePr>
        <p:xfrm>
          <a:off x="4258670" y="1615222"/>
          <a:ext cx="4386020" cy="230149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C3707077-AB83-07A3-7E4C-A0F60730A618}"/>
              </a:ext>
            </a:extLst>
          </p:cNvPr>
          <p:cNvGraphicFramePr/>
          <p:nvPr>
            <p:extLst>
              <p:ext uri="{D42A27DB-BD31-4B8C-83A1-F6EECF244321}">
                <p14:modId xmlns:p14="http://schemas.microsoft.com/office/powerpoint/2010/main" val="979299426"/>
              </p:ext>
            </p:extLst>
          </p:nvPr>
        </p:nvGraphicFramePr>
        <p:xfrm>
          <a:off x="388229" y="1196722"/>
          <a:ext cx="3510951" cy="3381555"/>
        </p:xfrm>
        <a:graphic>
          <a:graphicData uri="http://schemas.openxmlformats.org/drawingml/2006/chart">
            <c:chart xmlns:c="http://schemas.openxmlformats.org/drawingml/2006/chart" xmlns:r="http://schemas.openxmlformats.org/officeDocument/2006/relationships" r:id="rId3"/>
          </a:graphicData>
        </a:graphic>
      </p:graphicFrame>
      <p:sp>
        <p:nvSpPr>
          <p:cNvPr id="7" name="Slide Number Placeholder 1">
            <a:extLst>
              <a:ext uri="{FF2B5EF4-FFF2-40B4-BE49-F238E27FC236}">
                <a16:creationId xmlns:a16="http://schemas.microsoft.com/office/drawing/2014/main" id="{96C7AAB0-0B74-06BA-1AA7-0A18A082CFB2}"/>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85</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67172342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9C264-3718-D723-5054-EF1E598CAF15}"/>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Dažādu vielu, preparātu lietošana labākas fiziskās formas sasniegšanai </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8D9FE059-C4A8-9820-E9B3-8F2F50DD677A}"/>
              </a:ext>
            </a:extLst>
          </p:cNvPr>
          <p:cNvSpPr txBox="1">
            <a:spLocks/>
          </p:cNvSpPr>
          <p:nvPr/>
        </p:nvSpPr>
        <p:spPr>
          <a:xfrm>
            <a:off x="388229" y="662121"/>
            <a:ext cx="8569324" cy="534601"/>
          </a:xfrm>
          <a:prstGeom prst="rect">
            <a:avLst/>
          </a:prstGeom>
        </p:spPr>
        <p:txBody>
          <a:bodyPr/>
          <a:lstStyle/>
          <a:p>
            <a:pPr lvl="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Jautājums respondentiem, kuri ir lietojuši iepriekš minētās vielas: </a:t>
            </a:r>
          </a:p>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Cik kopumā Jums ir svarīgi, lai vielas, kurus Jūs lietojāt, būtu oficiāli reģistrētas tieši Latvijā (piemēram, PVD reģistrā)? </a:t>
            </a:r>
          </a:p>
        </p:txBody>
      </p:sp>
      <p:sp>
        <p:nvSpPr>
          <p:cNvPr id="4" name="TextBox 3">
            <a:extLst>
              <a:ext uri="{FF2B5EF4-FFF2-40B4-BE49-F238E27FC236}">
                <a16:creationId xmlns:a16="http://schemas.microsoft.com/office/drawing/2014/main" id="{2B3BBF3B-74CD-5DDB-8C44-FA2BE2073220}"/>
              </a:ext>
            </a:extLst>
          </p:cNvPr>
          <p:cNvSpPr txBox="1"/>
          <p:nvPr/>
        </p:nvSpPr>
        <p:spPr>
          <a:xfrm>
            <a:off x="1216359" y="4749773"/>
            <a:ext cx="5293437" cy="246221"/>
          </a:xfrm>
          <a:prstGeom prst="rect">
            <a:avLst/>
          </a:prstGeom>
          <a:noFill/>
        </p:spPr>
        <p:txBody>
          <a:bodyPr wrap="none" rtlCol="0">
            <a:spAutoFit/>
          </a:bodyPr>
          <a:lstStyle/>
          <a:p>
            <a:r>
              <a:rPr lang="lv-LV" sz="1000" dirty="0"/>
              <a:t>Bāze: visi aptaujas dalībnieki, respondentiem, kuri ir lietojuši iepriekš minētās vielas; 2024: n= 1082</a:t>
            </a:r>
          </a:p>
        </p:txBody>
      </p:sp>
      <p:graphicFrame>
        <p:nvGraphicFramePr>
          <p:cNvPr id="5" name="Chart 4">
            <a:extLst>
              <a:ext uri="{FF2B5EF4-FFF2-40B4-BE49-F238E27FC236}">
                <a16:creationId xmlns:a16="http://schemas.microsoft.com/office/drawing/2014/main" id="{CCD04B65-2426-A5D0-55CB-B746302E7988}"/>
              </a:ext>
            </a:extLst>
          </p:cNvPr>
          <p:cNvGraphicFramePr/>
          <p:nvPr>
            <p:extLst>
              <p:ext uri="{D42A27DB-BD31-4B8C-83A1-F6EECF244321}">
                <p14:modId xmlns:p14="http://schemas.microsoft.com/office/powerpoint/2010/main" val="183226498"/>
              </p:ext>
            </p:extLst>
          </p:nvPr>
        </p:nvGraphicFramePr>
        <p:xfrm>
          <a:off x="4258670" y="1615222"/>
          <a:ext cx="4386020" cy="230149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C020A3B1-5E35-8460-6020-F4E9CA7A41EB}"/>
              </a:ext>
            </a:extLst>
          </p:cNvPr>
          <p:cNvGraphicFramePr/>
          <p:nvPr>
            <p:extLst>
              <p:ext uri="{D42A27DB-BD31-4B8C-83A1-F6EECF244321}">
                <p14:modId xmlns:p14="http://schemas.microsoft.com/office/powerpoint/2010/main" val="201306057"/>
              </p:ext>
            </p:extLst>
          </p:nvPr>
        </p:nvGraphicFramePr>
        <p:xfrm>
          <a:off x="388229" y="1196722"/>
          <a:ext cx="3510951" cy="3381555"/>
        </p:xfrm>
        <a:graphic>
          <a:graphicData uri="http://schemas.openxmlformats.org/drawingml/2006/chart">
            <c:chart xmlns:c="http://schemas.openxmlformats.org/drawingml/2006/chart" xmlns:r="http://schemas.openxmlformats.org/officeDocument/2006/relationships" r:id="rId3"/>
          </a:graphicData>
        </a:graphic>
      </p:graphicFrame>
      <p:sp>
        <p:nvSpPr>
          <p:cNvPr id="7" name="Slide Number Placeholder 1">
            <a:extLst>
              <a:ext uri="{FF2B5EF4-FFF2-40B4-BE49-F238E27FC236}">
                <a16:creationId xmlns:a16="http://schemas.microsoft.com/office/drawing/2014/main" id="{FCB12F0F-58B5-915A-8763-9B8CB2228C12}"/>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86</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27952046"/>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84E40-1A3A-A018-6881-C1302F70C04E}"/>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Dažādu vielu, preparātu lietošana labākas fiziskās formas sasniegšanai </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928229CD-03F7-55A2-DEA0-6BC0EC31EC84}"/>
              </a:ext>
            </a:extLst>
          </p:cNvPr>
          <p:cNvSpPr txBox="1">
            <a:spLocks/>
          </p:cNvSpPr>
          <p:nvPr/>
        </p:nvSpPr>
        <p:spPr>
          <a:xfrm>
            <a:off x="388229" y="662121"/>
            <a:ext cx="8569324" cy="534601"/>
          </a:xfrm>
          <a:prstGeom prst="rect">
            <a:avLst/>
          </a:prstGeom>
        </p:spPr>
        <p:txBody>
          <a:bodyPr/>
          <a:lstStyle/>
          <a:p>
            <a:pPr lvl="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Jautājums respondentiem, kuri ir lietojuši iepriekš minētās vielas: </a:t>
            </a: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Cik rūpīgi Jūs izlasījāt Jūsu lietoto preparātu etiķetes vai lietošanas pamācības? Gadījumā, ja Jūs esat lietojis vairākus preparātus, produktus vai vielas, lūdzu, atbildiet par pēdējo reizi!</a:t>
            </a:r>
          </a:p>
        </p:txBody>
      </p:sp>
      <p:sp>
        <p:nvSpPr>
          <p:cNvPr id="4" name="TextBox 3">
            <a:extLst>
              <a:ext uri="{FF2B5EF4-FFF2-40B4-BE49-F238E27FC236}">
                <a16:creationId xmlns:a16="http://schemas.microsoft.com/office/drawing/2014/main" id="{EFBF63ED-8ED6-75BB-5744-2D8CD501721C}"/>
              </a:ext>
            </a:extLst>
          </p:cNvPr>
          <p:cNvSpPr txBox="1"/>
          <p:nvPr/>
        </p:nvSpPr>
        <p:spPr>
          <a:xfrm>
            <a:off x="1216359" y="4749773"/>
            <a:ext cx="5293437" cy="246221"/>
          </a:xfrm>
          <a:prstGeom prst="rect">
            <a:avLst/>
          </a:prstGeom>
          <a:noFill/>
        </p:spPr>
        <p:txBody>
          <a:bodyPr wrap="none" rtlCol="0">
            <a:spAutoFit/>
          </a:bodyPr>
          <a:lstStyle/>
          <a:p>
            <a:r>
              <a:rPr lang="lv-LV" sz="1000" dirty="0"/>
              <a:t>Bāze: visi aptaujas dalībnieki, respondentiem, kuri ir lietojuši iepriekš minētās vielas; 2024: n= 1082</a:t>
            </a:r>
          </a:p>
        </p:txBody>
      </p:sp>
      <p:graphicFrame>
        <p:nvGraphicFramePr>
          <p:cNvPr id="5" name="Chart 4">
            <a:extLst>
              <a:ext uri="{FF2B5EF4-FFF2-40B4-BE49-F238E27FC236}">
                <a16:creationId xmlns:a16="http://schemas.microsoft.com/office/drawing/2014/main" id="{7DE8F729-46CE-DDCB-85A0-8D722CE4BC10}"/>
              </a:ext>
            </a:extLst>
          </p:cNvPr>
          <p:cNvGraphicFramePr/>
          <p:nvPr>
            <p:extLst>
              <p:ext uri="{D42A27DB-BD31-4B8C-83A1-F6EECF244321}">
                <p14:modId xmlns:p14="http://schemas.microsoft.com/office/powerpoint/2010/main" val="3127747998"/>
              </p:ext>
            </p:extLst>
          </p:nvPr>
        </p:nvGraphicFramePr>
        <p:xfrm>
          <a:off x="4258670" y="1615222"/>
          <a:ext cx="4386020" cy="230149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24E62000-CB92-B8CB-A4DE-7AB00E8BA823}"/>
              </a:ext>
            </a:extLst>
          </p:cNvPr>
          <p:cNvGraphicFramePr/>
          <p:nvPr>
            <p:extLst>
              <p:ext uri="{D42A27DB-BD31-4B8C-83A1-F6EECF244321}">
                <p14:modId xmlns:p14="http://schemas.microsoft.com/office/powerpoint/2010/main" val="4291243108"/>
              </p:ext>
            </p:extLst>
          </p:nvPr>
        </p:nvGraphicFramePr>
        <p:xfrm>
          <a:off x="352127" y="1195939"/>
          <a:ext cx="3510951" cy="3381555"/>
        </p:xfrm>
        <a:graphic>
          <a:graphicData uri="http://schemas.openxmlformats.org/drawingml/2006/chart">
            <c:chart xmlns:c="http://schemas.openxmlformats.org/drawingml/2006/chart" xmlns:r="http://schemas.openxmlformats.org/officeDocument/2006/relationships" r:id="rId3"/>
          </a:graphicData>
        </a:graphic>
      </p:graphicFrame>
      <p:sp>
        <p:nvSpPr>
          <p:cNvPr id="7" name="Slide Number Placeholder 1">
            <a:extLst>
              <a:ext uri="{FF2B5EF4-FFF2-40B4-BE49-F238E27FC236}">
                <a16:creationId xmlns:a16="http://schemas.microsoft.com/office/drawing/2014/main" id="{760311E9-ADE4-1940-A0B1-E1A19186AF50}"/>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87</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67735020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403EC3E5-4CF5-4025-F73F-2B28272A33F8}"/>
              </a:ext>
            </a:extLst>
          </p:cNvPr>
          <p:cNvSpPr>
            <a:spLocks noChangeArrowheads="1"/>
          </p:cNvSpPr>
          <p:nvPr/>
        </p:nvSpPr>
        <p:spPr bwMode="auto">
          <a:xfrm>
            <a:off x="923027" y="2656936"/>
            <a:ext cx="7418716" cy="1362978"/>
          </a:xfrm>
          <a:prstGeom prst="rect">
            <a:avLst/>
          </a:prstGeom>
          <a:noFill/>
          <a:ln w="9525">
            <a:noFill/>
            <a:miter lim="800000"/>
            <a:headEnd/>
            <a:tailEnd/>
          </a:ln>
          <a:effectLst/>
        </p:spPr>
        <p:txBody>
          <a:bodyPr/>
          <a:lstStyle/>
          <a:p>
            <a:pPr algn="ctr">
              <a:lnSpc>
                <a:spcPct val="130000"/>
              </a:lnSpc>
              <a:defRPr/>
            </a:pPr>
            <a:r>
              <a:rPr lang="lv-LV" sz="2400" dirty="0">
                <a:solidFill>
                  <a:srgbClr val="990033"/>
                </a:solidFill>
                <a:effectLst>
                  <a:outerShdw blurRad="38100" dist="38100" dir="2700000" algn="tl">
                    <a:srgbClr val="C0C0C0"/>
                  </a:outerShdw>
                </a:effectLst>
                <a:latin typeface="+mj-lt"/>
              </a:rPr>
              <a:t>9. Atbildīgo institūciju darba vērtējums </a:t>
            </a:r>
          </a:p>
          <a:p>
            <a:pPr algn="ctr">
              <a:lnSpc>
                <a:spcPct val="130000"/>
              </a:lnSpc>
              <a:defRPr/>
            </a:pPr>
            <a:r>
              <a:rPr lang="lv-LV" sz="2400" dirty="0">
                <a:solidFill>
                  <a:srgbClr val="990033"/>
                </a:solidFill>
                <a:effectLst>
                  <a:outerShdw blurRad="38100" dist="38100" dir="2700000" algn="tl">
                    <a:srgbClr val="C0C0C0"/>
                  </a:outerShdw>
                </a:effectLst>
                <a:latin typeface="+mj-lt"/>
              </a:rPr>
              <a:t>cīņā pret dopinga lietošanu sportā</a:t>
            </a:r>
          </a:p>
        </p:txBody>
      </p:sp>
      <p:sp>
        <p:nvSpPr>
          <p:cNvPr id="3" name="Slide Number Placeholder 1">
            <a:extLst>
              <a:ext uri="{FF2B5EF4-FFF2-40B4-BE49-F238E27FC236}">
                <a16:creationId xmlns:a16="http://schemas.microsoft.com/office/drawing/2014/main" id="{085D6355-440A-D280-1CCB-4B46BC1674AF}"/>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88</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72912595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075B3A-E75E-D9EC-4BA2-4882E7DA74AB}"/>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Atbildīgo institūciju darbs cīņā pret dopinga lietošanu sportā</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FC9E29D2-0FDA-41F4-866A-5AD2F77879A2}"/>
              </a:ext>
            </a:extLst>
          </p:cNvPr>
          <p:cNvSpPr txBox="1">
            <a:spLocks/>
          </p:cNvSpPr>
          <p:nvPr/>
        </p:nvSpPr>
        <p:spPr>
          <a:xfrm>
            <a:off x="388229" y="662121"/>
            <a:ext cx="8466846" cy="819208"/>
          </a:xfrm>
          <a:prstGeom prst="rect">
            <a:avLst/>
          </a:prstGeom>
        </p:spPr>
        <p:txBody>
          <a:bodyPr/>
          <a:lstStyle/>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Kā Jūs vērtētu atbildīgo institūciju darbu cīņā pret dopinga lietošanu sportā? Vai, Jūsuprāt, tās dara pietiekami, drīzāk pietiekami, drīzāk nepietiekami vai nepietiekami?</a:t>
            </a:r>
          </a:p>
        </p:txBody>
      </p:sp>
      <p:graphicFrame>
        <p:nvGraphicFramePr>
          <p:cNvPr id="4" name="Chart 3">
            <a:extLst>
              <a:ext uri="{FF2B5EF4-FFF2-40B4-BE49-F238E27FC236}">
                <a16:creationId xmlns:a16="http://schemas.microsoft.com/office/drawing/2014/main" id="{47FF89FE-427F-410B-187F-549D7659EC95}"/>
              </a:ext>
            </a:extLst>
          </p:cNvPr>
          <p:cNvGraphicFramePr/>
          <p:nvPr>
            <p:extLst>
              <p:ext uri="{D42A27DB-BD31-4B8C-83A1-F6EECF244321}">
                <p14:modId xmlns:p14="http://schemas.microsoft.com/office/powerpoint/2010/main" val="2003743265"/>
              </p:ext>
            </p:extLst>
          </p:nvPr>
        </p:nvGraphicFramePr>
        <p:xfrm>
          <a:off x="1877114" y="1554480"/>
          <a:ext cx="4412371" cy="3677030"/>
        </p:xfrm>
        <a:graphic>
          <a:graphicData uri="http://schemas.openxmlformats.org/drawingml/2006/chart">
            <c:chart xmlns:c="http://schemas.openxmlformats.org/drawingml/2006/chart" xmlns:r="http://schemas.openxmlformats.org/officeDocument/2006/relationships" r:id="rId2"/>
          </a:graphicData>
        </a:graphic>
      </p:graphicFrame>
      <p:sp>
        <p:nvSpPr>
          <p:cNvPr id="5" name="Slide Number Placeholder 1">
            <a:extLst>
              <a:ext uri="{FF2B5EF4-FFF2-40B4-BE49-F238E27FC236}">
                <a16:creationId xmlns:a16="http://schemas.microsoft.com/office/drawing/2014/main" id="{A67D3A9A-5577-B3FA-BEF2-D136439300C0}"/>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89</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3269527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E0CB003-66E2-DAC1-1A50-699F6ECD448A}"/>
              </a:ext>
            </a:extLst>
          </p:cNvPr>
          <p:cNvSpPr>
            <a:spLocks noChangeArrowheads="1"/>
          </p:cNvSpPr>
          <p:nvPr/>
        </p:nvSpPr>
        <p:spPr bwMode="auto">
          <a:xfrm>
            <a:off x="283465" y="420624"/>
            <a:ext cx="8586215" cy="5757540"/>
          </a:xfrm>
          <a:prstGeom prst="rect">
            <a:avLst/>
          </a:prstGeom>
          <a:noFill/>
          <a:ln w="9525">
            <a:noFill/>
            <a:miter lim="800000"/>
            <a:headEnd/>
            <a:tailEnd/>
          </a:ln>
        </p:spPr>
        <p:txBody>
          <a:bodyPr/>
          <a:lstStyle/>
          <a:p>
            <a:pPr marL="457200" indent="-457200" algn="just">
              <a:lnSpc>
                <a:spcPct val="120000"/>
              </a:lnSpc>
              <a:spcBef>
                <a:spcPct val="60000"/>
              </a:spcBef>
              <a:buClr>
                <a:srgbClr val="CC3300"/>
              </a:buClr>
              <a:buFont typeface="Wingdings" pitchFamily="2" charset="2"/>
              <a:buChar char="v"/>
            </a:pPr>
            <a:r>
              <a:rPr lang="lv-LV" sz="1100" dirty="0">
                <a:solidFill>
                  <a:srgbClr val="000000"/>
                </a:solidFill>
                <a:latin typeface="Calibri" pitchFamily="34" charset="0"/>
              </a:rPr>
              <a:t>2024. gada nogalē tika veikta otrā sabiedriskās domas aptauja par dopinga lietošanu sportā. Iepriekšējā aptauja norisa 2019.gada pavasarī. Pētījuma rezultāti un to salīdzinājums ar 2019.g. aptaujas rezultātiem kopumā liecina par pozitīvām tendencēm sabiedrībā. Iedzīvotāji lielāku vērību pievērš savam fiziskajam stāvoklim un pašsajūtai, biežāk veic fiziskās aktivitātes, apmeklē sporta vai </a:t>
            </a:r>
            <a:r>
              <a:rPr lang="lv-LV" sz="1100" dirty="0" err="1">
                <a:solidFill>
                  <a:srgbClr val="000000"/>
                </a:solidFill>
                <a:latin typeface="Calibri" pitchFamily="34" charset="0"/>
              </a:rPr>
              <a:t>fitnesa</a:t>
            </a:r>
            <a:r>
              <a:rPr lang="lv-LV" sz="1100" dirty="0">
                <a:solidFill>
                  <a:srgbClr val="000000"/>
                </a:solidFill>
                <a:latin typeface="Calibri" pitchFamily="34" charset="0"/>
              </a:rPr>
              <a:t> klubus, ir atbildīgāki lietojot vielas, preparātus fiziskā stāvokļa uzlabošanai. Sabiedrībā paaugstinās interese par informāciju, kas skar dopinga lietošanu sportā, Latvijas iedzīvotāju priekšstati par sportā aizliegto vielu lietošanu ir kļuvuši skaidrāki, dopinga lietošanu nosodošāki. Pieaug sabiedrības uzticēšanās </a:t>
            </a:r>
            <a:r>
              <a:rPr kumimoji="0" lang="lv-LV" sz="1100" b="0" i="0" u="none" strike="noStrike" kern="1200" cap="none" spc="0" normalizeH="0" baseline="0" noProof="0" dirty="0">
                <a:ln>
                  <a:noFill/>
                </a:ln>
                <a:solidFill>
                  <a:srgbClr val="000000"/>
                </a:solidFill>
                <a:effectLst/>
                <a:uLnTx/>
                <a:uFillTx/>
                <a:latin typeface="Calibri" pitchFamily="34" charset="0"/>
                <a:ea typeface="+mn-ea"/>
                <a:cs typeface="+mn-cs"/>
              </a:rPr>
              <a:t>starptautiskajām un Latvijas antidopinga institūcijām. </a:t>
            </a:r>
            <a:r>
              <a:rPr lang="lv-LV" sz="1100" dirty="0">
                <a:solidFill>
                  <a:srgbClr val="000000"/>
                </a:solidFill>
                <a:latin typeface="Calibri" pitchFamily="34" charset="0"/>
              </a:rPr>
              <a:t>Dopinga lietošana sportā personīgi uztrauc katru otro Latvijas iedzīvotāju.</a:t>
            </a:r>
          </a:p>
          <a:p>
            <a:pPr marL="457200" indent="-457200" algn="just">
              <a:lnSpc>
                <a:spcPct val="120000"/>
              </a:lnSpc>
              <a:spcBef>
                <a:spcPct val="60000"/>
              </a:spcBef>
              <a:buClr>
                <a:srgbClr val="CC3300"/>
              </a:buClr>
              <a:buFont typeface="Wingdings" pitchFamily="2" charset="2"/>
              <a:buChar char="v"/>
            </a:pPr>
            <a:r>
              <a:rPr lang="lv-LV" sz="1100" dirty="0">
                <a:solidFill>
                  <a:srgbClr val="000000"/>
                </a:solidFill>
                <a:latin typeface="Calibri" pitchFamily="34" charset="0"/>
              </a:rPr>
              <a:t>Saskaņā ar pētījuma rezultātiem:</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Sabiedrībā valda (pārstāvēja vairāk nekā divas trešdaļas respondentu) šādi vispārēji priekšstati par sportu:</a:t>
            </a:r>
          </a:p>
          <a:p>
            <a:pPr marL="1371600" lvl="2" indent="-457200" algn="just">
              <a:lnSpc>
                <a:spcPct val="120000"/>
              </a:lnSpc>
              <a:spcBef>
                <a:spcPts val="600"/>
              </a:spcBef>
              <a:buClr>
                <a:srgbClr val="CC3300"/>
              </a:buClr>
              <a:buFont typeface="Wingdings" panose="05000000000000000000" pitchFamily="2" charset="2"/>
              <a:buChar char="ü"/>
            </a:pPr>
            <a:r>
              <a:rPr lang="lv-LV" sz="1100" i="1" dirty="0">
                <a:solidFill>
                  <a:srgbClr val="000000"/>
                </a:solidFill>
                <a:latin typeface="Calibri" pitchFamily="34" charset="0"/>
              </a:rPr>
              <a:t>Sportam ir jābūt daļai no bērnu un jauniešu audzināšanas programmas </a:t>
            </a:r>
            <a:r>
              <a:rPr lang="lv-LV" sz="1100" dirty="0">
                <a:solidFill>
                  <a:srgbClr val="000000"/>
                </a:solidFill>
                <a:latin typeface="Calibri" pitchFamily="34" charset="0"/>
              </a:rPr>
              <a:t>(tā domā 95% aptaujāto Latvijas iedzīvotāju; +3%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i="1" dirty="0">
                <a:solidFill>
                  <a:srgbClr val="000000"/>
                </a:solidFill>
                <a:latin typeface="Calibri" pitchFamily="34" charset="0"/>
              </a:rPr>
              <a:t>Sportā visiem dalībniekiem ir jānodrošina vienlīdzīgi apstākļi </a:t>
            </a:r>
            <a:r>
              <a:rPr lang="lv-LV" sz="1100" dirty="0">
                <a:solidFill>
                  <a:srgbClr val="000000"/>
                </a:solidFill>
                <a:latin typeface="Calibri" pitchFamily="34" charset="0"/>
              </a:rPr>
              <a:t>(91%; +2%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i="1" dirty="0">
                <a:solidFill>
                  <a:srgbClr val="000000"/>
                </a:solidFill>
                <a:latin typeface="Calibri" pitchFamily="34" charset="0"/>
              </a:rPr>
              <a:t>Sports kā audzināšanas metode ir padarījis labākus daudzus bērnus un jauniešus Latvijā </a:t>
            </a:r>
            <a:r>
              <a:rPr lang="lv-LV" sz="1100" dirty="0">
                <a:solidFill>
                  <a:srgbClr val="000000"/>
                </a:solidFill>
                <a:latin typeface="Calibri" pitchFamily="34" charset="0"/>
              </a:rPr>
              <a:t>(87%; +8%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i="1" dirty="0">
                <a:solidFill>
                  <a:srgbClr val="000000"/>
                </a:solidFill>
                <a:latin typeface="Calibri" pitchFamily="34" charset="0"/>
              </a:rPr>
              <a:t>Tie, kas krāpjas sportā, parasti ir negodīgi arī citās dzīves jomās </a:t>
            </a:r>
            <a:r>
              <a:rPr lang="lv-LV" sz="1100" dirty="0">
                <a:solidFill>
                  <a:srgbClr val="000000"/>
                </a:solidFill>
                <a:latin typeface="Calibri" pitchFamily="34" charset="0"/>
              </a:rPr>
              <a:t>(73%; +7%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Jāatzīmē, ka šogad visi augstāk minētie uzskati tika pārstāvēti biežāk nekā iepriekšējā (2019.g.) sabiedriskās domas pētījumā.</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Aptaujas dalībnieku viedokļi dalījās, vērtējot izteikumu:</a:t>
            </a:r>
          </a:p>
          <a:p>
            <a:pPr marL="1371600" lvl="2" indent="-457200" algn="just">
              <a:lnSpc>
                <a:spcPct val="120000"/>
              </a:lnSpc>
              <a:spcBef>
                <a:spcPts val="600"/>
              </a:spcBef>
              <a:buClr>
                <a:srgbClr val="CC3300"/>
              </a:buClr>
              <a:buFont typeface="Wingdings" panose="05000000000000000000" pitchFamily="2" charset="2"/>
              <a:buChar char="ü"/>
            </a:pPr>
            <a:r>
              <a:rPr lang="lv-LV" sz="1100" i="1" dirty="0">
                <a:solidFill>
                  <a:srgbClr val="000000"/>
                </a:solidFill>
                <a:latin typeface="Calibri" pitchFamily="34" charset="0"/>
              </a:rPr>
              <a:t>Sportā galvenais ir uzvara</a:t>
            </a:r>
            <a:r>
              <a:rPr lang="lv-LV" sz="1100" dirty="0">
                <a:solidFill>
                  <a:srgbClr val="000000"/>
                </a:solidFill>
                <a:latin typeface="Calibri" pitchFamily="34" charset="0"/>
              </a:rPr>
              <a:t>. Apgalvojumam piekrita 43% (-6% salīdzinājumā ar 2019.g.), savukārt nepiekrita 53% (+8% salīdzinājumā ar 2019.g.). Ja 2019.g. respondenti izteikumam biežāk piekrita nekā nepiekrita, tad šogad biežāk tika pārstāvēta noraidoša attieksme. Aptaujas rezultātu analīze respondentu grupās, kuras izveidotas pēc dažādām sociāli demogrāfiskajām pazīmēm, atklāj, ka nozīmīgākās rezultātu atšķirības vērojamas sieviešu un vīriešu auditorijās. Ja pārliecinošs vairākums (62%) sieviešu  kopumā nepiekrita viedoklim, ka sportā galvenais ir uzvara, tad vīriešu vidū lielākā daļa (53%) respondentu apgalvojumam piekrita. Rezultātu analīze iezīmē tendenci – jo augstāka ir respondentu iegūtā izglītība, jo lielāks ir to aptaujāto skaits, kuri nepiekrita tam, ka sportā galvenais ir uzvara.</a:t>
            </a:r>
          </a:p>
        </p:txBody>
      </p:sp>
      <p:sp>
        <p:nvSpPr>
          <p:cNvPr id="3" name="Slide Number Placeholder 1">
            <a:extLst>
              <a:ext uri="{FF2B5EF4-FFF2-40B4-BE49-F238E27FC236}">
                <a16:creationId xmlns:a16="http://schemas.microsoft.com/office/drawing/2014/main" id="{9D6EEE46-CD71-CF41-5247-B80FC1C15028}"/>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9</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071375977"/>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95BFDC-548F-9716-440C-2F10114D918E}"/>
              </a:ext>
            </a:extLst>
          </p:cNvPr>
          <p:cNvSpPr txBox="1">
            <a:spLocks/>
          </p:cNvSpPr>
          <p:nvPr/>
        </p:nvSpPr>
        <p:spPr>
          <a:xfrm>
            <a:off x="285751" y="115421"/>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Atbildīgo institūciju darbs cīņā pret dopinga lietošanu sportā</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67ADA990-C83F-1AB2-E31B-479AFC142112}"/>
              </a:ext>
            </a:extLst>
          </p:cNvPr>
          <p:cNvSpPr txBox="1">
            <a:spLocks/>
          </p:cNvSpPr>
          <p:nvPr/>
        </p:nvSpPr>
        <p:spPr>
          <a:xfrm>
            <a:off x="388229" y="534105"/>
            <a:ext cx="8466846" cy="261423"/>
          </a:xfrm>
          <a:prstGeom prst="rect">
            <a:avLst/>
          </a:prstGeom>
        </p:spPr>
        <p:txBody>
          <a:bodyPr/>
          <a:lstStyle/>
          <a:p>
            <a:pPr lvl="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Kā Jūs vērtētu atbildīgo institūciju darbu cīņā pret dopinga lietošanu sportā? </a:t>
            </a:r>
          </a:p>
        </p:txBody>
      </p:sp>
      <p:graphicFrame>
        <p:nvGraphicFramePr>
          <p:cNvPr id="4" name="Chart 3">
            <a:extLst>
              <a:ext uri="{FF2B5EF4-FFF2-40B4-BE49-F238E27FC236}">
                <a16:creationId xmlns:a16="http://schemas.microsoft.com/office/drawing/2014/main" id="{DB47E3D6-E7AF-89B4-FE5D-08F813FD1601}"/>
              </a:ext>
            </a:extLst>
          </p:cNvPr>
          <p:cNvGraphicFramePr/>
          <p:nvPr>
            <p:extLst>
              <p:ext uri="{D42A27DB-BD31-4B8C-83A1-F6EECF244321}">
                <p14:modId xmlns:p14="http://schemas.microsoft.com/office/powerpoint/2010/main" val="832385514"/>
              </p:ext>
            </p:extLst>
          </p:nvPr>
        </p:nvGraphicFramePr>
        <p:xfrm>
          <a:off x="1371837" y="894296"/>
          <a:ext cx="7668883" cy="5558260"/>
        </p:xfrm>
        <a:graphic>
          <a:graphicData uri="http://schemas.openxmlformats.org/drawingml/2006/chart">
            <c:chart xmlns:c="http://schemas.openxmlformats.org/drawingml/2006/chart" xmlns:r="http://schemas.openxmlformats.org/officeDocument/2006/relationships" r:id="rId2"/>
          </a:graphicData>
        </a:graphic>
      </p:graphicFrame>
      <p:sp>
        <p:nvSpPr>
          <p:cNvPr id="5" name="Slide Number Placeholder 1">
            <a:extLst>
              <a:ext uri="{FF2B5EF4-FFF2-40B4-BE49-F238E27FC236}">
                <a16:creationId xmlns:a16="http://schemas.microsoft.com/office/drawing/2014/main" id="{B9F484DC-081B-E6CF-E3A3-9A40E04D2387}"/>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90</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16184360"/>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77764D38-C2FE-0694-465F-C9B002579798}"/>
              </a:ext>
            </a:extLst>
          </p:cNvPr>
          <p:cNvSpPr>
            <a:spLocks noChangeArrowheads="1"/>
          </p:cNvSpPr>
          <p:nvPr/>
        </p:nvSpPr>
        <p:spPr bwMode="auto">
          <a:xfrm>
            <a:off x="923027" y="2656936"/>
            <a:ext cx="7418716" cy="1362978"/>
          </a:xfrm>
          <a:prstGeom prst="rect">
            <a:avLst/>
          </a:prstGeom>
          <a:noFill/>
          <a:ln w="9525">
            <a:noFill/>
            <a:miter lim="800000"/>
            <a:headEnd/>
            <a:tailEnd/>
          </a:ln>
          <a:effectLst/>
        </p:spPr>
        <p:txBody>
          <a:bodyPr/>
          <a:lstStyle/>
          <a:p>
            <a:pPr algn="ctr">
              <a:lnSpc>
                <a:spcPct val="130000"/>
              </a:lnSpc>
              <a:defRPr/>
            </a:pPr>
            <a:r>
              <a:rPr lang="lv-LV" sz="2400" dirty="0">
                <a:solidFill>
                  <a:srgbClr val="990033"/>
                </a:solidFill>
                <a:effectLst>
                  <a:outerShdw blurRad="38100" dist="38100" dir="2700000" algn="tl">
                    <a:srgbClr val="C0C0C0"/>
                  </a:outerShdw>
                </a:effectLst>
                <a:latin typeface="+mj-lt"/>
              </a:rPr>
              <a:t>10. Uzticēšanās antidopinga sistēmām</a:t>
            </a:r>
          </a:p>
        </p:txBody>
      </p:sp>
      <p:sp>
        <p:nvSpPr>
          <p:cNvPr id="3" name="Slide Number Placeholder 1">
            <a:extLst>
              <a:ext uri="{FF2B5EF4-FFF2-40B4-BE49-F238E27FC236}">
                <a16:creationId xmlns:a16="http://schemas.microsoft.com/office/drawing/2014/main" id="{16322EE9-509D-806E-D506-7FE20ADB2842}"/>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91</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131661484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1D9EFC-9FB0-A4B0-5808-C6570616E530}"/>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Uzticēšanās antidopinga sistēmām</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288A9B85-BFEC-B941-E656-21AAF6033D5F}"/>
              </a:ext>
            </a:extLst>
          </p:cNvPr>
          <p:cNvSpPr txBox="1">
            <a:spLocks/>
          </p:cNvSpPr>
          <p:nvPr/>
        </p:nvSpPr>
        <p:spPr>
          <a:xfrm>
            <a:off x="388229" y="662121"/>
            <a:ext cx="8569324" cy="534601"/>
          </a:xfrm>
          <a:prstGeom prst="rect">
            <a:avLst/>
          </a:prstGeom>
        </p:spPr>
        <p:txBody>
          <a:bodyPr/>
          <a:lstStyle/>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Sakiet, lūdzu, cik lielā mērā Jūs kopumā uzticaties šādām antidopinga sistēmām (t.i., var paļauties, ka dopingu lietojošie sportisti tiks pieķerti)? Vai Jūs pilnībā uzticaties, drīzāk uzticaties, drīzāk neuzticaties vai neuzticaties? </a:t>
            </a:r>
          </a:p>
        </p:txBody>
      </p:sp>
      <p:graphicFrame>
        <p:nvGraphicFramePr>
          <p:cNvPr id="8" name="Chart 7">
            <a:extLst>
              <a:ext uri="{FF2B5EF4-FFF2-40B4-BE49-F238E27FC236}">
                <a16:creationId xmlns:a16="http://schemas.microsoft.com/office/drawing/2014/main" id="{9A5BC36A-A036-CECE-7DD8-2E2F6C795AFD}"/>
              </a:ext>
            </a:extLst>
          </p:cNvPr>
          <p:cNvGraphicFramePr/>
          <p:nvPr/>
        </p:nvGraphicFramePr>
        <p:xfrm>
          <a:off x="250164" y="1295098"/>
          <a:ext cx="5742200" cy="293857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9" name="Chart 8">
            <a:extLst>
              <a:ext uri="{FF2B5EF4-FFF2-40B4-BE49-F238E27FC236}">
                <a16:creationId xmlns:a16="http://schemas.microsoft.com/office/drawing/2014/main" id="{DBB5D4E7-0DB2-2E0F-A430-35104CC70E5B}"/>
              </a:ext>
            </a:extLst>
          </p:cNvPr>
          <p:cNvGraphicFramePr/>
          <p:nvPr/>
        </p:nvGraphicFramePr>
        <p:xfrm>
          <a:off x="6078621" y="1306520"/>
          <a:ext cx="2915847" cy="3256336"/>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D6F56A1E-BF74-B416-DF44-B776639E3CED}"/>
              </a:ext>
            </a:extLst>
          </p:cNvPr>
          <p:cNvSpPr txBox="1"/>
          <p:nvPr/>
        </p:nvSpPr>
        <p:spPr>
          <a:xfrm>
            <a:off x="4817301" y="4816689"/>
            <a:ext cx="2114681" cy="246221"/>
          </a:xfrm>
          <a:prstGeom prst="rect">
            <a:avLst/>
          </a:prstGeom>
          <a:noFill/>
        </p:spPr>
        <p:txBody>
          <a:bodyPr wrap="none" rtlCol="0">
            <a:spAutoFit/>
          </a:bodyPr>
          <a:lstStyle/>
          <a:p>
            <a:r>
              <a:rPr lang="lv-LV" sz="1000" dirty="0"/>
              <a:t>Bāze: visi aptaujas dalībnieki; n=1536</a:t>
            </a:r>
          </a:p>
        </p:txBody>
      </p:sp>
      <p:cxnSp>
        <p:nvCxnSpPr>
          <p:cNvPr id="11" name="Straight Connector 10">
            <a:extLst>
              <a:ext uri="{FF2B5EF4-FFF2-40B4-BE49-F238E27FC236}">
                <a16:creationId xmlns:a16="http://schemas.microsoft.com/office/drawing/2014/main" id="{CC54A60C-82E5-E97D-090F-F61E8366EC7B}"/>
              </a:ext>
            </a:extLst>
          </p:cNvPr>
          <p:cNvCxnSpPr>
            <a:cxnSpLocks/>
          </p:cNvCxnSpPr>
          <p:nvPr/>
        </p:nvCxnSpPr>
        <p:spPr>
          <a:xfrm>
            <a:off x="6035493" y="1196722"/>
            <a:ext cx="0" cy="3201542"/>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4" name="Slide Number Placeholder 1">
            <a:extLst>
              <a:ext uri="{FF2B5EF4-FFF2-40B4-BE49-F238E27FC236}">
                <a16:creationId xmlns:a16="http://schemas.microsoft.com/office/drawing/2014/main" id="{6352F38B-4400-4C23-0BDF-CD2399E66929}"/>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92</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64624365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176ECE2C-1343-1615-7547-666CE9784F5D}"/>
              </a:ext>
            </a:extLst>
          </p:cNvPr>
          <p:cNvGraphicFramePr/>
          <p:nvPr/>
        </p:nvGraphicFramePr>
        <p:xfrm>
          <a:off x="604434" y="1332451"/>
          <a:ext cx="7186254" cy="3660173"/>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1D25251F-FCC6-55C0-4CE8-15218B1B704D}"/>
              </a:ext>
            </a:extLst>
          </p:cNvPr>
          <p:cNvSpPr txBox="1"/>
          <p:nvPr/>
        </p:nvSpPr>
        <p:spPr>
          <a:xfrm>
            <a:off x="3439220" y="5248143"/>
            <a:ext cx="2467342" cy="246221"/>
          </a:xfrm>
          <a:prstGeom prst="rect">
            <a:avLst/>
          </a:prstGeom>
          <a:noFill/>
        </p:spPr>
        <p:txBody>
          <a:bodyPr wrap="none" rtlCol="0">
            <a:spAutoFit/>
          </a:bodyPr>
          <a:lstStyle/>
          <a:p>
            <a:r>
              <a:rPr lang="lv-LV" sz="1000" dirty="0"/>
              <a:t>Bāze: visi aptaujas dalībnieki, 2024: n= 1536</a:t>
            </a:r>
          </a:p>
        </p:txBody>
      </p:sp>
      <p:sp>
        <p:nvSpPr>
          <p:cNvPr id="4" name="Title 1">
            <a:extLst>
              <a:ext uri="{FF2B5EF4-FFF2-40B4-BE49-F238E27FC236}">
                <a16:creationId xmlns:a16="http://schemas.microsoft.com/office/drawing/2014/main" id="{6FEDE03C-67A1-ABC0-5FE2-FE59957BCC02}"/>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Uzticēšanās antidopinga sistēmām</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5" name="Text Placeholder 4">
            <a:extLst>
              <a:ext uri="{FF2B5EF4-FFF2-40B4-BE49-F238E27FC236}">
                <a16:creationId xmlns:a16="http://schemas.microsoft.com/office/drawing/2014/main" id="{0B8C0AAB-34BC-19E9-07A5-8C9E63642DDD}"/>
              </a:ext>
            </a:extLst>
          </p:cNvPr>
          <p:cNvSpPr txBox="1">
            <a:spLocks/>
          </p:cNvSpPr>
          <p:nvPr/>
        </p:nvSpPr>
        <p:spPr>
          <a:xfrm>
            <a:off x="388229" y="662121"/>
            <a:ext cx="8569324" cy="534601"/>
          </a:xfrm>
          <a:prstGeom prst="rect">
            <a:avLst/>
          </a:prstGeom>
        </p:spPr>
        <p:txBody>
          <a:bodyPr/>
          <a:lstStyle/>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Sakiet, lūdzu, cik lielā mērā Jūs kopumā uzticaties šādām antidopinga sistēmām (t.i., var paļauties, ka dopingu lietojošie sportisti tiks pieķerti)? Vai Jūs uzticaties, drīzāk uzticaties, drīzāk neuzticaties vai neuzticaties? </a:t>
            </a:r>
          </a:p>
        </p:txBody>
      </p:sp>
      <p:sp>
        <p:nvSpPr>
          <p:cNvPr id="6" name="Slide Number Placeholder 1">
            <a:extLst>
              <a:ext uri="{FF2B5EF4-FFF2-40B4-BE49-F238E27FC236}">
                <a16:creationId xmlns:a16="http://schemas.microsoft.com/office/drawing/2014/main" id="{52D22836-B5FB-0FC2-4E94-435DCAFFAD31}"/>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93</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51659720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63E2EC-100E-4DC2-D5C4-91122E3C1B50}"/>
              </a:ext>
            </a:extLst>
          </p:cNvPr>
          <p:cNvSpPr txBox="1">
            <a:spLocks/>
          </p:cNvSpPr>
          <p:nvPr/>
        </p:nvSpPr>
        <p:spPr>
          <a:xfrm>
            <a:off x="285751" y="124565"/>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Uzticēšanās Latvijas antidopinga sistēmai</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3864265F-C43F-8528-031B-A1821EB7EF4A}"/>
              </a:ext>
            </a:extLst>
          </p:cNvPr>
          <p:cNvSpPr txBox="1">
            <a:spLocks/>
          </p:cNvSpPr>
          <p:nvPr/>
        </p:nvSpPr>
        <p:spPr>
          <a:xfrm>
            <a:off x="374904" y="570682"/>
            <a:ext cx="8769096" cy="339746"/>
          </a:xfrm>
          <a:prstGeom prst="rect">
            <a:avLst/>
          </a:prstGeom>
        </p:spPr>
        <p:txBody>
          <a:bodyPr/>
          <a:lstStyle/>
          <a:p>
            <a:pPr marL="342900" lvl="0" indent="-34290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Sakiet, lūdzu, cik lielā mērā Jūs kopumā uzticaties Latvijas antidopinga sistēmai (t.i., var paļauties, ka dopingu lietojošie sportisti tiks pieķerti)? </a:t>
            </a:r>
            <a:endParaRPr kumimoji="0" lang="lv-LV" sz="1100" b="1" i="0" u="none" strike="noStrike" kern="1200" cap="none" spc="0" normalizeH="0" baseline="0" noProof="0" dirty="0">
              <a:ln>
                <a:noFill/>
              </a:ln>
              <a:solidFill>
                <a:schemeClr val="tx2">
                  <a:lumMod val="50000"/>
                </a:schemeClr>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7F21DE0A-57D5-222D-53BD-08C07D25D946}"/>
              </a:ext>
            </a:extLst>
          </p:cNvPr>
          <p:cNvGraphicFramePr/>
          <p:nvPr/>
        </p:nvGraphicFramePr>
        <p:xfrm>
          <a:off x="1371837" y="894296"/>
          <a:ext cx="7668883" cy="555826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83E51AE9-DB21-C94A-0E42-95DCB62C588F}"/>
              </a:ext>
            </a:extLst>
          </p:cNvPr>
          <p:cNvSpPr txBox="1"/>
          <p:nvPr/>
        </p:nvSpPr>
        <p:spPr>
          <a:xfrm>
            <a:off x="27432" y="5199394"/>
            <a:ext cx="1158592" cy="553998"/>
          </a:xfrm>
          <a:prstGeom prst="rect">
            <a:avLst/>
          </a:prstGeom>
          <a:noFill/>
        </p:spPr>
        <p:txBody>
          <a:bodyPr wrap="square" rtlCol="0">
            <a:spAutoFit/>
          </a:bodyPr>
          <a:lstStyle/>
          <a:p>
            <a:r>
              <a:rPr lang="lv-LV" sz="1000" dirty="0"/>
              <a:t>Bāze: visi aptaujas dalībnieki, 2024: n= 1536</a:t>
            </a:r>
          </a:p>
        </p:txBody>
      </p:sp>
      <p:sp>
        <p:nvSpPr>
          <p:cNvPr id="6" name="Slide Number Placeholder 1">
            <a:extLst>
              <a:ext uri="{FF2B5EF4-FFF2-40B4-BE49-F238E27FC236}">
                <a16:creationId xmlns:a16="http://schemas.microsoft.com/office/drawing/2014/main" id="{9E4A041F-C101-E3E2-C0BB-D1D863FDA99A}"/>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94</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43798381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9A3AE513-5178-B8A9-ABE2-76EA70BAB694}"/>
              </a:ext>
            </a:extLst>
          </p:cNvPr>
          <p:cNvSpPr>
            <a:spLocks noChangeArrowheads="1"/>
          </p:cNvSpPr>
          <p:nvPr/>
        </p:nvSpPr>
        <p:spPr bwMode="auto">
          <a:xfrm>
            <a:off x="923027" y="2656936"/>
            <a:ext cx="7418716" cy="1362978"/>
          </a:xfrm>
          <a:prstGeom prst="rect">
            <a:avLst/>
          </a:prstGeom>
          <a:noFill/>
          <a:ln w="9525">
            <a:noFill/>
            <a:miter lim="800000"/>
            <a:headEnd/>
            <a:tailEnd/>
          </a:ln>
          <a:effectLst/>
        </p:spPr>
        <p:txBody>
          <a:bodyPr/>
          <a:lstStyle/>
          <a:p>
            <a:pPr algn="ctr">
              <a:lnSpc>
                <a:spcPct val="130000"/>
              </a:lnSpc>
              <a:defRPr/>
            </a:pPr>
            <a:r>
              <a:rPr lang="lv-LV" sz="2400" dirty="0">
                <a:solidFill>
                  <a:srgbClr val="990033"/>
                </a:solidFill>
                <a:effectLst>
                  <a:outerShdw blurRad="38100" dist="38100" dir="2700000" algn="tl">
                    <a:srgbClr val="C0C0C0"/>
                  </a:outerShdw>
                </a:effectLst>
                <a:latin typeface="+mj-lt"/>
              </a:rPr>
              <a:t>11. Sporta vides nodrošinājums bērniem un jauniešiem</a:t>
            </a:r>
          </a:p>
        </p:txBody>
      </p:sp>
      <p:sp>
        <p:nvSpPr>
          <p:cNvPr id="3" name="Slide Number Placeholder 1">
            <a:extLst>
              <a:ext uri="{FF2B5EF4-FFF2-40B4-BE49-F238E27FC236}">
                <a16:creationId xmlns:a16="http://schemas.microsoft.com/office/drawing/2014/main" id="{E729E348-F08B-61B5-3882-DB742829D51F}"/>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95</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46507057"/>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F42ECA-9E2A-C998-78F0-29E103CB4E89}"/>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Sporta vides nodrošinājums bērniem un jauniešiem</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271DD39C-7C11-8090-8234-9B00B1015F36}"/>
              </a:ext>
            </a:extLst>
          </p:cNvPr>
          <p:cNvSpPr txBox="1">
            <a:spLocks/>
          </p:cNvSpPr>
          <p:nvPr/>
        </p:nvSpPr>
        <p:spPr>
          <a:xfrm>
            <a:off x="388229" y="662121"/>
            <a:ext cx="8466846" cy="819208"/>
          </a:xfrm>
          <a:prstGeom prst="rect">
            <a:avLst/>
          </a:prstGeom>
        </p:spPr>
        <p:txBody>
          <a:bodyPr/>
          <a:lstStyle/>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Cik lielā mērā Jūs piekrītat šādam apgalvojumam?</a:t>
            </a:r>
          </a:p>
          <a:p>
            <a:pPr lvl="0" eaLnBrk="0" hangingPunct="0">
              <a:spcBef>
                <a:spcPct val="20000"/>
              </a:spcBef>
              <a:defRPr/>
            </a:pPr>
            <a:r>
              <a:rPr kumimoji="0" lang="lv-LV" sz="1200" b="1" i="0" u="none" strike="noStrike" kern="1200" cap="none" spc="0" normalizeH="0" baseline="0" noProof="0" dirty="0">
                <a:ln>
                  <a:noFill/>
                </a:ln>
                <a:solidFill>
                  <a:schemeClr val="tx2">
                    <a:lumMod val="50000"/>
                  </a:schemeClr>
                </a:solidFill>
                <a:effectLst/>
                <a:uLnTx/>
                <a:uFillTx/>
                <a:latin typeface="+mn-lt"/>
                <a:ea typeface="+mn-ea"/>
                <a:cs typeface="+mn-cs"/>
              </a:rPr>
              <a:t>Latvijā ikvienam bērnam un jaunietim ir nodrošinātas tiesības uz drošu un patīkamu sporta vidi </a:t>
            </a:r>
          </a:p>
        </p:txBody>
      </p:sp>
      <p:graphicFrame>
        <p:nvGraphicFramePr>
          <p:cNvPr id="4" name="Chart 3">
            <a:extLst>
              <a:ext uri="{FF2B5EF4-FFF2-40B4-BE49-F238E27FC236}">
                <a16:creationId xmlns:a16="http://schemas.microsoft.com/office/drawing/2014/main" id="{ED9093B3-48F1-5627-4E99-B5391092175E}"/>
              </a:ext>
            </a:extLst>
          </p:cNvPr>
          <p:cNvGraphicFramePr/>
          <p:nvPr>
            <p:extLst>
              <p:ext uri="{D42A27DB-BD31-4B8C-83A1-F6EECF244321}">
                <p14:modId xmlns:p14="http://schemas.microsoft.com/office/powerpoint/2010/main" val="225298604"/>
              </p:ext>
            </p:extLst>
          </p:nvPr>
        </p:nvGraphicFramePr>
        <p:xfrm>
          <a:off x="1877114" y="1554480"/>
          <a:ext cx="4412371" cy="367703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111F2D08-31FA-AC40-E4CF-12C98FCBA4E1}"/>
              </a:ext>
            </a:extLst>
          </p:cNvPr>
          <p:cNvSpPr txBox="1"/>
          <p:nvPr/>
        </p:nvSpPr>
        <p:spPr>
          <a:xfrm>
            <a:off x="3153093" y="4985289"/>
            <a:ext cx="2114681" cy="246221"/>
          </a:xfrm>
          <a:prstGeom prst="rect">
            <a:avLst/>
          </a:prstGeom>
          <a:noFill/>
        </p:spPr>
        <p:txBody>
          <a:bodyPr wrap="none" rtlCol="0">
            <a:spAutoFit/>
          </a:bodyPr>
          <a:lstStyle/>
          <a:p>
            <a:r>
              <a:rPr lang="lv-LV" sz="1000" dirty="0"/>
              <a:t>Bāze: visi aptaujas dalībnieki; n=1536</a:t>
            </a:r>
          </a:p>
        </p:txBody>
      </p:sp>
      <p:sp>
        <p:nvSpPr>
          <p:cNvPr id="6" name="Slide Number Placeholder 1">
            <a:extLst>
              <a:ext uri="{FF2B5EF4-FFF2-40B4-BE49-F238E27FC236}">
                <a16:creationId xmlns:a16="http://schemas.microsoft.com/office/drawing/2014/main" id="{AA883C07-3693-F48C-5686-B2A40FAF79F4}"/>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96</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7869720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D02C44-C039-C8E4-A33C-32A926CD5430}"/>
              </a:ext>
            </a:extLst>
          </p:cNvPr>
          <p:cNvSpPr txBox="1">
            <a:spLocks/>
          </p:cNvSpPr>
          <p:nvPr/>
        </p:nvSpPr>
        <p:spPr>
          <a:xfrm>
            <a:off x="285751" y="124565"/>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Sporta vides nodrošinājums bērniem un jauniešiem</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A308B031-2635-6B1C-4AAE-E8CD04272541}"/>
              </a:ext>
            </a:extLst>
          </p:cNvPr>
          <p:cNvSpPr txBox="1">
            <a:spLocks/>
          </p:cNvSpPr>
          <p:nvPr/>
        </p:nvSpPr>
        <p:spPr>
          <a:xfrm>
            <a:off x="27432" y="570682"/>
            <a:ext cx="9116567" cy="339746"/>
          </a:xfrm>
          <a:prstGeom prst="rect">
            <a:avLst/>
          </a:prstGeom>
        </p:spPr>
        <p:txBody>
          <a:bodyPr/>
          <a:lstStyle/>
          <a:p>
            <a:pPr marL="342900" lvl="0" indent="-342900" eaLnBrk="0" hangingPunct="0">
              <a:spcBef>
                <a:spcPct val="20000"/>
              </a:spcBef>
              <a:defRPr/>
            </a:pP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Cik</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lielā</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mērā</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Jūs</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piekrītat</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šād</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a</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m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apgalvojum</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a</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m</a:t>
            </a:r>
            <a:r>
              <a:rPr lang="lv-LV" sz="1100" dirty="0">
                <a:solidFill>
                  <a:schemeClr val="tx2">
                    <a:lumMod val="50000"/>
                  </a:schemeClr>
                </a:solidFill>
              </a:rPr>
              <a:t>? - </a:t>
            </a:r>
            <a:r>
              <a:rPr lang="lv-LV" sz="1200" b="1" dirty="0">
                <a:solidFill>
                  <a:schemeClr val="tx2">
                    <a:lumMod val="50000"/>
                  </a:schemeClr>
                </a:solidFill>
              </a:rPr>
              <a:t>Latvijā ikvienam bērnam un jaunietim ir nodrošinātas tiesības uz drošu un patīkamu sporta vidi </a:t>
            </a:r>
          </a:p>
          <a:p>
            <a:pPr marL="342900" lvl="0" indent="-342900" eaLnBrk="0" hangingPunct="0">
              <a:spcBef>
                <a:spcPct val="20000"/>
              </a:spcBef>
              <a:defRPr/>
            </a:pPr>
            <a:endParaRPr kumimoji="0" lang="lv-LV" sz="1100" b="1" i="0" u="none" strike="noStrike" kern="1200" cap="none" spc="0" normalizeH="0" baseline="0" noProof="0" dirty="0">
              <a:ln>
                <a:noFill/>
              </a:ln>
              <a:solidFill>
                <a:schemeClr val="tx2">
                  <a:lumMod val="50000"/>
                </a:schemeClr>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5063374A-CB61-AD47-1E9F-A547D124BB33}"/>
              </a:ext>
            </a:extLst>
          </p:cNvPr>
          <p:cNvGraphicFramePr/>
          <p:nvPr>
            <p:extLst>
              <p:ext uri="{D42A27DB-BD31-4B8C-83A1-F6EECF244321}">
                <p14:modId xmlns:p14="http://schemas.microsoft.com/office/powerpoint/2010/main" val="1877820415"/>
              </p:ext>
            </p:extLst>
          </p:nvPr>
        </p:nvGraphicFramePr>
        <p:xfrm>
          <a:off x="1371837" y="894296"/>
          <a:ext cx="7668883" cy="555826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E2C1858F-E3C2-2F83-552C-6F54114871E0}"/>
              </a:ext>
            </a:extLst>
          </p:cNvPr>
          <p:cNvSpPr txBox="1"/>
          <p:nvPr/>
        </p:nvSpPr>
        <p:spPr>
          <a:xfrm>
            <a:off x="249174" y="4486162"/>
            <a:ext cx="1019384" cy="707886"/>
          </a:xfrm>
          <a:prstGeom prst="rect">
            <a:avLst/>
          </a:prstGeom>
          <a:noFill/>
        </p:spPr>
        <p:txBody>
          <a:bodyPr wrap="square" rtlCol="0">
            <a:spAutoFit/>
          </a:bodyPr>
          <a:lstStyle/>
          <a:p>
            <a:r>
              <a:rPr lang="lv-LV" sz="1000" dirty="0"/>
              <a:t>Bāze: visi aptaujas dalībnieki, 2024: n= 1536</a:t>
            </a:r>
          </a:p>
        </p:txBody>
      </p:sp>
      <p:sp>
        <p:nvSpPr>
          <p:cNvPr id="6" name="Slide Number Placeholder 1">
            <a:extLst>
              <a:ext uri="{FF2B5EF4-FFF2-40B4-BE49-F238E27FC236}">
                <a16:creationId xmlns:a16="http://schemas.microsoft.com/office/drawing/2014/main" id="{BE022DCA-1F3E-024B-2247-93D0B50ED88C}"/>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97</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483400063"/>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F6C094C9-867C-B362-F661-ABF6B18AFA46}"/>
              </a:ext>
            </a:extLst>
          </p:cNvPr>
          <p:cNvSpPr>
            <a:spLocks noChangeArrowheads="1"/>
          </p:cNvSpPr>
          <p:nvPr/>
        </p:nvSpPr>
        <p:spPr bwMode="auto">
          <a:xfrm>
            <a:off x="923027" y="2656936"/>
            <a:ext cx="7418716" cy="1362978"/>
          </a:xfrm>
          <a:prstGeom prst="rect">
            <a:avLst/>
          </a:prstGeom>
          <a:noFill/>
          <a:ln w="9525">
            <a:noFill/>
            <a:miter lim="800000"/>
            <a:headEnd/>
            <a:tailEnd/>
          </a:ln>
          <a:effectLst/>
        </p:spPr>
        <p:txBody>
          <a:bodyPr/>
          <a:lstStyle/>
          <a:p>
            <a:pPr algn="ctr">
              <a:lnSpc>
                <a:spcPct val="130000"/>
              </a:lnSpc>
              <a:defRPr/>
            </a:pPr>
            <a:r>
              <a:rPr lang="lv-LV" sz="2400" dirty="0">
                <a:solidFill>
                  <a:srgbClr val="990033"/>
                </a:solidFill>
                <a:effectLst>
                  <a:outerShdw blurRad="38100" dist="38100" dir="2700000" algn="tl">
                    <a:srgbClr val="C0C0C0"/>
                  </a:outerShdw>
                </a:effectLst>
                <a:latin typeface="+mj-lt"/>
              </a:rPr>
              <a:t>12. Sports un vērtības </a:t>
            </a:r>
          </a:p>
        </p:txBody>
      </p:sp>
      <p:sp>
        <p:nvSpPr>
          <p:cNvPr id="3" name="Slide Number Placeholder 1">
            <a:extLst>
              <a:ext uri="{FF2B5EF4-FFF2-40B4-BE49-F238E27FC236}">
                <a16:creationId xmlns:a16="http://schemas.microsoft.com/office/drawing/2014/main" id="{A0D9DA80-96DF-383C-E1DE-BA9ACC0BFEFB}"/>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98</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20719467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3">
            <a:extLst>
              <a:ext uri="{FF2B5EF4-FFF2-40B4-BE49-F238E27FC236}">
                <a16:creationId xmlns:a16="http://schemas.microsoft.com/office/drawing/2014/main" id="{D5323A3B-EE1B-941B-05AC-85410FD843B8}"/>
              </a:ext>
            </a:extLst>
          </p:cNvPr>
          <p:cNvGraphicFramePr>
            <a:graphicFrameLocks noChangeAspect="1"/>
          </p:cNvGraphicFramePr>
          <p:nvPr>
            <p:extLst>
              <p:ext uri="{D42A27DB-BD31-4B8C-83A1-F6EECF244321}">
                <p14:modId xmlns:p14="http://schemas.microsoft.com/office/powerpoint/2010/main" val="2872613028"/>
              </p:ext>
            </p:extLst>
          </p:nvPr>
        </p:nvGraphicFramePr>
        <p:xfrm>
          <a:off x="74874" y="1367286"/>
          <a:ext cx="8994251" cy="5049387"/>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1">
            <a:extLst>
              <a:ext uri="{FF2B5EF4-FFF2-40B4-BE49-F238E27FC236}">
                <a16:creationId xmlns:a16="http://schemas.microsoft.com/office/drawing/2014/main" id="{9A446D2D-AA56-F4D1-0BCA-53949688E3FC}"/>
              </a:ext>
            </a:extLst>
          </p:cNvPr>
          <p:cNvSpPr txBox="1">
            <a:spLocks/>
          </p:cNvSpPr>
          <p:nvPr/>
        </p:nvSpPr>
        <p:spPr>
          <a:xfrm>
            <a:off x="285751" y="115421"/>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Sports un vērtības </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4" name="Text Placeholder 4">
            <a:extLst>
              <a:ext uri="{FF2B5EF4-FFF2-40B4-BE49-F238E27FC236}">
                <a16:creationId xmlns:a16="http://schemas.microsoft.com/office/drawing/2014/main" id="{D3C3D0B1-23CC-6458-258A-AA37C80565B6}"/>
              </a:ext>
            </a:extLst>
          </p:cNvPr>
          <p:cNvSpPr txBox="1">
            <a:spLocks/>
          </p:cNvSpPr>
          <p:nvPr/>
        </p:nvSpPr>
        <p:spPr>
          <a:xfrm>
            <a:off x="388229" y="552393"/>
            <a:ext cx="8569324" cy="746055"/>
          </a:xfrm>
          <a:prstGeom prst="rect">
            <a:avLst/>
          </a:prstGeom>
        </p:spPr>
        <p:txBody>
          <a:bodyPr/>
          <a:lstStyle/>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Kuras no šīm vērtībām, Jūsuprāt, būtu jāizkopj jaunajos sportistos?</a:t>
            </a:r>
          </a:p>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Kuras no šīm vērtībām, Jūsuprāt, mūsdienās sports attīsta bērnos un jauniešos?</a:t>
            </a:r>
            <a:endParaRPr lang="lv-LV" sz="1200" dirty="0">
              <a:solidFill>
                <a:schemeClr val="tx2">
                  <a:lumMod val="50000"/>
                </a:schemeClr>
              </a:solidFill>
            </a:endParaRPr>
          </a:p>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Ņemot vērā visu, ko Jūs zināt par augsta ranga sacensībām, kuras no šīm vērtībām, Jūsuprāt, patlaban piekopj profesionālais sports? </a:t>
            </a:r>
          </a:p>
        </p:txBody>
      </p:sp>
      <p:sp>
        <p:nvSpPr>
          <p:cNvPr id="5" name="TextBox 4">
            <a:extLst>
              <a:ext uri="{FF2B5EF4-FFF2-40B4-BE49-F238E27FC236}">
                <a16:creationId xmlns:a16="http://schemas.microsoft.com/office/drawing/2014/main" id="{C5D3B65C-AA4B-A9D5-C9DA-6FB7862B38CE}"/>
              </a:ext>
            </a:extLst>
          </p:cNvPr>
          <p:cNvSpPr txBox="1"/>
          <p:nvPr/>
        </p:nvSpPr>
        <p:spPr>
          <a:xfrm>
            <a:off x="6601783" y="115421"/>
            <a:ext cx="2467342" cy="246221"/>
          </a:xfrm>
          <a:prstGeom prst="rect">
            <a:avLst/>
          </a:prstGeom>
          <a:noFill/>
        </p:spPr>
        <p:txBody>
          <a:bodyPr wrap="none" rtlCol="0">
            <a:spAutoFit/>
          </a:bodyPr>
          <a:lstStyle/>
          <a:p>
            <a:r>
              <a:rPr lang="lv-LV" sz="1000" dirty="0"/>
              <a:t>Bāze: visi aptaujas dalībnieki, 2024: n= 1536</a:t>
            </a:r>
          </a:p>
        </p:txBody>
      </p:sp>
      <p:sp>
        <p:nvSpPr>
          <p:cNvPr id="6" name="Slide Number Placeholder 1">
            <a:extLst>
              <a:ext uri="{FF2B5EF4-FFF2-40B4-BE49-F238E27FC236}">
                <a16:creationId xmlns:a16="http://schemas.microsoft.com/office/drawing/2014/main" id="{C2997BF3-1E6C-FC06-5BEF-46CF6B8DE380}"/>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99</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45824271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2.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8.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9.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3.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5.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6.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7.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8.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9.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0.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3.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6.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7.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8.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9.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0.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2.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4.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7A5349DA682D71459F65987774ADC839" ma:contentTypeVersion="19" ma:contentTypeDescription="Izveidot jaunu dokumentu." ma:contentTypeScope="" ma:versionID="5660aab3f6c0ca25b7f46b8f31a7d539">
  <xsd:schema xmlns:xsd="http://www.w3.org/2001/XMLSchema" xmlns:xs="http://www.w3.org/2001/XMLSchema" xmlns:p="http://schemas.microsoft.com/office/2006/metadata/properties" xmlns:ns2="cd72f480-ad49-4ca5-b9fb-b383de9c0d55" xmlns:ns3="fcc4b0d5-f93d-4bb2-8b48-0644f5855e83" targetNamespace="http://schemas.microsoft.com/office/2006/metadata/properties" ma:root="true" ma:fieldsID="720475bf27ab34b29f0f729deaedca37" ns2:_="" ns3:_="">
    <xsd:import namespace="cd72f480-ad49-4ca5-b9fb-b383de9c0d55"/>
    <xsd:import namespace="fcc4b0d5-f93d-4bb2-8b48-0644f5855e8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3:SharedWithUsers" minOccurs="0"/>
                <xsd:element ref="ns3:SharedWithDetails" minOccurs="0"/>
                <xsd:element ref="ns2:_Flow_SignoffStatu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72f480-ad49-4ca5-b9fb-b383de9c0d5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_Flow_SignoffStatus" ma:index="20" nillable="true" ma:displayName="Sign-off status" ma:internalName="Sign_x002d_off_x0020_status">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Attēlu atzīmes" ma:readOnly="false" ma:fieldId="{5cf76f15-5ced-4ddc-b409-7134ff3c332f}" ma:taxonomyMulti="true" ma:sspId="70cde18c-294e-4b99-9172-39c91b03186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cc4b0d5-f93d-4bb2-8b48-0644f5855e83" elementFormDefault="qualified">
    <xsd:import namespace="http://schemas.microsoft.com/office/2006/documentManagement/types"/>
    <xsd:import namespace="http://schemas.microsoft.com/office/infopath/2007/PartnerControls"/>
    <xsd:element name="SharedWithUsers" ma:index="18"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Koplietots ar: detalizēti" ma:internalName="SharedWithDetails" ma:readOnly="true">
      <xsd:simpleType>
        <xsd:restriction base="dms:Note">
          <xsd:maxLength value="255"/>
        </xsd:restriction>
      </xsd:simpleType>
    </xsd:element>
    <xsd:element name="TaxCatchAll" ma:index="24" nillable="true" ma:displayName="Taxonomy Catch All Column" ma:hidden="true" ma:list="{7efe8483-328f-40ed-9a38-36daaacc92a0}" ma:internalName="TaxCatchAll" ma:showField="CatchAllData" ma:web="fcc4b0d5-f93d-4bb2-8b48-0644f5855e8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d72f480-ad49-4ca5-b9fb-b383de9c0d55">
      <Terms xmlns="http://schemas.microsoft.com/office/infopath/2007/PartnerControls"/>
    </lcf76f155ced4ddcb4097134ff3c332f>
    <_Flow_SignoffStatus xmlns="cd72f480-ad49-4ca5-b9fb-b383de9c0d55" xsi:nil="true"/>
    <TaxCatchAll xmlns="fcc4b0d5-f93d-4bb2-8b48-0644f5855e83" xsi:nil="true"/>
  </documentManagement>
</p:properties>
</file>

<file path=customXml/itemProps1.xml><?xml version="1.0" encoding="utf-8"?>
<ds:datastoreItem xmlns:ds="http://schemas.openxmlformats.org/officeDocument/2006/customXml" ds:itemID="{F2044E18-7C6A-442A-BCB6-A7FA5CE35D48}"/>
</file>

<file path=customXml/itemProps2.xml><?xml version="1.0" encoding="utf-8"?>
<ds:datastoreItem xmlns:ds="http://schemas.openxmlformats.org/officeDocument/2006/customXml" ds:itemID="{DEBE5505-A666-45EF-8715-94385BA58002}"/>
</file>

<file path=customXml/itemProps3.xml><?xml version="1.0" encoding="utf-8"?>
<ds:datastoreItem xmlns:ds="http://schemas.openxmlformats.org/officeDocument/2006/customXml" ds:itemID="{9732A7CA-F40D-4839-90E4-12C137DE42F6}"/>
</file>

<file path=docProps/app.xml><?xml version="1.0" encoding="utf-8"?>
<Properties xmlns="http://schemas.openxmlformats.org/officeDocument/2006/extended-properties" xmlns:vt="http://schemas.openxmlformats.org/officeDocument/2006/docPropsVTypes">
  <Template>Office 2013 - 2022 Theme</Template>
  <TotalTime>4261</TotalTime>
  <Words>9880</Words>
  <Application>Microsoft Office PowerPoint</Application>
  <PresentationFormat>On-screen Show (4:3)</PresentationFormat>
  <Paragraphs>1024</Paragraphs>
  <Slides>110</Slides>
  <Notes>5</Notes>
  <HiddenSlides>0</HiddenSlides>
  <MMClips>0</MMClips>
  <ScaleCrop>false</ScaleCrop>
  <HeadingPairs>
    <vt:vector size="8" baseType="variant">
      <vt:variant>
        <vt:lpstr>Fonts Used</vt:lpstr>
      </vt:variant>
      <vt:variant>
        <vt:i4>4</vt:i4>
      </vt:variant>
      <vt:variant>
        <vt:lpstr>Theme</vt:lpstr>
      </vt:variant>
      <vt:variant>
        <vt:i4>1</vt:i4>
      </vt:variant>
      <vt:variant>
        <vt:lpstr>Embedded OLE Servers</vt:lpstr>
      </vt:variant>
      <vt:variant>
        <vt:i4>1</vt:i4>
      </vt:variant>
      <vt:variant>
        <vt:lpstr>Slide Titles</vt:lpstr>
      </vt:variant>
      <vt:variant>
        <vt:i4>110</vt:i4>
      </vt:variant>
    </vt:vector>
  </HeadingPairs>
  <TitlesOfParts>
    <vt:vector size="116" baseType="lpstr">
      <vt:lpstr>Arial</vt:lpstr>
      <vt:lpstr>Calibri</vt:lpstr>
      <vt:lpstr>Calibri Light</vt:lpstr>
      <vt:lpstr>Wingdings</vt:lpstr>
      <vt:lpstr>Office Theme</vt:lpstr>
      <vt:lpstr>Equation.3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Oskars Zalāns</dc:creator>
  <cp:lastModifiedBy>Oskars Zalāns</cp:lastModifiedBy>
  <cp:revision>53</cp:revision>
  <dcterms:created xsi:type="dcterms:W3CDTF">2025-01-13T15:42:18Z</dcterms:created>
  <dcterms:modified xsi:type="dcterms:W3CDTF">2025-01-30T14:07:13Z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0x0101007A5349DA682D71459F65987774ADC839</vt:lpwstr>
  </property>
</Properties>
</file>