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drawings/drawing1.xml" ContentType="application/vnd.openxmlformats-officedocument.drawingml.chartshapes+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7.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heme/themeOverride8.xml" ContentType="application/vnd.openxmlformats-officedocument.themeOverride+xml"/>
  <Override PartName="/ppt/charts/chart20.xml" ContentType="application/vnd.openxmlformats-officedocument.drawingml.chart+xml"/>
  <Override PartName="/ppt/theme/themeOverride9.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heme/themeOverride10.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theme/themeOverride11.xml" ContentType="application/vnd.openxmlformats-officedocument.themeOverride+xml"/>
  <Override PartName="/ppt/charts/chart26.xml" ContentType="application/vnd.openxmlformats-officedocument.drawingml.chart+xml"/>
  <Override PartName="/ppt/theme/themeOverride12.xml" ContentType="application/vnd.openxmlformats-officedocument.themeOverride+xml"/>
  <Override PartName="/ppt/charts/chart27.xml" ContentType="application/vnd.openxmlformats-officedocument.drawingml.chart+xml"/>
  <Override PartName="/ppt/theme/themeOverride13.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theme/themeOverride14.xml" ContentType="application/vnd.openxmlformats-officedocument.themeOverride+xml"/>
  <Override PartName="/ppt/charts/chart30.xml" ContentType="application/vnd.openxmlformats-officedocument.drawingml.chart+xml"/>
  <Override PartName="/ppt/theme/themeOverride15.xml" ContentType="application/vnd.openxmlformats-officedocument.themeOverride+xml"/>
  <Override PartName="/ppt/charts/chart31.xml" ContentType="application/vnd.openxmlformats-officedocument.drawingml.chart+xml"/>
  <Override PartName="/ppt/theme/themeOverride16.xml" ContentType="application/vnd.openxmlformats-officedocument.themeOverride+xml"/>
  <Override PartName="/ppt/charts/chart32.xml" ContentType="application/vnd.openxmlformats-officedocument.drawingml.chart+xml"/>
  <Override PartName="/ppt/theme/themeOverride17.xml" ContentType="application/vnd.openxmlformats-officedocument.themeOverride+xml"/>
  <Override PartName="/ppt/charts/chart33.xml" ContentType="application/vnd.openxmlformats-officedocument.drawingml.chart+xml"/>
  <Override PartName="/ppt/theme/themeOverride18.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theme/themeOverride19.xml" ContentType="application/vnd.openxmlformats-officedocument.themeOverride+xml"/>
  <Override PartName="/ppt/charts/chart41.xml" ContentType="application/vnd.openxmlformats-officedocument.drawingml.chart+xml"/>
  <Override PartName="/ppt/theme/themeOverride20.xml" ContentType="application/vnd.openxmlformats-officedocument.themeOverride+xml"/>
  <Override PartName="/ppt/charts/chart42.xml" ContentType="application/vnd.openxmlformats-officedocument.drawingml.chart+xml"/>
  <Override PartName="/ppt/theme/themeOverride21.xml" ContentType="application/vnd.openxmlformats-officedocument.themeOverr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22.xml" ContentType="application/vnd.openxmlformats-officedocument.themeOverride+xml"/>
  <Override PartName="/ppt/charts/chart50.xml" ContentType="application/vnd.openxmlformats-officedocument.drawingml.chart+xml"/>
  <Override PartName="/ppt/theme/themeOverride23.xml" ContentType="application/vnd.openxmlformats-officedocument.themeOverr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4.xml" ContentType="application/vnd.openxmlformats-officedocument.themeOverride+xml"/>
  <Override PartName="/ppt/charts/chart59.xml" ContentType="application/vnd.openxmlformats-officedocument.drawingml.chart+xml"/>
  <Override PartName="/ppt/theme/themeOverride25.xml" ContentType="application/vnd.openxmlformats-officedocument.themeOverride+xml"/>
  <Override PartName="/ppt/charts/chart60.xml" ContentType="application/vnd.openxmlformats-officedocument.drawingml.chart+xml"/>
  <Override PartName="/ppt/theme/themeOverride26.xml" ContentType="application/vnd.openxmlformats-officedocument.themeOverride+xml"/>
  <Override PartName="/ppt/charts/chart61.xml" ContentType="application/vnd.openxmlformats-officedocument.drawingml.chart+xml"/>
  <Override PartName="/ppt/theme/themeOverride27.xml" ContentType="application/vnd.openxmlformats-officedocument.themeOverride+xml"/>
  <Override PartName="/ppt/charts/chart62.xml" ContentType="application/vnd.openxmlformats-officedocument.drawingml.chart+xml"/>
  <Override PartName="/ppt/theme/themeOverride28.xml" ContentType="application/vnd.openxmlformats-officedocument.themeOverride+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theme/themeOverride29.xml" ContentType="application/vnd.openxmlformats-officedocument.themeOverride+xml"/>
  <Override PartName="/ppt/charts/chart71.xml" ContentType="application/vnd.openxmlformats-officedocument.drawingml.chart+xml"/>
  <Override PartName="/ppt/theme/themeOverride30.xml" ContentType="application/vnd.openxmlformats-officedocument.themeOverride+xml"/>
  <Override PartName="/ppt/charts/chart72.xml" ContentType="application/vnd.openxmlformats-officedocument.drawingml.chart+xml"/>
  <Override PartName="/ppt/theme/themeOverride31.xml" ContentType="application/vnd.openxmlformats-officedocument.themeOverride+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theme/themeOverride32.xml" ContentType="application/vnd.openxmlformats-officedocument.themeOverride+xml"/>
  <Override PartName="/ppt/charts/chart76.xml" ContentType="application/vnd.openxmlformats-officedocument.drawingml.chart+xml"/>
  <Override PartName="/ppt/theme/themeOverride33.xml" ContentType="application/vnd.openxmlformats-officedocument.themeOverride+xml"/>
  <Override PartName="/ppt/charts/chart77.xml" ContentType="application/vnd.openxmlformats-officedocument.drawingml.chart+xml"/>
  <Override PartName="/ppt/theme/themeOverride34.xml" ContentType="application/vnd.openxmlformats-officedocument.themeOverride+xml"/>
  <Override PartName="/ppt/charts/chart78.xml" ContentType="application/vnd.openxmlformats-officedocument.drawingml.chart+xml"/>
  <Override PartName="/ppt/theme/themeOverride35.xml" ContentType="application/vnd.openxmlformats-officedocument.themeOverride+xml"/>
  <Override PartName="/ppt/charts/chart79.xml" ContentType="application/vnd.openxmlformats-officedocument.drawingml.chart+xml"/>
  <Override PartName="/ppt/theme/themeOverride36.xml" ContentType="application/vnd.openxmlformats-officedocument.themeOverride+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theme/themeOverride42.xml" ContentType="application/vnd.openxmlformats-officedocument.themeOverride+xml"/>
  <Override PartName="/ppt/charts/chart98.xml" ContentType="application/vnd.openxmlformats-officedocument.drawingml.chart+xml"/>
  <Override PartName="/ppt/theme/themeOverride43.xml" ContentType="application/vnd.openxmlformats-officedocument.themeOverride+xml"/>
  <Override PartName="/ppt/charts/chart99.xml" ContentType="application/vnd.openxmlformats-officedocument.drawingml.chart+xml"/>
  <Override PartName="/ppt/charts/chart100.xml" ContentType="application/vnd.openxmlformats-officedocument.drawingml.chart+xml"/>
  <Override PartName="/ppt/theme/themeOverride44.xml" ContentType="application/vnd.openxmlformats-officedocument.themeOverride+xml"/>
  <Override PartName="/ppt/charts/chart101.xml" ContentType="application/vnd.openxmlformats-officedocument.drawingml.chart+xml"/>
  <Override PartName="/ppt/theme/themeOverride45.xml" ContentType="application/vnd.openxmlformats-officedocument.themeOverride+xml"/>
  <Override PartName="/ppt/charts/chart102.xml" ContentType="application/vnd.openxmlformats-officedocument.drawingml.chart+xml"/>
  <Override PartName="/ppt/theme/themeOverride46.xml" ContentType="application/vnd.openxmlformats-officedocument.themeOverride+xml"/>
  <Override PartName="/ppt/charts/chart103.xml" ContentType="application/vnd.openxmlformats-officedocument.drawingml.chart+xml"/>
  <Override PartName="/ppt/theme/themeOverride47.xml" ContentType="application/vnd.openxmlformats-officedocument.themeOverride+xml"/>
  <Override PartName="/ppt/charts/chart104.xml" ContentType="application/vnd.openxmlformats-officedocument.drawingml.chart+xml"/>
  <Override PartName="/ppt/theme/themeOverride48.xml" ContentType="application/vnd.openxmlformats-officedocument.themeOverride+xml"/>
  <Override PartName="/ppt/charts/chart105.xml" ContentType="application/vnd.openxmlformats-officedocument.drawingml.chart+xml"/>
  <Override PartName="/ppt/theme/themeOverride49.xml" ContentType="application/vnd.openxmlformats-officedocument.themeOverride+xml"/>
  <Override PartName="/ppt/charts/chart106.xml" ContentType="application/vnd.openxmlformats-officedocument.drawingml.chart+xml"/>
  <Override PartName="/ppt/theme/themeOverride50.xml" ContentType="application/vnd.openxmlformats-officedocument.themeOverride+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theme/themeOverride51.xml" ContentType="application/vnd.openxmlformats-officedocument.themeOverride+xml"/>
  <Override PartName="/ppt/charts/chart111.xml" ContentType="application/vnd.openxmlformats-officedocument.drawingml.chart+xml"/>
  <Override PartName="/ppt/theme/themeOverride52.xml" ContentType="application/vnd.openxmlformats-officedocument.themeOverride+xml"/>
  <Override PartName="/ppt/charts/chart112.xml" ContentType="application/vnd.openxmlformats-officedocument.drawingml.chart+xml"/>
  <Override PartName="/ppt/theme/themeOverride53.xml" ContentType="application/vnd.openxmlformats-officedocument.themeOverride+xml"/>
  <Override PartName="/ppt/charts/chart80.xml" ContentType="application/vnd.openxmlformats-officedocument.drawingml.chart+xml"/>
  <Override PartName="/ppt/charts/chart113.xml" ContentType="application/vnd.openxmlformats-officedocument.drawingml.chart+xml"/>
  <Override PartName="/ppt/theme/themeOverride54.xml" ContentType="application/vnd.openxmlformats-officedocument.themeOverride+xml"/>
  <Override PartName="/ppt/charts/chart114.xml" ContentType="application/vnd.openxmlformats-officedocument.drawingml.chart+xml"/>
  <Override PartName="/ppt/theme/themeOverride55.xml" ContentType="application/vnd.openxmlformats-officedocument.themeOverride+xml"/>
  <Override PartName="/ppt/charts/chart115.xml" ContentType="application/vnd.openxmlformats-officedocument.drawingml.chart+xml"/>
  <Override PartName="/ppt/theme/themeOverride56.xml" ContentType="application/vnd.openxmlformats-officedocument.themeOverride+xml"/>
  <Override PartName="/ppt/charts/chart116.xml" ContentType="application/vnd.openxmlformats-officedocument.drawingml.chart+xml"/>
  <Override PartName="/ppt/theme/themeOverride57.xml" ContentType="application/vnd.openxmlformats-officedocument.themeOverride+xml"/>
  <Override PartName="/ppt/charts/chart82.xml" ContentType="application/vnd.openxmlformats-officedocument.drawingml.chart+xml"/>
  <Override PartName="/ppt/theme/themeOverride37.xml" ContentType="application/vnd.openxmlformats-officedocument.themeOverride+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theme/themeOverride38.xml" ContentType="application/vnd.openxmlformats-officedocument.themeOverride+xml"/>
  <Override PartName="/ppt/charts/chart86.xml" ContentType="application/vnd.openxmlformats-officedocument.drawingml.chart+xml"/>
  <Override PartName="/ppt/theme/themeOverride39.xml" ContentType="application/vnd.openxmlformats-officedocument.themeOverride+xml"/>
  <Override PartName="/ppt/charts/chart87.xml" ContentType="application/vnd.openxmlformats-officedocument.drawingml.chart+xml"/>
  <Override PartName="/ppt/theme/themeOverride40.xml" ContentType="application/vnd.openxmlformats-officedocument.themeOverr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theme/themeOverride41.xml" ContentType="application/vnd.openxmlformats-officedocument.themeOverride+xml"/>
  <Override PartName="/ppt/charts/chart91.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8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5"/>
  </p:notesMasterIdLst>
  <p:sldIdLst>
    <p:sldId id="256" r:id="rId2"/>
    <p:sldId id="272" r:id="rId3"/>
    <p:sldId id="262" r:id="rId4"/>
    <p:sldId id="263" r:id="rId5"/>
    <p:sldId id="315" r:id="rId6"/>
    <p:sldId id="316" r:id="rId7"/>
    <p:sldId id="317" r:id="rId8"/>
    <p:sldId id="388" r:id="rId9"/>
    <p:sldId id="389" r:id="rId10"/>
    <p:sldId id="390" r:id="rId11"/>
    <p:sldId id="391" r:id="rId12"/>
    <p:sldId id="392" r:id="rId13"/>
    <p:sldId id="393" r:id="rId14"/>
    <p:sldId id="394" r:id="rId15"/>
    <p:sldId id="395" r:id="rId16"/>
    <p:sldId id="396" r:id="rId17"/>
    <p:sldId id="318" r:id="rId18"/>
    <p:sldId id="383" r:id="rId19"/>
    <p:sldId id="384" r:id="rId20"/>
    <p:sldId id="274" r:id="rId21"/>
    <p:sldId id="319" r:id="rId22"/>
    <p:sldId id="275" r:id="rId23"/>
    <p:sldId id="332" r:id="rId24"/>
    <p:sldId id="276" r:id="rId25"/>
    <p:sldId id="277" r:id="rId26"/>
    <p:sldId id="278" r:id="rId27"/>
    <p:sldId id="279" r:id="rId28"/>
    <p:sldId id="280" r:id="rId29"/>
    <p:sldId id="281" r:id="rId30"/>
    <p:sldId id="320" r:id="rId31"/>
    <p:sldId id="300" r:id="rId32"/>
    <p:sldId id="333" r:id="rId33"/>
    <p:sldId id="282" r:id="rId34"/>
    <p:sldId id="334" r:id="rId35"/>
    <p:sldId id="283" r:id="rId36"/>
    <p:sldId id="284" r:id="rId37"/>
    <p:sldId id="285" r:id="rId38"/>
    <p:sldId id="321" r:id="rId39"/>
    <p:sldId id="286" r:id="rId40"/>
    <p:sldId id="335" r:id="rId41"/>
    <p:sldId id="287" r:id="rId42"/>
    <p:sldId id="322" r:id="rId43"/>
    <p:sldId id="288" r:id="rId44"/>
    <p:sldId id="289" r:id="rId45"/>
    <p:sldId id="336" r:id="rId46"/>
    <p:sldId id="337" r:id="rId47"/>
    <p:sldId id="338" r:id="rId48"/>
    <p:sldId id="339" r:id="rId49"/>
    <p:sldId id="340" r:id="rId50"/>
    <p:sldId id="341" r:id="rId51"/>
    <p:sldId id="290" r:id="rId52"/>
    <p:sldId id="291" r:id="rId53"/>
    <p:sldId id="342" r:id="rId54"/>
    <p:sldId id="343" r:id="rId55"/>
    <p:sldId id="344" r:id="rId56"/>
    <p:sldId id="345" r:id="rId57"/>
    <p:sldId id="346" r:id="rId58"/>
    <p:sldId id="347" r:id="rId59"/>
    <p:sldId id="294" r:id="rId60"/>
    <p:sldId id="295" r:id="rId61"/>
    <p:sldId id="348" r:id="rId62"/>
    <p:sldId id="349" r:id="rId63"/>
    <p:sldId id="350" r:id="rId64"/>
    <p:sldId id="351" r:id="rId65"/>
    <p:sldId id="352" r:id="rId66"/>
    <p:sldId id="353" r:id="rId67"/>
    <p:sldId id="354" r:id="rId68"/>
    <p:sldId id="292" r:id="rId69"/>
    <p:sldId id="293" r:id="rId70"/>
    <p:sldId id="323" r:id="rId71"/>
    <p:sldId id="296" r:id="rId72"/>
    <p:sldId id="297" r:id="rId73"/>
    <p:sldId id="355" r:id="rId74"/>
    <p:sldId id="356" r:id="rId75"/>
    <p:sldId id="357" r:id="rId76"/>
    <p:sldId id="324" r:id="rId77"/>
    <p:sldId id="306" r:id="rId78"/>
    <p:sldId id="358" r:id="rId79"/>
    <p:sldId id="327" r:id="rId80"/>
    <p:sldId id="379" r:id="rId81"/>
    <p:sldId id="380" r:id="rId82"/>
    <p:sldId id="381" r:id="rId83"/>
    <p:sldId id="308" r:id="rId84"/>
    <p:sldId id="359" r:id="rId85"/>
    <p:sldId id="310" r:id="rId86"/>
    <p:sldId id="360" r:id="rId87"/>
    <p:sldId id="309" r:id="rId88"/>
    <p:sldId id="328" r:id="rId89"/>
    <p:sldId id="311" r:id="rId90"/>
    <p:sldId id="312" r:id="rId91"/>
    <p:sldId id="313" r:id="rId92"/>
    <p:sldId id="361" r:id="rId93"/>
    <p:sldId id="382" r:id="rId94"/>
    <p:sldId id="314" r:id="rId95"/>
    <p:sldId id="362" r:id="rId96"/>
    <p:sldId id="326" r:id="rId97"/>
    <p:sldId id="298" r:id="rId98"/>
    <p:sldId id="363" r:id="rId99"/>
    <p:sldId id="299" r:id="rId100"/>
    <p:sldId id="364" r:id="rId101"/>
    <p:sldId id="397" r:id="rId102"/>
    <p:sldId id="398" r:id="rId103"/>
    <p:sldId id="302" r:id="rId104"/>
    <p:sldId id="301" r:id="rId105"/>
    <p:sldId id="365" r:id="rId106"/>
    <p:sldId id="367" r:id="rId107"/>
    <p:sldId id="368" r:id="rId108"/>
    <p:sldId id="369" r:id="rId109"/>
    <p:sldId id="370" r:id="rId110"/>
    <p:sldId id="371" r:id="rId111"/>
    <p:sldId id="329" r:id="rId112"/>
    <p:sldId id="303" r:id="rId113"/>
    <p:sldId id="304" r:id="rId114"/>
    <p:sldId id="305" r:id="rId115"/>
    <p:sldId id="330" r:id="rId116"/>
    <p:sldId id="372" r:id="rId117"/>
    <p:sldId id="378" r:id="rId118"/>
    <p:sldId id="373" r:id="rId119"/>
    <p:sldId id="374" r:id="rId120"/>
    <p:sldId id="375" r:id="rId121"/>
    <p:sldId id="377" r:id="rId122"/>
    <p:sldId id="385" r:id="rId123"/>
    <p:sldId id="386" r:id="rId1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8" autoAdjust="0"/>
    <p:restoredTop sz="94660"/>
  </p:normalViewPr>
  <p:slideViewPr>
    <p:cSldViewPr snapToGrid="0">
      <p:cViewPr varScale="1">
        <p:scale>
          <a:sx n="105" d="100"/>
          <a:sy n="105" d="100"/>
        </p:scale>
        <p:origin x="17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customXml" Target="../customXml/item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customXml" Target="../customXml/item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44.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themeOverride" Target="../theme/themeOverride45.xml"/></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4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themeOverride" Target="../theme/themeOverride47.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themeOverride" Target="../theme/themeOverride48.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themeOverride" Target="../theme/themeOverride49.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themeOverride" Target="../theme/themeOverride50.xml"/></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themeOverride" Target="../theme/themeOverride51.xml"/></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themeOverride" Target="../theme/themeOverride52.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themeOverride" Target="../theme/themeOverride53.xml"/></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themeOverride" Target="../theme/themeOverride54.xml"/></Relationships>
</file>

<file path=ppt/charts/_rels/chart114.xml.rels><?xml version="1.0" encoding="UTF-8" standalone="yes"?>
<Relationships xmlns="http://schemas.openxmlformats.org/package/2006/relationships"><Relationship Id="rId2" Type="http://schemas.openxmlformats.org/officeDocument/2006/relationships/package" Target="../embeddings/Microsoft_Excel_Worksheet113.xlsx"/><Relationship Id="rId1" Type="http://schemas.openxmlformats.org/officeDocument/2006/relationships/themeOverride" Target="../theme/themeOverride55.xml"/></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themeOverride" Target="../theme/themeOverride56.xml"/></Relationships>
</file>

<file path=ppt/charts/_rels/chart116.xml.rels><?xml version="1.0" encoding="UTF-8" standalone="yes"?>
<Relationships xmlns="http://schemas.openxmlformats.org/package/2006/relationships"><Relationship Id="rId2" Type="http://schemas.openxmlformats.org/officeDocument/2006/relationships/package" Target="../embeddings/Microsoft_Excel_Worksheet115.xlsx"/><Relationship Id="rId1" Type="http://schemas.openxmlformats.org/officeDocument/2006/relationships/themeOverride" Target="../theme/themeOverride57.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9.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0.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3.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6.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7.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2.xlsx"/><Relationship Id="rId1" Type="http://schemas.openxmlformats.org/officeDocument/2006/relationships/themeOverride" Target="../theme/themeOverride18.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20.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1.xlsx"/><Relationship Id="rId1" Type="http://schemas.openxmlformats.org/officeDocument/2006/relationships/themeOverride" Target="../theme/themeOverride21.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2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9.xlsx"/><Relationship Id="rId1" Type="http://schemas.openxmlformats.org/officeDocument/2006/relationships/themeOverride" Target="../theme/themeOverride23.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4.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8.xlsx"/><Relationship Id="rId1" Type="http://schemas.openxmlformats.org/officeDocument/2006/relationships/themeOverride" Target="../theme/themeOverride2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26.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27.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61.xlsx"/><Relationship Id="rId1" Type="http://schemas.openxmlformats.org/officeDocument/2006/relationships/themeOverride" Target="../theme/themeOverride28.xml"/></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29.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0.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1.xml"/></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2.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3.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4.xml"/></Relationships>
</file>

<file path=ppt/charts/_rels/chart7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77.xlsx"/><Relationship Id="rId1" Type="http://schemas.openxmlformats.org/officeDocument/2006/relationships/themeOverride" Target="../theme/themeOverride35.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37.xml"/></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38.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39.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0.xml"/></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1.xml"/></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themeOverride" Target="../theme/themeOverride42.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43.xml"/></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5"/>
              </a:solidFill>
            </c:spPr>
            <c:extLst>
              <c:ext xmlns:c16="http://schemas.microsoft.com/office/drawing/2014/chart" uri="{C3380CC4-5D6E-409C-BE32-E72D297353CC}">
                <c16:uniqueId val="{00000001-C522-4D42-9700-D04100E70B51}"/>
              </c:ext>
            </c:extLst>
          </c:dPt>
          <c:dPt>
            <c:idx val="1"/>
            <c:bubble3D val="0"/>
            <c:spPr>
              <a:solidFill>
                <a:schemeClr val="accent2"/>
              </a:solidFill>
            </c:spPr>
            <c:extLst>
              <c:ext xmlns:c16="http://schemas.microsoft.com/office/drawing/2014/chart" uri="{C3380CC4-5D6E-409C-BE32-E72D297353CC}">
                <c16:uniqueId val="{00000003-C522-4D42-9700-D04100E70B51}"/>
              </c:ext>
            </c:extLst>
          </c:dPt>
          <c:dPt>
            <c:idx val="6"/>
            <c:bubble3D val="0"/>
            <c:extLst>
              <c:ext xmlns:c16="http://schemas.microsoft.com/office/drawing/2014/chart" uri="{C3380CC4-5D6E-409C-BE32-E72D297353CC}">
                <c16:uniqueId val="{00000006-C522-4D42-9700-D04100E70B51}"/>
              </c:ext>
            </c:extLst>
          </c:dPt>
          <c:dLbls>
            <c:dLbl>
              <c:idx val="0"/>
              <c:layout>
                <c:manualLayout>
                  <c:x val="-0.16051211468845208"/>
                  <c:y val="-0.1195051440972741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22-4D42-9700-D04100E70B51}"/>
                </c:ext>
              </c:extLst>
            </c:dLbl>
            <c:dLbl>
              <c:idx val="1"/>
              <c:layout>
                <c:manualLayout>
                  <c:x val="0.21159768750179891"/>
                  <c:y val="0.118943005632263"/>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C522-4D42-9700-D04100E70B51}"/>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22-4D42-9700-D04100E70B51}"/>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Vīrieši</c:v>
                </c:pt>
                <c:pt idx="1">
                  <c:v>Sievietes</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7-C522-4D42-9700-D04100E70B51}"/>
            </c:ext>
          </c:extLst>
        </c:ser>
        <c:dLbls>
          <c:showLegendKey val="0"/>
          <c:showVal val="0"/>
          <c:showCatName val="0"/>
          <c:showSerName val="0"/>
          <c:showPercent val="0"/>
          <c:showBubbleSize val="0"/>
          <c:showLeaderLines val="1"/>
        </c:dLbls>
        <c:firstSliceAng val="218"/>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76127787834986"/>
          <c:y val="3.1293547655313075E-4"/>
          <c:w val="0.89823872212165012"/>
          <c:h val="0.69728370656036986"/>
        </c:manualLayout>
      </c:layout>
      <c:barChart>
        <c:barDir val="bar"/>
        <c:grouping val="percentStacked"/>
        <c:varyColors val="0"/>
        <c:ser>
          <c:idx val="0"/>
          <c:order val="0"/>
          <c:tx>
            <c:strRef>
              <c:f>Sheet1!$B$2</c:f>
              <c:strCache>
                <c:ptCount val="1"/>
                <c:pt idx="0">
                  <c:v>6 un vairāk reizes</c:v>
                </c:pt>
              </c:strCache>
            </c:strRef>
          </c:tx>
          <c:spPr>
            <a:solidFill>
              <a:srgbClr val="ED7D31">
                <a:lumMod val="5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0.06</c:v>
                </c:pt>
                <c:pt idx="1">
                  <c:v>4.0816326530612249E-2</c:v>
                </c:pt>
              </c:numCache>
            </c:numRef>
          </c:val>
          <c:extLst>
            <c:ext xmlns:c16="http://schemas.microsoft.com/office/drawing/2014/chart" uri="{C3380CC4-5D6E-409C-BE32-E72D297353CC}">
              <c16:uniqueId val="{00000000-3BC3-46E4-A6EF-168D66D20659}"/>
            </c:ext>
          </c:extLst>
        </c:ser>
        <c:ser>
          <c:idx val="1"/>
          <c:order val="1"/>
          <c:tx>
            <c:strRef>
              <c:f>Sheet1!$C$2</c:f>
              <c:strCache>
                <c:ptCount val="1"/>
                <c:pt idx="0">
                  <c:v>4-5 reizes </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0.14000000000000001</c:v>
                </c:pt>
                <c:pt idx="1">
                  <c:v>0.10204081632653061</c:v>
                </c:pt>
              </c:numCache>
            </c:numRef>
          </c:val>
          <c:extLst>
            <c:ext xmlns:c16="http://schemas.microsoft.com/office/drawing/2014/chart" uri="{C3380CC4-5D6E-409C-BE32-E72D297353CC}">
              <c16:uniqueId val="{00000001-3BC3-46E4-A6EF-168D66D20659}"/>
            </c:ext>
          </c:extLst>
        </c:ser>
        <c:ser>
          <c:idx val="2"/>
          <c:order val="2"/>
          <c:tx>
            <c:strRef>
              <c:f>Sheet1!$D$2</c:f>
              <c:strCache>
                <c:ptCount val="1"/>
                <c:pt idx="0">
                  <c:v>2-3 reizes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0.24</c:v>
                </c:pt>
                <c:pt idx="1">
                  <c:v>0.12244897959183675</c:v>
                </c:pt>
              </c:numCache>
            </c:numRef>
          </c:val>
          <c:extLst>
            <c:ext xmlns:c16="http://schemas.microsoft.com/office/drawing/2014/chart" uri="{C3380CC4-5D6E-409C-BE32-E72D297353CC}">
              <c16:uniqueId val="{00000002-3BC3-46E4-A6EF-168D66D20659}"/>
            </c:ext>
          </c:extLst>
        </c:ser>
        <c:ser>
          <c:idx val="3"/>
          <c:order val="3"/>
          <c:tx>
            <c:strRef>
              <c:f>Sheet1!$E$2</c:f>
              <c:strCache>
                <c:ptCount val="1"/>
                <c:pt idx="0">
                  <c:v>1 reizi</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Sheet1!$E$3:$E$4</c:f>
              <c:numCache>
                <c:formatCode>0%</c:formatCode>
                <c:ptCount val="2"/>
                <c:pt idx="0">
                  <c:v>0.11</c:v>
                </c:pt>
                <c:pt idx="1">
                  <c:v>4.0816326530612249E-2</c:v>
                </c:pt>
              </c:numCache>
            </c:numRef>
          </c:val>
          <c:extLst>
            <c:ext xmlns:c16="http://schemas.microsoft.com/office/drawing/2014/chart" uri="{C3380CC4-5D6E-409C-BE32-E72D297353CC}">
              <c16:uniqueId val="{00000003-3BC3-46E4-A6EF-168D66D20659}"/>
            </c:ext>
          </c:extLst>
        </c:ser>
        <c:ser>
          <c:idx val="4"/>
          <c:order val="4"/>
          <c:tx>
            <c:strRef>
              <c:f>Sheet1!$F$2</c:f>
              <c:strCache>
                <c:ptCount val="1"/>
                <c:pt idx="0">
                  <c:v>Nav aicināts uz dopinga kontroli</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Sheet1!$F$3:$F$4</c:f>
              <c:numCache>
                <c:formatCode>0%</c:formatCode>
                <c:ptCount val="2"/>
                <c:pt idx="0">
                  <c:v>0.43</c:v>
                </c:pt>
                <c:pt idx="1">
                  <c:v>0.44897959183673469</c:v>
                </c:pt>
              </c:numCache>
            </c:numRef>
          </c:val>
          <c:extLst>
            <c:ext xmlns:c16="http://schemas.microsoft.com/office/drawing/2014/chart" uri="{C3380CC4-5D6E-409C-BE32-E72D297353CC}">
              <c16:uniqueId val="{00000004-3BC3-46E4-A6EF-168D66D20659}"/>
            </c:ext>
          </c:extLst>
        </c:ser>
        <c:ser>
          <c:idx val="5"/>
          <c:order val="5"/>
          <c:tx>
            <c:strRef>
              <c:f>Sheet1!$G$2</c:f>
              <c:strCache>
                <c:ptCount val="1"/>
                <c:pt idx="0">
                  <c:v>Nevēlas atbildēt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Sheet1!$G$3:$G$4</c:f>
              <c:numCache>
                <c:formatCode>0%</c:formatCode>
                <c:ptCount val="2"/>
                <c:pt idx="0">
                  <c:v>0.02</c:v>
                </c:pt>
                <c:pt idx="1">
                  <c:v>0.24489795918367346</c:v>
                </c:pt>
              </c:numCache>
            </c:numRef>
          </c:val>
          <c:extLst>
            <c:ext xmlns:c16="http://schemas.microsoft.com/office/drawing/2014/chart" uri="{C3380CC4-5D6E-409C-BE32-E72D297353CC}">
              <c16:uniqueId val="{00000005-3BC3-46E4-A6EF-168D66D20659}"/>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4.9502738245607643E-2"/>
          <c:y val="0.72864004385822778"/>
          <c:w val="0.95049726175439242"/>
          <c:h val="0.27135995614177227"/>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16-953C-4FF9-AAF7-76A2DDE159F7}"/>
              </c:ext>
            </c:extLst>
          </c:dPt>
          <c:dPt>
            <c:idx val="1"/>
            <c:invertIfNegative val="0"/>
            <c:bubble3D val="0"/>
            <c:spPr>
              <a:solidFill>
                <a:srgbClr val="4472C4"/>
              </a:solidFill>
            </c:spPr>
            <c:extLst>
              <c:ext xmlns:c16="http://schemas.microsoft.com/office/drawing/2014/chart" uri="{C3380CC4-5D6E-409C-BE32-E72D297353CC}">
                <c16:uniqueId val="{00000015-953C-4FF9-AAF7-76A2DDE159F7}"/>
              </c:ext>
            </c:extLst>
          </c:dPt>
          <c:dPt>
            <c:idx val="2"/>
            <c:invertIfNegative val="0"/>
            <c:bubble3D val="0"/>
            <c:spPr>
              <a:solidFill>
                <a:srgbClr val="4472C4"/>
              </a:solidFill>
            </c:spPr>
            <c:extLst>
              <c:ext xmlns:c16="http://schemas.microsoft.com/office/drawing/2014/chart" uri="{C3380CC4-5D6E-409C-BE32-E72D297353CC}">
                <c16:uniqueId val="{00000014-953C-4FF9-AAF7-76A2DDE159F7}"/>
              </c:ext>
            </c:extLst>
          </c:dPt>
          <c:dPt>
            <c:idx val="3"/>
            <c:invertIfNegative val="0"/>
            <c:bubble3D val="0"/>
            <c:spPr>
              <a:solidFill>
                <a:srgbClr val="4472C4"/>
              </a:solidFill>
            </c:spPr>
            <c:extLst>
              <c:ext xmlns:c16="http://schemas.microsoft.com/office/drawing/2014/chart" uri="{C3380CC4-5D6E-409C-BE32-E72D297353CC}">
                <c16:uniqueId val="{00000013-953C-4FF9-AAF7-76A2DDE159F7}"/>
              </c:ext>
            </c:extLst>
          </c:dPt>
          <c:dPt>
            <c:idx val="4"/>
            <c:invertIfNegative val="0"/>
            <c:bubble3D val="0"/>
            <c:spPr>
              <a:solidFill>
                <a:srgbClr val="4472C4"/>
              </a:solidFill>
            </c:spPr>
            <c:extLst>
              <c:ext xmlns:c16="http://schemas.microsoft.com/office/drawing/2014/chart" uri="{C3380CC4-5D6E-409C-BE32-E72D297353CC}">
                <c16:uniqueId val="{00000012-953C-4FF9-AAF7-76A2DDE159F7}"/>
              </c:ext>
            </c:extLst>
          </c:dPt>
          <c:dPt>
            <c:idx val="5"/>
            <c:invertIfNegative val="0"/>
            <c:bubble3D val="0"/>
            <c:spPr>
              <a:solidFill>
                <a:srgbClr val="4472C4"/>
              </a:solidFill>
            </c:spPr>
            <c:extLst>
              <c:ext xmlns:c16="http://schemas.microsoft.com/office/drawing/2014/chart" uri="{C3380CC4-5D6E-409C-BE32-E72D297353CC}">
                <c16:uniqueId val="{00000011-953C-4FF9-AAF7-76A2DDE159F7}"/>
              </c:ext>
            </c:extLst>
          </c:dPt>
          <c:dPt>
            <c:idx val="7"/>
            <c:invertIfNegative val="0"/>
            <c:bubble3D val="0"/>
            <c:spPr>
              <a:solidFill>
                <a:srgbClr val="ED7D31"/>
              </a:solidFill>
            </c:spPr>
            <c:extLst>
              <c:ext xmlns:c16="http://schemas.microsoft.com/office/drawing/2014/chart" uri="{C3380CC4-5D6E-409C-BE32-E72D297353CC}">
                <c16:uniqueId val="{00000001-953C-4FF9-AAF7-76A2DDE159F7}"/>
              </c:ext>
            </c:extLst>
          </c:dPt>
          <c:dPt>
            <c:idx val="8"/>
            <c:invertIfNegative val="0"/>
            <c:bubble3D val="0"/>
            <c:spPr>
              <a:solidFill>
                <a:srgbClr val="ED7D31"/>
              </a:solidFill>
            </c:spPr>
            <c:extLst>
              <c:ext xmlns:c16="http://schemas.microsoft.com/office/drawing/2014/chart" uri="{C3380CC4-5D6E-409C-BE32-E72D297353CC}">
                <c16:uniqueId val="{00000003-953C-4FF9-AAF7-76A2DDE159F7}"/>
              </c:ext>
            </c:extLst>
          </c:dPt>
          <c:dPt>
            <c:idx val="10"/>
            <c:invertIfNegative val="0"/>
            <c:bubble3D val="0"/>
            <c:spPr>
              <a:solidFill>
                <a:srgbClr val="70AD47"/>
              </a:solidFill>
            </c:spPr>
            <c:extLst>
              <c:ext xmlns:c16="http://schemas.microsoft.com/office/drawing/2014/chart" uri="{C3380CC4-5D6E-409C-BE32-E72D297353CC}">
                <c16:uniqueId val="{00000005-953C-4FF9-AAF7-76A2DDE159F7}"/>
              </c:ext>
            </c:extLst>
          </c:dPt>
          <c:dPt>
            <c:idx val="11"/>
            <c:invertIfNegative val="0"/>
            <c:bubble3D val="0"/>
            <c:spPr>
              <a:solidFill>
                <a:srgbClr val="70AD47"/>
              </a:solidFill>
            </c:spPr>
            <c:extLst>
              <c:ext xmlns:c16="http://schemas.microsoft.com/office/drawing/2014/chart" uri="{C3380CC4-5D6E-409C-BE32-E72D297353CC}">
                <c16:uniqueId val="{00000007-953C-4FF9-AAF7-76A2DDE159F7}"/>
              </c:ext>
            </c:extLst>
          </c:dPt>
          <c:dPt>
            <c:idx val="12"/>
            <c:invertIfNegative val="0"/>
            <c:bubble3D val="0"/>
            <c:spPr>
              <a:solidFill>
                <a:srgbClr val="70AD47"/>
              </a:solidFill>
            </c:spPr>
            <c:extLst>
              <c:ext xmlns:c16="http://schemas.microsoft.com/office/drawing/2014/chart" uri="{C3380CC4-5D6E-409C-BE32-E72D297353CC}">
                <c16:uniqueId val="{00000009-953C-4FF9-AAF7-76A2DDE159F7}"/>
              </c:ext>
            </c:extLst>
          </c:dPt>
          <c:dPt>
            <c:idx val="14"/>
            <c:invertIfNegative val="0"/>
            <c:bubble3D val="0"/>
            <c:spPr>
              <a:solidFill>
                <a:srgbClr val="5B9BD5"/>
              </a:solidFill>
            </c:spPr>
            <c:extLst>
              <c:ext xmlns:c16="http://schemas.microsoft.com/office/drawing/2014/chart" uri="{C3380CC4-5D6E-409C-BE32-E72D297353CC}">
                <c16:uniqueId val="{0000000B-953C-4FF9-AAF7-76A2DDE159F7}"/>
              </c:ext>
            </c:extLst>
          </c:dPt>
          <c:dPt>
            <c:idx val="15"/>
            <c:invertIfNegative val="0"/>
            <c:bubble3D val="0"/>
            <c:spPr>
              <a:solidFill>
                <a:srgbClr val="5B9BD5"/>
              </a:solidFill>
            </c:spPr>
            <c:extLst>
              <c:ext xmlns:c16="http://schemas.microsoft.com/office/drawing/2014/chart" uri="{C3380CC4-5D6E-409C-BE32-E72D297353CC}">
                <c16:uniqueId val="{0000000D-953C-4FF9-AAF7-76A2DDE159F7}"/>
              </c:ext>
            </c:extLst>
          </c:dPt>
          <c:dPt>
            <c:idx val="17"/>
            <c:invertIfNegative val="0"/>
            <c:bubble3D val="0"/>
            <c:spPr>
              <a:solidFill>
                <a:srgbClr val="990033"/>
              </a:solidFill>
            </c:spPr>
            <c:extLst>
              <c:ext xmlns:c16="http://schemas.microsoft.com/office/drawing/2014/chart" uri="{C3380CC4-5D6E-409C-BE32-E72D297353CC}">
                <c16:uniqueId val="{0000000F-953C-4FF9-AAF7-76A2DDE159F7}"/>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0.48</c:v>
                </c:pt>
                <c:pt idx="1">
                  <c:v>0.80508474576271183</c:v>
                </c:pt>
                <c:pt idx="2">
                  <c:v>0.59090909090909094</c:v>
                </c:pt>
                <c:pt idx="3">
                  <c:v>0.70967741935483875</c:v>
                </c:pt>
                <c:pt idx="4">
                  <c:v>0.64516129032258063</c:v>
                </c:pt>
                <c:pt idx="5">
                  <c:v>0.60526315789473684</c:v>
                </c:pt>
                <c:pt idx="7">
                  <c:v>0.69260700389105057</c:v>
                </c:pt>
                <c:pt idx="8">
                  <c:v>0.7142857142857143</c:v>
                </c:pt>
                <c:pt idx="10">
                  <c:v>0.6</c:v>
                </c:pt>
                <c:pt idx="11">
                  <c:v>0.67741935483870963</c:v>
                </c:pt>
                <c:pt idx="12">
                  <c:v>0.74213836477987416</c:v>
                </c:pt>
                <c:pt idx="14">
                  <c:v>0.65454545454545454</c:v>
                </c:pt>
                <c:pt idx="15">
                  <c:v>0.73333333333333328</c:v>
                </c:pt>
                <c:pt idx="17">
                  <c:v>0.68810289389067525</c:v>
                </c:pt>
              </c:numCache>
            </c:numRef>
          </c:val>
          <c:extLst>
            <c:ext xmlns:c16="http://schemas.microsoft.com/office/drawing/2014/chart" uri="{C3380CC4-5D6E-409C-BE32-E72D297353CC}">
              <c16:uniqueId val="{00000010-953C-4FF9-AAF7-76A2DDE159F7}"/>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7BEA-4B4B-9518-BDD7D37C942B}"/>
              </c:ext>
            </c:extLst>
          </c:dPt>
          <c:dPt>
            <c:idx val="1"/>
            <c:invertIfNegative val="0"/>
            <c:bubble3D val="0"/>
            <c:spPr>
              <a:solidFill>
                <a:srgbClr val="4472C4"/>
              </a:solidFill>
            </c:spPr>
            <c:extLst>
              <c:ext xmlns:c16="http://schemas.microsoft.com/office/drawing/2014/chart" uri="{C3380CC4-5D6E-409C-BE32-E72D297353CC}">
                <c16:uniqueId val="{00000003-7BEA-4B4B-9518-BDD7D37C942B}"/>
              </c:ext>
            </c:extLst>
          </c:dPt>
          <c:dPt>
            <c:idx val="2"/>
            <c:invertIfNegative val="0"/>
            <c:bubble3D val="0"/>
            <c:spPr>
              <a:solidFill>
                <a:srgbClr val="4472C4"/>
              </a:solidFill>
            </c:spPr>
            <c:extLst>
              <c:ext xmlns:c16="http://schemas.microsoft.com/office/drawing/2014/chart" uri="{C3380CC4-5D6E-409C-BE32-E72D297353CC}">
                <c16:uniqueId val="{00000005-7BEA-4B4B-9518-BDD7D37C942B}"/>
              </c:ext>
            </c:extLst>
          </c:dPt>
          <c:dPt>
            <c:idx val="3"/>
            <c:invertIfNegative val="0"/>
            <c:bubble3D val="0"/>
            <c:spPr>
              <a:solidFill>
                <a:srgbClr val="4472C4"/>
              </a:solidFill>
            </c:spPr>
            <c:extLst>
              <c:ext xmlns:c16="http://schemas.microsoft.com/office/drawing/2014/chart" uri="{C3380CC4-5D6E-409C-BE32-E72D297353CC}">
                <c16:uniqueId val="{00000007-7BEA-4B4B-9518-BDD7D37C942B}"/>
              </c:ext>
            </c:extLst>
          </c:dPt>
          <c:dPt>
            <c:idx val="4"/>
            <c:invertIfNegative val="0"/>
            <c:bubble3D val="0"/>
            <c:spPr>
              <a:solidFill>
                <a:srgbClr val="4472C4"/>
              </a:solidFill>
            </c:spPr>
            <c:extLst>
              <c:ext xmlns:c16="http://schemas.microsoft.com/office/drawing/2014/chart" uri="{C3380CC4-5D6E-409C-BE32-E72D297353CC}">
                <c16:uniqueId val="{00000009-7BEA-4B4B-9518-BDD7D37C942B}"/>
              </c:ext>
            </c:extLst>
          </c:dPt>
          <c:dPt>
            <c:idx val="5"/>
            <c:invertIfNegative val="0"/>
            <c:bubble3D val="0"/>
            <c:spPr>
              <a:solidFill>
                <a:srgbClr val="4472C4"/>
              </a:solidFill>
            </c:spPr>
            <c:extLst>
              <c:ext xmlns:c16="http://schemas.microsoft.com/office/drawing/2014/chart" uri="{C3380CC4-5D6E-409C-BE32-E72D297353CC}">
                <c16:uniqueId val="{0000000B-7BEA-4B4B-9518-BDD7D37C942B}"/>
              </c:ext>
            </c:extLst>
          </c:dPt>
          <c:dPt>
            <c:idx val="7"/>
            <c:invertIfNegative val="0"/>
            <c:bubble3D val="0"/>
            <c:spPr>
              <a:solidFill>
                <a:srgbClr val="ED7D31"/>
              </a:solidFill>
            </c:spPr>
            <c:extLst>
              <c:ext xmlns:c16="http://schemas.microsoft.com/office/drawing/2014/chart" uri="{C3380CC4-5D6E-409C-BE32-E72D297353CC}">
                <c16:uniqueId val="{0000000D-7BEA-4B4B-9518-BDD7D37C942B}"/>
              </c:ext>
            </c:extLst>
          </c:dPt>
          <c:dPt>
            <c:idx val="8"/>
            <c:invertIfNegative val="0"/>
            <c:bubble3D val="0"/>
            <c:spPr>
              <a:solidFill>
                <a:srgbClr val="ED7D31"/>
              </a:solidFill>
            </c:spPr>
            <c:extLst>
              <c:ext xmlns:c16="http://schemas.microsoft.com/office/drawing/2014/chart" uri="{C3380CC4-5D6E-409C-BE32-E72D297353CC}">
                <c16:uniqueId val="{0000000F-7BEA-4B4B-9518-BDD7D37C942B}"/>
              </c:ext>
            </c:extLst>
          </c:dPt>
          <c:dPt>
            <c:idx val="10"/>
            <c:invertIfNegative val="0"/>
            <c:bubble3D val="0"/>
            <c:spPr>
              <a:solidFill>
                <a:srgbClr val="70AD47"/>
              </a:solidFill>
            </c:spPr>
            <c:extLst>
              <c:ext xmlns:c16="http://schemas.microsoft.com/office/drawing/2014/chart" uri="{C3380CC4-5D6E-409C-BE32-E72D297353CC}">
                <c16:uniqueId val="{00000011-7BEA-4B4B-9518-BDD7D37C942B}"/>
              </c:ext>
            </c:extLst>
          </c:dPt>
          <c:dPt>
            <c:idx val="11"/>
            <c:invertIfNegative val="0"/>
            <c:bubble3D val="0"/>
            <c:spPr>
              <a:solidFill>
                <a:srgbClr val="70AD47"/>
              </a:solidFill>
            </c:spPr>
            <c:extLst>
              <c:ext xmlns:c16="http://schemas.microsoft.com/office/drawing/2014/chart" uri="{C3380CC4-5D6E-409C-BE32-E72D297353CC}">
                <c16:uniqueId val="{00000013-7BEA-4B4B-9518-BDD7D37C942B}"/>
              </c:ext>
            </c:extLst>
          </c:dPt>
          <c:dPt>
            <c:idx val="12"/>
            <c:invertIfNegative val="0"/>
            <c:bubble3D val="0"/>
            <c:spPr>
              <a:solidFill>
                <a:srgbClr val="70AD47"/>
              </a:solidFill>
            </c:spPr>
            <c:extLst>
              <c:ext xmlns:c16="http://schemas.microsoft.com/office/drawing/2014/chart" uri="{C3380CC4-5D6E-409C-BE32-E72D297353CC}">
                <c16:uniqueId val="{00000015-7BEA-4B4B-9518-BDD7D37C942B}"/>
              </c:ext>
            </c:extLst>
          </c:dPt>
          <c:dPt>
            <c:idx val="14"/>
            <c:invertIfNegative val="0"/>
            <c:bubble3D val="0"/>
            <c:spPr>
              <a:solidFill>
                <a:srgbClr val="5B9BD5"/>
              </a:solidFill>
            </c:spPr>
            <c:extLst>
              <c:ext xmlns:c16="http://schemas.microsoft.com/office/drawing/2014/chart" uri="{C3380CC4-5D6E-409C-BE32-E72D297353CC}">
                <c16:uniqueId val="{00000017-7BEA-4B4B-9518-BDD7D37C942B}"/>
              </c:ext>
            </c:extLst>
          </c:dPt>
          <c:dPt>
            <c:idx val="15"/>
            <c:invertIfNegative val="0"/>
            <c:bubble3D val="0"/>
            <c:spPr>
              <a:solidFill>
                <a:srgbClr val="5B9BD5"/>
              </a:solidFill>
            </c:spPr>
            <c:extLst>
              <c:ext xmlns:c16="http://schemas.microsoft.com/office/drawing/2014/chart" uri="{C3380CC4-5D6E-409C-BE32-E72D297353CC}">
                <c16:uniqueId val="{00000019-7BEA-4B4B-9518-BDD7D37C942B}"/>
              </c:ext>
            </c:extLst>
          </c:dPt>
          <c:dPt>
            <c:idx val="17"/>
            <c:invertIfNegative val="0"/>
            <c:bubble3D val="0"/>
            <c:spPr>
              <a:solidFill>
                <a:srgbClr val="990033"/>
              </a:solidFill>
            </c:spPr>
            <c:extLst>
              <c:ext xmlns:c16="http://schemas.microsoft.com/office/drawing/2014/chart" uri="{C3380CC4-5D6E-409C-BE32-E72D297353CC}">
                <c16:uniqueId val="{0000001B-7BEA-4B4B-9518-BDD7D37C942B}"/>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c:v>
                </c:pt>
                <c:pt idx="1">
                  <c:v>0.69491525423728817</c:v>
                </c:pt>
                <c:pt idx="2">
                  <c:v>0.40909090909090912</c:v>
                </c:pt>
                <c:pt idx="3">
                  <c:v>0.45161290322580638</c:v>
                </c:pt>
                <c:pt idx="4">
                  <c:v>0.45161290322580638</c:v>
                </c:pt>
                <c:pt idx="5">
                  <c:v>0.38157894736842107</c:v>
                </c:pt>
                <c:pt idx="7">
                  <c:v>0.50194552529182879</c:v>
                </c:pt>
                <c:pt idx="8">
                  <c:v>0.5714285714285714</c:v>
                </c:pt>
                <c:pt idx="10">
                  <c:v>0.46666666666666662</c:v>
                </c:pt>
                <c:pt idx="11">
                  <c:v>0.5161290322580645</c:v>
                </c:pt>
                <c:pt idx="12">
                  <c:v>0.52830188679245282</c:v>
                </c:pt>
                <c:pt idx="14">
                  <c:v>0.47878787878787876</c:v>
                </c:pt>
                <c:pt idx="15">
                  <c:v>0.53333333333333333</c:v>
                </c:pt>
                <c:pt idx="17">
                  <c:v>0.50803858520900325</c:v>
                </c:pt>
              </c:numCache>
            </c:numRef>
          </c:val>
          <c:extLst>
            <c:ext xmlns:c16="http://schemas.microsoft.com/office/drawing/2014/chart" uri="{C3380CC4-5D6E-409C-BE32-E72D297353CC}">
              <c16:uniqueId val="{0000001C-7BEA-4B4B-9518-BDD7D37C942B}"/>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7D90-498B-8756-829F00B0659F}"/>
              </c:ext>
            </c:extLst>
          </c:dPt>
          <c:dPt>
            <c:idx val="1"/>
            <c:invertIfNegative val="0"/>
            <c:bubble3D val="0"/>
            <c:spPr>
              <a:solidFill>
                <a:srgbClr val="4472C4"/>
              </a:solidFill>
            </c:spPr>
            <c:extLst>
              <c:ext xmlns:c16="http://schemas.microsoft.com/office/drawing/2014/chart" uri="{C3380CC4-5D6E-409C-BE32-E72D297353CC}">
                <c16:uniqueId val="{00000003-7D90-498B-8756-829F00B0659F}"/>
              </c:ext>
            </c:extLst>
          </c:dPt>
          <c:dPt>
            <c:idx val="2"/>
            <c:invertIfNegative val="0"/>
            <c:bubble3D val="0"/>
            <c:spPr>
              <a:solidFill>
                <a:srgbClr val="4472C4"/>
              </a:solidFill>
            </c:spPr>
            <c:extLst>
              <c:ext xmlns:c16="http://schemas.microsoft.com/office/drawing/2014/chart" uri="{C3380CC4-5D6E-409C-BE32-E72D297353CC}">
                <c16:uniqueId val="{00000005-7D90-498B-8756-829F00B0659F}"/>
              </c:ext>
            </c:extLst>
          </c:dPt>
          <c:dPt>
            <c:idx val="3"/>
            <c:invertIfNegative val="0"/>
            <c:bubble3D val="0"/>
            <c:spPr>
              <a:solidFill>
                <a:srgbClr val="4472C4"/>
              </a:solidFill>
            </c:spPr>
            <c:extLst>
              <c:ext xmlns:c16="http://schemas.microsoft.com/office/drawing/2014/chart" uri="{C3380CC4-5D6E-409C-BE32-E72D297353CC}">
                <c16:uniqueId val="{00000007-7D90-498B-8756-829F00B0659F}"/>
              </c:ext>
            </c:extLst>
          </c:dPt>
          <c:dPt>
            <c:idx val="4"/>
            <c:invertIfNegative val="0"/>
            <c:bubble3D val="0"/>
            <c:spPr>
              <a:solidFill>
                <a:srgbClr val="4472C4"/>
              </a:solidFill>
            </c:spPr>
            <c:extLst>
              <c:ext xmlns:c16="http://schemas.microsoft.com/office/drawing/2014/chart" uri="{C3380CC4-5D6E-409C-BE32-E72D297353CC}">
                <c16:uniqueId val="{00000009-7D90-498B-8756-829F00B0659F}"/>
              </c:ext>
            </c:extLst>
          </c:dPt>
          <c:dPt>
            <c:idx val="5"/>
            <c:invertIfNegative val="0"/>
            <c:bubble3D val="0"/>
            <c:spPr>
              <a:solidFill>
                <a:srgbClr val="4472C4"/>
              </a:solidFill>
            </c:spPr>
            <c:extLst>
              <c:ext xmlns:c16="http://schemas.microsoft.com/office/drawing/2014/chart" uri="{C3380CC4-5D6E-409C-BE32-E72D297353CC}">
                <c16:uniqueId val="{0000000B-7D90-498B-8756-829F00B0659F}"/>
              </c:ext>
            </c:extLst>
          </c:dPt>
          <c:dPt>
            <c:idx val="7"/>
            <c:invertIfNegative val="0"/>
            <c:bubble3D val="0"/>
            <c:spPr>
              <a:solidFill>
                <a:srgbClr val="ED7D31"/>
              </a:solidFill>
            </c:spPr>
            <c:extLst>
              <c:ext xmlns:c16="http://schemas.microsoft.com/office/drawing/2014/chart" uri="{C3380CC4-5D6E-409C-BE32-E72D297353CC}">
                <c16:uniqueId val="{0000000D-7D90-498B-8756-829F00B0659F}"/>
              </c:ext>
            </c:extLst>
          </c:dPt>
          <c:dPt>
            <c:idx val="8"/>
            <c:invertIfNegative val="0"/>
            <c:bubble3D val="0"/>
            <c:spPr>
              <a:solidFill>
                <a:srgbClr val="ED7D31"/>
              </a:solidFill>
            </c:spPr>
            <c:extLst>
              <c:ext xmlns:c16="http://schemas.microsoft.com/office/drawing/2014/chart" uri="{C3380CC4-5D6E-409C-BE32-E72D297353CC}">
                <c16:uniqueId val="{0000000F-7D90-498B-8756-829F00B0659F}"/>
              </c:ext>
            </c:extLst>
          </c:dPt>
          <c:dPt>
            <c:idx val="10"/>
            <c:invertIfNegative val="0"/>
            <c:bubble3D val="0"/>
            <c:spPr>
              <a:solidFill>
                <a:srgbClr val="70AD47"/>
              </a:solidFill>
            </c:spPr>
            <c:extLst>
              <c:ext xmlns:c16="http://schemas.microsoft.com/office/drawing/2014/chart" uri="{C3380CC4-5D6E-409C-BE32-E72D297353CC}">
                <c16:uniqueId val="{00000011-7D90-498B-8756-829F00B0659F}"/>
              </c:ext>
            </c:extLst>
          </c:dPt>
          <c:dPt>
            <c:idx val="11"/>
            <c:invertIfNegative val="0"/>
            <c:bubble3D val="0"/>
            <c:spPr>
              <a:solidFill>
                <a:srgbClr val="70AD47"/>
              </a:solidFill>
            </c:spPr>
            <c:extLst>
              <c:ext xmlns:c16="http://schemas.microsoft.com/office/drawing/2014/chart" uri="{C3380CC4-5D6E-409C-BE32-E72D297353CC}">
                <c16:uniqueId val="{00000013-7D90-498B-8756-829F00B0659F}"/>
              </c:ext>
            </c:extLst>
          </c:dPt>
          <c:dPt>
            <c:idx val="12"/>
            <c:invertIfNegative val="0"/>
            <c:bubble3D val="0"/>
            <c:spPr>
              <a:solidFill>
                <a:srgbClr val="70AD47"/>
              </a:solidFill>
            </c:spPr>
            <c:extLst>
              <c:ext xmlns:c16="http://schemas.microsoft.com/office/drawing/2014/chart" uri="{C3380CC4-5D6E-409C-BE32-E72D297353CC}">
                <c16:uniqueId val="{00000015-7D90-498B-8756-829F00B0659F}"/>
              </c:ext>
            </c:extLst>
          </c:dPt>
          <c:dPt>
            <c:idx val="14"/>
            <c:invertIfNegative val="0"/>
            <c:bubble3D val="0"/>
            <c:spPr>
              <a:solidFill>
                <a:srgbClr val="5B9BD5"/>
              </a:solidFill>
            </c:spPr>
            <c:extLst>
              <c:ext xmlns:c16="http://schemas.microsoft.com/office/drawing/2014/chart" uri="{C3380CC4-5D6E-409C-BE32-E72D297353CC}">
                <c16:uniqueId val="{00000017-7D90-498B-8756-829F00B0659F}"/>
              </c:ext>
            </c:extLst>
          </c:dPt>
          <c:dPt>
            <c:idx val="15"/>
            <c:invertIfNegative val="0"/>
            <c:bubble3D val="0"/>
            <c:spPr>
              <a:solidFill>
                <a:srgbClr val="5B9BD5"/>
              </a:solidFill>
            </c:spPr>
            <c:extLst>
              <c:ext xmlns:c16="http://schemas.microsoft.com/office/drawing/2014/chart" uri="{C3380CC4-5D6E-409C-BE32-E72D297353CC}">
                <c16:uniqueId val="{00000019-7D90-498B-8756-829F00B0659F}"/>
              </c:ext>
            </c:extLst>
          </c:dPt>
          <c:dPt>
            <c:idx val="17"/>
            <c:invertIfNegative val="0"/>
            <c:bubble3D val="0"/>
            <c:spPr>
              <a:solidFill>
                <a:srgbClr val="990033"/>
              </a:solidFill>
            </c:spPr>
            <c:extLst>
              <c:ext xmlns:c16="http://schemas.microsoft.com/office/drawing/2014/chart" uri="{C3380CC4-5D6E-409C-BE32-E72D297353CC}">
                <c16:uniqueId val="{0000001B-7D90-498B-8756-829F00B0659F}"/>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0.28000000000000003</c:v>
                </c:pt>
                <c:pt idx="1">
                  <c:v>0.56779661016949157</c:v>
                </c:pt>
                <c:pt idx="2">
                  <c:v>0.45454545454545453</c:v>
                </c:pt>
                <c:pt idx="3">
                  <c:v>0.41935483870967744</c:v>
                </c:pt>
                <c:pt idx="4">
                  <c:v>0.25806451612903225</c:v>
                </c:pt>
                <c:pt idx="5">
                  <c:v>0.39473684210526316</c:v>
                </c:pt>
                <c:pt idx="7">
                  <c:v>0.45525291828793774</c:v>
                </c:pt>
                <c:pt idx="8">
                  <c:v>0.42857142857142855</c:v>
                </c:pt>
                <c:pt idx="10">
                  <c:v>0.41111111111111109</c:v>
                </c:pt>
                <c:pt idx="11">
                  <c:v>0.30645161290322581</c:v>
                </c:pt>
                <c:pt idx="12">
                  <c:v>0.5220125786163522</c:v>
                </c:pt>
                <c:pt idx="14">
                  <c:v>0.3575757575757576</c:v>
                </c:pt>
                <c:pt idx="15">
                  <c:v>0.562962962962963</c:v>
                </c:pt>
                <c:pt idx="17">
                  <c:v>0.44694533762057875</c:v>
                </c:pt>
              </c:numCache>
            </c:numRef>
          </c:val>
          <c:extLst>
            <c:ext xmlns:c16="http://schemas.microsoft.com/office/drawing/2014/chart" uri="{C3380CC4-5D6E-409C-BE32-E72D297353CC}">
              <c16:uniqueId val="{0000001C-7D90-498B-8756-829F00B0659F}"/>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A5B2-4832-B280-4EE85C393062}"/>
              </c:ext>
            </c:extLst>
          </c:dPt>
          <c:dPt>
            <c:idx val="1"/>
            <c:invertIfNegative val="0"/>
            <c:bubble3D val="0"/>
            <c:spPr>
              <a:solidFill>
                <a:srgbClr val="4472C4"/>
              </a:solidFill>
            </c:spPr>
            <c:extLst>
              <c:ext xmlns:c16="http://schemas.microsoft.com/office/drawing/2014/chart" uri="{C3380CC4-5D6E-409C-BE32-E72D297353CC}">
                <c16:uniqueId val="{00000003-A5B2-4832-B280-4EE85C393062}"/>
              </c:ext>
            </c:extLst>
          </c:dPt>
          <c:dPt>
            <c:idx val="2"/>
            <c:invertIfNegative val="0"/>
            <c:bubble3D val="0"/>
            <c:spPr>
              <a:solidFill>
                <a:srgbClr val="4472C4"/>
              </a:solidFill>
            </c:spPr>
            <c:extLst>
              <c:ext xmlns:c16="http://schemas.microsoft.com/office/drawing/2014/chart" uri="{C3380CC4-5D6E-409C-BE32-E72D297353CC}">
                <c16:uniqueId val="{00000005-A5B2-4832-B280-4EE85C393062}"/>
              </c:ext>
            </c:extLst>
          </c:dPt>
          <c:dPt>
            <c:idx val="3"/>
            <c:invertIfNegative val="0"/>
            <c:bubble3D val="0"/>
            <c:spPr>
              <a:solidFill>
                <a:srgbClr val="4472C4"/>
              </a:solidFill>
            </c:spPr>
            <c:extLst>
              <c:ext xmlns:c16="http://schemas.microsoft.com/office/drawing/2014/chart" uri="{C3380CC4-5D6E-409C-BE32-E72D297353CC}">
                <c16:uniqueId val="{00000007-A5B2-4832-B280-4EE85C393062}"/>
              </c:ext>
            </c:extLst>
          </c:dPt>
          <c:dPt>
            <c:idx val="4"/>
            <c:invertIfNegative val="0"/>
            <c:bubble3D val="0"/>
            <c:spPr>
              <a:solidFill>
                <a:srgbClr val="4472C4"/>
              </a:solidFill>
            </c:spPr>
            <c:extLst>
              <c:ext xmlns:c16="http://schemas.microsoft.com/office/drawing/2014/chart" uri="{C3380CC4-5D6E-409C-BE32-E72D297353CC}">
                <c16:uniqueId val="{00000009-A5B2-4832-B280-4EE85C393062}"/>
              </c:ext>
            </c:extLst>
          </c:dPt>
          <c:dPt>
            <c:idx val="5"/>
            <c:invertIfNegative val="0"/>
            <c:bubble3D val="0"/>
            <c:spPr>
              <a:solidFill>
                <a:srgbClr val="4472C4"/>
              </a:solidFill>
            </c:spPr>
            <c:extLst>
              <c:ext xmlns:c16="http://schemas.microsoft.com/office/drawing/2014/chart" uri="{C3380CC4-5D6E-409C-BE32-E72D297353CC}">
                <c16:uniqueId val="{0000000B-A5B2-4832-B280-4EE85C393062}"/>
              </c:ext>
            </c:extLst>
          </c:dPt>
          <c:dPt>
            <c:idx val="7"/>
            <c:invertIfNegative val="0"/>
            <c:bubble3D val="0"/>
            <c:spPr>
              <a:solidFill>
                <a:srgbClr val="ED7D31"/>
              </a:solidFill>
            </c:spPr>
            <c:extLst>
              <c:ext xmlns:c16="http://schemas.microsoft.com/office/drawing/2014/chart" uri="{C3380CC4-5D6E-409C-BE32-E72D297353CC}">
                <c16:uniqueId val="{0000000D-A5B2-4832-B280-4EE85C393062}"/>
              </c:ext>
            </c:extLst>
          </c:dPt>
          <c:dPt>
            <c:idx val="8"/>
            <c:invertIfNegative val="0"/>
            <c:bubble3D val="0"/>
            <c:spPr>
              <a:solidFill>
                <a:srgbClr val="ED7D31"/>
              </a:solidFill>
            </c:spPr>
            <c:extLst>
              <c:ext xmlns:c16="http://schemas.microsoft.com/office/drawing/2014/chart" uri="{C3380CC4-5D6E-409C-BE32-E72D297353CC}">
                <c16:uniqueId val="{0000000F-A5B2-4832-B280-4EE85C393062}"/>
              </c:ext>
            </c:extLst>
          </c:dPt>
          <c:dPt>
            <c:idx val="10"/>
            <c:invertIfNegative val="0"/>
            <c:bubble3D val="0"/>
            <c:spPr>
              <a:solidFill>
                <a:srgbClr val="70AD47"/>
              </a:solidFill>
            </c:spPr>
            <c:extLst>
              <c:ext xmlns:c16="http://schemas.microsoft.com/office/drawing/2014/chart" uri="{C3380CC4-5D6E-409C-BE32-E72D297353CC}">
                <c16:uniqueId val="{00000011-A5B2-4832-B280-4EE85C393062}"/>
              </c:ext>
            </c:extLst>
          </c:dPt>
          <c:dPt>
            <c:idx val="11"/>
            <c:invertIfNegative val="0"/>
            <c:bubble3D val="0"/>
            <c:spPr>
              <a:solidFill>
                <a:srgbClr val="70AD47"/>
              </a:solidFill>
            </c:spPr>
            <c:extLst>
              <c:ext xmlns:c16="http://schemas.microsoft.com/office/drawing/2014/chart" uri="{C3380CC4-5D6E-409C-BE32-E72D297353CC}">
                <c16:uniqueId val="{00000013-A5B2-4832-B280-4EE85C393062}"/>
              </c:ext>
            </c:extLst>
          </c:dPt>
          <c:dPt>
            <c:idx val="12"/>
            <c:invertIfNegative val="0"/>
            <c:bubble3D val="0"/>
            <c:spPr>
              <a:solidFill>
                <a:srgbClr val="70AD47"/>
              </a:solidFill>
            </c:spPr>
            <c:extLst>
              <c:ext xmlns:c16="http://schemas.microsoft.com/office/drawing/2014/chart" uri="{C3380CC4-5D6E-409C-BE32-E72D297353CC}">
                <c16:uniqueId val="{00000015-A5B2-4832-B280-4EE85C393062}"/>
              </c:ext>
            </c:extLst>
          </c:dPt>
          <c:dPt>
            <c:idx val="14"/>
            <c:invertIfNegative val="0"/>
            <c:bubble3D val="0"/>
            <c:spPr>
              <a:solidFill>
                <a:srgbClr val="5B9BD5"/>
              </a:solidFill>
            </c:spPr>
            <c:extLst>
              <c:ext xmlns:c16="http://schemas.microsoft.com/office/drawing/2014/chart" uri="{C3380CC4-5D6E-409C-BE32-E72D297353CC}">
                <c16:uniqueId val="{00000017-A5B2-4832-B280-4EE85C393062}"/>
              </c:ext>
            </c:extLst>
          </c:dPt>
          <c:dPt>
            <c:idx val="15"/>
            <c:invertIfNegative val="0"/>
            <c:bubble3D val="0"/>
            <c:spPr>
              <a:solidFill>
                <a:srgbClr val="5B9BD5"/>
              </a:solidFill>
            </c:spPr>
            <c:extLst>
              <c:ext xmlns:c16="http://schemas.microsoft.com/office/drawing/2014/chart" uri="{C3380CC4-5D6E-409C-BE32-E72D297353CC}">
                <c16:uniqueId val="{00000019-A5B2-4832-B280-4EE85C393062}"/>
              </c:ext>
            </c:extLst>
          </c:dPt>
          <c:dPt>
            <c:idx val="17"/>
            <c:invertIfNegative val="0"/>
            <c:bubble3D val="0"/>
            <c:spPr>
              <a:solidFill>
                <a:srgbClr val="990033"/>
              </a:solidFill>
            </c:spPr>
            <c:extLst>
              <c:ext xmlns:c16="http://schemas.microsoft.com/office/drawing/2014/chart" uri="{C3380CC4-5D6E-409C-BE32-E72D297353CC}">
                <c16:uniqueId val="{0000001B-A5B2-4832-B280-4EE85C393062}"/>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0.32</c:v>
                </c:pt>
                <c:pt idx="1">
                  <c:v>0.3135593220338983</c:v>
                </c:pt>
                <c:pt idx="2">
                  <c:v>0.27272727272727271</c:v>
                </c:pt>
                <c:pt idx="3">
                  <c:v>0.12903225806451613</c:v>
                </c:pt>
                <c:pt idx="4">
                  <c:v>0.25806451612903225</c:v>
                </c:pt>
                <c:pt idx="5">
                  <c:v>0.17105263157894737</c:v>
                </c:pt>
                <c:pt idx="7">
                  <c:v>0.24124513618677043</c:v>
                </c:pt>
                <c:pt idx="8">
                  <c:v>0.30612244897959184</c:v>
                </c:pt>
                <c:pt idx="10">
                  <c:v>0.27777777777777779</c:v>
                </c:pt>
                <c:pt idx="11">
                  <c:v>0.27419354838709675</c:v>
                </c:pt>
                <c:pt idx="12">
                  <c:v>0.22641509433962267</c:v>
                </c:pt>
                <c:pt idx="14">
                  <c:v>0.25454545454545452</c:v>
                </c:pt>
                <c:pt idx="15">
                  <c:v>0.23703703703703705</c:v>
                </c:pt>
                <c:pt idx="17">
                  <c:v>0.25080385852090031</c:v>
                </c:pt>
              </c:numCache>
            </c:numRef>
          </c:val>
          <c:extLst>
            <c:ext xmlns:c16="http://schemas.microsoft.com/office/drawing/2014/chart" uri="{C3380CC4-5D6E-409C-BE32-E72D297353CC}">
              <c16:uniqueId val="{0000001C-A5B2-4832-B280-4EE85C393062}"/>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5"/>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66EF-498C-9DAE-90C139F55BA9}"/>
              </c:ext>
            </c:extLst>
          </c:dPt>
          <c:dPt>
            <c:idx val="1"/>
            <c:invertIfNegative val="0"/>
            <c:bubble3D val="0"/>
            <c:spPr>
              <a:solidFill>
                <a:srgbClr val="4472C4"/>
              </a:solidFill>
            </c:spPr>
            <c:extLst>
              <c:ext xmlns:c16="http://schemas.microsoft.com/office/drawing/2014/chart" uri="{C3380CC4-5D6E-409C-BE32-E72D297353CC}">
                <c16:uniqueId val="{00000003-66EF-498C-9DAE-90C139F55BA9}"/>
              </c:ext>
            </c:extLst>
          </c:dPt>
          <c:dPt>
            <c:idx val="2"/>
            <c:invertIfNegative val="0"/>
            <c:bubble3D val="0"/>
            <c:spPr>
              <a:solidFill>
                <a:srgbClr val="4472C4"/>
              </a:solidFill>
            </c:spPr>
            <c:extLst>
              <c:ext xmlns:c16="http://schemas.microsoft.com/office/drawing/2014/chart" uri="{C3380CC4-5D6E-409C-BE32-E72D297353CC}">
                <c16:uniqueId val="{00000005-66EF-498C-9DAE-90C139F55BA9}"/>
              </c:ext>
            </c:extLst>
          </c:dPt>
          <c:dPt>
            <c:idx val="3"/>
            <c:invertIfNegative val="0"/>
            <c:bubble3D val="0"/>
            <c:spPr>
              <a:solidFill>
                <a:srgbClr val="4472C4"/>
              </a:solidFill>
            </c:spPr>
            <c:extLst>
              <c:ext xmlns:c16="http://schemas.microsoft.com/office/drawing/2014/chart" uri="{C3380CC4-5D6E-409C-BE32-E72D297353CC}">
                <c16:uniqueId val="{00000007-66EF-498C-9DAE-90C139F55BA9}"/>
              </c:ext>
            </c:extLst>
          </c:dPt>
          <c:dPt>
            <c:idx val="4"/>
            <c:invertIfNegative val="0"/>
            <c:bubble3D val="0"/>
            <c:spPr>
              <a:solidFill>
                <a:srgbClr val="4472C4"/>
              </a:solidFill>
            </c:spPr>
            <c:extLst>
              <c:ext xmlns:c16="http://schemas.microsoft.com/office/drawing/2014/chart" uri="{C3380CC4-5D6E-409C-BE32-E72D297353CC}">
                <c16:uniqueId val="{00000009-66EF-498C-9DAE-90C139F55BA9}"/>
              </c:ext>
            </c:extLst>
          </c:dPt>
          <c:dPt>
            <c:idx val="5"/>
            <c:invertIfNegative val="0"/>
            <c:bubble3D val="0"/>
            <c:spPr>
              <a:solidFill>
                <a:srgbClr val="4472C4"/>
              </a:solidFill>
            </c:spPr>
            <c:extLst>
              <c:ext xmlns:c16="http://schemas.microsoft.com/office/drawing/2014/chart" uri="{C3380CC4-5D6E-409C-BE32-E72D297353CC}">
                <c16:uniqueId val="{0000000B-66EF-498C-9DAE-90C139F55BA9}"/>
              </c:ext>
            </c:extLst>
          </c:dPt>
          <c:dPt>
            <c:idx val="7"/>
            <c:invertIfNegative val="0"/>
            <c:bubble3D val="0"/>
            <c:spPr>
              <a:solidFill>
                <a:srgbClr val="ED7D31"/>
              </a:solidFill>
            </c:spPr>
            <c:extLst>
              <c:ext xmlns:c16="http://schemas.microsoft.com/office/drawing/2014/chart" uri="{C3380CC4-5D6E-409C-BE32-E72D297353CC}">
                <c16:uniqueId val="{0000000D-66EF-498C-9DAE-90C139F55BA9}"/>
              </c:ext>
            </c:extLst>
          </c:dPt>
          <c:dPt>
            <c:idx val="8"/>
            <c:invertIfNegative val="0"/>
            <c:bubble3D val="0"/>
            <c:spPr>
              <a:solidFill>
                <a:srgbClr val="ED7D31"/>
              </a:solidFill>
            </c:spPr>
            <c:extLst>
              <c:ext xmlns:c16="http://schemas.microsoft.com/office/drawing/2014/chart" uri="{C3380CC4-5D6E-409C-BE32-E72D297353CC}">
                <c16:uniqueId val="{0000000F-66EF-498C-9DAE-90C139F55BA9}"/>
              </c:ext>
            </c:extLst>
          </c:dPt>
          <c:dPt>
            <c:idx val="10"/>
            <c:invertIfNegative val="0"/>
            <c:bubble3D val="0"/>
            <c:spPr>
              <a:solidFill>
                <a:srgbClr val="70AD47"/>
              </a:solidFill>
            </c:spPr>
            <c:extLst>
              <c:ext xmlns:c16="http://schemas.microsoft.com/office/drawing/2014/chart" uri="{C3380CC4-5D6E-409C-BE32-E72D297353CC}">
                <c16:uniqueId val="{00000011-66EF-498C-9DAE-90C139F55BA9}"/>
              </c:ext>
            </c:extLst>
          </c:dPt>
          <c:dPt>
            <c:idx val="11"/>
            <c:invertIfNegative val="0"/>
            <c:bubble3D val="0"/>
            <c:spPr>
              <a:solidFill>
                <a:srgbClr val="70AD47"/>
              </a:solidFill>
            </c:spPr>
            <c:extLst>
              <c:ext xmlns:c16="http://schemas.microsoft.com/office/drawing/2014/chart" uri="{C3380CC4-5D6E-409C-BE32-E72D297353CC}">
                <c16:uniqueId val="{00000013-66EF-498C-9DAE-90C139F55BA9}"/>
              </c:ext>
            </c:extLst>
          </c:dPt>
          <c:dPt>
            <c:idx val="12"/>
            <c:invertIfNegative val="0"/>
            <c:bubble3D val="0"/>
            <c:spPr>
              <a:solidFill>
                <a:srgbClr val="70AD47"/>
              </a:solidFill>
            </c:spPr>
            <c:extLst>
              <c:ext xmlns:c16="http://schemas.microsoft.com/office/drawing/2014/chart" uri="{C3380CC4-5D6E-409C-BE32-E72D297353CC}">
                <c16:uniqueId val="{00000015-66EF-498C-9DAE-90C139F55BA9}"/>
              </c:ext>
            </c:extLst>
          </c:dPt>
          <c:dPt>
            <c:idx val="14"/>
            <c:invertIfNegative val="0"/>
            <c:bubble3D val="0"/>
            <c:spPr>
              <a:solidFill>
                <a:srgbClr val="5B9BD5"/>
              </a:solidFill>
            </c:spPr>
            <c:extLst>
              <c:ext xmlns:c16="http://schemas.microsoft.com/office/drawing/2014/chart" uri="{C3380CC4-5D6E-409C-BE32-E72D297353CC}">
                <c16:uniqueId val="{00000017-66EF-498C-9DAE-90C139F55BA9}"/>
              </c:ext>
            </c:extLst>
          </c:dPt>
          <c:dPt>
            <c:idx val="15"/>
            <c:invertIfNegative val="0"/>
            <c:bubble3D val="0"/>
            <c:spPr>
              <a:solidFill>
                <a:srgbClr val="5B9BD5"/>
              </a:solidFill>
            </c:spPr>
            <c:extLst>
              <c:ext xmlns:c16="http://schemas.microsoft.com/office/drawing/2014/chart" uri="{C3380CC4-5D6E-409C-BE32-E72D297353CC}">
                <c16:uniqueId val="{00000019-66EF-498C-9DAE-90C139F55BA9}"/>
              </c:ext>
            </c:extLst>
          </c:dPt>
          <c:dPt>
            <c:idx val="17"/>
            <c:invertIfNegative val="0"/>
            <c:bubble3D val="0"/>
            <c:spPr>
              <a:solidFill>
                <a:srgbClr val="990033"/>
              </a:solidFill>
            </c:spPr>
            <c:extLst>
              <c:ext xmlns:c16="http://schemas.microsoft.com/office/drawing/2014/chart" uri="{C3380CC4-5D6E-409C-BE32-E72D297353CC}">
                <c16:uniqueId val="{0000001B-66EF-498C-9DAE-90C139F55BA9}"/>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0.12</c:v>
                </c:pt>
                <c:pt idx="1">
                  <c:v>8.4745762711864389E-2</c:v>
                </c:pt>
                <c:pt idx="2">
                  <c:v>4.5454545454545456E-2</c:v>
                </c:pt>
                <c:pt idx="3">
                  <c:v>0</c:v>
                </c:pt>
                <c:pt idx="4">
                  <c:v>0.32258064516129031</c:v>
                </c:pt>
                <c:pt idx="5">
                  <c:v>0.15789473684210525</c:v>
                </c:pt>
                <c:pt idx="7">
                  <c:v>0.11284046692607004</c:v>
                </c:pt>
                <c:pt idx="8">
                  <c:v>0.16326530612244899</c:v>
                </c:pt>
                <c:pt idx="10">
                  <c:v>0.15555555555555556</c:v>
                </c:pt>
                <c:pt idx="11">
                  <c:v>8.0645161290322578E-2</c:v>
                </c:pt>
                <c:pt idx="12">
                  <c:v>0.11949685534591195</c:v>
                </c:pt>
                <c:pt idx="14">
                  <c:v>0.12727272727272726</c:v>
                </c:pt>
                <c:pt idx="15">
                  <c:v>8.8888888888888892E-2</c:v>
                </c:pt>
                <c:pt idx="17">
                  <c:v>0.12218649517684887</c:v>
                </c:pt>
              </c:numCache>
            </c:numRef>
          </c:val>
          <c:extLst>
            <c:ext xmlns:c16="http://schemas.microsoft.com/office/drawing/2014/chart" uri="{C3380CC4-5D6E-409C-BE32-E72D297353CC}">
              <c16:uniqueId val="{0000001C-66EF-498C-9DAE-90C139F55BA9}"/>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5"/>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34A5-4179-B711-2D68EDEE1642}"/>
              </c:ext>
            </c:extLst>
          </c:dPt>
          <c:dPt>
            <c:idx val="1"/>
            <c:invertIfNegative val="0"/>
            <c:bubble3D val="0"/>
            <c:spPr>
              <a:solidFill>
                <a:srgbClr val="4472C4"/>
              </a:solidFill>
            </c:spPr>
            <c:extLst>
              <c:ext xmlns:c16="http://schemas.microsoft.com/office/drawing/2014/chart" uri="{C3380CC4-5D6E-409C-BE32-E72D297353CC}">
                <c16:uniqueId val="{00000003-34A5-4179-B711-2D68EDEE1642}"/>
              </c:ext>
            </c:extLst>
          </c:dPt>
          <c:dPt>
            <c:idx val="2"/>
            <c:invertIfNegative val="0"/>
            <c:bubble3D val="0"/>
            <c:spPr>
              <a:solidFill>
                <a:srgbClr val="4472C4"/>
              </a:solidFill>
            </c:spPr>
            <c:extLst>
              <c:ext xmlns:c16="http://schemas.microsoft.com/office/drawing/2014/chart" uri="{C3380CC4-5D6E-409C-BE32-E72D297353CC}">
                <c16:uniqueId val="{00000005-34A5-4179-B711-2D68EDEE1642}"/>
              </c:ext>
            </c:extLst>
          </c:dPt>
          <c:dPt>
            <c:idx val="3"/>
            <c:invertIfNegative val="0"/>
            <c:bubble3D val="0"/>
            <c:spPr>
              <a:solidFill>
                <a:srgbClr val="4472C4"/>
              </a:solidFill>
            </c:spPr>
            <c:extLst>
              <c:ext xmlns:c16="http://schemas.microsoft.com/office/drawing/2014/chart" uri="{C3380CC4-5D6E-409C-BE32-E72D297353CC}">
                <c16:uniqueId val="{00000007-34A5-4179-B711-2D68EDEE1642}"/>
              </c:ext>
            </c:extLst>
          </c:dPt>
          <c:dPt>
            <c:idx val="4"/>
            <c:invertIfNegative val="0"/>
            <c:bubble3D val="0"/>
            <c:spPr>
              <a:solidFill>
                <a:srgbClr val="4472C4"/>
              </a:solidFill>
            </c:spPr>
            <c:extLst>
              <c:ext xmlns:c16="http://schemas.microsoft.com/office/drawing/2014/chart" uri="{C3380CC4-5D6E-409C-BE32-E72D297353CC}">
                <c16:uniqueId val="{00000009-34A5-4179-B711-2D68EDEE1642}"/>
              </c:ext>
            </c:extLst>
          </c:dPt>
          <c:dPt>
            <c:idx val="5"/>
            <c:invertIfNegative val="0"/>
            <c:bubble3D val="0"/>
            <c:spPr>
              <a:solidFill>
                <a:srgbClr val="4472C4"/>
              </a:solidFill>
            </c:spPr>
            <c:extLst>
              <c:ext xmlns:c16="http://schemas.microsoft.com/office/drawing/2014/chart" uri="{C3380CC4-5D6E-409C-BE32-E72D297353CC}">
                <c16:uniqueId val="{0000000B-34A5-4179-B711-2D68EDEE1642}"/>
              </c:ext>
            </c:extLst>
          </c:dPt>
          <c:dPt>
            <c:idx val="7"/>
            <c:invertIfNegative val="0"/>
            <c:bubble3D val="0"/>
            <c:spPr>
              <a:solidFill>
                <a:srgbClr val="ED7D31"/>
              </a:solidFill>
            </c:spPr>
            <c:extLst>
              <c:ext xmlns:c16="http://schemas.microsoft.com/office/drawing/2014/chart" uri="{C3380CC4-5D6E-409C-BE32-E72D297353CC}">
                <c16:uniqueId val="{0000000D-34A5-4179-B711-2D68EDEE1642}"/>
              </c:ext>
            </c:extLst>
          </c:dPt>
          <c:dPt>
            <c:idx val="8"/>
            <c:invertIfNegative val="0"/>
            <c:bubble3D val="0"/>
            <c:spPr>
              <a:solidFill>
                <a:srgbClr val="ED7D31"/>
              </a:solidFill>
            </c:spPr>
            <c:extLst>
              <c:ext xmlns:c16="http://schemas.microsoft.com/office/drawing/2014/chart" uri="{C3380CC4-5D6E-409C-BE32-E72D297353CC}">
                <c16:uniqueId val="{0000000F-34A5-4179-B711-2D68EDEE1642}"/>
              </c:ext>
            </c:extLst>
          </c:dPt>
          <c:dPt>
            <c:idx val="10"/>
            <c:invertIfNegative val="0"/>
            <c:bubble3D val="0"/>
            <c:spPr>
              <a:solidFill>
                <a:srgbClr val="70AD47"/>
              </a:solidFill>
            </c:spPr>
            <c:extLst>
              <c:ext xmlns:c16="http://schemas.microsoft.com/office/drawing/2014/chart" uri="{C3380CC4-5D6E-409C-BE32-E72D297353CC}">
                <c16:uniqueId val="{00000011-34A5-4179-B711-2D68EDEE1642}"/>
              </c:ext>
            </c:extLst>
          </c:dPt>
          <c:dPt>
            <c:idx val="11"/>
            <c:invertIfNegative val="0"/>
            <c:bubble3D val="0"/>
            <c:spPr>
              <a:solidFill>
                <a:srgbClr val="70AD47"/>
              </a:solidFill>
            </c:spPr>
            <c:extLst>
              <c:ext xmlns:c16="http://schemas.microsoft.com/office/drawing/2014/chart" uri="{C3380CC4-5D6E-409C-BE32-E72D297353CC}">
                <c16:uniqueId val="{00000013-34A5-4179-B711-2D68EDEE1642}"/>
              </c:ext>
            </c:extLst>
          </c:dPt>
          <c:dPt>
            <c:idx val="12"/>
            <c:invertIfNegative val="0"/>
            <c:bubble3D val="0"/>
            <c:spPr>
              <a:solidFill>
                <a:srgbClr val="70AD47"/>
              </a:solidFill>
            </c:spPr>
            <c:extLst>
              <c:ext xmlns:c16="http://schemas.microsoft.com/office/drawing/2014/chart" uri="{C3380CC4-5D6E-409C-BE32-E72D297353CC}">
                <c16:uniqueId val="{00000015-34A5-4179-B711-2D68EDEE1642}"/>
              </c:ext>
            </c:extLst>
          </c:dPt>
          <c:dPt>
            <c:idx val="14"/>
            <c:invertIfNegative val="0"/>
            <c:bubble3D val="0"/>
            <c:spPr>
              <a:solidFill>
                <a:srgbClr val="5B9BD5"/>
              </a:solidFill>
            </c:spPr>
            <c:extLst>
              <c:ext xmlns:c16="http://schemas.microsoft.com/office/drawing/2014/chart" uri="{C3380CC4-5D6E-409C-BE32-E72D297353CC}">
                <c16:uniqueId val="{00000017-34A5-4179-B711-2D68EDEE1642}"/>
              </c:ext>
            </c:extLst>
          </c:dPt>
          <c:dPt>
            <c:idx val="15"/>
            <c:invertIfNegative val="0"/>
            <c:bubble3D val="0"/>
            <c:spPr>
              <a:solidFill>
                <a:srgbClr val="5B9BD5"/>
              </a:solidFill>
            </c:spPr>
            <c:extLst>
              <c:ext xmlns:c16="http://schemas.microsoft.com/office/drawing/2014/chart" uri="{C3380CC4-5D6E-409C-BE32-E72D297353CC}">
                <c16:uniqueId val="{00000019-34A5-4179-B711-2D68EDEE1642}"/>
              </c:ext>
            </c:extLst>
          </c:dPt>
          <c:dPt>
            <c:idx val="17"/>
            <c:invertIfNegative val="0"/>
            <c:bubble3D val="0"/>
            <c:spPr>
              <a:solidFill>
                <a:srgbClr val="990033"/>
              </a:solidFill>
            </c:spPr>
            <c:extLst>
              <c:ext xmlns:c16="http://schemas.microsoft.com/office/drawing/2014/chart" uri="{C3380CC4-5D6E-409C-BE32-E72D297353CC}">
                <c16:uniqueId val="{0000001B-34A5-4179-B711-2D68EDEE1642}"/>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0.04</c:v>
                </c:pt>
                <c:pt idx="1">
                  <c:v>7.6271186440677971E-2</c:v>
                </c:pt>
                <c:pt idx="2">
                  <c:v>9.0909090909090912E-2</c:v>
                </c:pt>
                <c:pt idx="3">
                  <c:v>3.2258064516129031E-2</c:v>
                </c:pt>
                <c:pt idx="4">
                  <c:v>0.32258064516129031</c:v>
                </c:pt>
                <c:pt idx="5">
                  <c:v>0.13157894736842105</c:v>
                </c:pt>
                <c:pt idx="7">
                  <c:v>0.10505836575875487</c:v>
                </c:pt>
                <c:pt idx="8">
                  <c:v>0.14285714285714285</c:v>
                </c:pt>
                <c:pt idx="10">
                  <c:v>0.15555555555555556</c:v>
                </c:pt>
                <c:pt idx="11">
                  <c:v>8.0645161290322578E-2</c:v>
                </c:pt>
                <c:pt idx="12">
                  <c:v>0.10062893081761008</c:v>
                </c:pt>
                <c:pt idx="14">
                  <c:v>0.12121212121212122</c:v>
                </c:pt>
                <c:pt idx="15">
                  <c:v>8.8888888888888892E-2</c:v>
                </c:pt>
                <c:pt idx="17">
                  <c:v>0.11254019292604502</c:v>
                </c:pt>
              </c:numCache>
            </c:numRef>
          </c:val>
          <c:extLst>
            <c:ext xmlns:c16="http://schemas.microsoft.com/office/drawing/2014/chart" uri="{C3380CC4-5D6E-409C-BE32-E72D297353CC}">
              <c16:uniqueId val="{0000001C-34A5-4179-B711-2D68EDEE1642}"/>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5"/>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068023197910043"/>
          <c:y val="0"/>
          <c:w val="0.50582446739622544"/>
          <c:h val="0.88416756057529688"/>
        </c:manualLayout>
      </c:layout>
      <c:barChart>
        <c:barDir val="bar"/>
        <c:grouping val="percentStacked"/>
        <c:varyColors val="0"/>
        <c:ser>
          <c:idx val="0"/>
          <c:order val="0"/>
          <c:tx>
            <c:strRef>
              <c:f>Sheet1!$B$1</c:f>
              <c:strCache>
                <c:ptCount val="1"/>
                <c:pt idx="0">
                  <c:v>Jā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Uzmākšanās vai nepiedienīga uzvedība (pavedināšana) no citiem sporta darbiniekiem, piem., medicīnas personāla, sporta federācijas darbiniekiem </c:v>
                </c:pt>
                <c:pt idx="1">
                  <c:v>Uzmākšanās vai nepiedienīga uzvedība (pavedināšana) no trenera puses</c:v>
                </c:pt>
                <c:pt idx="2">
                  <c:v>Uzmākšanās vai nepiedienīga uzvedība (pavedināšana) no citiem sportistiem </c:v>
                </c:pt>
                <c:pt idx="3">
                  <c:v>Diskriminācija uz etniskā pamata no sportā iesaistītajiem</c:v>
                </c:pt>
                <c:pt idx="4">
                  <c:v>Ņirgāšanās no vienaudžiem vai kluba,  komandas, sporta biedriem</c:v>
                </c:pt>
              </c:strCache>
            </c:strRef>
          </c:cat>
          <c:val>
            <c:numRef>
              <c:f>Sheet1!$B$2:$B$6</c:f>
              <c:numCache>
                <c:formatCode>0%</c:formatCode>
                <c:ptCount val="5"/>
                <c:pt idx="0">
                  <c:v>1.9292604501607719E-2</c:v>
                </c:pt>
                <c:pt idx="1">
                  <c:v>4.5016077170418008E-2</c:v>
                </c:pt>
                <c:pt idx="2">
                  <c:v>5.7877813504823149E-2</c:v>
                </c:pt>
                <c:pt idx="3">
                  <c:v>8.6816720257234734E-2</c:v>
                </c:pt>
                <c:pt idx="4">
                  <c:v>0.26045016077170419</c:v>
                </c:pt>
              </c:numCache>
            </c:numRef>
          </c:val>
          <c:extLst>
            <c:ext xmlns:c16="http://schemas.microsoft.com/office/drawing/2014/chart" uri="{C3380CC4-5D6E-409C-BE32-E72D297353CC}">
              <c16:uniqueId val="{00000000-CF64-4476-9785-992F687B0BF7}"/>
            </c:ext>
          </c:extLst>
        </c:ser>
        <c:ser>
          <c:idx val="1"/>
          <c:order val="1"/>
          <c:tx>
            <c:strRef>
              <c:f>Sheet1!$C$1</c:f>
              <c:strCache>
                <c:ptCount val="1"/>
                <c:pt idx="0">
                  <c:v>Es nē, bet zinu par tādiem gadījumiem manā sporta veidā</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Uzmākšanās vai nepiedienīga uzvedība (pavedināšana) no citiem sporta darbiniekiem, piem., medicīnas personāla, sporta federācijas darbiniekiem </c:v>
                </c:pt>
                <c:pt idx="1">
                  <c:v>Uzmākšanās vai nepiedienīga uzvedība (pavedināšana) no trenera puses</c:v>
                </c:pt>
                <c:pt idx="2">
                  <c:v>Uzmākšanās vai nepiedienīga uzvedība (pavedināšana) no citiem sportistiem </c:v>
                </c:pt>
                <c:pt idx="3">
                  <c:v>Diskriminācija uz etniskā pamata no sportā iesaistītajiem</c:v>
                </c:pt>
                <c:pt idx="4">
                  <c:v>Ņirgāšanās no vienaudžiem vai kluba,  komandas, sporta biedriem</c:v>
                </c:pt>
              </c:strCache>
            </c:strRef>
          </c:cat>
          <c:val>
            <c:numRef>
              <c:f>Sheet1!$C$2:$C$6</c:f>
              <c:numCache>
                <c:formatCode>0%</c:formatCode>
                <c:ptCount val="5"/>
                <c:pt idx="0">
                  <c:v>4.1800643086816719E-2</c:v>
                </c:pt>
                <c:pt idx="1">
                  <c:v>9.0032154340836015E-2</c:v>
                </c:pt>
                <c:pt idx="2">
                  <c:v>0.11897106109324759</c:v>
                </c:pt>
                <c:pt idx="3">
                  <c:v>7.0739549839228297E-2</c:v>
                </c:pt>
                <c:pt idx="4">
                  <c:v>0.23794212218649519</c:v>
                </c:pt>
              </c:numCache>
            </c:numRef>
          </c:val>
          <c:extLst>
            <c:ext xmlns:c16="http://schemas.microsoft.com/office/drawing/2014/chart" uri="{C3380CC4-5D6E-409C-BE32-E72D297353CC}">
              <c16:uniqueId val="{00000001-CF64-4476-9785-992F687B0BF7}"/>
            </c:ext>
          </c:extLst>
        </c:ser>
        <c:ser>
          <c:idx val="2"/>
          <c:order val="2"/>
          <c:tx>
            <c:strRef>
              <c:f>Sheet1!$D$1</c:f>
              <c:strCache>
                <c:ptCount val="1"/>
                <c:pt idx="0">
                  <c:v>Nē</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Uzmākšanās vai nepiedienīga uzvedība (pavedināšana) no citiem sporta darbiniekiem, piem., medicīnas personāla, sporta federācijas darbiniekiem </c:v>
                </c:pt>
                <c:pt idx="1">
                  <c:v>Uzmākšanās vai nepiedienīga uzvedība (pavedināšana) no trenera puses</c:v>
                </c:pt>
                <c:pt idx="2">
                  <c:v>Uzmākšanās vai nepiedienīga uzvedība (pavedināšana) no citiem sportistiem </c:v>
                </c:pt>
                <c:pt idx="3">
                  <c:v>Diskriminācija uz etniskā pamata no sportā iesaistītajiem</c:v>
                </c:pt>
                <c:pt idx="4">
                  <c:v>Ņirgāšanās no vienaudžiem vai kluba,  komandas, sporta biedriem</c:v>
                </c:pt>
              </c:strCache>
            </c:strRef>
          </c:cat>
          <c:val>
            <c:numRef>
              <c:f>Sheet1!$D$2:$D$6</c:f>
              <c:numCache>
                <c:formatCode>0%</c:formatCode>
                <c:ptCount val="5"/>
                <c:pt idx="0">
                  <c:v>0.83601286173633438</c:v>
                </c:pt>
                <c:pt idx="1">
                  <c:v>0.752411575562701</c:v>
                </c:pt>
                <c:pt idx="2">
                  <c:v>0.7363344051446945</c:v>
                </c:pt>
                <c:pt idx="3">
                  <c:v>0.70418006430868163</c:v>
                </c:pt>
                <c:pt idx="4">
                  <c:v>0.41157556270096463</c:v>
                </c:pt>
              </c:numCache>
            </c:numRef>
          </c:val>
          <c:extLst>
            <c:ext xmlns:c16="http://schemas.microsoft.com/office/drawing/2014/chart" uri="{C3380CC4-5D6E-409C-BE32-E72D297353CC}">
              <c16:uniqueId val="{00000002-CF64-4476-9785-992F687B0BF7}"/>
            </c:ext>
          </c:extLst>
        </c:ser>
        <c:ser>
          <c:idx val="3"/>
          <c:order val="3"/>
          <c:tx>
            <c:strRef>
              <c:f>Sheet1!$E$1</c:f>
              <c:strCache>
                <c:ptCount val="1"/>
                <c:pt idx="0">
                  <c:v>Grūti pateikt \ nevēlas atbildēt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Uzmākšanās vai nepiedienīga uzvedība (pavedināšana) no citiem sporta darbiniekiem, piem., medicīnas personāla, sporta federācijas darbiniekiem </c:v>
                </c:pt>
                <c:pt idx="1">
                  <c:v>Uzmākšanās vai nepiedienīga uzvedība (pavedināšana) no trenera puses</c:v>
                </c:pt>
                <c:pt idx="2">
                  <c:v>Uzmākšanās vai nepiedienīga uzvedība (pavedināšana) no citiem sportistiem </c:v>
                </c:pt>
                <c:pt idx="3">
                  <c:v>Diskriminācija uz etniskā pamata no sportā iesaistītajiem</c:v>
                </c:pt>
                <c:pt idx="4">
                  <c:v>Ņirgāšanās no vienaudžiem vai kluba,  komandas, sporta biedriem</c:v>
                </c:pt>
              </c:strCache>
            </c:strRef>
          </c:cat>
          <c:val>
            <c:numRef>
              <c:f>Sheet1!$E$2:$E$6</c:f>
              <c:numCache>
                <c:formatCode>0%</c:formatCode>
                <c:ptCount val="5"/>
                <c:pt idx="0">
                  <c:v>0.10289389067524116</c:v>
                </c:pt>
                <c:pt idx="1">
                  <c:v>0.11254019292604502</c:v>
                </c:pt>
                <c:pt idx="2">
                  <c:v>8.6816720257234734E-2</c:v>
                </c:pt>
                <c:pt idx="3">
                  <c:v>0.13826366559485531</c:v>
                </c:pt>
                <c:pt idx="4">
                  <c:v>9.0032154340836015E-2</c:v>
                </c:pt>
              </c:numCache>
            </c:numRef>
          </c:val>
          <c:extLst>
            <c:ext xmlns:c16="http://schemas.microsoft.com/office/drawing/2014/chart" uri="{C3380CC4-5D6E-409C-BE32-E72D297353CC}">
              <c16:uniqueId val="{00000003-CF64-4476-9785-992F687B0BF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1.0694588708881849E-2"/>
          <c:y val="0.90236101886817699"/>
          <c:w val="0.98612767907004639"/>
          <c:h val="9.2160128317321344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2"/>
              </a:solidFill>
            </c:spPr>
            <c:extLst>
              <c:ext xmlns:c16="http://schemas.microsoft.com/office/drawing/2014/chart" uri="{C3380CC4-5D6E-409C-BE32-E72D297353CC}">
                <c16:uniqueId val="{00000001-5681-439A-85F3-5D9CCC71CD46}"/>
              </c:ext>
            </c:extLst>
          </c:dPt>
          <c:dPt>
            <c:idx val="1"/>
            <c:bubble3D val="0"/>
            <c:spPr>
              <a:solidFill>
                <a:schemeClr val="accent5"/>
              </a:solidFill>
            </c:spPr>
            <c:extLst>
              <c:ext xmlns:c16="http://schemas.microsoft.com/office/drawing/2014/chart" uri="{C3380CC4-5D6E-409C-BE32-E72D297353CC}">
                <c16:uniqueId val="{00000003-5681-439A-85F3-5D9CCC71CD46}"/>
              </c:ext>
            </c:extLst>
          </c:dPt>
          <c:dPt>
            <c:idx val="6"/>
            <c:bubble3D val="0"/>
            <c:extLst>
              <c:ext xmlns:c16="http://schemas.microsoft.com/office/drawing/2014/chart" uri="{C3380CC4-5D6E-409C-BE32-E72D297353CC}">
                <c16:uniqueId val="{00000006-5681-439A-85F3-5D9CCC71CD46}"/>
              </c:ext>
            </c:extLst>
          </c:dPt>
          <c:dLbls>
            <c:dLbl>
              <c:idx val="0"/>
              <c:layout>
                <c:manualLayout>
                  <c:x val="1.7940694470161174E-2"/>
                  <c:y val="-0.1989442566419093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81-439A-85F3-5D9CCC71CD46}"/>
                </c:ext>
              </c:extLst>
            </c:dLbl>
            <c:dLbl>
              <c:idx val="1"/>
              <c:layout>
                <c:manualLayout>
                  <c:x val="-0.17121237085458138"/>
                  <c:y val="0.17075112250919899"/>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5681-439A-85F3-5D9CCC71CD46}"/>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81-439A-85F3-5D9CCC71CD46}"/>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Jā</c:v>
                </c:pt>
                <c:pt idx="1">
                  <c:v>Nē/ Atteikums</c:v>
                </c:pt>
              </c:strCache>
            </c:strRef>
          </c:cat>
          <c:val>
            <c:numRef>
              <c:f>Sheet1!$B$2:$B$3</c:f>
              <c:numCache>
                <c:formatCode>0%</c:formatCode>
                <c:ptCount val="2"/>
                <c:pt idx="0">
                  <c:v>8.3601286173633438E-2</c:v>
                </c:pt>
                <c:pt idx="1">
                  <c:v>0.91639871382636651</c:v>
                </c:pt>
              </c:numCache>
            </c:numRef>
          </c:val>
          <c:extLst>
            <c:ext xmlns:c16="http://schemas.microsoft.com/office/drawing/2014/chart" uri="{C3380CC4-5D6E-409C-BE32-E72D297353CC}">
              <c16:uniqueId val="{00000007-5681-439A-85F3-5D9CCC71CD46}"/>
            </c:ext>
          </c:extLst>
        </c:ser>
        <c:dLbls>
          <c:showLegendKey val="0"/>
          <c:showVal val="0"/>
          <c:showCatName val="0"/>
          <c:showSerName val="0"/>
          <c:showPercent val="0"/>
          <c:showBubbleSize val="0"/>
          <c:showLeaderLines val="1"/>
        </c:dLbls>
        <c:firstSliceAng val="360"/>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rgbClr val="990033"/>
              </a:solidFill>
            </c:spPr>
            <c:extLst>
              <c:ext xmlns:c16="http://schemas.microsoft.com/office/drawing/2014/chart" uri="{C3380CC4-5D6E-409C-BE32-E72D297353CC}">
                <c16:uniqueId val="{00000001-F04F-4901-A06D-D3BFCDE9E4BF}"/>
              </c:ext>
            </c:extLst>
          </c:dPt>
          <c:dPt>
            <c:idx val="1"/>
            <c:bubble3D val="0"/>
            <c:spPr>
              <a:solidFill>
                <a:schemeClr val="accent5"/>
              </a:solidFill>
            </c:spPr>
            <c:extLst>
              <c:ext xmlns:c16="http://schemas.microsoft.com/office/drawing/2014/chart" uri="{C3380CC4-5D6E-409C-BE32-E72D297353CC}">
                <c16:uniqueId val="{00000003-F04F-4901-A06D-D3BFCDE9E4BF}"/>
              </c:ext>
            </c:extLst>
          </c:dPt>
          <c:dPt>
            <c:idx val="2"/>
            <c:bubble3D val="0"/>
            <c:spPr>
              <a:solidFill>
                <a:schemeClr val="bg1">
                  <a:lumMod val="65000"/>
                </a:schemeClr>
              </a:solidFill>
            </c:spPr>
            <c:extLst>
              <c:ext xmlns:c16="http://schemas.microsoft.com/office/drawing/2014/chart" uri="{C3380CC4-5D6E-409C-BE32-E72D297353CC}">
                <c16:uniqueId val="{00000006-F04F-4901-A06D-D3BFCDE9E4BF}"/>
              </c:ext>
            </c:extLst>
          </c:dPt>
          <c:dPt>
            <c:idx val="6"/>
            <c:bubble3D val="0"/>
            <c:extLst>
              <c:ext xmlns:c16="http://schemas.microsoft.com/office/drawing/2014/chart" uri="{C3380CC4-5D6E-409C-BE32-E72D297353CC}">
                <c16:uniqueId val="{00000004-F04F-4901-A06D-D3BFCDE9E4BF}"/>
              </c:ext>
            </c:extLst>
          </c:dPt>
          <c:dLbls>
            <c:dLbl>
              <c:idx val="0"/>
              <c:layout>
                <c:manualLayout>
                  <c:x val="-0.18209903473665293"/>
                  <c:y val="-0.17822100989113496"/>
                </c:manualLayout>
              </c:layout>
              <c:tx>
                <c:rich>
                  <a:bodyPr wrap="square" lIns="38100" tIns="19050" rIns="38100" bIns="19050" anchor="ctr">
                    <a:noAutofit/>
                  </a:bodyPr>
                  <a:lstStyle/>
                  <a:p>
                    <a:pPr>
                      <a:defRPr sz="1050" b="1"/>
                    </a:pPr>
                    <a:fld id="{CABD33F1-8716-4301-916F-5515B044D321}" type="CATEGORYNAME">
                      <a:rPr lang="en-US"/>
                      <a:pPr>
                        <a:defRPr sz="1050" b="1"/>
                      </a:pPr>
                      <a:t>[CATEGORY NAME]</a:t>
                    </a:fld>
                    <a:r>
                      <a:rPr lang="en-US" baseline="0" dirty="0"/>
                      <a:t>; 10 respondenti (</a:t>
                    </a:r>
                    <a:fld id="{506DCFAE-F01A-44EE-B344-6D47C8E66FDC}" type="VALUE">
                      <a:rPr lang="en-US" baseline="0" smtClean="0"/>
                      <a:pPr>
                        <a:defRPr sz="1050" b="1"/>
                      </a:pPr>
                      <a:t>[VALUE]</a:t>
                    </a:fld>
                    <a:r>
                      <a:rPr lang="en-US" baseline="0" dirty="0"/>
                      <a:t>)</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19349188905466017"/>
                      <c:h val="0.17897977443752158"/>
                    </c:manualLayout>
                  </c15:layout>
                  <c15:dlblFieldTable/>
                  <c15:showDataLabelsRange val="0"/>
                </c:ext>
                <c:ext xmlns:c16="http://schemas.microsoft.com/office/drawing/2014/chart" uri="{C3380CC4-5D6E-409C-BE32-E72D297353CC}">
                  <c16:uniqueId val="{00000001-F04F-4901-A06D-D3BFCDE9E4BF}"/>
                </c:ext>
              </c:extLst>
            </c:dLbl>
            <c:dLbl>
              <c:idx val="1"/>
              <c:layout>
                <c:manualLayout>
                  <c:x val="0.20008462773659783"/>
                  <c:y val="0.1483008806964026"/>
                </c:manualLayout>
              </c:layout>
              <c:tx>
                <c:rich>
                  <a:bodyPr wrap="square" lIns="38100" tIns="19050" rIns="38100" bIns="19050" anchor="ctr">
                    <a:noAutofit/>
                  </a:bodyPr>
                  <a:lstStyle/>
                  <a:p>
                    <a:pPr>
                      <a:defRPr sz="1050" b="1"/>
                    </a:pPr>
                    <a:fld id="{57A7482A-8833-46E6-A1ED-636A3613C9F2}" type="CATEGORYNAME">
                      <a:rPr lang="en-US"/>
                      <a:pPr>
                        <a:defRPr sz="1050" b="1"/>
                      </a:pPr>
                      <a:t>[CATEGORY NAME]</a:t>
                    </a:fld>
                    <a:r>
                      <a:rPr lang="en-US" baseline="0" dirty="0"/>
                      <a:t>; 14 respondenti (</a:t>
                    </a:r>
                    <a:fld id="{041DB5B7-1DAA-470D-8464-80C41C3F6120}" type="VALUE">
                      <a:rPr lang="en-US" baseline="0" smtClean="0"/>
                      <a:pPr>
                        <a:defRPr sz="1050" b="1"/>
                      </a:pPr>
                      <a:t>[VALUE]</a:t>
                    </a:fld>
                    <a:r>
                      <a:rPr lang="en-US" baseline="0" dirty="0"/>
                      <a:t>)</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2955096024337027"/>
                      <c:h val="0.203866979600384"/>
                    </c:manualLayout>
                  </c15:layout>
                  <c15:dlblFieldTable/>
                  <c15:showDataLabelsRange val="0"/>
                </c:ext>
                <c:ext xmlns:c16="http://schemas.microsoft.com/office/drawing/2014/chart" uri="{C3380CC4-5D6E-409C-BE32-E72D297353CC}">
                  <c16:uniqueId val="{00000003-F04F-4901-A06D-D3BFCDE9E4BF}"/>
                </c:ext>
              </c:extLst>
            </c:dLbl>
            <c:dLbl>
              <c:idx val="2"/>
              <c:layout>
                <c:manualLayout>
                  <c:x val="-0.16693972469676735"/>
                  <c:y val="0.11052398267079669"/>
                </c:manualLayout>
              </c:layout>
              <c:tx>
                <c:rich>
                  <a:bodyPr/>
                  <a:lstStyle/>
                  <a:p>
                    <a:fld id="{5E98476E-AD66-4B6E-BC3B-D6F78943D5DE}" type="CATEGORYNAME">
                      <a:rPr lang="en-US"/>
                      <a:pPr/>
                      <a:t>[CATEGORY NAME]</a:t>
                    </a:fld>
                    <a:r>
                      <a:rPr lang="en-US" baseline="0" dirty="0"/>
                      <a:t>; 2 respondenti (</a:t>
                    </a:r>
                    <a:fld id="{2ADEC47D-FC4B-45D1-9CF2-E8C3B25CF062}" type="VALUE">
                      <a:rPr lang="en-US" baseline="0" smtClean="0"/>
                      <a:pPr/>
                      <a:t>[VALUE]</a:t>
                    </a:fld>
                    <a:r>
                      <a:rPr lang="en-US" baseline="0" dirty="0"/>
                      <a:t>)</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4F-4901-A06D-D3BFCDE9E4BF}"/>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4F-4901-A06D-D3BFCDE9E4BF}"/>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pateikt \ nevēlas atbildēt</c:v>
                </c:pt>
              </c:strCache>
            </c:strRef>
          </c:cat>
          <c:val>
            <c:numRef>
              <c:f>Sheet1!$B$2:$B$4</c:f>
              <c:numCache>
                <c:formatCode>0%</c:formatCode>
                <c:ptCount val="3"/>
                <c:pt idx="0">
                  <c:v>0.38461538461538469</c:v>
                </c:pt>
                <c:pt idx="1">
                  <c:v>0.53846153846153844</c:v>
                </c:pt>
                <c:pt idx="2">
                  <c:v>7.6923076923076927E-2</c:v>
                </c:pt>
              </c:numCache>
            </c:numRef>
          </c:val>
          <c:extLst>
            <c:ext xmlns:c16="http://schemas.microsoft.com/office/drawing/2014/chart" uri="{C3380CC4-5D6E-409C-BE32-E72D297353CC}">
              <c16:uniqueId val="{00000005-F04F-4901-A06D-D3BFCDE9E4BF}"/>
            </c:ext>
          </c:extLst>
        </c:ser>
        <c:dLbls>
          <c:showLegendKey val="0"/>
          <c:showVal val="0"/>
          <c:showCatName val="0"/>
          <c:showSerName val="0"/>
          <c:showPercent val="0"/>
          <c:showBubbleSize val="0"/>
          <c:showLeaderLines val="1"/>
        </c:dLbls>
        <c:firstSliceAng val="246"/>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3858483933021"/>
          <c:y val="1.2445588522787807E-2"/>
          <c:w val="0.48130811844415178"/>
          <c:h val="0.97043476475593848"/>
        </c:manualLayout>
      </c:layout>
      <c:barChart>
        <c:barDir val="bar"/>
        <c:grouping val="clustered"/>
        <c:varyColors val="0"/>
        <c:ser>
          <c:idx val="0"/>
          <c:order val="0"/>
          <c:tx>
            <c:strRef>
              <c:f>Sheet1!$B$1</c:f>
              <c:strCache>
                <c:ptCount val="1"/>
                <c:pt idx="0">
                  <c:v>2024</c:v>
                </c:pt>
              </c:strCache>
            </c:strRef>
          </c:tx>
          <c:spPr>
            <a:solidFill>
              <a:srgbClr val="990033"/>
            </a:solidFill>
          </c:spPr>
          <c:invertIfNegative val="0"/>
          <c:dPt>
            <c:idx val="1"/>
            <c:invertIfNegative val="0"/>
            <c:bubble3D val="0"/>
            <c:extLst>
              <c:ext xmlns:c16="http://schemas.microsoft.com/office/drawing/2014/chart" uri="{C3380CC4-5D6E-409C-BE32-E72D297353CC}">
                <c16:uniqueId val="{00000002-0DFD-4DB7-A4D2-BA47E8CFB449}"/>
              </c:ext>
            </c:extLst>
          </c:dPt>
          <c:dPt>
            <c:idx val="4"/>
            <c:invertIfNegative val="0"/>
            <c:bubble3D val="0"/>
            <c:extLst>
              <c:ext xmlns:c16="http://schemas.microsoft.com/office/drawing/2014/chart" uri="{C3380CC4-5D6E-409C-BE32-E72D297353CC}">
                <c16:uniqueId val="{00000002-CDF9-44C8-A07E-1DB73C1C7237}"/>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Ir pieredzējis seksuālu vardarbību sportā</c:v>
                </c:pt>
                <c:pt idx="1">
                  <c:v>Ir pieredzējis uzmākšanos / nepiedienīgu uzvedību sportā</c:v>
                </c:pt>
                <c:pt idx="2">
                  <c:v>Ir dzirdējis par uzmākšanās / nepiedienīgas uzvedības gadījumu sportā</c:v>
                </c:pt>
                <c:pt idx="3">
                  <c:v>Ir pieredzējis / dzirdējis par uzmākšanās / nepiedienīgas uzvedības gadījumu sportā</c:v>
                </c:pt>
                <c:pt idx="4">
                  <c:v>Ir pieredzējis vardarbību sportā</c:v>
                </c:pt>
                <c:pt idx="5">
                  <c:v>Ir dzirdējis par vardarbības gadījumu sportā</c:v>
                </c:pt>
                <c:pt idx="6">
                  <c:v>Ir pieredzējis / dzirdējis par vardarbības gadījumu sportā</c:v>
                </c:pt>
              </c:strCache>
            </c:strRef>
          </c:cat>
          <c:val>
            <c:numRef>
              <c:f>Sheet1!$B$2:$B$8</c:f>
              <c:numCache>
                <c:formatCode>0%</c:formatCode>
                <c:ptCount val="7"/>
                <c:pt idx="0">
                  <c:v>3.215434083601286E-2</c:v>
                </c:pt>
                <c:pt idx="1">
                  <c:v>8.3601286173633438E-2</c:v>
                </c:pt>
                <c:pt idx="2">
                  <c:v>0.18971061093247588</c:v>
                </c:pt>
                <c:pt idx="3">
                  <c:v>0.24115755627009647</c:v>
                </c:pt>
                <c:pt idx="4">
                  <c:v>0.31832797427652731</c:v>
                </c:pt>
                <c:pt idx="5">
                  <c:v>0.38906752411575563</c:v>
                </c:pt>
                <c:pt idx="6">
                  <c:v>0.54983922829581988</c:v>
                </c:pt>
              </c:numCache>
            </c:numRef>
          </c:val>
          <c:extLst>
            <c:ext xmlns:c16="http://schemas.microsoft.com/office/drawing/2014/chart" uri="{C3380CC4-5D6E-409C-BE32-E72D297353CC}">
              <c16:uniqueId val="{00000003-0DFD-4DB7-A4D2-BA47E8CFB449}"/>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50000"/>
                </a:schemeClr>
              </a:solidFill>
            </c:spPr>
            <c:extLst>
              <c:ext xmlns:c16="http://schemas.microsoft.com/office/drawing/2014/chart" uri="{C3380CC4-5D6E-409C-BE32-E72D297353CC}">
                <c16:uniqueId val="{00000001-059D-4B9D-BE96-7E78CE3253D4}"/>
              </c:ext>
            </c:extLst>
          </c:dPt>
          <c:dPt>
            <c:idx val="1"/>
            <c:bubble3D val="0"/>
            <c:spPr>
              <a:solidFill>
                <a:schemeClr val="accent6">
                  <a:lumMod val="75000"/>
                </a:schemeClr>
              </a:solidFill>
            </c:spPr>
            <c:extLst>
              <c:ext xmlns:c16="http://schemas.microsoft.com/office/drawing/2014/chart" uri="{C3380CC4-5D6E-409C-BE32-E72D297353CC}">
                <c16:uniqueId val="{00000003-059D-4B9D-BE96-7E78CE3253D4}"/>
              </c:ext>
            </c:extLst>
          </c:dPt>
          <c:dPt>
            <c:idx val="2"/>
            <c:bubble3D val="0"/>
            <c:extLst>
              <c:ext xmlns:c16="http://schemas.microsoft.com/office/drawing/2014/chart" uri="{C3380CC4-5D6E-409C-BE32-E72D297353CC}">
                <c16:uniqueId val="{00000004-059D-4B9D-BE96-7E78CE3253D4}"/>
              </c:ext>
            </c:extLst>
          </c:dPt>
          <c:dPt>
            <c:idx val="3"/>
            <c:bubble3D val="0"/>
            <c:spPr>
              <a:solidFill>
                <a:schemeClr val="accent2"/>
              </a:solidFill>
            </c:spPr>
            <c:extLst>
              <c:ext xmlns:c16="http://schemas.microsoft.com/office/drawing/2014/chart" uri="{C3380CC4-5D6E-409C-BE32-E72D297353CC}">
                <c16:uniqueId val="{00000006-059D-4B9D-BE96-7E78CE3253D4}"/>
              </c:ext>
            </c:extLst>
          </c:dPt>
          <c:dPt>
            <c:idx val="4"/>
            <c:bubble3D val="0"/>
            <c:spPr>
              <a:solidFill>
                <a:schemeClr val="accent2">
                  <a:lumMod val="75000"/>
                </a:schemeClr>
              </a:solidFill>
            </c:spPr>
            <c:extLst>
              <c:ext xmlns:c16="http://schemas.microsoft.com/office/drawing/2014/chart" uri="{C3380CC4-5D6E-409C-BE32-E72D297353CC}">
                <c16:uniqueId val="{00000008-059D-4B9D-BE96-7E78CE3253D4}"/>
              </c:ext>
            </c:extLst>
          </c:dPt>
          <c:dPt>
            <c:idx val="5"/>
            <c:bubble3D val="0"/>
            <c:spPr>
              <a:solidFill>
                <a:schemeClr val="accent2">
                  <a:lumMod val="50000"/>
                </a:schemeClr>
              </a:solidFill>
            </c:spPr>
            <c:extLst>
              <c:ext xmlns:c16="http://schemas.microsoft.com/office/drawing/2014/chart" uri="{C3380CC4-5D6E-409C-BE32-E72D297353CC}">
                <c16:uniqueId val="{0000000A-059D-4B9D-BE96-7E78CE3253D4}"/>
              </c:ext>
            </c:extLst>
          </c:dPt>
          <c:dPt>
            <c:idx val="6"/>
            <c:bubble3D val="0"/>
            <c:spPr>
              <a:solidFill>
                <a:srgbClr val="C00000"/>
              </a:solidFill>
            </c:spPr>
            <c:extLst>
              <c:ext xmlns:c16="http://schemas.microsoft.com/office/drawing/2014/chart" uri="{C3380CC4-5D6E-409C-BE32-E72D297353CC}">
                <c16:uniqueId val="{0000000C-059D-4B9D-BE96-7E78CE3253D4}"/>
              </c:ext>
            </c:extLst>
          </c:dPt>
          <c:dPt>
            <c:idx val="7"/>
            <c:bubble3D val="0"/>
            <c:spPr>
              <a:solidFill>
                <a:schemeClr val="accent5"/>
              </a:solidFill>
            </c:spPr>
            <c:extLst>
              <c:ext xmlns:c16="http://schemas.microsoft.com/office/drawing/2014/chart" uri="{C3380CC4-5D6E-409C-BE32-E72D297353CC}">
                <c16:uniqueId val="{0000000E-059D-4B9D-BE96-7E78CE3253D4}"/>
              </c:ext>
            </c:extLst>
          </c:dPt>
          <c:dPt>
            <c:idx val="8"/>
            <c:bubble3D val="0"/>
            <c:spPr>
              <a:solidFill>
                <a:schemeClr val="bg1">
                  <a:lumMod val="65000"/>
                </a:schemeClr>
              </a:solidFill>
            </c:spPr>
            <c:extLst>
              <c:ext xmlns:c16="http://schemas.microsoft.com/office/drawing/2014/chart" uri="{C3380CC4-5D6E-409C-BE32-E72D297353CC}">
                <c16:uniqueId val="{00000010-059D-4B9D-BE96-7E78CE3253D4}"/>
              </c:ext>
            </c:extLst>
          </c:dPt>
          <c:dLbls>
            <c:dLbl>
              <c:idx val="0"/>
              <c:layout>
                <c:manualLayout>
                  <c:x val="-0.26541241959799494"/>
                  <c:y val="-1.52518589820364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9D-4B9D-BE96-7E78CE3253D4}"/>
                </c:ext>
              </c:extLst>
            </c:dLbl>
            <c:dLbl>
              <c:idx val="1"/>
              <c:layout>
                <c:manualLayout>
                  <c:x val="-0.29506478444159434"/>
                  <c:y val="-9.8919284175475478E-2"/>
                </c:manualLayout>
              </c:layout>
              <c:showLegendKey val="0"/>
              <c:showVal val="1"/>
              <c:showCatName val="1"/>
              <c:showSerName val="0"/>
              <c:showPercent val="0"/>
              <c:showBubbleSize val="0"/>
              <c:extLst>
                <c:ext xmlns:c15="http://schemas.microsoft.com/office/drawing/2012/chart" uri="{CE6537A1-D6FC-4f65-9D91-7224C49458BB}">
                  <c15:layout>
                    <c:manualLayout>
                      <c:w val="0.22955091085008023"/>
                      <c:h val="9.3779045439154468E-2"/>
                    </c:manualLayout>
                  </c15:layout>
                </c:ext>
                <c:ext xmlns:c16="http://schemas.microsoft.com/office/drawing/2014/chart" uri="{C3380CC4-5D6E-409C-BE32-E72D297353CC}">
                  <c16:uniqueId val="{00000003-059D-4B9D-BE96-7E78CE3253D4}"/>
                </c:ext>
              </c:extLst>
            </c:dLbl>
            <c:dLbl>
              <c:idx val="2"/>
              <c:layout>
                <c:manualLayout>
                  <c:x val="-0.28033700840598458"/>
                  <c:y val="-0.18402776237559348"/>
                </c:manualLayout>
              </c:layout>
              <c:showLegendKey val="0"/>
              <c:showVal val="1"/>
              <c:showCatName val="1"/>
              <c:showSerName val="0"/>
              <c:showPercent val="0"/>
              <c:showBubbleSize val="0"/>
              <c:extLst>
                <c:ext xmlns:c15="http://schemas.microsoft.com/office/drawing/2012/chart" uri="{CE6537A1-D6FC-4f65-9D91-7224C49458BB}">
                  <c15:layout>
                    <c:manualLayout>
                      <c:w val="0.23828643578335321"/>
                      <c:h val="9.3779045439154468E-2"/>
                    </c:manualLayout>
                  </c15:layout>
                </c:ext>
                <c:ext xmlns:c16="http://schemas.microsoft.com/office/drawing/2014/chart" uri="{C3380CC4-5D6E-409C-BE32-E72D297353CC}">
                  <c16:uniqueId val="{00000004-059D-4B9D-BE96-7E78CE3253D4}"/>
                </c:ext>
              </c:extLst>
            </c:dLbl>
            <c:dLbl>
              <c:idx val="3"/>
              <c:layout>
                <c:manualLayout>
                  <c:x val="-0.14107288879850499"/>
                  <c:y val="-0.2253401171946042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9D-4B9D-BE96-7E78CE3253D4}"/>
                </c:ext>
              </c:extLst>
            </c:dLbl>
            <c:dLbl>
              <c:idx val="4"/>
              <c:layout>
                <c:manualLayout>
                  <c:x val="6.8727817619784429E-2"/>
                  <c:y val="-0.1952947682353236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9D-4B9D-BE96-7E78CE3253D4}"/>
                </c:ext>
              </c:extLst>
            </c:dLbl>
            <c:dLbl>
              <c:idx val="5"/>
              <c:layout>
                <c:manualLayout>
                  <c:x val="0.15915915659318516"/>
                  <c:y val="-0.123937064457032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9D-4B9D-BE96-7E78CE3253D4}"/>
                </c:ext>
              </c:extLst>
            </c:dLbl>
            <c:dLbl>
              <c:idx val="6"/>
              <c:layout>
                <c:manualLayout>
                  <c:x val="0.30892826473511026"/>
                  <c:y val="-5.196071038324084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9D-4B9D-BE96-7E78CE3253D4}"/>
                </c:ext>
              </c:extLst>
            </c:dLbl>
            <c:dLbl>
              <c:idx val="7"/>
              <c:layout>
                <c:manualLayout>
                  <c:x val="0.25682500268445785"/>
                  <c:y val="0.169005087895953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59D-4B9D-BE96-7E78CE3253D4}"/>
                </c:ext>
              </c:extLst>
            </c:dLbl>
            <c:dLbl>
              <c:idx val="8"/>
              <c:layout>
                <c:manualLayout>
                  <c:x val="-0.24597324200764978"/>
                  <c:y val="5.25793606787409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59D-4B9D-BE96-7E78CE3253D4}"/>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Sheet1!$A$2:$A$10</c:f>
              <c:strCache>
                <c:ptCount val="9"/>
                <c:pt idx="0">
                  <c:v>1 reizi</c:v>
                </c:pt>
                <c:pt idx="1">
                  <c:v>2 reizes</c:v>
                </c:pt>
                <c:pt idx="2">
                  <c:v>3 reizes</c:v>
                </c:pt>
                <c:pt idx="3">
                  <c:v>4 reizes</c:v>
                </c:pt>
                <c:pt idx="4">
                  <c:v>5 reizes</c:v>
                </c:pt>
                <c:pt idx="5">
                  <c:v>6 reizes</c:v>
                </c:pt>
                <c:pt idx="6">
                  <c:v>10 reizes</c:v>
                </c:pt>
                <c:pt idx="7">
                  <c:v>Nevienu reizi</c:v>
                </c:pt>
                <c:pt idx="8">
                  <c:v>Nevēlas atbildēt</c:v>
                </c:pt>
              </c:strCache>
            </c:strRef>
          </c:cat>
          <c:val>
            <c:numRef>
              <c:f>Sheet1!$B$2:$B$10</c:f>
              <c:numCache>
                <c:formatCode>0%</c:formatCode>
                <c:ptCount val="9"/>
                <c:pt idx="0">
                  <c:v>4.0816326530612249E-2</c:v>
                </c:pt>
                <c:pt idx="1">
                  <c:v>4.0816326530612249E-2</c:v>
                </c:pt>
                <c:pt idx="2">
                  <c:v>8.1632653061224497E-2</c:v>
                </c:pt>
                <c:pt idx="3">
                  <c:v>6.1224489795918366E-2</c:v>
                </c:pt>
                <c:pt idx="4">
                  <c:v>4.0816326530612249E-2</c:v>
                </c:pt>
                <c:pt idx="5">
                  <c:v>2.0408163265306124E-2</c:v>
                </c:pt>
                <c:pt idx="6">
                  <c:v>2.0408163265306124E-2</c:v>
                </c:pt>
                <c:pt idx="7">
                  <c:v>0.44897959183673469</c:v>
                </c:pt>
                <c:pt idx="8">
                  <c:v>0.24489795918367346</c:v>
                </c:pt>
              </c:numCache>
            </c:numRef>
          </c:val>
          <c:extLst>
            <c:ext xmlns:c16="http://schemas.microsoft.com/office/drawing/2014/chart" uri="{C3380CC4-5D6E-409C-BE32-E72D297353CC}">
              <c16:uniqueId val="{00000011-059D-4B9D-BE96-7E78CE3253D4}"/>
            </c:ext>
          </c:extLst>
        </c:ser>
        <c:dLbls>
          <c:showLegendKey val="0"/>
          <c:showVal val="0"/>
          <c:showCatName val="0"/>
          <c:showSerName val="0"/>
          <c:showPercent val="0"/>
          <c:showBubbleSize val="0"/>
          <c:showLeaderLines val="1"/>
        </c:dLbls>
        <c:firstSliceAng val="305"/>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33FA-4012-A39E-81498B60B615}"/>
              </c:ext>
            </c:extLst>
          </c:dPt>
          <c:dPt>
            <c:idx val="1"/>
            <c:invertIfNegative val="0"/>
            <c:bubble3D val="0"/>
            <c:spPr>
              <a:solidFill>
                <a:srgbClr val="4472C4"/>
              </a:solidFill>
            </c:spPr>
            <c:extLst>
              <c:ext xmlns:c16="http://schemas.microsoft.com/office/drawing/2014/chart" uri="{C3380CC4-5D6E-409C-BE32-E72D297353CC}">
                <c16:uniqueId val="{00000003-33FA-4012-A39E-81498B60B615}"/>
              </c:ext>
            </c:extLst>
          </c:dPt>
          <c:dPt>
            <c:idx val="2"/>
            <c:invertIfNegative val="0"/>
            <c:bubble3D val="0"/>
            <c:spPr>
              <a:solidFill>
                <a:srgbClr val="4472C4"/>
              </a:solidFill>
            </c:spPr>
            <c:extLst>
              <c:ext xmlns:c16="http://schemas.microsoft.com/office/drawing/2014/chart" uri="{C3380CC4-5D6E-409C-BE32-E72D297353CC}">
                <c16:uniqueId val="{00000005-33FA-4012-A39E-81498B60B615}"/>
              </c:ext>
            </c:extLst>
          </c:dPt>
          <c:dPt>
            <c:idx val="3"/>
            <c:invertIfNegative val="0"/>
            <c:bubble3D val="0"/>
            <c:spPr>
              <a:solidFill>
                <a:srgbClr val="4472C4"/>
              </a:solidFill>
            </c:spPr>
            <c:extLst>
              <c:ext xmlns:c16="http://schemas.microsoft.com/office/drawing/2014/chart" uri="{C3380CC4-5D6E-409C-BE32-E72D297353CC}">
                <c16:uniqueId val="{00000007-33FA-4012-A39E-81498B60B615}"/>
              </c:ext>
            </c:extLst>
          </c:dPt>
          <c:dPt>
            <c:idx val="4"/>
            <c:invertIfNegative val="0"/>
            <c:bubble3D val="0"/>
            <c:spPr>
              <a:solidFill>
                <a:srgbClr val="4472C4"/>
              </a:solidFill>
            </c:spPr>
            <c:extLst>
              <c:ext xmlns:c16="http://schemas.microsoft.com/office/drawing/2014/chart" uri="{C3380CC4-5D6E-409C-BE32-E72D297353CC}">
                <c16:uniqueId val="{00000009-33FA-4012-A39E-81498B60B615}"/>
              </c:ext>
            </c:extLst>
          </c:dPt>
          <c:dPt>
            <c:idx val="5"/>
            <c:invertIfNegative val="0"/>
            <c:bubble3D val="0"/>
            <c:spPr>
              <a:solidFill>
                <a:srgbClr val="4472C4"/>
              </a:solidFill>
            </c:spPr>
            <c:extLst>
              <c:ext xmlns:c16="http://schemas.microsoft.com/office/drawing/2014/chart" uri="{C3380CC4-5D6E-409C-BE32-E72D297353CC}">
                <c16:uniqueId val="{0000000B-33FA-4012-A39E-81498B60B615}"/>
              </c:ext>
            </c:extLst>
          </c:dPt>
          <c:dPt>
            <c:idx val="7"/>
            <c:invertIfNegative val="0"/>
            <c:bubble3D val="0"/>
            <c:spPr>
              <a:solidFill>
                <a:srgbClr val="ED7D31"/>
              </a:solidFill>
            </c:spPr>
            <c:extLst>
              <c:ext xmlns:c16="http://schemas.microsoft.com/office/drawing/2014/chart" uri="{C3380CC4-5D6E-409C-BE32-E72D297353CC}">
                <c16:uniqueId val="{0000000D-33FA-4012-A39E-81498B60B615}"/>
              </c:ext>
            </c:extLst>
          </c:dPt>
          <c:dPt>
            <c:idx val="8"/>
            <c:invertIfNegative val="0"/>
            <c:bubble3D val="0"/>
            <c:spPr>
              <a:solidFill>
                <a:srgbClr val="ED7D31"/>
              </a:solidFill>
            </c:spPr>
            <c:extLst>
              <c:ext xmlns:c16="http://schemas.microsoft.com/office/drawing/2014/chart" uri="{C3380CC4-5D6E-409C-BE32-E72D297353CC}">
                <c16:uniqueId val="{0000000F-33FA-4012-A39E-81498B60B615}"/>
              </c:ext>
            </c:extLst>
          </c:dPt>
          <c:dPt>
            <c:idx val="10"/>
            <c:invertIfNegative val="0"/>
            <c:bubble3D val="0"/>
            <c:spPr>
              <a:solidFill>
                <a:srgbClr val="70AD47"/>
              </a:solidFill>
            </c:spPr>
            <c:extLst>
              <c:ext xmlns:c16="http://schemas.microsoft.com/office/drawing/2014/chart" uri="{C3380CC4-5D6E-409C-BE32-E72D297353CC}">
                <c16:uniqueId val="{00000011-33FA-4012-A39E-81498B60B615}"/>
              </c:ext>
            </c:extLst>
          </c:dPt>
          <c:dPt>
            <c:idx val="11"/>
            <c:invertIfNegative val="0"/>
            <c:bubble3D val="0"/>
            <c:spPr>
              <a:solidFill>
                <a:srgbClr val="70AD47"/>
              </a:solidFill>
            </c:spPr>
            <c:extLst>
              <c:ext xmlns:c16="http://schemas.microsoft.com/office/drawing/2014/chart" uri="{C3380CC4-5D6E-409C-BE32-E72D297353CC}">
                <c16:uniqueId val="{00000013-33FA-4012-A39E-81498B60B615}"/>
              </c:ext>
            </c:extLst>
          </c:dPt>
          <c:dPt>
            <c:idx val="12"/>
            <c:invertIfNegative val="0"/>
            <c:bubble3D val="0"/>
            <c:spPr>
              <a:solidFill>
                <a:srgbClr val="70AD47"/>
              </a:solidFill>
            </c:spPr>
            <c:extLst>
              <c:ext xmlns:c16="http://schemas.microsoft.com/office/drawing/2014/chart" uri="{C3380CC4-5D6E-409C-BE32-E72D297353CC}">
                <c16:uniqueId val="{00000015-33FA-4012-A39E-81498B60B615}"/>
              </c:ext>
            </c:extLst>
          </c:dPt>
          <c:dPt>
            <c:idx val="14"/>
            <c:invertIfNegative val="0"/>
            <c:bubble3D val="0"/>
            <c:spPr>
              <a:solidFill>
                <a:srgbClr val="5B9BD5"/>
              </a:solidFill>
            </c:spPr>
            <c:extLst>
              <c:ext xmlns:c16="http://schemas.microsoft.com/office/drawing/2014/chart" uri="{C3380CC4-5D6E-409C-BE32-E72D297353CC}">
                <c16:uniqueId val="{00000017-33FA-4012-A39E-81498B60B615}"/>
              </c:ext>
            </c:extLst>
          </c:dPt>
          <c:dPt>
            <c:idx val="15"/>
            <c:invertIfNegative val="0"/>
            <c:bubble3D val="0"/>
            <c:spPr>
              <a:solidFill>
                <a:srgbClr val="5B9BD5"/>
              </a:solidFill>
            </c:spPr>
            <c:extLst>
              <c:ext xmlns:c16="http://schemas.microsoft.com/office/drawing/2014/chart" uri="{C3380CC4-5D6E-409C-BE32-E72D297353CC}">
                <c16:uniqueId val="{00000019-33FA-4012-A39E-81498B60B615}"/>
              </c:ext>
            </c:extLst>
          </c:dPt>
          <c:dPt>
            <c:idx val="17"/>
            <c:invertIfNegative val="0"/>
            <c:bubble3D val="0"/>
            <c:spPr>
              <a:solidFill>
                <a:srgbClr val="990033"/>
              </a:solidFill>
            </c:spPr>
            <c:extLst>
              <c:ext xmlns:c16="http://schemas.microsoft.com/office/drawing/2014/chart" uri="{C3380CC4-5D6E-409C-BE32-E72D297353CC}">
                <c16:uniqueId val="{0000001B-33FA-4012-A39E-81498B60B615}"/>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0.44</c:v>
                </c:pt>
                <c:pt idx="1">
                  <c:v>0.5</c:v>
                </c:pt>
                <c:pt idx="2">
                  <c:v>0.5</c:v>
                </c:pt>
                <c:pt idx="3">
                  <c:v>0.67741935483870963</c:v>
                </c:pt>
                <c:pt idx="4">
                  <c:v>0.4838709677419355</c:v>
                </c:pt>
                <c:pt idx="5">
                  <c:v>0.64473684210526316</c:v>
                </c:pt>
                <c:pt idx="7">
                  <c:v>0.54474708171206221</c:v>
                </c:pt>
                <c:pt idx="8">
                  <c:v>0.59183673469387754</c:v>
                </c:pt>
                <c:pt idx="10">
                  <c:v>0.46666666666666662</c:v>
                </c:pt>
                <c:pt idx="11">
                  <c:v>0.59677419354838712</c:v>
                </c:pt>
                <c:pt idx="12">
                  <c:v>0.57861635220125784</c:v>
                </c:pt>
                <c:pt idx="14">
                  <c:v>0.51515151515151514</c:v>
                </c:pt>
                <c:pt idx="15">
                  <c:v>0.6074074074074074</c:v>
                </c:pt>
                <c:pt idx="17">
                  <c:v>0.54983922829581988</c:v>
                </c:pt>
              </c:numCache>
            </c:numRef>
          </c:val>
          <c:extLst>
            <c:ext xmlns:c16="http://schemas.microsoft.com/office/drawing/2014/chart" uri="{C3380CC4-5D6E-409C-BE32-E72D297353CC}">
              <c16:uniqueId val="{0000001C-33FA-4012-A39E-81498B60B615}"/>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75000000000000011"/>
          <c:min val="0"/>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0F70-434B-8BE4-1287ADC524FF}"/>
              </c:ext>
            </c:extLst>
          </c:dPt>
          <c:dPt>
            <c:idx val="1"/>
            <c:invertIfNegative val="0"/>
            <c:bubble3D val="0"/>
            <c:spPr>
              <a:solidFill>
                <a:srgbClr val="4472C4"/>
              </a:solidFill>
            </c:spPr>
            <c:extLst>
              <c:ext xmlns:c16="http://schemas.microsoft.com/office/drawing/2014/chart" uri="{C3380CC4-5D6E-409C-BE32-E72D297353CC}">
                <c16:uniqueId val="{00000003-0F70-434B-8BE4-1287ADC524FF}"/>
              </c:ext>
            </c:extLst>
          </c:dPt>
          <c:dPt>
            <c:idx val="2"/>
            <c:invertIfNegative val="0"/>
            <c:bubble3D val="0"/>
            <c:spPr>
              <a:solidFill>
                <a:srgbClr val="4472C4"/>
              </a:solidFill>
            </c:spPr>
            <c:extLst>
              <c:ext xmlns:c16="http://schemas.microsoft.com/office/drawing/2014/chart" uri="{C3380CC4-5D6E-409C-BE32-E72D297353CC}">
                <c16:uniqueId val="{00000005-0F70-434B-8BE4-1287ADC524FF}"/>
              </c:ext>
            </c:extLst>
          </c:dPt>
          <c:dPt>
            <c:idx val="3"/>
            <c:invertIfNegative val="0"/>
            <c:bubble3D val="0"/>
            <c:spPr>
              <a:solidFill>
                <a:srgbClr val="4472C4"/>
              </a:solidFill>
            </c:spPr>
            <c:extLst>
              <c:ext xmlns:c16="http://schemas.microsoft.com/office/drawing/2014/chart" uri="{C3380CC4-5D6E-409C-BE32-E72D297353CC}">
                <c16:uniqueId val="{00000007-0F70-434B-8BE4-1287ADC524FF}"/>
              </c:ext>
            </c:extLst>
          </c:dPt>
          <c:dPt>
            <c:idx val="4"/>
            <c:invertIfNegative val="0"/>
            <c:bubble3D val="0"/>
            <c:spPr>
              <a:solidFill>
                <a:srgbClr val="4472C4"/>
              </a:solidFill>
            </c:spPr>
            <c:extLst>
              <c:ext xmlns:c16="http://schemas.microsoft.com/office/drawing/2014/chart" uri="{C3380CC4-5D6E-409C-BE32-E72D297353CC}">
                <c16:uniqueId val="{00000009-0F70-434B-8BE4-1287ADC524FF}"/>
              </c:ext>
            </c:extLst>
          </c:dPt>
          <c:dPt>
            <c:idx val="5"/>
            <c:invertIfNegative val="0"/>
            <c:bubble3D val="0"/>
            <c:spPr>
              <a:solidFill>
                <a:srgbClr val="4472C4"/>
              </a:solidFill>
            </c:spPr>
            <c:extLst>
              <c:ext xmlns:c16="http://schemas.microsoft.com/office/drawing/2014/chart" uri="{C3380CC4-5D6E-409C-BE32-E72D297353CC}">
                <c16:uniqueId val="{0000000B-0F70-434B-8BE4-1287ADC524FF}"/>
              </c:ext>
            </c:extLst>
          </c:dPt>
          <c:dPt>
            <c:idx val="7"/>
            <c:invertIfNegative val="0"/>
            <c:bubble3D val="0"/>
            <c:spPr>
              <a:solidFill>
                <a:srgbClr val="ED7D31"/>
              </a:solidFill>
            </c:spPr>
            <c:extLst>
              <c:ext xmlns:c16="http://schemas.microsoft.com/office/drawing/2014/chart" uri="{C3380CC4-5D6E-409C-BE32-E72D297353CC}">
                <c16:uniqueId val="{0000000D-0F70-434B-8BE4-1287ADC524FF}"/>
              </c:ext>
            </c:extLst>
          </c:dPt>
          <c:dPt>
            <c:idx val="8"/>
            <c:invertIfNegative val="0"/>
            <c:bubble3D val="0"/>
            <c:spPr>
              <a:solidFill>
                <a:srgbClr val="ED7D31"/>
              </a:solidFill>
            </c:spPr>
            <c:extLst>
              <c:ext xmlns:c16="http://schemas.microsoft.com/office/drawing/2014/chart" uri="{C3380CC4-5D6E-409C-BE32-E72D297353CC}">
                <c16:uniqueId val="{0000000F-0F70-434B-8BE4-1287ADC524FF}"/>
              </c:ext>
            </c:extLst>
          </c:dPt>
          <c:dPt>
            <c:idx val="10"/>
            <c:invertIfNegative val="0"/>
            <c:bubble3D val="0"/>
            <c:spPr>
              <a:solidFill>
                <a:srgbClr val="70AD47"/>
              </a:solidFill>
            </c:spPr>
            <c:extLst>
              <c:ext xmlns:c16="http://schemas.microsoft.com/office/drawing/2014/chart" uri="{C3380CC4-5D6E-409C-BE32-E72D297353CC}">
                <c16:uniqueId val="{00000011-0F70-434B-8BE4-1287ADC524FF}"/>
              </c:ext>
            </c:extLst>
          </c:dPt>
          <c:dPt>
            <c:idx val="11"/>
            <c:invertIfNegative val="0"/>
            <c:bubble3D val="0"/>
            <c:spPr>
              <a:solidFill>
                <a:srgbClr val="70AD47"/>
              </a:solidFill>
            </c:spPr>
            <c:extLst>
              <c:ext xmlns:c16="http://schemas.microsoft.com/office/drawing/2014/chart" uri="{C3380CC4-5D6E-409C-BE32-E72D297353CC}">
                <c16:uniqueId val="{00000013-0F70-434B-8BE4-1287ADC524FF}"/>
              </c:ext>
            </c:extLst>
          </c:dPt>
          <c:dPt>
            <c:idx val="12"/>
            <c:invertIfNegative val="0"/>
            <c:bubble3D val="0"/>
            <c:spPr>
              <a:solidFill>
                <a:srgbClr val="70AD47"/>
              </a:solidFill>
            </c:spPr>
            <c:extLst>
              <c:ext xmlns:c16="http://schemas.microsoft.com/office/drawing/2014/chart" uri="{C3380CC4-5D6E-409C-BE32-E72D297353CC}">
                <c16:uniqueId val="{00000015-0F70-434B-8BE4-1287ADC524FF}"/>
              </c:ext>
            </c:extLst>
          </c:dPt>
          <c:dPt>
            <c:idx val="14"/>
            <c:invertIfNegative val="0"/>
            <c:bubble3D val="0"/>
            <c:spPr>
              <a:solidFill>
                <a:srgbClr val="5B9BD5"/>
              </a:solidFill>
            </c:spPr>
            <c:extLst>
              <c:ext xmlns:c16="http://schemas.microsoft.com/office/drawing/2014/chart" uri="{C3380CC4-5D6E-409C-BE32-E72D297353CC}">
                <c16:uniqueId val="{00000017-0F70-434B-8BE4-1287ADC524FF}"/>
              </c:ext>
            </c:extLst>
          </c:dPt>
          <c:dPt>
            <c:idx val="15"/>
            <c:invertIfNegative val="0"/>
            <c:bubble3D val="0"/>
            <c:spPr>
              <a:solidFill>
                <a:srgbClr val="5B9BD5"/>
              </a:solidFill>
            </c:spPr>
            <c:extLst>
              <c:ext xmlns:c16="http://schemas.microsoft.com/office/drawing/2014/chart" uri="{C3380CC4-5D6E-409C-BE32-E72D297353CC}">
                <c16:uniqueId val="{00000019-0F70-434B-8BE4-1287ADC524FF}"/>
              </c:ext>
            </c:extLst>
          </c:dPt>
          <c:dPt>
            <c:idx val="17"/>
            <c:invertIfNegative val="0"/>
            <c:bubble3D val="0"/>
            <c:spPr>
              <a:solidFill>
                <a:srgbClr val="990033"/>
              </a:solidFill>
            </c:spPr>
            <c:extLst>
              <c:ext xmlns:c16="http://schemas.microsoft.com/office/drawing/2014/chart" uri="{C3380CC4-5D6E-409C-BE32-E72D297353CC}">
                <c16:uniqueId val="{0000001B-0F70-434B-8BE4-1287ADC524FF}"/>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0.28000000000000003</c:v>
                </c:pt>
                <c:pt idx="1">
                  <c:v>0.33898305084745756</c:v>
                </c:pt>
                <c:pt idx="2">
                  <c:v>0.31818181818181818</c:v>
                </c:pt>
                <c:pt idx="3">
                  <c:v>0.4838709677419355</c:v>
                </c:pt>
                <c:pt idx="4">
                  <c:v>0.32258064516129031</c:v>
                </c:pt>
                <c:pt idx="5">
                  <c:v>0.51315789473684215</c:v>
                </c:pt>
                <c:pt idx="7">
                  <c:v>0.39299610894941639</c:v>
                </c:pt>
                <c:pt idx="8">
                  <c:v>0.38775510204081631</c:v>
                </c:pt>
                <c:pt idx="10">
                  <c:v>0.32222222222222219</c:v>
                </c:pt>
                <c:pt idx="11">
                  <c:v>0.41935483870967744</c:v>
                </c:pt>
                <c:pt idx="12">
                  <c:v>0.41509433962264153</c:v>
                </c:pt>
                <c:pt idx="14">
                  <c:v>0.36969696969696969</c:v>
                </c:pt>
                <c:pt idx="15">
                  <c:v>0.42222222222222222</c:v>
                </c:pt>
                <c:pt idx="17">
                  <c:v>0.38906752411575563</c:v>
                </c:pt>
              </c:numCache>
            </c:numRef>
          </c:val>
          <c:extLst>
            <c:ext xmlns:c16="http://schemas.microsoft.com/office/drawing/2014/chart" uri="{C3380CC4-5D6E-409C-BE32-E72D297353CC}">
              <c16:uniqueId val="{0000001C-0F70-434B-8BE4-1287ADC524FF}"/>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75000000000000011"/>
          <c:min val="0"/>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B6EF-4F2E-B37E-AF3D3F890938}"/>
              </c:ext>
            </c:extLst>
          </c:dPt>
          <c:dPt>
            <c:idx val="1"/>
            <c:invertIfNegative val="0"/>
            <c:bubble3D val="0"/>
            <c:spPr>
              <a:solidFill>
                <a:srgbClr val="4472C4"/>
              </a:solidFill>
            </c:spPr>
            <c:extLst>
              <c:ext xmlns:c16="http://schemas.microsoft.com/office/drawing/2014/chart" uri="{C3380CC4-5D6E-409C-BE32-E72D297353CC}">
                <c16:uniqueId val="{00000003-B6EF-4F2E-B37E-AF3D3F890938}"/>
              </c:ext>
            </c:extLst>
          </c:dPt>
          <c:dPt>
            <c:idx val="2"/>
            <c:invertIfNegative val="0"/>
            <c:bubble3D val="0"/>
            <c:spPr>
              <a:solidFill>
                <a:srgbClr val="4472C4"/>
              </a:solidFill>
            </c:spPr>
            <c:extLst>
              <c:ext xmlns:c16="http://schemas.microsoft.com/office/drawing/2014/chart" uri="{C3380CC4-5D6E-409C-BE32-E72D297353CC}">
                <c16:uniqueId val="{00000005-B6EF-4F2E-B37E-AF3D3F890938}"/>
              </c:ext>
            </c:extLst>
          </c:dPt>
          <c:dPt>
            <c:idx val="3"/>
            <c:invertIfNegative val="0"/>
            <c:bubble3D val="0"/>
            <c:spPr>
              <a:solidFill>
                <a:srgbClr val="4472C4"/>
              </a:solidFill>
            </c:spPr>
            <c:extLst>
              <c:ext xmlns:c16="http://schemas.microsoft.com/office/drawing/2014/chart" uri="{C3380CC4-5D6E-409C-BE32-E72D297353CC}">
                <c16:uniqueId val="{00000007-B6EF-4F2E-B37E-AF3D3F890938}"/>
              </c:ext>
            </c:extLst>
          </c:dPt>
          <c:dPt>
            <c:idx val="4"/>
            <c:invertIfNegative val="0"/>
            <c:bubble3D val="0"/>
            <c:spPr>
              <a:solidFill>
                <a:srgbClr val="4472C4"/>
              </a:solidFill>
            </c:spPr>
            <c:extLst>
              <c:ext xmlns:c16="http://schemas.microsoft.com/office/drawing/2014/chart" uri="{C3380CC4-5D6E-409C-BE32-E72D297353CC}">
                <c16:uniqueId val="{00000009-B6EF-4F2E-B37E-AF3D3F890938}"/>
              </c:ext>
            </c:extLst>
          </c:dPt>
          <c:dPt>
            <c:idx val="5"/>
            <c:invertIfNegative val="0"/>
            <c:bubble3D val="0"/>
            <c:spPr>
              <a:solidFill>
                <a:srgbClr val="4472C4"/>
              </a:solidFill>
            </c:spPr>
            <c:extLst>
              <c:ext xmlns:c16="http://schemas.microsoft.com/office/drawing/2014/chart" uri="{C3380CC4-5D6E-409C-BE32-E72D297353CC}">
                <c16:uniqueId val="{0000000B-B6EF-4F2E-B37E-AF3D3F890938}"/>
              </c:ext>
            </c:extLst>
          </c:dPt>
          <c:dPt>
            <c:idx val="7"/>
            <c:invertIfNegative val="0"/>
            <c:bubble3D val="0"/>
            <c:spPr>
              <a:solidFill>
                <a:srgbClr val="ED7D31"/>
              </a:solidFill>
            </c:spPr>
            <c:extLst>
              <c:ext xmlns:c16="http://schemas.microsoft.com/office/drawing/2014/chart" uri="{C3380CC4-5D6E-409C-BE32-E72D297353CC}">
                <c16:uniqueId val="{0000000D-B6EF-4F2E-B37E-AF3D3F890938}"/>
              </c:ext>
            </c:extLst>
          </c:dPt>
          <c:dPt>
            <c:idx val="8"/>
            <c:invertIfNegative val="0"/>
            <c:bubble3D val="0"/>
            <c:spPr>
              <a:solidFill>
                <a:srgbClr val="ED7D31"/>
              </a:solidFill>
            </c:spPr>
            <c:extLst>
              <c:ext xmlns:c16="http://schemas.microsoft.com/office/drawing/2014/chart" uri="{C3380CC4-5D6E-409C-BE32-E72D297353CC}">
                <c16:uniqueId val="{0000000F-B6EF-4F2E-B37E-AF3D3F890938}"/>
              </c:ext>
            </c:extLst>
          </c:dPt>
          <c:dPt>
            <c:idx val="10"/>
            <c:invertIfNegative val="0"/>
            <c:bubble3D val="0"/>
            <c:spPr>
              <a:solidFill>
                <a:srgbClr val="70AD47"/>
              </a:solidFill>
            </c:spPr>
            <c:extLst>
              <c:ext xmlns:c16="http://schemas.microsoft.com/office/drawing/2014/chart" uri="{C3380CC4-5D6E-409C-BE32-E72D297353CC}">
                <c16:uniqueId val="{00000011-B6EF-4F2E-B37E-AF3D3F890938}"/>
              </c:ext>
            </c:extLst>
          </c:dPt>
          <c:dPt>
            <c:idx val="11"/>
            <c:invertIfNegative val="0"/>
            <c:bubble3D val="0"/>
            <c:spPr>
              <a:solidFill>
                <a:srgbClr val="70AD47"/>
              </a:solidFill>
            </c:spPr>
            <c:extLst>
              <c:ext xmlns:c16="http://schemas.microsoft.com/office/drawing/2014/chart" uri="{C3380CC4-5D6E-409C-BE32-E72D297353CC}">
                <c16:uniqueId val="{00000013-B6EF-4F2E-B37E-AF3D3F890938}"/>
              </c:ext>
            </c:extLst>
          </c:dPt>
          <c:dPt>
            <c:idx val="12"/>
            <c:invertIfNegative val="0"/>
            <c:bubble3D val="0"/>
            <c:spPr>
              <a:solidFill>
                <a:srgbClr val="70AD47"/>
              </a:solidFill>
            </c:spPr>
            <c:extLst>
              <c:ext xmlns:c16="http://schemas.microsoft.com/office/drawing/2014/chart" uri="{C3380CC4-5D6E-409C-BE32-E72D297353CC}">
                <c16:uniqueId val="{00000015-B6EF-4F2E-B37E-AF3D3F890938}"/>
              </c:ext>
            </c:extLst>
          </c:dPt>
          <c:dPt>
            <c:idx val="14"/>
            <c:invertIfNegative val="0"/>
            <c:bubble3D val="0"/>
            <c:spPr>
              <a:solidFill>
                <a:srgbClr val="5B9BD5"/>
              </a:solidFill>
            </c:spPr>
            <c:extLst>
              <c:ext xmlns:c16="http://schemas.microsoft.com/office/drawing/2014/chart" uri="{C3380CC4-5D6E-409C-BE32-E72D297353CC}">
                <c16:uniqueId val="{00000017-B6EF-4F2E-B37E-AF3D3F890938}"/>
              </c:ext>
            </c:extLst>
          </c:dPt>
          <c:dPt>
            <c:idx val="15"/>
            <c:invertIfNegative val="0"/>
            <c:bubble3D val="0"/>
            <c:spPr>
              <a:solidFill>
                <a:srgbClr val="5B9BD5"/>
              </a:solidFill>
            </c:spPr>
            <c:extLst>
              <c:ext xmlns:c16="http://schemas.microsoft.com/office/drawing/2014/chart" uri="{C3380CC4-5D6E-409C-BE32-E72D297353CC}">
                <c16:uniqueId val="{00000019-B6EF-4F2E-B37E-AF3D3F890938}"/>
              </c:ext>
            </c:extLst>
          </c:dPt>
          <c:dPt>
            <c:idx val="17"/>
            <c:invertIfNegative val="0"/>
            <c:bubble3D val="0"/>
            <c:spPr>
              <a:solidFill>
                <a:srgbClr val="990033"/>
              </a:solidFill>
            </c:spPr>
            <c:extLst>
              <c:ext xmlns:c16="http://schemas.microsoft.com/office/drawing/2014/chart" uri="{C3380CC4-5D6E-409C-BE32-E72D297353CC}">
                <c16:uniqueId val="{0000001B-B6EF-4F2E-B37E-AF3D3F890938}"/>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0.24</c:v>
                </c:pt>
                <c:pt idx="1">
                  <c:v>0.27966101694915252</c:v>
                </c:pt>
                <c:pt idx="2">
                  <c:v>0.27272727272727271</c:v>
                </c:pt>
                <c:pt idx="3">
                  <c:v>0.45161290322580638</c:v>
                </c:pt>
                <c:pt idx="4">
                  <c:v>0.35483870967741937</c:v>
                </c:pt>
                <c:pt idx="5">
                  <c:v>0.34210526315789475</c:v>
                </c:pt>
                <c:pt idx="7">
                  <c:v>0.29961089494163423</c:v>
                </c:pt>
                <c:pt idx="8">
                  <c:v>0.42857142857142855</c:v>
                </c:pt>
                <c:pt idx="10">
                  <c:v>0.25555555555555554</c:v>
                </c:pt>
                <c:pt idx="11">
                  <c:v>0.35483870967741937</c:v>
                </c:pt>
                <c:pt idx="12">
                  <c:v>0.339622641509434</c:v>
                </c:pt>
                <c:pt idx="14">
                  <c:v>0.28484848484848485</c:v>
                </c:pt>
                <c:pt idx="15">
                  <c:v>0.35555555555555557</c:v>
                </c:pt>
                <c:pt idx="17">
                  <c:v>0.31832797427652731</c:v>
                </c:pt>
              </c:numCache>
            </c:numRef>
          </c:val>
          <c:extLst>
            <c:ext xmlns:c16="http://schemas.microsoft.com/office/drawing/2014/chart" uri="{C3380CC4-5D6E-409C-BE32-E72D297353CC}">
              <c16:uniqueId val="{0000001C-B6EF-4F2E-B37E-AF3D3F890938}"/>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75000000000000011"/>
          <c:min val="0"/>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834184019384937"/>
          <c:y val="5.427512751360805E-3"/>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8D37-4F4E-A785-611F62E53A50}"/>
              </c:ext>
            </c:extLst>
          </c:dPt>
          <c:dPt>
            <c:idx val="1"/>
            <c:invertIfNegative val="0"/>
            <c:bubble3D val="0"/>
            <c:spPr>
              <a:solidFill>
                <a:srgbClr val="4472C4"/>
              </a:solidFill>
            </c:spPr>
            <c:extLst>
              <c:ext xmlns:c16="http://schemas.microsoft.com/office/drawing/2014/chart" uri="{C3380CC4-5D6E-409C-BE32-E72D297353CC}">
                <c16:uniqueId val="{00000003-8D37-4F4E-A785-611F62E53A50}"/>
              </c:ext>
            </c:extLst>
          </c:dPt>
          <c:dPt>
            <c:idx val="2"/>
            <c:invertIfNegative val="0"/>
            <c:bubble3D val="0"/>
            <c:spPr>
              <a:solidFill>
                <a:srgbClr val="4472C4"/>
              </a:solidFill>
            </c:spPr>
            <c:extLst>
              <c:ext xmlns:c16="http://schemas.microsoft.com/office/drawing/2014/chart" uri="{C3380CC4-5D6E-409C-BE32-E72D297353CC}">
                <c16:uniqueId val="{00000005-8D37-4F4E-A785-611F62E53A50}"/>
              </c:ext>
            </c:extLst>
          </c:dPt>
          <c:dPt>
            <c:idx val="3"/>
            <c:invertIfNegative val="0"/>
            <c:bubble3D val="0"/>
            <c:spPr>
              <a:solidFill>
                <a:srgbClr val="4472C4"/>
              </a:solidFill>
            </c:spPr>
            <c:extLst>
              <c:ext xmlns:c16="http://schemas.microsoft.com/office/drawing/2014/chart" uri="{C3380CC4-5D6E-409C-BE32-E72D297353CC}">
                <c16:uniqueId val="{00000007-8D37-4F4E-A785-611F62E53A50}"/>
              </c:ext>
            </c:extLst>
          </c:dPt>
          <c:dPt>
            <c:idx val="4"/>
            <c:invertIfNegative val="0"/>
            <c:bubble3D val="0"/>
            <c:spPr>
              <a:solidFill>
                <a:srgbClr val="4472C4"/>
              </a:solidFill>
            </c:spPr>
            <c:extLst>
              <c:ext xmlns:c16="http://schemas.microsoft.com/office/drawing/2014/chart" uri="{C3380CC4-5D6E-409C-BE32-E72D297353CC}">
                <c16:uniqueId val="{00000009-8D37-4F4E-A785-611F62E53A50}"/>
              </c:ext>
            </c:extLst>
          </c:dPt>
          <c:dPt>
            <c:idx val="5"/>
            <c:invertIfNegative val="0"/>
            <c:bubble3D val="0"/>
            <c:spPr>
              <a:solidFill>
                <a:srgbClr val="4472C4"/>
              </a:solidFill>
            </c:spPr>
            <c:extLst>
              <c:ext xmlns:c16="http://schemas.microsoft.com/office/drawing/2014/chart" uri="{C3380CC4-5D6E-409C-BE32-E72D297353CC}">
                <c16:uniqueId val="{0000000B-8D37-4F4E-A785-611F62E53A50}"/>
              </c:ext>
            </c:extLst>
          </c:dPt>
          <c:dPt>
            <c:idx val="7"/>
            <c:invertIfNegative val="0"/>
            <c:bubble3D val="0"/>
            <c:spPr>
              <a:solidFill>
                <a:srgbClr val="ED7D31"/>
              </a:solidFill>
            </c:spPr>
            <c:extLst>
              <c:ext xmlns:c16="http://schemas.microsoft.com/office/drawing/2014/chart" uri="{C3380CC4-5D6E-409C-BE32-E72D297353CC}">
                <c16:uniqueId val="{0000000D-8D37-4F4E-A785-611F62E53A50}"/>
              </c:ext>
            </c:extLst>
          </c:dPt>
          <c:dPt>
            <c:idx val="8"/>
            <c:invertIfNegative val="0"/>
            <c:bubble3D val="0"/>
            <c:spPr>
              <a:solidFill>
                <a:srgbClr val="ED7D31"/>
              </a:solidFill>
            </c:spPr>
            <c:extLst>
              <c:ext xmlns:c16="http://schemas.microsoft.com/office/drawing/2014/chart" uri="{C3380CC4-5D6E-409C-BE32-E72D297353CC}">
                <c16:uniqueId val="{0000000F-8D37-4F4E-A785-611F62E53A50}"/>
              </c:ext>
            </c:extLst>
          </c:dPt>
          <c:dPt>
            <c:idx val="10"/>
            <c:invertIfNegative val="0"/>
            <c:bubble3D val="0"/>
            <c:spPr>
              <a:solidFill>
                <a:srgbClr val="70AD47"/>
              </a:solidFill>
            </c:spPr>
            <c:extLst>
              <c:ext xmlns:c16="http://schemas.microsoft.com/office/drawing/2014/chart" uri="{C3380CC4-5D6E-409C-BE32-E72D297353CC}">
                <c16:uniqueId val="{00000011-8D37-4F4E-A785-611F62E53A50}"/>
              </c:ext>
            </c:extLst>
          </c:dPt>
          <c:dPt>
            <c:idx val="11"/>
            <c:invertIfNegative val="0"/>
            <c:bubble3D val="0"/>
            <c:spPr>
              <a:solidFill>
                <a:srgbClr val="70AD47"/>
              </a:solidFill>
            </c:spPr>
            <c:extLst>
              <c:ext xmlns:c16="http://schemas.microsoft.com/office/drawing/2014/chart" uri="{C3380CC4-5D6E-409C-BE32-E72D297353CC}">
                <c16:uniqueId val="{00000013-8D37-4F4E-A785-611F62E53A50}"/>
              </c:ext>
            </c:extLst>
          </c:dPt>
          <c:dPt>
            <c:idx val="12"/>
            <c:invertIfNegative val="0"/>
            <c:bubble3D val="0"/>
            <c:spPr>
              <a:solidFill>
                <a:srgbClr val="70AD47"/>
              </a:solidFill>
            </c:spPr>
            <c:extLst>
              <c:ext xmlns:c16="http://schemas.microsoft.com/office/drawing/2014/chart" uri="{C3380CC4-5D6E-409C-BE32-E72D297353CC}">
                <c16:uniqueId val="{00000015-8D37-4F4E-A785-611F62E53A50}"/>
              </c:ext>
            </c:extLst>
          </c:dPt>
          <c:dPt>
            <c:idx val="14"/>
            <c:invertIfNegative val="0"/>
            <c:bubble3D val="0"/>
            <c:spPr>
              <a:solidFill>
                <a:srgbClr val="5B9BD5"/>
              </a:solidFill>
            </c:spPr>
            <c:extLst>
              <c:ext xmlns:c16="http://schemas.microsoft.com/office/drawing/2014/chart" uri="{C3380CC4-5D6E-409C-BE32-E72D297353CC}">
                <c16:uniqueId val="{00000017-8D37-4F4E-A785-611F62E53A50}"/>
              </c:ext>
            </c:extLst>
          </c:dPt>
          <c:dPt>
            <c:idx val="15"/>
            <c:invertIfNegative val="0"/>
            <c:bubble3D val="0"/>
            <c:spPr>
              <a:solidFill>
                <a:srgbClr val="5B9BD5"/>
              </a:solidFill>
            </c:spPr>
            <c:extLst>
              <c:ext xmlns:c16="http://schemas.microsoft.com/office/drawing/2014/chart" uri="{C3380CC4-5D6E-409C-BE32-E72D297353CC}">
                <c16:uniqueId val="{00000019-8D37-4F4E-A785-611F62E53A50}"/>
              </c:ext>
            </c:extLst>
          </c:dPt>
          <c:dPt>
            <c:idx val="17"/>
            <c:invertIfNegative val="0"/>
            <c:bubble3D val="0"/>
            <c:spPr>
              <a:solidFill>
                <a:srgbClr val="990033"/>
              </a:solidFill>
            </c:spPr>
            <c:extLst>
              <c:ext xmlns:c16="http://schemas.microsoft.com/office/drawing/2014/chart" uri="{C3380CC4-5D6E-409C-BE32-E72D297353CC}">
                <c16:uniqueId val="{0000001B-8D37-4F4E-A785-611F62E53A50}"/>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0.32</c:v>
                </c:pt>
                <c:pt idx="1">
                  <c:v>0.1864406779661017</c:v>
                </c:pt>
                <c:pt idx="2">
                  <c:v>0.22727272727272727</c:v>
                </c:pt>
                <c:pt idx="3">
                  <c:v>0.25806451612903225</c:v>
                </c:pt>
                <c:pt idx="4">
                  <c:v>0.25806451612903225</c:v>
                </c:pt>
                <c:pt idx="5">
                  <c:v>0.30263157894736842</c:v>
                </c:pt>
                <c:pt idx="7">
                  <c:v>0.2373540856031128</c:v>
                </c:pt>
                <c:pt idx="8">
                  <c:v>0.2857142857142857</c:v>
                </c:pt>
                <c:pt idx="10">
                  <c:v>0.15555555555555556</c:v>
                </c:pt>
                <c:pt idx="11">
                  <c:v>0.29032258064516131</c:v>
                </c:pt>
                <c:pt idx="12">
                  <c:v>0.27044025157232704</c:v>
                </c:pt>
                <c:pt idx="14">
                  <c:v>0.23030303030303031</c:v>
                </c:pt>
                <c:pt idx="15">
                  <c:v>0.25185185185185183</c:v>
                </c:pt>
                <c:pt idx="17">
                  <c:v>0.24115755627009647</c:v>
                </c:pt>
              </c:numCache>
            </c:numRef>
          </c:val>
          <c:extLst>
            <c:ext xmlns:c16="http://schemas.microsoft.com/office/drawing/2014/chart" uri="{C3380CC4-5D6E-409C-BE32-E72D297353CC}">
              <c16:uniqueId val="{0000001C-8D37-4F4E-A785-611F62E53A50}"/>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5"/>
          <c:min val="0"/>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834184019384937"/>
          <c:y val="5.427512751360805E-3"/>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7063-4CD7-9776-36CEDCB91A78}"/>
              </c:ext>
            </c:extLst>
          </c:dPt>
          <c:dPt>
            <c:idx val="1"/>
            <c:invertIfNegative val="0"/>
            <c:bubble3D val="0"/>
            <c:spPr>
              <a:solidFill>
                <a:srgbClr val="4472C4"/>
              </a:solidFill>
            </c:spPr>
            <c:extLst>
              <c:ext xmlns:c16="http://schemas.microsoft.com/office/drawing/2014/chart" uri="{C3380CC4-5D6E-409C-BE32-E72D297353CC}">
                <c16:uniqueId val="{00000003-7063-4CD7-9776-36CEDCB91A78}"/>
              </c:ext>
            </c:extLst>
          </c:dPt>
          <c:dPt>
            <c:idx val="2"/>
            <c:invertIfNegative val="0"/>
            <c:bubble3D val="0"/>
            <c:spPr>
              <a:solidFill>
                <a:srgbClr val="4472C4"/>
              </a:solidFill>
            </c:spPr>
            <c:extLst>
              <c:ext xmlns:c16="http://schemas.microsoft.com/office/drawing/2014/chart" uri="{C3380CC4-5D6E-409C-BE32-E72D297353CC}">
                <c16:uniqueId val="{00000005-7063-4CD7-9776-36CEDCB91A78}"/>
              </c:ext>
            </c:extLst>
          </c:dPt>
          <c:dPt>
            <c:idx val="3"/>
            <c:invertIfNegative val="0"/>
            <c:bubble3D val="0"/>
            <c:spPr>
              <a:solidFill>
                <a:srgbClr val="4472C4"/>
              </a:solidFill>
            </c:spPr>
            <c:extLst>
              <c:ext xmlns:c16="http://schemas.microsoft.com/office/drawing/2014/chart" uri="{C3380CC4-5D6E-409C-BE32-E72D297353CC}">
                <c16:uniqueId val="{00000007-7063-4CD7-9776-36CEDCB91A78}"/>
              </c:ext>
            </c:extLst>
          </c:dPt>
          <c:dPt>
            <c:idx val="4"/>
            <c:invertIfNegative val="0"/>
            <c:bubble3D val="0"/>
            <c:spPr>
              <a:solidFill>
                <a:srgbClr val="4472C4"/>
              </a:solidFill>
            </c:spPr>
            <c:extLst>
              <c:ext xmlns:c16="http://schemas.microsoft.com/office/drawing/2014/chart" uri="{C3380CC4-5D6E-409C-BE32-E72D297353CC}">
                <c16:uniqueId val="{00000009-7063-4CD7-9776-36CEDCB91A78}"/>
              </c:ext>
            </c:extLst>
          </c:dPt>
          <c:dPt>
            <c:idx val="5"/>
            <c:invertIfNegative val="0"/>
            <c:bubble3D val="0"/>
            <c:spPr>
              <a:solidFill>
                <a:srgbClr val="4472C4"/>
              </a:solidFill>
            </c:spPr>
            <c:extLst>
              <c:ext xmlns:c16="http://schemas.microsoft.com/office/drawing/2014/chart" uri="{C3380CC4-5D6E-409C-BE32-E72D297353CC}">
                <c16:uniqueId val="{0000000B-7063-4CD7-9776-36CEDCB91A78}"/>
              </c:ext>
            </c:extLst>
          </c:dPt>
          <c:dPt>
            <c:idx val="7"/>
            <c:invertIfNegative val="0"/>
            <c:bubble3D val="0"/>
            <c:spPr>
              <a:solidFill>
                <a:srgbClr val="ED7D31"/>
              </a:solidFill>
            </c:spPr>
            <c:extLst>
              <c:ext xmlns:c16="http://schemas.microsoft.com/office/drawing/2014/chart" uri="{C3380CC4-5D6E-409C-BE32-E72D297353CC}">
                <c16:uniqueId val="{0000000D-7063-4CD7-9776-36CEDCB91A78}"/>
              </c:ext>
            </c:extLst>
          </c:dPt>
          <c:dPt>
            <c:idx val="8"/>
            <c:invertIfNegative val="0"/>
            <c:bubble3D val="0"/>
            <c:spPr>
              <a:solidFill>
                <a:srgbClr val="ED7D31"/>
              </a:solidFill>
            </c:spPr>
            <c:extLst>
              <c:ext xmlns:c16="http://schemas.microsoft.com/office/drawing/2014/chart" uri="{C3380CC4-5D6E-409C-BE32-E72D297353CC}">
                <c16:uniqueId val="{0000000F-7063-4CD7-9776-36CEDCB91A78}"/>
              </c:ext>
            </c:extLst>
          </c:dPt>
          <c:dPt>
            <c:idx val="10"/>
            <c:invertIfNegative val="0"/>
            <c:bubble3D val="0"/>
            <c:spPr>
              <a:solidFill>
                <a:srgbClr val="70AD47"/>
              </a:solidFill>
            </c:spPr>
            <c:extLst>
              <c:ext xmlns:c16="http://schemas.microsoft.com/office/drawing/2014/chart" uri="{C3380CC4-5D6E-409C-BE32-E72D297353CC}">
                <c16:uniqueId val="{00000011-7063-4CD7-9776-36CEDCB91A78}"/>
              </c:ext>
            </c:extLst>
          </c:dPt>
          <c:dPt>
            <c:idx val="11"/>
            <c:invertIfNegative val="0"/>
            <c:bubble3D val="0"/>
            <c:spPr>
              <a:solidFill>
                <a:srgbClr val="70AD47"/>
              </a:solidFill>
            </c:spPr>
            <c:extLst>
              <c:ext xmlns:c16="http://schemas.microsoft.com/office/drawing/2014/chart" uri="{C3380CC4-5D6E-409C-BE32-E72D297353CC}">
                <c16:uniqueId val="{00000013-7063-4CD7-9776-36CEDCB91A78}"/>
              </c:ext>
            </c:extLst>
          </c:dPt>
          <c:dPt>
            <c:idx val="12"/>
            <c:invertIfNegative val="0"/>
            <c:bubble3D val="0"/>
            <c:spPr>
              <a:solidFill>
                <a:srgbClr val="70AD47"/>
              </a:solidFill>
            </c:spPr>
            <c:extLst>
              <c:ext xmlns:c16="http://schemas.microsoft.com/office/drawing/2014/chart" uri="{C3380CC4-5D6E-409C-BE32-E72D297353CC}">
                <c16:uniqueId val="{00000015-7063-4CD7-9776-36CEDCB91A78}"/>
              </c:ext>
            </c:extLst>
          </c:dPt>
          <c:dPt>
            <c:idx val="14"/>
            <c:invertIfNegative val="0"/>
            <c:bubble3D val="0"/>
            <c:spPr>
              <a:solidFill>
                <a:srgbClr val="5B9BD5"/>
              </a:solidFill>
            </c:spPr>
            <c:extLst>
              <c:ext xmlns:c16="http://schemas.microsoft.com/office/drawing/2014/chart" uri="{C3380CC4-5D6E-409C-BE32-E72D297353CC}">
                <c16:uniqueId val="{00000017-7063-4CD7-9776-36CEDCB91A78}"/>
              </c:ext>
            </c:extLst>
          </c:dPt>
          <c:dPt>
            <c:idx val="15"/>
            <c:invertIfNegative val="0"/>
            <c:bubble3D val="0"/>
            <c:spPr>
              <a:solidFill>
                <a:srgbClr val="5B9BD5"/>
              </a:solidFill>
            </c:spPr>
            <c:extLst>
              <c:ext xmlns:c16="http://schemas.microsoft.com/office/drawing/2014/chart" uri="{C3380CC4-5D6E-409C-BE32-E72D297353CC}">
                <c16:uniqueId val="{00000019-7063-4CD7-9776-36CEDCB91A78}"/>
              </c:ext>
            </c:extLst>
          </c:dPt>
          <c:dPt>
            <c:idx val="17"/>
            <c:invertIfNegative val="0"/>
            <c:bubble3D val="0"/>
            <c:spPr>
              <a:solidFill>
                <a:srgbClr val="990033"/>
              </a:solidFill>
            </c:spPr>
            <c:extLst>
              <c:ext xmlns:c16="http://schemas.microsoft.com/office/drawing/2014/chart" uri="{C3380CC4-5D6E-409C-BE32-E72D297353CC}">
                <c16:uniqueId val="{0000001B-7063-4CD7-9776-36CEDCB91A78}"/>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0.24</c:v>
                </c:pt>
                <c:pt idx="1">
                  <c:v>0.13559322033898305</c:v>
                </c:pt>
                <c:pt idx="2">
                  <c:v>0.18181818181818182</c:v>
                </c:pt>
                <c:pt idx="3">
                  <c:v>0.25806451612903225</c:v>
                </c:pt>
                <c:pt idx="4">
                  <c:v>0.19354838709677419</c:v>
                </c:pt>
                <c:pt idx="5">
                  <c:v>0.25</c:v>
                </c:pt>
                <c:pt idx="7">
                  <c:v>0.19066147859922178</c:v>
                </c:pt>
                <c:pt idx="8">
                  <c:v>0.20408163265306123</c:v>
                </c:pt>
                <c:pt idx="10">
                  <c:v>0.1111111111111111</c:v>
                </c:pt>
                <c:pt idx="11">
                  <c:v>0.22580645161290319</c:v>
                </c:pt>
                <c:pt idx="12">
                  <c:v>0.22012578616352202</c:v>
                </c:pt>
                <c:pt idx="14">
                  <c:v>0.18787878787878787</c:v>
                </c:pt>
                <c:pt idx="15">
                  <c:v>0.2</c:v>
                </c:pt>
                <c:pt idx="17">
                  <c:v>0.18971061093247588</c:v>
                </c:pt>
              </c:numCache>
            </c:numRef>
          </c:val>
          <c:extLst>
            <c:ext xmlns:c16="http://schemas.microsoft.com/office/drawing/2014/chart" uri="{C3380CC4-5D6E-409C-BE32-E72D297353CC}">
              <c16:uniqueId val="{0000001C-7063-4CD7-9776-36CEDCB91A78}"/>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5"/>
          <c:min val="0"/>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834184019384937"/>
          <c:y val="5.427512751360805E-3"/>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CA27-4CC8-8554-40B7ED16BA16}"/>
              </c:ext>
            </c:extLst>
          </c:dPt>
          <c:dPt>
            <c:idx val="1"/>
            <c:invertIfNegative val="0"/>
            <c:bubble3D val="0"/>
            <c:spPr>
              <a:solidFill>
                <a:srgbClr val="4472C4"/>
              </a:solidFill>
            </c:spPr>
            <c:extLst>
              <c:ext xmlns:c16="http://schemas.microsoft.com/office/drawing/2014/chart" uri="{C3380CC4-5D6E-409C-BE32-E72D297353CC}">
                <c16:uniqueId val="{00000003-CA27-4CC8-8554-40B7ED16BA16}"/>
              </c:ext>
            </c:extLst>
          </c:dPt>
          <c:dPt>
            <c:idx val="2"/>
            <c:invertIfNegative val="0"/>
            <c:bubble3D val="0"/>
            <c:spPr>
              <a:solidFill>
                <a:srgbClr val="4472C4"/>
              </a:solidFill>
            </c:spPr>
            <c:extLst>
              <c:ext xmlns:c16="http://schemas.microsoft.com/office/drawing/2014/chart" uri="{C3380CC4-5D6E-409C-BE32-E72D297353CC}">
                <c16:uniqueId val="{00000005-CA27-4CC8-8554-40B7ED16BA16}"/>
              </c:ext>
            </c:extLst>
          </c:dPt>
          <c:dPt>
            <c:idx val="3"/>
            <c:invertIfNegative val="0"/>
            <c:bubble3D val="0"/>
            <c:spPr>
              <a:solidFill>
                <a:srgbClr val="4472C4"/>
              </a:solidFill>
            </c:spPr>
            <c:extLst>
              <c:ext xmlns:c16="http://schemas.microsoft.com/office/drawing/2014/chart" uri="{C3380CC4-5D6E-409C-BE32-E72D297353CC}">
                <c16:uniqueId val="{00000007-CA27-4CC8-8554-40B7ED16BA16}"/>
              </c:ext>
            </c:extLst>
          </c:dPt>
          <c:dPt>
            <c:idx val="4"/>
            <c:invertIfNegative val="0"/>
            <c:bubble3D val="0"/>
            <c:spPr>
              <a:solidFill>
                <a:srgbClr val="4472C4"/>
              </a:solidFill>
            </c:spPr>
            <c:extLst>
              <c:ext xmlns:c16="http://schemas.microsoft.com/office/drawing/2014/chart" uri="{C3380CC4-5D6E-409C-BE32-E72D297353CC}">
                <c16:uniqueId val="{00000009-CA27-4CC8-8554-40B7ED16BA16}"/>
              </c:ext>
            </c:extLst>
          </c:dPt>
          <c:dPt>
            <c:idx val="5"/>
            <c:invertIfNegative val="0"/>
            <c:bubble3D val="0"/>
            <c:spPr>
              <a:solidFill>
                <a:srgbClr val="4472C4"/>
              </a:solidFill>
            </c:spPr>
            <c:extLst>
              <c:ext xmlns:c16="http://schemas.microsoft.com/office/drawing/2014/chart" uri="{C3380CC4-5D6E-409C-BE32-E72D297353CC}">
                <c16:uniqueId val="{0000000B-CA27-4CC8-8554-40B7ED16BA16}"/>
              </c:ext>
            </c:extLst>
          </c:dPt>
          <c:dPt>
            <c:idx val="7"/>
            <c:invertIfNegative val="0"/>
            <c:bubble3D val="0"/>
            <c:spPr>
              <a:solidFill>
                <a:srgbClr val="ED7D31"/>
              </a:solidFill>
            </c:spPr>
            <c:extLst>
              <c:ext xmlns:c16="http://schemas.microsoft.com/office/drawing/2014/chart" uri="{C3380CC4-5D6E-409C-BE32-E72D297353CC}">
                <c16:uniqueId val="{0000000D-CA27-4CC8-8554-40B7ED16BA16}"/>
              </c:ext>
            </c:extLst>
          </c:dPt>
          <c:dPt>
            <c:idx val="8"/>
            <c:invertIfNegative val="0"/>
            <c:bubble3D val="0"/>
            <c:spPr>
              <a:solidFill>
                <a:srgbClr val="ED7D31"/>
              </a:solidFill>
            </c:spPr>
            <c:extLst>
              <c:ext xmlns:c16="http://schemas.microsoft.com/office/drawing/2014/chart" uri="{C3380CC4-5D6E-409C-BE32-E72D297353CC}">
                <c16:uniqueId val="{0000000F-CA27-4CC8-8554-40B7ED16BA16}"/>
              </c:ext>
            </c:extLst>
          </c:dPt>
          <c:dPt>
            <c:idx val="10"/>
            <c:invertIfNegative val="0"/>
            <c:bubble3D val="0"/>
            <c:spPr>
              <a:solidFill>
                <a:srgbClr val="70AD47"/>
              </a:solidFill>
            </c:spPr>
            <c:extLst>
              <c:ext xmlns:c16="http://schemas.microsoft.com/office/drawing/2014/chart" uri="{C3380CC4-5D6E-409C-BE32-E72D297353CC}">
                <c16:uniqueId val="{00000011-CA27-4CC8-8554-40B7ED16BA16}"/>
              </c:ext>
            </c:extLst>
          </c:dPt>
          <c:dPt>
            <c:idx val="11"/>
            <c:invertIfNegative val="0"/>
            <c:bubble3D val="0"/>
            <c:spPr>
              <a:solidFill>
                <a:srgbClr val="70AD47"/>
              </a:solidFill>
            </c:spPr>
            <c:extLst>
              <c:ext xmlns:c16="http://schemas.microsoft.com/office/drawing/2014/chart" uri="{C3380CC4-5D6E-409C-BE32-E72D297353CC}">
                <c16:uniqueId val="{00000013-CA27-4CC8-8554-40B7ED16BA16}"/>
              </c:ext>
            </c:extLst>
          </c:dPt>
          <c:dPt>
            <c:idx val="12"/>
            <c:invertIfNegative val="0"/>
            <c:bubble3D val="0"/>
            <c:spPr>
              <a:solidFill>
                <a:srgbClr val="70AD47"/>
              </a:solidFill>
            </c:spPr>
            <c:extLst>
              <c:ext xmlns:c16="http://schemas.microsoft.com/office/drawing/2014/chart" uri="{C3380CC4-5D6E-409C-BE32-E72D297353CC}">
                <c16:uniqueId val="{00000015-CA27-4CC8-8554-40B7ED16BA16}"/>
              </c:ext>
            </c:extLst>
          </c:dPt>
          <c:dPt>
            <c:idx val="14"/>
            <c:invertIfNegative val="0"/>
            <c:bubble3D val="0"/>
            <c:spPr>
              <a:solidFill>
                <a:srgbClr val="5B9BD5"/>
              </a:solidFill>
            </c:spPr>
            <c:extLst>
              <c:ext xmlns:c16="http://schemas.microsoft.com/office/drawing/2014/chart" uri="{C3380CC4-5D6E-409C-BE32-E72D297353CC}">
                <c16:uniqueId val="{00000017-CA27-4CC8-8554-40B7ED16BA16}"/>
              </c:ext>
            </c:extLst>
          </c:dPt>
          <c:dPt>
            <c:idx val="15"/>
            <c:invertIfNegative val="0"/>
            <c:bubble3D val="0"/>
            <c:spPr>
              <a:solidFill>
                <a:srgbClr val="5B9BD5"/>
              </a:solidFill>
            </c:spPr>
            <c:extLst>
              <c:ext xmlns:c16="http://schemas.microsoft.com/office/drawing/2014/chart" uri="{C3380CC4-5D6E-409C-BE32-E72D297353CC}">
                <c16:uniqueId val="{00000019-CA27-4CC8-8554-40B7ED16BA16}"/>
              </c:ext>
            </c:extLst>
          </c:dPt>
          <c:dPt>
            <c:idx val="17"/>
            <c:invertIfNegative val="0"/>
            <c:bubble3D val="0"/>
            <c:spPr>
              <a:solidFill>
                <a:srgbClr val="990033"/>
              </a:solidFill>
            </c:spPr>
            <c:extLst>
              <c:ext xmlns:c16="http://schemas.microsoft.com/office/drawing/2014/chart" uri="{C3380CC4-5D6E-409C-BE32-E72D297353CC}">
                <c16:uniqueId val="{0000001B-CA27-4CC8-8554-40B7ED16BA16}"/>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0.12</c:v>
                </c:pt>
                <c:pt idx="1">
                  <c:v>7.6271186440677971E-2</c:v>
                </c:pt>
                <c:pt idx="2">
                  <c:v>4.5454545454545456E-2</c:v>
                </c:pt>
                <c:pt idx="3">
                  <c:v>3.2258064516129031E-2</c:v>
                </c:pt>
                <c:pt idx="4">
                  <c:v>9.6774193548387094E-2</c:v>
                </c:pt>
                <c:pt idx="5">
                  <c:v>0.10526315789473684</c:v>
                </c:pt>
                <c:pt idx="7">
                  <c:v>7.7821011673151752E-2</c:v>
                </c:pt>
                <c:pt idx="8">
                  <c:v>0.12244897959183673</c:v>
                </c:pt>
                <c:pt idx="10">
                  <c:v>7.7777777777777779E-2</c:v>
                </c:pt>
                <c:pt idx="11">
                  <c:v>8.0645161290322578E-2</c:v>
                </c:pt>
                <c:pt idx="12">
                  <c:v>8.8050314465408799E-2</c:v>
                </c:pt>
                <c:pt idx="14">
                  <c:v>8.4848484848484867E-2</c:v>
                </c:pt>
                <c:pt idx="15">
                  <c:v>7.407407407407407E-2</c:v>
                </c:pt>
                <c:pt idx="17">
                  <c:v>8.3601286173633438E-2</c:v>
                </c:pt>
              </c:numCache>
            </c:numRef>
          </c:val>
          <c:extLst>
            <c:ext xmlns:c16="http://schemas.microsoft.com/office/drawing/2014/chart" uri="{C3380CC4-5D6E-409C-BE32-E72D297353CC}">
              <c16:uniqueId val="{0000001C-CA27-4CC8-8554-40B7ED16BA16}"/>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5"/>
          <c:min val="0"/>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044913573301902"/>
          <c:y val="0"/>
          <c:w val="0.56605556364230691"/>
          <c:h val="0.92525888268537959"/>
        </c:manualLayout>
      </c:layout>
      <c:barChart>
        <c:barDir val="bar"/>
        <c:grouping val="percentStacked"/>
        <c:varyColors val="0"/>
        <c:ser>
          <c:idx val="0"/>
          <c:order val="0"/>
          <c:tx>
            <c:strRef>
              <c:f>Sheet1!$B$1</c:f>
              <c:strCache>
                <c:ptCount val="1"/>
                <c:pt idx="0">
                  <c:v>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Domāju, ka anketēšanās laikā sniegtās atbildes var negatīvi ietekmēt sportiskās karjeras</c:v>
                </c:pt>
                <c:pt idx="1">
                  <c:v>Esmu pārliecināts, par anketēšanās un atbilžu konfidencialitāti</c:v>
                </c:pt>
                <c:pt idx="2">
                  <c:v>Jautājumu atbildes bija skaidras</c:v>
                </c:pt>
                <c:pt idx="3">
                  <c:v>Atbildot uz jautājumiem es biju godīgs un atklāts </c:v>
                </c:pt>
              </c:strCache>
            </c:strRef>
          </c:cat>
          <c:val>
            <c:numRef>
              <c:f>Sheet1!$B$2:$B$5</c:f>
              <c:numCache>
                <c:formatCode>0%</c:formatCode>
                <c:ptCount val="4"/>
                <c:pt idx="0">
                  <c:v>0.18387096774193548</c:v>
                </c:pt>
                <c:pt idx="1">
                  <c:v>0.75483870967741939</c:v>
                </c:pt>
                <c:pt idx="2">
                  <c:v>0.89677419354838706</c:v>
                </c:pt>
                <c:pt idx="3">
                  <c:v>0.967741935483871</c:v>
                </c:pt>
              </c:numCache>
            </c:numRef>
          </c:val>
          <c:extLst>
            <c:ext xmlns:c16="http://schemas.microsoft.com/office/drawing/2014/chart" uri="{C3380CC4-5D6E-409C-BE32-E72D297353CC}">
              <c16:uniqueId val="{00000000-2D8A-4641-8B51-10F1544CAD1E}"/>
            </c:ext>
          </c:extLst>
        </c:ser>
        <c:ser>
          <c:idx val="1"/>
          <c:order val="1"/>
          <c:tx>
            <c:strRef>
              <c:f>Sheet1!$C$1</c:f>
              <c:strCache>
                <c:ptCount val="1"/>
                <c:pt idx="0">
                  <c:v>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Domāju, ka anketēšanās laikā sniegtās atbildes var negatīvi ietekmēt sportiskās karjeras</c:v>
                </c:pt>
                <c:pt idx="1">
                  <c:v>Esmu pārliecināts, par anketēšanās un atbilžu konfidencialitāti</c:v>
                </c:pt>
                <c:pt idx="2">
                  <c:v>Jautājumu atbildes bija skaidras</c:v>
                </c:pt>
                <c:pt idx="3">
                  <c:v>Atbildot uz jautājumiem es biju godīgs un atklāts </c:v>
                </c:pt>
              </c:strCache>
            </c:strRef>
          </c:cat>
          <c:val>
            <c:numRef>
              <c:f>Sheet1!$C$2:$C$5</c:f>
              <c:numCache>
                <c:formatCode>0%</c:formatCode>
                <c:ptCount val="4"/>
                <c:pt idx="0">
                  <c:v>0.81612903225806444</c:v>
                </c:pt>
                <c:pt idx="1">
                  <c:v>0.24516129032258063</c:v>
                </c:pt>
                <c:pt idx="2">
                  <c:v>0.1032258064516129</c:v>
                </c:pt>
                <c:pt idx="3">
                  <c:v>3.2258064516129031E-2</c:v>
                </c:pt>
              </c:numCache>
            </c:numRef>
          </c:val>
          <c:extLst>
            <c:ext xmlns:c16="http://schemas.microsoft.com/office/drawing/2014/chart" uri="{C3380CC4-5D6E-409C-BE32-E72D297353CC}">
              <c16:uniqueId val="{00000001-2D8A-4641-8B51-10F1544CAD1E}"/>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4367966290141963"/>
          <c:y val="0.9100655300621493"/>
          <c:w val="0.55631010093837618"/>
          <c:h val="8.892787224069594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0649460731301"/>
          <c:y val="3.975316425439409E-2"/>
          <c:w val="0.87840124124358188"/>
          <c:h val="0.96022788209676269"/>
        </c:manualLayout>
      </c:layout>
      <c:barChart>
        <c:barDir val="bar"/>
        <c:grouping val="clustered"/>
        <c:varyColors val="0"/>
        <c:ser>
          <c:idx val="0"/>
          <c:order val="0"/>
          <c:tx>
            <c:strRef>
              <c:f>Sheet1!$B$1</c:f>
              <c:strCache>
                <c:ptCount val="1"/>
                <c:pt idx="0">
                  <c:v>Series 1</c:v>
                </c:pt>
              </c:strCache>
            </c:strRef>
          </c:tx>
          <c:spPr>
            <a:solidFill>
              <a:schemeClr val="accent4">
                <a:lumMod val="50000"/>
              </a:schemeClr>
            </a:solidFill>
          </c:spPr>
          <c:invertIfNegative val="0"/>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2019</c:v>
                </c:pt>
                <c:pt idx="1">
                  <c:v>2025</c:v>
                </c:pt>
              </c:numCache>
            </c:numRef>
          </c:cat>
          <c:val>
            <c:numRef>
              <c:f>Sheet1!$B$2:$B$3</c:f>
              <c:numCache>
                <c:formatCode>0.0</c:formatCode>
                <c:ptCount val="2"/>
                <c:pt idx="0">
                  <c:v>2.61</c:v>
                </c:pt>
                <c:pt idx="1">
                  <c:v>3.73</c:v>
                </c:pt>
              </c:numCache>
            </c:numRef>
          </c:val>
          <c:extLst>
            <c:ext xmlns:c16="http://schemas.microsoft.com/office/drawing/2014/chart" uri="{C3380CC4-5D6E-409C-BE32-E72D297353CC}">
              <c16:uniqueId val="{00000000-D2C9-4524-8DBA-C7772528D265}"/>
            </c:ext>
          </c:extLst>
        </c:ser>
        <c:dLbls>
          <c:showLegendKey val="0"/>
          <c:showVal val="0"/>
          <c:showCatName val="0"/>
          <c:showSerName val="0"/>
          <c:showPercent val="0"/>
          <c:showBubbleSize val="0"/>
        </c:dLbls>
        <c:gapWidth val="50"/>
        <c:axId val="-1640710144"/>
        <c:axId val="-1640716672"/>
      </c:barChart>
      <c:catAx>
        <c:axId val="-1640710144"/>
        <c:scaling>
          <c:orientation val="minMax"/>
        </c:scaling>
        <c:delete val="0"/>
        <c:axPos val="l"/>
        <c:numFmt formatCode="General" sourceLinked="0"/>
        <c:majorTickMark val="out"/>
        <c:minorTickMark val="none"/>
        <c:tickLblPos val="nextTo"/>
        <c:txPr>
          <a:bodyPr/>
          <a:lstStyle/>
          <a:p>
            <a:pPr>
              <a:defRPr lang="en-US" sz="1050" b="1" i="0"/>
            </a:pPr>
            <a:endParaRPr lang="en-US"/>
          </a:p>
        </c:txPr>
        <c:crossAx val="-1640716672"/>
        <c:crosses val="autoZero"/>
        <c:auto val="1"/>
        <c:lblAlgn val="ctr"/>
        <c:lblOffset val="100"/>
        <c:noMultiLvlLbl val="0"/>
      </c:catAx>
      <c:valAx>
        <c:axId val="-1640716672"/>
        <c:scaling>
          <c:orientation val="minMax"/>
          <c:max val="5"/>
          <c:min val="0"/>
        </c:scaling>
        <c:delete val="1"/>
        <c:axPos val="b"/>
        <c:numFmt formatCode="0.0" sourceLinked="1"/>
        <c:majorTickMark val="out"/>
        <c:minorTickMark val="none"/>
        <c:tickLblPos val="nextTo"/>
        <c:crossAx val="-1640710144"/>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76127787834986"/>
          <c:y val="3.1293547655313075E-4"/>
          <c:w val="0.89823872212165012"/>
          <c:h val="0.75730520357347331"/>
        </c:manualLayout>
      </c:layout>
      <c:barChart>
        <c:barDir val="bar"/>
        <c:grouping val="percentStacked"/>
        <c:varyColors val="0"/>
        <c:ser>
          <c:idx val="0"/>
          <c:order val="0"/>
          <c:tx>
            <c:strRef>
              <c:f>Sheet1!$B$2</c:f>
              <c:strCache>
                <c:ptCount val="1"/>
                <c:pt idx="0">
                  <c:v>11 un vairāk reizes</c:v>
                </c:pt>
              </c:strCache>
            </c:strRef>
          </c:tx>
          <c:spPr>
            <a:solidFill>
              <a:srgbClr val="ED7D31">
                <a:lumMod val="5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0.27</c:v>
                </c:pt>
                <c:pt idx="1">
                  <c:v>9.9678456591639875E-2</c:v>
                </c:pt>
              </c:numCache>
            </c:numRef>
          </c:val>
          <c:extLst>
            <c:ext xmlns:c16="http://schemas.microsoft.com/office/drawing/2014/chart" uri="{C3380CC4-5D6E-409C-BE32-E72D297353CC}">
              <c16:uniqueId val="{00000000-4FD5-49EF-9261-C3384EF35DF7}"/>
            </c:ext>
          </c:extLst>
        </c:ser>
        <c:ser>
          <c:idx val="1"/>
          <c:order val="1"/>
          <c:tx>
            <c:strRef>
              <c:f>Sheet1!$C$2</c:f>
              <c:strCache>
                <c:ptCount val="1"/>
                <c:pt idx="0">
                  <c:v>6-10 reizes</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0.22</c:v>
                </c:pt>
                <c:pt idx="1">
                  <c:v>0.135048231511254</c:v>
                </c:pt>
              </c:numCache>
            </c:numRef>
          </c:val>
          <c:extLst>
            <c:ext xmlns:c16="http://schemas.microsoft.com/office/drawing/2014/chart" uri="{C3380CC4-5D6E-409C-BE32-E72D297353CC}">
              <c16:uniqueId val="{00000001-4FD5-49EF-9261-C3384EF35DF7}"/>
            </c:ext>
          </c:extLst>
        </c:ser>
        <c:ser>
          <c:idx val="2"/>
          <c:order val="2"/>
          <c:tx>
            <c:strRef>
              <c:f>Sheet1!$D$2</c:f>
              <c:strCache>
                <c:ptCount val="1"/>
                <c:pt idx="0">
                  <c:v>3-5 reizes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0.22</c:v>
                </c:pt>
                <c:pt idx="1">
                  <c:v>0.14790996784565916</c:v>
                </c:pt>
              </c:numCache>
            </c:numRef>
          </c:val>
          <c:extLst>
            <c:ext xmlns:c16="http://schemas.microsoft.com/office/drawing/2014/chart" uri="{C3380CC4-5D6E-409C-BE32-E72D297353CC}">
              <c16:uniqueId val="{00000002-4FD5-49EF-9261-C3384EF35DF7}"/>
            </c:ext>
          </c:extLst>
        </c:ser>
        <c:ser>
          <c:idx val="3"/>
          <c:order val="3"/>
          <c:tx>
            <c:strRef>
              <c:f>Sheet1!$E$2</c:f>
              <c:strCache>
                <c:ptCount val="1"/>
                <c:pt idx="0">
                  <c:v>1-2 reizes</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Sheet1!$E$3:$E$4</c:f>
              <c:numCache>
                <c:formatCode>0%</c:formatCode>
                <c:ptCount val="2"/>
                <c:pt idx="0">
                  <c:v>0.11</c:v>
                </c:pt>
                <c:pt idx="1">
                  <c:v>0.10289389067524116</c:v>
                </c:pt>
              </c:numCache>
            </c:numRef>
          </c:val>
          <c:extLst>
            <c:ext xmlns:c16="http://schemas.microsoft.com/office/drawing/2014/chart" uri="{C3380CC4-5D6E-409C-BE32-E72D297353CC}">
              <c16:uniqueId val="{00000003-4FD5-49EF-9261-C3384EF35DF7}"/>
            </c:ext>
          </c:extLst>
        </c:ser>
        <c:ser>
          <c:idx val="4"/>
          <c:order val="4"/>
          <c:tx>
            <c:strRef>
              <c:f>Sheet1!$F$2</c:f>
              <c:strCache>
                <c:ptCount val="1"/>
                <c:pt idx="0">
                  <c:v>Nevienu reizi</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Sheet1!$F$3:$F$4</c:f>
              <c:numCache>
                <c:formatCode>0%</c:formatCode>
                <c:ptCount val="2"/>
                <c:pt idx="0">
                  <c:v>0.13</c:v>
                </c:pt>
                <c:pt idx="1">
                  <c:v>0.4662379421221865</c:v>
                </c:pt>
              </c:numCache>
            </c:numRef>
          </c:val>
          <c:extLst>
            <c:ext xmlns:c16="http://schemas.microsoft.com/office/drawing/2014/chart" uri="{C3380CC4-5D6E-409C-BE32-E72D297353CC}">
              <c16:uniqueId val="{00000004-4FD5-49EF-9261-C3384EF35DF7}"/>
            </c:ext>
          </c:extLst>
        </c:ser>
        <c:ser>
          <c:idx val="5"/>
          <c:order val="5"/>
          <c:tx>
            <c:strRef>
              <c:f>Sheet1!$G$2</c:f>
              <c:strCache>
                <c:ptCount val="1"/>
                <c:pt idx="0">
                  <c:v>Nevēlas atbildēt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Sheet1!$G$3:$G$4</c:f>
              <c:numCache>
                <c:formatCode>0%</c:formatCode>
                <c:ptCount val="2"/>
                <c:pt idx="0">
                  <c:v>0.05</c:v>
                </c:pt>
                <c:pt idx="1">
                  <c:v>4.8231511254019289E-2</c:v>
                </c:pt>
              </c:numCache>
            </c:numRef>
          </c:val>
          <c:extLst>
            <c:ext xmlns:c16="http://schemas.microsoft.com/office/drawing/2014/chart" uri="{C3380CC4-5D6E-409C-BE32-E72D297353CC}">
              <c16:uniqueId val="{00000005-4FD5-49EF-9261-C3384EF35DF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4.9502738245607643E-2"/>
          <c:y val="0.8358212885244839"/>
          <c:w val="0.95049726175439242"/>
          <c:h val="0.1641787114755161"/>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3858483933021"/>
          <c:y val="1.2445588522787807E-2"/>
          <c:w val="0.48130811844415178"/>
          <c:h val="0.97043476475593848"/>
        </c:manualLayout>
      </c:layout>
      <c:barChart>
        <c:barDir val="bar"/>
        <c:grouping val="clustered"/>
        <c:varyColors val="0"/>
        <c:ser>
          <c:idx val="0"/>
          <c:order val="0"/>
          <c:tx>
            <c:strRef>
              <c:f>Sheet1!$B$1</c:f>
              <c:strCache>
                <c:ptCount val="1"/>
                <c:pt idx="0">
                  <c:v>2024</c:v>
                </c:pt>
              </c:strCache>
            </c:strRef>
          </c:tx>
          <c:spPr>
            <a:solidFill>
              <a:schemeClr val="accent6"/>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38AD-4702-9C99-E2C016A446BB}"/>
              </c:ext>
            </c:extLst>
          </c:dPt>
          <c:dPt>
            <c:idx val="1"/>
            <c:invertIfNegative val="0"/>
            <c:bubble3D val="0"/>
            <c:spPr>
              <a:solidFill>
                <a:schemeClr val="accent5"/>
              </a:solidFill>
            </c:spPr>
            <c:extLst>
              <c:ext xmlns:c16="http://schemas.microsoft.com/office/drawing/2014/chart" uri="{C3380CC4-5D6E-409C-BE32-E72D297353CC}">
                <c16:uniqueId val="{00000002-38AD-4702-9C99-E2C016A446BB}"/>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Nevēlas atbildēt</c:v>
                </c:pt>
                <c:pt idx="1">
                  <c:v>Nevienu reizi</c:v>
                </c:pt>
                <c:pt idx="2">
                  <c:v>1 reizi</c:v>
                </c:pt>
                <c:pt idx="3">
                  <c:v>2 reizes</c:v>
                </c:pt>
                <c:pt idx="4">
                  <c:v>3 reizes</c:v>
                </c:pt>
                <c:pt idx="5">
                  <c:v>4 reizes</c:v>
                </c:pt>
                <c:pt idx="6">
                  <c:v>5 reizes</c:v>
                </c:pt>
                <c:pt idx="7">
                  <c:v>6 reizes</c:v>
                </c:pt>
                <c:pt idx="8">
                  <c:v>7 reizes</c:v>
                </c:pt>
                <c:pt idx="9">
                  <c:v>8 reizes</c:v>
                </c:pt>
                <c:pt idx="10">
                  <c:v>9 reizes</c:v>
                </c:pt>
                <c:pt idx="11">
                  <c:v>10 reizes</c:v>
                </c:pt>
                <c:pt idx="12">
                  <c:v>11-15 reizes</c:v>
                </c:pt>
                <c:pt idx="13">
                  <c:v>16-20 reizes</c:v>
                </c:pt>
                <c:pt idx="14">
                  <c:v>21 un vairāk reizes</c:v>
                </c:pt>
              </c:strCache>
            </c:strRef>
          </c:cat>
          <c:val>
            <c:numRef>
              <c:f>Sheet1!$B$2:$B$16</c:f>
              <c:numCache>
                <c:formatCode>0%</c:formatCode>
                <c:ptCount val="15"/>
                <c:pt idx="0">
                  <c:v>4.8231511254019289E-2</c:v>
                </c:pt>
                <c:pt idx="1">
                  <c:v>0.4662379421221865</c:v>
                </c:pt>
                <c:pt idx="2">
                  <c:v>5.4662379421221867E-2</c:v>
                </c:pt>
                <c:pt idx="3">
                  <c:v>4.8231511254019289E-2</c:v>
                </c:pt>
                <c:pt idx="4">
                  <c:v>5.1446945337620578E-2</c:v>
                </c:pt>
                <c:pt idx="5">
                  <c:v>4.8231511254019289E-2</c:v>
                </c:pt>
                <c:pt idx="6">
                  <c:v>4.8231511254019289E-2</c:v>
                </c:pt>
                <c:pt idx="7">
                  <c:v>4.5016077170418008E-2</c:v>
                </c:pt>
                <c:pt idx="8">
                  <c:v>3.8585209003215437E-2</c:v>
                </c:pt>
                <c:pt idx="9">
                  <c:v>2.5723472668810289E-2</c:v>
                </c:pt>
                <c:pt idx="10">
                  <c:v>6.4308681672025723E-3</c:v>
                </c:pt>
                <c:pt idx="11">
                  <c:v>1.9292604501607719E-2</c:v>
                </c:pt>
                <c:pt idx="12">
                  <c:v>2.2508038585209004E-2</c:v>
                </c:pt>
                <c:pt idx="13">
                  <c:v>4.5016077170418008E-2</c:v>
                </c:pt>
                <c:pt idx="14">
                  <c:v>3.215434083601286E-2</c:v>
                </c:pt>
              </c:numCache>
            </c:numRef>
          </c:val>
          <c:extLst>
            <c:ext xmlns:c16="http://schemas.microsoft.com/office/drawing/2014/chart" uri="{C3380CC4-5D6E-409C-BE32-E72D297353CC}">
              <c16:uniqueId val="{00000003-38AD-4702-9C99-E2C016A446BB}"/>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0649460731301"/>
          <c:y val="3.975316425439409E-2"/>
          <c:w val="0.87840124124358188"/>
          <c:h val="0.96022788209676269"/>
        </c:manualLayout>
      </c:layout>
      <c:barChart>
        <c:barDir val="bar"/>
        <c:grouping val="clustered"/>
        <c:varyColors val="0"/>
        <c:ser>
          <c:idx val="0"/>
          <c:order val="0"/>
          <c:tx>
            <c:strRef>
              <c:f>Sheet1!$B$1</c:f>
              <c:strCache>
                <c:ptCount val="1"/>
                <c:pt idx="0">
                  <c:v>Series 1</c:v>
                </c:pt>
              </c:strCache>
            </c:strRef>
          </c:tx>
          <c:spPr>
            <a:solidFill>
              <a:schemeClr val="accent4">
                <a:lumMod val="50000"/>
              </a:schemeClr>
            </a:solidFill>
          </c:spPr>
          <c:invertIfNegative val="0"/>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2019</c:v>
                </c:pt>
                <c:pt idx="1">
                  <c:v>2025</c:v>
                </c:pt>
              </c:numCache>
            </c:numRef>
          </c:cat>
          <c:val>
            <c:numRef>
              <c:f>Sheet1!$B$2:$B$3</c:f>
              <c:numCache>
                <c:formatCode>0.0</c:formatCode>
                <c:ptCount val="2"/>
                <c:pt idx="0">
                  <c:v>12.34</c:v>
                </c:pt>
                <c:pt idx="1">
                  <c:v>8.6423841059602662</c:v>
                </c:pt>
              </c:numCache>
            </c:numRef>
          </c:val>
          <c:extLst>
            <c:ext xmlns:c16="http://schemas.microsoft.com/office/drawing/2014/chart" uri="{C3380CC4-5D6E-409C-BE32-E72D297353CC}">
              <c16:uniqueId val="{00000000-DA88-4C55-8F30-01AFB077E236}"/>
            </c:ext>
          </c:extLst>
        </c:ser>
        <c:dLbls>
          <c:showLegendKey val="0"/>
          <c:showVal val="0"/>
          <c:showCatName val="0"/>
          <c:showSerName val="0"/>
          <c:showPercent val="0"/>
          <c:showBubbleSize val="0"/>
        </c:dLbls>
        <c:gapWidth val="50"/>
        <c:axId val="-1640710144"/>
        <c:axId val="-1640716672"/>
      </c:barChart>
      <c:catAx>
        <c:axId val="-1640710144"/>
        <c:scaling>
          <c:orientation val="minMax"/>
        </c:scaling>
        <c:delete val="0"/>
        <c:axPos val="l"/>
        <c:numFmt formatCode="General" sourceLinked="0"/>
        <c:majorTickMark val="out"/>
        <c:minorTickMark val="none"/>
        <c:tickLblPos val="nextTo"/>
        <c:txPr>
          <a:bodyPr/>
          <a:lstStyle/>
          <a:p>
            <a:pPr>
              <a:defRPr lang="en-US" sz="1050" b="1" i="0"/>
            </a:pPr>
            <a:endParaRPr lang="en-US"/>
          </a:p>
        </c:txPr>
        <c:crossAx val="-1640716672"/>
        <c:crosses val="autoZero"/>
        <c:auto val="1"/>
        <c:lblAlgn val="ctr"/>
        <c:lblOffset val="100"/>
        <c:noMultiLvlLbl val="0"/>
      </c:catAx>
      <c:valAx>
        <c:axId val="-1640716672"/>
        <c:scaling>
          <c:orientation val="minMax"/>
          <c:max val="15"/>
          <c:min val="0"/>
        </c:scaling>
        <c:delete val="1"/>
        <c:axPos val="b"/>
        <c:numFmt formatCode="0.0" sourceLinked="1"/>
        <c:majorTickMark val="out"/>
        <c:minorTickMark val="none"/>
        <c:tickLblPos val="nextTo"/>
        <c:crossAx val="-1640710144"/>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76127787834986"/>
          <c:y val="3.1293547655313075E-4"/>
          <c:w val="0.89823872212165012"/>
          <c:h val="0.75730520357347331"/>
        </c:manualLayout>
      </c:layout>
      <c:barChart>
        <c:barDir val="bar"/>
        <c:grouping val="percentStacked"/>
        <c:varyColors val="0"/>
        <c:ser>
          <c:idx val="0"/>
          <c:order val="0"/>
          <c:tx>
            <c:strRef>
              <c:f>Sheet1!$B$2</c:f>
              <c:strCache>
                <c:ptCount val="1"/>
                <c:pt idx="0">
                  <c:v>11 un vairāk reizes</c:v>
                </c:pt>
              </c:strCache>
            </c:strRef>
          </c:tx>
          <c:spPr>
            <a:solidFill>
              <a:srgbClr val="ED7D31">
                <a:lumMod val="5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0.15</c:v>
                </c:pt>
                <c:pt idx="1">
                  <c:v>9.2715231788079486E-2</c:v>
                </c:pt>
              </c:numCache>
            </c:numRef>
          </c:val>
          <c:extLst>
            <c:ext xmlns:c16="http://schemas.microsoft.com/office/drawing/2014/chart" uri="{C3380CC4-5D6E-409C-BE32-E72D297353CC}">
              <c16:uniqueId val="{00000000-2136-4034-B765-443DCC3A221F}"/>
            </c:ext>
          </c:extLst>
        </c:ser>
        <c:ser>
          <c:idx val="1"/>
          <c:order val="1"/>
          <c:tx>
            <c:strRef>
              <c:f>Sheet1!$C$2</c:f>
              <c:strCache>
                <c:ptCount val="1"/>
                <c:pt idx="0">
                  <c:v>6-10 reizes</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0.16</c:v>
                </c:pt>
                <c:pt idx="1">
                  <c:v>0.10596026490066224</c:v>
                </c:pt>
              </c:numCache>
            </c:numRef>
          </c:val>
          <c:extLst>
            <c:ext xmlns:c16="http://schemas.microsoft.com/office/drawing/2014/chart" uri="{C3380CC4-5D6E-409C-BE32-E72D297353CC}">
              <c16:uniqueId val="{00000001-2136-4034-B765-443DCC3A221F}"/>
            </c:ext>
          </c:extLst>
        </c:ser>
        <c:ser>
          <c:idx val="2"/>
          <c:order val="2"/>
          <c:tx>
            <c:strRef>
              <c:f>Sheet1!$D$2</c:f>
              <c:strCache>
                <c:ptCount val="1"/>
                <c:pt idx="0">
                  <c:v>3-5 reizes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0.28000000000000003</c:v>
                </c:pt>
                <c:pt idx="1">
                  <c:v>0.16556291390728478</c:v>
                </c:pt>
              </c:numCache>
            </c:numRef>
          </c:val>
          <c:extLst>
            <c:ext xmlns:c16="http://schemas.microsoft.com/office/drawing/2014/chart" uri="{C3380CC4-5D6E-409C-BE32-E72D297353CC}">
              <c16:uniqueId val="{00000002-2136-4034-B765-443DCC3A221F}"/>
            </c:ext>
          </c:extLst>
        </c:ser>
        <c:ser>
          <c:idx val="3"/>
          <c:order val="3"/>
          <c:tx>
            <c:strRef>
              <c:f>Sheet1!$E$2</c:f>
              <c:strCache>
                <c:ptCount val="1"/>
                <c:pt idx="0">
                  <c:v>1-2 reizes</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Sheet1!$E$3:$E$4</c:f>
              <c:numCache>
                <c:formatCode>0%</c:formatCode>
                <c:ptCount val="2"/>
                <c:pt idx="0">
                  <c:v>0.25</c:v>
                </c:pt>
                <c:pt idx="1">
                  <c:v>0.28476821192052981</c:v>
                </c:pt>
              </c:numCache>
            </c:numRef>
          </c:val>
          <c:extLst>
            <c:ext xmlns:c16="http://schemas.microsoft.com/office/drawing/2014/chart" uri="{C3380CC4-5D6E-409C-BE32-E72D297353CC}">
              <c16:uniqueId val="{00000003-2136-4034-B765-443DCC3A221F}"/>
            </c:ext>
          </c:extLst>
        </c:ser>
        <c:ser>
          <c:idx val="4"/>
          <c:order val="4"/>
          <c:tx>
            <c:strRef>
              <c:f>Sheet1!$F$2</c:f>
              <c:strCache>
                <c:ptCount val="1"/>
                <c:pt idx="0">
                  <c:v>Nevienu reizi</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Sheet1!$F$3:$F$4</c:f>
              <c:numCache>
                <c:formatCode>0%</c:formatCode>
                <c:ptCount val="2"/>
                <c:pt idx="0">
                  <c:v>0.15</c:v>
                </c:pt>
                <c:pt idx="1">
                  <c:v>0.29139072847682118</c:v>
                </c:pt>
              </c:numCache>
            </c:numRef>
          </c:val>
          <c:extLst>
            <c:ext xmlns:c16="http://schemas.microsoft.com/office/drawing/2014/chart" uri="{C3380CC4-5D6E-409C-BE32-E72D297353CC}">
              <c16:uniqueId val="{00000004-2136-4034-B765-443DCC3A221F}"/>
            </c:ext>
          </c:extLst>
        </c:ser>
        <c:ser>
          <c:idx val="5"/>
          <c:order val="5"/>
          <c:tx>
            <c:strRef>
              <c:f>Sheet1!$G$2</c:f>
              <c:strCache>
                <c:ptCount val="1"/>
                <c:pt idx="0">
                  <c:v>Nevēlas atbildēt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Sheet1!$G$3:$G$4</c:f>
              <c:numCache>
                <c:formatCode>0%</c:formatCode>
                <c:ptCount val="2"/>
                <c:pt idx="0">
                  <c:v>0.01</c:v>
                </c:pt>
                <c:pt idx="1">
                  <c:v>5.9602649006622516E-2</c:v>
                </c:pt>
              </c:numCache>
            </c:numRef>
          </c:val>
          <c:extLst>
            <c:ext xmlns:c16="http://schemas.microsoft.com/office/drawing/2014/chart" uri="{C3380CC4-5D6E-409C-BE32-E72D297353CC}">
              <c16:uniqueId val="{00000005-2136-4034-B765-443DCC3A221F}"/>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4.9502738245607643E-2"/>
          <c:y val="0.8358212885244839"/>
          <c:w val="0.95049726175439242"/>
          <c:h val="0.1641787114755161"/>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3858483933021"/>
          <c:y val="1.2445588522787807E-2"/>
          <c:w val="0.48130811844415178"/>
          <c:h val="0.97043476475593848"/>
        </c:manualLayout>
      </c:layout>
      <c:barChart>
        <c:barDir val="bar"/>
        <c:grouping val="clustered"/>
        <c:varyColors val="0"/>
        <c:ser>
          <c:idx val="0"/>
          <c:order val="0"/>
          <c:tx>
            <c:strRef>
              <c:f>Sheet1!$B$1</c:f>
              <c:strCache>
                <c:ptCount val="1"/>
                <c:pt idx="0">
                  <c:v>2024</c:v>
                </c:pt>
              </c:strCache>
            </c:strRef>
          </c:tx>
          <c:spPr>
            <a:solidFill>
              <a:schemeClr val="accent6"/>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C2AD-414B-A37B-18CC8D06E611}"/>
              </c:ext>
            </c:extLst>
          </c:dPt>
          <c:dPt>
            <c:idx val="1"/>
            <c:invertIfNegative val="0"/>
            <c:bubble3D val="0"/>
            <c:spPr>
              <a:solidFill>
                <a:schemeClr val="accent5"/>
              </a:solidFill>
            </c:spPr>
            <c:extLst>
              <c:ext xmlns:c16="http://schemas.microsoft.com/office/drawing/2014/chart" uri="{C3380CC4-5D6E-409C-BE32-E72D297353CC}">
                <c16:uniqueId val="{00000002-C2AD-414B-A37B-18CC8D06E611}"/>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Nevēlas atbildēt</c:v>
                </c:pt>
                <c:pt idx="1">
                  <c:v>Nevienu reizi</c:v>
                </c:pt>
                <c:pt idx="2">
                  <c:v>1</c:v>
                </c:pt>
                <c:pt idx="3">
                  <c:v>2</c:v>
                </c:pt>
                <c:pt idx="4">
                  <c:v>3</c:v>
                </c:pt>
                <c:pt idx="5">
                  <c:v>4</c:v>
                </c:pt>
                <c:pt idx="6">
                  <c:v>5</c:v>
                </c:pt>
                <c:pt idx="7">
                  <c:v>6</c:v>
                </c:pt>
                <c:pt idx="8">
                  <c:v>7</c:v>
                </c:pt>
                <c:pt idx="9">
                  <c:v>8</c:v>
                </c:pt>
                <c:pt idx="10">
                  <c:v>9</c:v>
                </c:pt>
                <c:pt idx="11">
                  <c:v>10</c:v>
                </c:pt>
                <c:pt idx="12">
                  <c:v>11-15 reizes</c:v>
                </c:pt>
                <c:pt idx="13">
                  <c:v>16-20 reizes</c:v>
                </c:pt>
                <c:pt idx="14">
                  <c:v>21 un vairāk reizes</c:v>
                </c:pt>
              </c:strCache>
            </c:strRef>
          </c:cat>
          <c:val>
            <c:numRef>
              <c:f>Sheet1!$B$2:$B$16</c:f>
              <c:numCache>
                <c:formatCode>0%</c:formatCode>
                <c:ptCount val="15"/>
                <c:pt idx="0">
                  <c:v>5.9602649006622516E-2</c:v>
                </c:pt>
                <c:pt idx="1">
                  <c:v>0.29139072847682118</c:v>
                </c:pt>
                <c:pt idx="2">
                  <c:v>0.16556291390728478</c:v>
                </c:pt>
                <c:pt idx="3">
                  <c:v>0.11920529801324503</c:v>
                </c:pt>
                <c:pt idx="4">
                  <c:v>8.6092715231788089E-2</c:v>
                </c:pt>
                <c:pt idx="5">
                  <c:v>3.3112582781456956E-2</c:v>
                </c:pt>
                <c:pt idx="6">
                  <c:v>4.6357615894039729E-2</c:v>
                </c:pt>
                <c:pt idx="7">
                  <c:v>2.6490066225165566E-2</c:v>
                </c:pt>
                <c:pt idx="8">
                  <c:v>1.9867549668874173E-2</c:v>
                </c:pt>
                <c:pt idx="9">
                  <c:v>6.6225165562913916E-3</c:v>
                </c:pt>
                <c:pt idx="10">
                  <c:v>6.6225165562913916E-3</c:v>
                </c:pt>
                <c:pt idx="11">
                  <c:v>4.6357615894039729E-2</c:v>
                </c:pt>
                <c:pt idx="12">
                  <c:v>6.6225165562913912E-2</c:v>
                </c:pt>
                <c:pt idx="13">
                  <c:v>1.9867549668874177E-2</c:v>
                </c:pt>
                <c:pt idx="14">
                  <c:v>6.6225165562913916E-3</c:v>
                </c:pt>
              </c:numCache>
            </c:numRef>
          </c:val>
          <c:extLst>
            <c:ext xmlns:c16="http://schemas.microsoft.com/office/drawing/2014/chart" uri="{C3380CC4-5D6E-409C-BE32-E72D297353CC}">
              <c16:uniqueId val="{00000003-C2AD-414B-A37B-18CC8D06E611}"/>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0649460731301"/>
          <c:y val="3.975316425439409E-2"/>
          <c:w val="0.87840124124358188"/>
          <c:h val="0.96022788209676269"/>
        </c:manualLayout>
      </c:layout>
      <c:barChart>
        <c:barDir val="bar"/>
        <c:grouping val="clustered"/>
        <c:varyColors val="0"/>
        <c:ser>
          <c:idx val="0"/>
          <c:order val="0"/>
          <c:tx>
            <c:strRef>
              <c:f>Sheet1!$B$1</c:f>
              <c:strCache>
                <c:ptCount val="1"/>
                <c:pt idx="0">
                  <c:v>Series 1</c:v>
                </c:pt>
              </c:strCache>
            </c:strRef>
          </c:tx>
          <c:spPr>
            <a:solidFill>
              <a:schemeClr val="accent4">
                <a:lumMod val="50000"/>
              </a:schemeClr>
            </a:solidFill>
          </c:spPr>
          <c:invertIfNegative val="0"/>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2019</c:v>
                </c:pt>
                <c:pt idx="1">
                  <c:v>2025</c:v>
                </c:pt>
              </c:numCache>
            </c:numRef>
          </c:cat>
          <c:val>
            <c:numRef>
              <c:f>Sheet1!$B$2:$B$3</c:f>
              <c:numCache>
                <c:formatCode>0.0</c:formatCode>
                <c:ptCount val="2"/>
                <c:pt idx="0">
                  <c:v>7.73</c:v>
                </c:pt>
                <c:pt idx="1">
                  <c:v>5.1224489795918373</c:v>
                </c:pt>
              </c:numCache>
            </c:numRef>
          </c:val>
          <c:extLst>
            <c:ext xmlns:c16="http://schemas.microsoft.com/office/drawing/2014/chart" uri="{C3380CC4-5D6E-409C-BE32-E72D297353CC}">
              <c16:uniqueId val="{00000000-59BF-4227-9F7C-398CD583324C}"/>
            </c:ext>
          </c:extLst>
        </c:ser>
        <c:dLbls>
          <c:showLegendKey val="0"/>
          <c:showVal val="0"/>
          <c:showCatName val="0"/>
          <c:showSerName val="0"/>
          <c:showPercent val="0"/>
          <c:showBubbleSize val="0"/>
        </c:dLbls>
        <c:gapWidth val="50"/>
        <c:axId val="-1640710144"/>
        <c:axId val="-1640716672"/>
      </c:barChart>
      <c:catAx>
        <c:axId val="-1640710144"/>
        <c:scaling>
          <c:orientation val="minMax"/>
        </c:scaling>
        <c:delete val="0"/>
        <c:axPos val="l"/>
        <c:numFmt formatCode="General" sourceLinked="0"/>
        <c:majorTickMark val="out"/>
        <c:minorTickMark val="none"/>
        <c:tickLblPos val="nextTo"/>
        <c:txPr>
          <a:bodyPr/>
          <a:lstStyle/>
          <a:p>
            <a:pPr>
              <a:defRPr lang="en-US" sz="1050" b="1" i="0"/>
            </a:pPr>
            <a:endParaRPr lang="en-US"/>
          </a:p>
        </c:txPr>
        <c:crossAx val="-1640716672"/>
        <c:crosses val="autoZero"/>
        <c:auto val="1"/>
        <c:lblAlgn val="ctr"/>
        <c:lblOffset val="100"/>
        <c:noMultiLvlLbl val="0"/>
      </c:catAx>
      <c:valAx>
        <c:axId val="-1640716672"/>
        <c:scaling>
          <c:orientation val="minMax"/>
          <c:max val="10"/>
          <c:min val="0"/>
        </c:scaling>
        <c:delete val="1"/>
        <c:axPos val="b"/>
        <c:numFmt formatCode="0.0" sourceLinked="1"/>
        <c:majorTickMark val="out"/>
        <c:minorTickMark val="none"/>
        <c:tickLblPos val="nextTo"/>
        <c:crossAx val="-1640710144"/>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76127787834986"/>
          <c:y val="3.1293547655313075E-4"/>
          <c:w val="0.89823872212165012"/>
          <c:h val="0.86019919845307924"/>
        </c:manualLayout>
      </c:layout>
      <c:barChart>
        <c:barDir val="bar"/>
        <c:grouping val="percentStacked"/>
        <c:varyColors val="0"/>
        <c:ser>
          <c:idx val="0"/>
          <c:order val="0"/>
          <c:tx>
            <c:strRef>
              <c:f>Sheet1!$B$2</c:f>
              <c:strCache>
                <c:ptCount val="1"/>
                <c:pt idx="0">
                  <c:v>Vienmēr</c:v>
                </c:pt>
              </c:strCache>
            </c:strRef>
          </c:tx>
          <c:spPr>
            <a:solidFill>
              <a:srgbClr val="C00000"/>
            </a:solidFill>
          </c:spPr>
          <c:invertIfNegative val="0"/>
          <c:dLbls>
            <c:dLbl>
              <c:idx val="1"/>
              <c:layout>
                <c:manualLayout>
                  <c:x val="6.0703646074481621E-3"/>
                  <c:y val="-1.96496678608403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27-4E8F-BE9B-DD69BD617A32}"/>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1">
                  <c:v>6.1349693251533744E-3</c:v>
                </c:pt>
              </c:numCache>
            </c:numRef>
          </c:val>
          <c:extLst>
            <c:ext xmlns:c16="http://schemas.microsoft.com/office/drawing/2014/chart" uri="{C3380CC4-5D6E-409C-BE32-E72D297353CC}">
              <c16:uniqueId val="{00000000-1727-4E8F-BE9B-DD69BD617A32}"/>
            </c:ext>
          </c:extLst>
        </c:ser>
        <c:ser>
          <c:idx val="1"/>
          <c:order val="1"/>
          <c:tx>
            <c:strRef>
              <c:f>Sheet1!$C$2</c:f>
              <c:strCache>
                <c:ptCount val="1"/>
                <c:pt idx="0">
                  <c:v>Bieži</c:v>
                </c:pt>
              </c:strCache>
            </c:strRef>
          </c:tx>
          <c:spPr>
            <a:solidFill>
              <a:srgbClr val="ED7D31">
                <a:lumMod val="75000"/>
              </a:srgbClr>
            </a:solidFill>
          </c:spPr>
          <c:invertIfNegative val="0"/>
          <c:dLbls>
            <c:dLbl>
              <c:idx val="1"/>
              <c:layout>
                <c:manualLayout>
                  <c:x val="1.4164184084045711E-2"/>
                  <c:y val="3.0010748506551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27-4E8F-BE9B-DD69BD617A32}"/>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1">
                  <c:v>6.1349693251533744E-3</c:v>
                </c:pt>
              </c:numCache>
            </c:numRef>
          </c:val>
          <c:extLst>
            <c:ext xmlns:c16="http://schemas.microsoft.com/office/drawing/2014/chart" uri="{C3380CC4-5D6E-409C-BE32-E72D297353CC}">
              <c16:uniqueId val="{00000001-1727-4E8F-BE9B-DD69BD617A32}"/>
            </c:ext>
          </c:extLst>
        </c:ser>
        <c:ser>
          <c:idx val="2"/>
          <c:order val="2"/>
          <c:tx>
            <c:strRef>
              <c:f>Sheet1!$D$2</c:f>
              <c:strCache>
                <c:ptCount val="1"/>
                <c:pt idx="0">
                  <c:v>Reti</c:v>
                </c:pt>
              </c:strCache>
            </c:strRef>
          </c:tx>
          <c:spPr>
            <a:solidFill>
              <a:srgbClr val="ED7D31"/>
            </a:solidFill>
          </c:spPr>
          <c:invertIfNegative val="0"/>
          <c:dLbls>
            <c:dLbl>
              <c:idx val="1"/>
              <c:layout>
                <c:manualLayout>
                  <c:x val="0"/>
                  <c:y val="-4.7159747653152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27-4E8F-BE9B-DD69BD617A32}"/>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0.02</c:v>
                </c:pt>
                <c:pt idx="1">
                  <c:v>1.2269938650306749E-2</c:v>
                </c:pt>
              </c:numCache>
            </c:numRef>
          </c:val>
          <c:extLst>
            <c:ext xmlns:c16="http://schemas.microsoft.com/office/drawing/2014/chart" uri="{C3380CC4-5D6E-409C-BE32-E72D297353CC}">
              <c16:uniqueId val="{00000002-1727-4E8F-BE9B-DD69BD617A32}"/>
            </c:ext>
          </c:extLst>
        </c:ser>
        <c:ser>
          <c:idx val="3"/>
          <c:order val="3"/>
          <c:tx>
            <c:strRef>
              <c:f>Sheet1!$E$2</c:f>
              <c:strCache>
                <c:ptCount val="1"/>
                <c:pt idx="0">
                  <c:v>Nekad</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Sheet1!$E$3:$E$4</c:f>
              <c:numCache>
                <c:formatCode>0%</c:formatCode>
                <c:ptCount val="2"/>
                <c:pt idx="0">
                  <c:v>0.91</c:v>
                </c:pt>
                <c:pt idx="1">
                  <c:v>0.90184049079754602</c:v>
                </c:pt>
              </c:numCache>
            </c:numRef>
          </c:val>
          <c:extLst>
            <c:ext xmlns:c16="http://schemas.microsoft.com/office/drawing/2014/chart" uri="{C3380CC4-5D6E-409C-BE32-E72D297353CC}">
              <c16:uniqueId val="{00000003-1727-4E8F-BE9B-DD69BD617A32}"/>
            </c:ext>
          </c:extLst>
        </c:ser>
        <c:ser>
          <c:idx val="4"/>
          <c:order val="4"/>
          <c:tx>
            <c:strRef>
              <c:f>Sheet1!$F$2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Sheet1!$F$3:$F$4</c:f>
              <c:numCache>
                <c:formatCode>0%</c:formatCode>
                <c:ptCount val="2"/>
                <c:pt idx="0">
                  <c:v>7.0000000000000007E-2</c:v>
                </c:pt>
                <c:pt idx="1">
                  <c:v>7.3619631901840496E-2</c:v>
                </c:pt>
              </c:numCache>
            </c:numRef>
          </c:val>
          <c:extLst>
            <c:ext xmlns:c16="http://schemas.microsoft.com/office/drawing/2014/chart" uri="{C3380CC4-5D6E-409C-BE32-E72D297353CC}">
              <c16:uniqueId val="{00000004-1727-4E8F-BE9B-DD69BD617A3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168742083545527"/>
          <c:y val="0.89155553575093716"/>
          <c:w val="0.88312579164544736"/>
          <c:h val="0.1084444642490629"/>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extLst>
              <c:ext xmlns:c16="http://schemas.microsoft.com/office/drawing/2014/chart" uri="{C3380CC4-5D6E-409C-BE32-E72D297353CC}">
                <c16:uniqueId val="{00000001-B923-48C0-B566-8073EC7AEF4A}"/>
              </c:ext>
            </c:extLst>
          </c:dPt>
          <c:dPt>
            <c:idx val="1"/>
            <c:bubble3D val="0"/>
            <c:spPr>
              <a:solidFill>
                <a:schemeClr val="accent2"/>
              </a:solidFill>
            </c:spPr>
            <c:extLst>
              <c:ext xmlns:c16="http://schemas.microsoft.com/office/drawing/2014/chart" uri="{C3380CC4-5D6E-409C-BE32-E72D297353CC}">
                <c16:uniqueId val="{00000003-B923-48C0-B566-8073EC7AEF4A}"/>
              </c:ext>
            </c:extLst>
          </c:dPt>
          <c:dPt>
            <c:idx val="2"/>
            <c:bubble3D val="0"/>
            <c:spPr>
              <a:solidFill>
                <a:schemeClr val="accent5"/>
              </a:solidFill>
            </c:spPr>
            <c:extLst>
              <c:ext xmlns:c16="http://schemas.microsoft.com/office/drawing/2014/chart" uri="{C3380CC4-5D6E-409C-BE32-E72D297353CC}">
                <c16:uniqueId val="{00000005-B923-48C0-B566-8073EC7AEF4A}"/>
              </c:ext>
            </c:extLst>
          </c:dPt>
          <c:dPt>
            <c:idx val="6"/>
            <c:bubble3D val="0"/>
            <c:extLst>
              <c:ext xmlns:c16="http://schemas.microsoft.com/office/drawing/2014/chart" uri="{C3380CC4-5D6E-409C-BE32-E72D297353CC}">
                <c16:uniqueId val="{00000006-B923-48C0-B566-8073EC7AEF4A}"/>
              </c:ext>
            </c:extLst>
          </c:dPt>
          <c:dLbls>
            <c:dLbl>
              <c:idx val="0"/>
              <c:layout>
                <c:manualLayout>
                  <c:x val="-0.16051211468845208"/>
                  <c:y val="-0.1195051440972741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23-48C0-B566-8073EC7AEF4A}"/>
                </c:ext>
              </c:extLst>
            </c:dLbl>
            <c:dLbl>
              <c:idx val="1"/>
              <c:layout>
                <c:manualLayout>
                  <c:x val="0.22023250084818355"/>
                  <c:y val="1.8780646336853384E-2"/>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B923-48C0-B566-8073EC7AEF4A}"/>
                </c:ext>
              </c:extLst>
            </c:dLbl>
            <c:dLbl>
              <c:idx val="2"/>
              <c:layout>
                <c:manualLayout>
                  <c:x val="-6.3025072007770883E-3"/>
                  <c:y val="0.1972733428881461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23-48C0-B566-8073EC7AEF4A}"/>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23-48C0-B566-8073EC7AEF4A}"/>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Līdz 20 gadiem</c:v>
                </c:pt>
                <c:pt idx="1">
                  <c:v>21-30 gadi</c:v>
                </c:pt>
                <c:pt idx="2">
                  <c:v>31 un vairāk gadi</c:v>
                </c:pt>
              </c:strCache>
            </c:strRef>
          </c:cat>
          <c:val>
            <c:numRef>
              <c:f>Sheet1!$B$2:$B$4</c:f>
              <c:numCache>
                <c:formatCode>0%</c:formatCode>
                <c:ptCount val="3"/>
                <c:pt idx="0">
                  <c:v>0.5112540192926045</c:v>
                </c:pt>
                <c:pt idx="1">
                  <c:v>0.19935691318327975</c:v>
                </c:pt>
                <c:pt idx="2">
                  <c:v>0.28938906752411575</c:v>
                </c:pt>
              </c:numCache>
            </c:numRef>
          </c:val>
          <c:extLst>
            <c:ext xmlns:c16="http://schemas.microsoft.com/office/drawing/2014/chart" uri="{C3380CC4-5D6E-409C-BE32-E72D297353CC}">
              <c16:uniqueId val="{00000007-B923-48C0-B566-8073EC7AEF4A}"/>
            </c:ext>
          </c:extLst>
        </c:ser>
        <c:dLbls>
          <c:showLegendKey val="0"/>
          <c:showVal val="0"/>
          <c:showCatName val="0"/>
          <c:showSerName val="0"/>
          <c:showPercent val="0"/>
          <c:showBubbleSize val="0"/>
          <c:showLeaderLines val="1"/>
        </c:dLbls>
        <c:firstSliceAng val="241"/>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72557487216109529"/>
        </c:manualLayout>
      </c:layout>
      <c:barChart>
        <c:barDir val="bar"/>
        <c:grouping val="percentStacked"/>
        <c:varyColors val="0"/>
        <c:ser>
          <c:idx val="0"/>
          <c:order val="0"/>
          <c:tx>
            <c:strRef>
              <c:f>Sheet1!$B$2</c:f>
              <c:strCache>
                <c:ptCount val="1"/>
                <c:pt idx="0">
                  <c:v>Ir ļoti + drīzāk nepieciešamas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0.67</c:v>
                </c:pt>
                <c:pt idx="1">
                  <c:v>0.47266881028938912</c:v>
                </c:pt>
              </c:numCache>
            </c:numRef>
          </c:val>
          <c:extLst>
            <c:ext xmlns:c16="http://schemas.microsoft.com/office/drawing/2014/chart" uri="{C3380CC4-5D6E-409C-BE32-E72D297353CC}">
              <c16:uniqueId val="{00000000-B508-490D-BCA9-FC7700040062}"/>
            </c:ext>
          </c:extLst>
        </c:ser>
        <c:ser>
          <c:idx val="1"/>
          <c:order val="1"/>
          <c:tx>
            <c:strRef>
              <c:f>Sheet1!$C$2</c:f>
              <c:strCache>
                <c:ptCount val="1"/>
                <c:pt idx="0">
                  <c:v>Nemaz + drīzāk nav nepieciešamas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0.25</c:v>
                </c:pt>
                <c:pt idx="1">
                  <c:v>0.28938906752411575</c:v>
                </c:pt>
              </c:numCache>
            </c:numRef>
          </c:val>
          <c:extLst>
            <c:ext xmlns:c16="http://schemas.microsoft.com/office/drawing/2014/chart" uri="{C3380CC4-5D6E-409C-BE32-E72D297353CC}">
              <c16:uniqueId val="{00000001-B508-490D-BCA9-FC7700040062}"/>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0.08</c:v>
                </c:pt>
                <c:pt idx="1">
                  <c:v>0.23794212218649519</c:v>
                </c:pt>
              </c:numCache>
            </c:numRef>
          </c:val>
          <c:extLst>
            <c:ext xmlns:c16="http://schemas.microsoft.com/office/drawing/2014/chart" uri="{C3380CC4-5D6E-409C-BE32-E72D297353CC}">
              <c16:uniqueId val="{00000002-B508-490D-BCA9-FC770004006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4795190172411435"/>
          <c:y val="0.75588660640802596"/>
          <c:w val="0.85204809827588568"/>
          <c:h val="0.24411339359197418"/>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2">
                  <a:lumMod val="75000"/>
                </a:schemeClr>
              </a:solidFill>
            </c:spPr>
            <c:extLst>
              <c:ext xmlns:c16="http://schemas.microsoft.com/office/drawing/2014/chart" uri="{C3380CC4-5D6E-409C-BE32-E72D297353CC}">
                <c16:uniqueId val="{00000001-0139-40F3-8A2F-A5912826A2AC}"/>
              </c:ext>
            </c:extLst>
          </c:dPt>
          <c:dPt>
            <c:idx val="1"/>
            <c:bubble3D val="0"/>
            <c:spPr>
              <a:solidFill>
                <a:schemeClr val="accent2"/>
              </a:solidFill>
            </c:spPr>
            <c:extLst>
              <c:ext xmlns:c16="http://schemas.microsoft.com/office/drawing/2014/chart" uri="{C3380CC4-5D6E-409C-BE32-E72D297353CC}">
                <c16:uniqueId val="{00000003-0139-40F3-8A2F-A5912826A2AC}"/>
              </c:ext>
            </c:extLst>
          </c:dPt>
          <c:dPt>
            <c:idx val="2"/>
            <c:bubble3D val="0"/>
            <c:extLst>
              <c:ext xmlns:c16="http://schemas.microsoft.com/office/drawing/2014/chart" uri="{C3380CC4-5D6E-409C-BE32-E72D297353CC}">
                <c16:uniqueId val="{00000004-0139-40F3-8A2F-A5912826A2AC}"/>
              </c:ext>
            </c:extLst>
          </c:dPt>
          <c:dPt>
            <c:idx val="3"/>
            <c:bubble3D val="0"/>
            <c:spPr>
              <a:solidFill>
                <a:schemeClr val="accent6">
                  <a:lumMod val="75000"/>
                </a:schemeClr>
              </a:solidFill>
            </c:spPr>
            <c:extLst>
              <c:ext xmlns:c16="http://schemas.microsoft.com/office/drawing/2014/chart" uri="{C3380CC4-5D6E-409C-BE32-E72D297353CC}">
                <c16:uniqueId val="{00000006-0139-40F3-8A2F-A5912826A2AC}"/>
              </c:ext>
            </c:extLst>
          </c:dPt>
          <c:dPt>
            <c:idx val="4"/>
            <c:bubble3D val="0"/>
            <c:spPr>
              <a:solidFill>
                <a:schemeClr val="bg1">
                  <a:lumMod val="65000"/>
                </a:schemeClr>
              </a:solidFill>
            </c:spPr>
            <c:extLst>
              <c:ext xmlns:c16="http://schemas.microsoft.com/office/drawing/2014/chart" uri="{C3380CC4-5D6E-409C-BE32-E72D297353CC}">
                <c16:uniqueId val="{00000008-0139-40F3-8A2F-A5912826A2AC}"/>
              </c:ext>
            </c:extLst>
          </c:dPt>
          <c:dPt>
            <c:idx val="6"/>
            <c:bubble3D val="0"/>
            <c:extLst>
              <c:ext xmlns:c16="http://schemas.microsoft.com/office/drawing/2014/chart" uri="{C3380CC4-5D6E-409C-BE32-E72D297353CC}">
                <c16:uniqueId val="{00000009-0139-40F3-8A2F-A5912826A2AC}"/>
              </c:ext>
            </c:extLst>
          </c:dPt>
          <c:dLbls>
            <c:dLbl>
              <c:idx val="0"/>
              <c:layout>
                <c:manualLayout>
                  <c:x val="-0.23285727997912817"/>
                  <c:y val="-1.1496042501157011E-2"/>
                </c:manualLayout>
              </c:layout>
              <c:showLegendKey val="0"/>
              <c:showVal val="1"/>
              <c:showCatName val="1"/>
              <c:showSerName val="0"/>
              <c:showPercent val="0"/>
              <c:showBubbleSize val="0"/>
              <c:extLst>
                <c:ext xmlns:c15="http://schemas.microsoft.com/office/drawing/2012/chart" uri="{CE6537A1-D6FC-4f65-9D91-7224C49458BB}">
                  <c15:layout>
                    <c:manualLayout>
                      <c:w val="0.26751384453955634"/>
                      <c:h val="0.14878096023870674"/>
                    </c:manualLayout>
                  </c15:layout>
                </c:ext>
                <c:ext xmlns:c16="http://schemas.microsoft.com/office/drawing/2014/chart" uri="{C3380CC4-5D6E-409C-BE32-E72D297353CC}">
                  <c16:uniqueId val="{00000001-0139-40F3-8A2F-A5912826A2AC}"/>
                </c:ext>
              </c:extLst>
            </c:dLbl>
            <c:dLbl>
              <c:idx val="1"/>
              <c:layout>
                <c:manualLayout>
                  <c:x val="-0.13016971754946166"/>
                  <c:y val="-0.18154399381349703"/>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466147491092864"/>
                      <c:h val="0.16138108059753575"/>
                    </c:manualLayout>
                  </c15:layout>
                </c:ext>
                <c:ext xmlns:c16="http://schemas.microsoft.com/office/drawing/2014/chart" uri="{C3380CC4-5D6E-409C-BE32-E72D297353CC}">
                  <c16:uniqueId val="{00000003-0139-40F3-8A2F-A5912826A2AC}"/>
                </c:ext>
              </c:extLst>
            </c:dLbl>
            <c:dLbl>
              <c:idx val="2"/>
              <c:layout>
                <c:manualLayout>
                  <c:x val="0.14363117001632894"/>
                  <c:y val="-0.21407325919584333"/>
                </c:manualLayout>
              </c:layout>
              <c:showLegendKey val="0"/>
              <c:showVal val="1"/>
              <c:showCatName val="1"/>
              <c:showSerName val="0"/>
              <c:showPercent val="0"/>
              <c:showBubbleSize val="0"/>
              <c:extLst>
                <c:ext xmlns:c15="http://schemas.microsoft.com/office/drawing/2012/chart" uri="{CE6537A1-D6FC-4f65-9D91-7224C49458BB}">
                  <c15:layout>
                    <c:manualLayout>
                      <c:w val="0.27950318873718266"/>
                      <c:h val="0.14878096023870674"/>
                    </c:manualLayout>
                  </c15:layout>
                </c:ext>
                <c:ext xmlns:c16="http://schemas.microsoft.com/office/drawing/2014/chart" uri="{C3380CC4-5D6E-409C-BE32-E72D297353CC}">
                  <c16:uniqueId val="{00000004-0139-40F3-8A2F-A5912826A2AC}"/>
                </c:ext>
              </c:extLst>
            </c:dLbl>
            <c:dLbl>
              <c:idx val="3"/>
              <c:layout>
                <c:manualLayout>
                  <c:x val="0.17904920917438039"/>
                  <c:y val="0.16524941927604311"/>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629038969783402"/>
                      <c:h val="0.20136032091744774"/>
                    </c:manualLayout>
                  </c15:layout>
                </c:ext>
                <c:ext xmlns:c16="http://schemas.microsoft.com/office/drawing/2014/chart" uri="{C3380CC4-5D6E-409C-BE32-E72D297353CC}">
                  <c16:uniqueId val="{00000006-0139-40F3-8A2F-A5912826A2AC}"/>
                </c:ext>
              </c:extLst>
            </c:dLbl>
            <c:dLbl>
              <c:idx val="4"/>
              <c:layout>
                <c:manualLayout>
                  <c:x val="-0.20256619930041747"/>
                  <c:y val="0.1652494192760431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39-40F3-8A2F-A5912826A2AC}"/>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39-40F3-8A2F-A5912826A2AC}"/>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Nemaz nav nepieciešamas</c:v>
                </c:pt>
                <c:pt idx="1">
                  <c:v>Drīzāk nav nepieciešamas</c:v>
                </c:pt>
                <c:pt idx="2">
                  <c:v>Drīzāk ir nepieciešamas</c:v>
                </c:pt>
                <c:pt idx="3">
                  <c:v>Ir ļoti nepieciešamas</c:v>
                </c:pt>
                <c:pt idx="4">
                  <c:v>Grūti pateikt \ Nav viedokļa</c:v>
                </c:pt>
              </c:strCache>
            </c:strRef>
          </c:cat>
          <c:val>
            <c:numRef>
              <c:f>Sheet1!$B$2:$B$6</c:f>
              <c:numCache>
                <c:formatCode>0%</c:formatCode>
                <c:ptCount val="5"/>
                <c:pt idx="0">
                  <c:v>8.0385852090032156E-2</c:v>
                </c:pt>
                <c:pt idx="1">
                  <c:v>0.20900321543408359</c:v>
                </c:pt>
                <c:pt idx="2">
                  <c:v>0.25723472668810288</c:v>
                </c:pt>
                <c:pt idx="3">
                  <c:v>0.21543408360128619</c:v>
                </c:pt>
                <c:pt idx="4">
                  <c:v>0.23794212218649519</c:v>
                </c:pt>
              </c:numCache>
            </c:numRef>
          </c:val>
          <c:extLst>
            <c:ext xmlns:c16="http://schemas.microsoft.com/office/drawing/2014/chart" uri="{C3380CC4-5D6E-409C-BE32-E72D297353CC}">
              <c16:uniqueId val="{0000000A-0139-40F3-8A2F-A5912826A2AC}"/>
            </c:ext>
          </c:extLst>
        </c:ser>
        <c:dLbls>
          <c:showLegendKey val="0"/>
          <c:showVal val="0"/>
          <c:showCatName val="0"/>
          <c:showSerName val="0"/>
          <c:showPercent val="0"/>
          <c:showBubbleSize val="0"/>
          <c:showLeaderLines val="1"/>
        </c:dLbls>
        <c:firstSliceAng val="260"/>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Ir ļoti + drīzāk nepieciešamas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c:v>
                </c:pt>
                <c:pt idx="1">
                  <c:v>0.63559322033898302</c:v>
                </c:pt>
                <c:pt idx="2">
                  <c:v>0.36363636363636365</c:v>
                </c:pt>
                <c:pt idx="3">
                  <c:v>0.58064516129032262</c:v>
                </c:pt>
                <c:pt idx="4">
                  <c:v>0.35483870967741937</c:v>
                </c:pt>
                <c:pt idx="5">
                  <c:v>0.35526315789473684</c:v>
                </c:pt>
                <c:pt idx="7">
                  <c:v>0.46692607003891057</c:v>
                </c:pt>
                <c:pt idx="8">
                  <c:v>0.55102040816326525</c:v>
                </c:pt>
                <c:pt idx="10">
                  <c:v>0.45555555555555555</c:v>
                </c:pt>
                <c:pt idx="11">
                  <c:v>0.40322580645161288</c:v>
                </c:pt>
                <c:pt idx="12">
                  <c:v>0.50943396226415094</c:v>
                </c:pt>
                <c:pt idx="14">
                  <c:v>0.46060606060606063</c:v>
                </c:pt>
                <c:pt idx="15">
                  <c:v>0.50370370370370365</c:v>
                </c:pt>
                <c:pt idx="17">
                  <c:v>0.47266881028938912</c:v>
                </c:pt>
              </c:numCache>
            </c:numRef>
          </c:val>
          <c:extLst>
            <c:ext xmlns:c16="http://schemas.microsoft.com/office/drawing/2014/chart" uri="{C3380CC4-5D6E-409C-BE32-E72D297353CC}">
              <c16:uniqueId val="{00000000-33D4-4F5E-87FB-D9877F993B55}"/>
            </c:ext>
          </c:extLst>
        </c:ser>
        <c:ser>
          <c:idx val="1"/>
          <c:order val="1"/>
          <c:tx>
            <c:strRef>
              <c:f>Sheet1!$D$2</c:f>
              <c:strCache>
                <c:ptCount val="1"/>
                <c:pt idx="0">
                  <c:v>Nemaz + drīzāk nav nepieciešamas</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0.32</c:v>
                </c:pt>
                <c:pt idx="1">
                  <c:v>0.19491525423728817</c:v>
                </c:pt>
                <c:pt idx="2">
                  <c:v>0.36363636363636359</c:v>
                </c:pt>
                <c:pt idx="3">
                  <c:v>0.16129032258064516</c:v>
                </c:pt>
                <c:pt idx="4">
                  <c:v>0.45161290322580638</c:v>
                </c:pt>
                <c:pt idx="5">
                  <c:v>0.40789473684210525</c:v>
                </c:pt>
                <c:pt idx="7">
                  <c:v>0.27626459143968873</c:v>
                </c:pt>
                <c:pt idx="8">
                  <c:v>0.30612244897959184</c:v>
                </c:pt>
                <c:pt idx="10">
                  <c:v>0.27777777777777779</c:v>
                </c:pt>
                <c:pt idx="11">
                  <c:v>0.40322580645161288</c:v>
                </c:pt>
                <c:pt idx="12">
                  <c:v>0.25157232704402516</c:v>
                </c:pt>
                <c:pt idx="14">
                  <c:v>0.31515151515151518</c:v>
                </c:pt>
                <c:pt idx="15">
                  <c:v>0.25185185185185188</c:v>
                </c:pt>
                <c:pt idx="17">
                  <c:v>0.28938906752411575</c:v>
                </c:pt>
              </c:numCache>
            </c:numRef>
          </c:val>
          <c:extLst>
            <c:ext xmlns:c16="http://schemas.microsoft.com/office/drawing/2014/chart" uri="{C3380CC4-5D6E-409C-BE32-E72D297353CC}">
              <c16:uniqueId val="{00000001-33D4-4F5E-87FB-D9877F993B55}"/>
            </c:ext>
          </c:extLst>
        </c:ser>
        <c:ser>
          <c:idx val="2"/>
          <c:order val="2"/>
          <c:tx>
            <c:strRef>
              <c:f>Sheet1!$E$2</c:f>
              <c:strCache>
                <c:ptCount val="1"/>
                <c:pt idx="0">
                  <c:v>Grūti pateikt \ nav viedokļa</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0.48</c:v>
                </c:pt>
                <c:pt idx="1">
                  <c:v>0.16949152542372878</c:v>
                </c:pt>
                <c:pt idx="2">
                  <c:v>0.27272727272727271</c:v>
                </c:pt>
                <c:pt idx="3">
                  <c:v>0.25806451612903225</c:v>
                </c:pt>
                <c:pt idx="4">
                  <c:v>0.19354838709677419</c:v>
                </c:pt>
                <c:pt idx="5">
                  <c:v>0.23684210526315788</c:v>
                </c:pt>
                <c:pt idx="7">
                  <c:v>0.25680933852140075</c:v>
                </c:pt>
                <c:pt idx="8">
                  <c:v>0.14285714285714285</c:v>
                </c:pt>
                <c:pt idx="10">
                  <c:v>0.26666666666666666</c:v>
                </c:pt>
                <c:pt idx="11">
                  <c:v>0.19354838709677419</c:v>
                </c:pt>
                <c:pt idx="12">
                  <c:v>0.2389937106918239</c:v>
                </c:pt>
                <c:pt idx="14">
                  <c:v>0.22424242424242424</c:v>
                </c:pt>
                <c:pt idx="15">
                  <c:v>0.24444444444444444</c:v>
                </c:pt>
                <c:pt idx="17">
                  <c:v>0.23794212218649519</c:v>
                </c:pt>
              </c:numCache>
            </c:numRef>
          </c:val>
          <c:extLst>
            <c:ext xmlns:c16="http://schemas.microsoft.com/office/drawing/2014/chart" uri="{C3380CC4-5D6E-409C-BE32-E72D297353CC}">
              <c16:uniqueId val="{00000002-33D4-4F5E-87FB-D9877F993B55}"/>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9578896952789602"/>
          <c:y val="2.3597491191768767E-3"/>
          <c:w val="0.7042110304721039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194983010015805E-2"/>
          <c:y val="4.6001232772310595E-3"/>
          <c:w val="0.90380501698998417"/>
          <c:h val="0.83663041887283518"/>
        </c:manualLayout>
      </c:layout>
      <c:barChart>
        <c:barDir val="bar"/>
        <c:grouping val="percentStacked"/>
        <c:varyColors val="0"/>
        <c:ser>
          <c:idx val="0"/>
          <c:order val="0"/>
          <c:tx>
            <c:strRef>
              <c:f>Sheet1!$B$2</c:f>
              <c:strCache>
                <c:ptCount val="1"/>
                <c:pt idx="0">
                  <c:v>Jā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0.41</c:v>
                </c:pt>
                <c:pt idx="1">
                  <c:v>9.9678456591639875E-2</c:v>
                </c:pt>
              </c:numCache>
            </c:numRef>
          </c:val>
          <c:extLst>
            <c:ext xmlns:c16="http://schemas.microsoft.com/office/drawing/2014/chart" uri="{C3380CC4-5D6E-409C-BE32-E72D297353CC}">
              <c16:uniqueId val="{00000000-15AA-4503-90F0-E5EC65187162}"/>
            </c:ext>
          </c:extLst>
        </c:ser>
        <c:ser>
          <c:idx val="1"/>
          <c:order val="1"/>
          <c:tx>
            <c:strRef>
              <c:f>Sheet1!$C$2</c:f>
              <c:strCache>
                <c:ptCount val="1"/>
                <c:pt idx="0">
                  <c:v>Nē</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0.55000000000000004</c:v>
                </c:pt>
                <c:pt idx="1">
                  <c:v>0.79421221864951763</c:v>
                </c:pt>
              </c:numCache>
            </c:numRef>
          </c:val>
          <c:extLst>
            <c:ext xmlns:c16="http://schemas.microsoft.com/office/drawing/2014/chart" uri="{C3380CC4-5D6E-409C-BE32-E72D297353CC}">
              <c16:uniqueId val="{00000001-15AA-4503-90F0-E5EC65187162}"/>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0.04</c:v>
                </c:pt>
                <c:pt idx="1">
                  <c:v>0.10610932475884244</c:v>
                </c:pt>
              </c:numCache>
            </c:numRef>
          </c:val>
          <c:extLst>
            <c:ext xmlns:c16="http://schemas.microsoft.com/office/drawing/2014/chart" uri="{C3380CC4-5D6E-409C-BE32-E72D297353CC}">
              <c16:uniqueId val="{00000002-15AA-4503-90F0-E5EC6518716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6.9621961456069636E-2"/>
          <c:y val="0.87708968543575638"/>
          <c:w val="0.93037803854393031"/>
          <c:h val="0.12291031456424367"/>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92310511031635"/>
          <c:y val="1.2445588522787807E-2"/>
          <c:w val="0.65953455015632345"/>
          <c:h val="0.97043476475593848"/>
        </c:manualLayout>
      </c:layout>
      <c:barChart>
        <c:barDir val="bar"/>
        <c:grouping val="clustered"/>
        <c:varyColors val="0"/>
        <c:ser>
          <c:idx val="0"/>
          <c:order val="0"/>
          <c:tx>
            <c:strRef>
              <c:f>Sheet1!$B$1</c:f>
              <c:strCache>
                <c:ptCount val="1"/>
                <c:pt idx="0">
                  <c:v>2019</c:v>
                </c:pt>
              </c:strCache>
            </c:strRef>
          </c:tx>
          <c:spPr>
            <a:solidFill>
              <a:schemeClr val="accent6">
                <a:lumMod val="60000"/>
                <a:lumOff val="40000"/>
              </a:schemeClr>
            </a:solidFill>
          </c:spPr>
          <c:invertIfNegative val="0"/>
          <c:dPt>
            <c:idx val="0"/>
            <c:invertIfNegative val="0"/>
            <c:bubble3D val="0"/>
            <c:extLst>
              <c:ext xmlns:c16="http://schemas.microsoft.com/office/drawing/2014/chart" uri="{C3380CC4-5D6E-409C-BE32-E72D297353CC}">
                <c16:uniqueId val="{00000001-7E5D-4BA0-A00B-E5FF9B32FD5F}"/>
              </c:ext>
            </c:extLst>
          </c:dPt>
          <c:dPt>
            <c:idx val="1"/>
            <c:invertIfNegative val="0"/>
            <c:bubble3D val="0"/>
            <c:extLst>
              <c:ext xmlns:c16="http://schemas.microsoft.com/office/drawing/2014/chart" uri="{C3380CC4-5D6E-409C-BE32-E72D297353CC}">
                <c16:uniqueId val="{00000003-7E5D-4BA0-A00B-E5FF9B32FD5F}"/>
              </c:ext>
            </c:extLst>
          </c:dPt>
          <c:dLbls>
            <c:spPr>
              <a:noFill/>
              <a:ln>
                <a:noFill/>
              </a:ln>
              <a:effectLst/>
            </c:spPr>
            <c:txPr>
              <a:bodyPr/>
              <a:lstStyle/>
              <a:p>
                <a:pPr>
                  <a:defRPr lang="en-US"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Grūti pateikt</c:v>
                </c:pt>
                <c:pt idx="1">
                  <c:v>Citai organizācijai</c:v>
                </c:pt>
                <c:pt idx="2">
                  <c:v>Manis pārstāvētā sporta veida starptautiskajai federācijai</c:v>
                </c:pt>
                <c:pt idx="3">
                  <c:v>Latvijas Antidopinga birojam</c:v>
                </c:pt>
              </c:strCache>
            </c:strRef>
          </c:cat>
          <c:val>
            <c:numRef>
              <c:f>Sheet1!$B$2:$B$5</c:f>
              <c:numCache>
                <c:formatCode>0%</c:formatCode>
                <c:ptCount val="4"/>
                <c:pt idx="0">
                  <c:v>0.03</c:v>
                </c:pt>
                <c:pt idx="1">
                  <c:v>0.05</c:v>
                </c:pt>
                <c:pt idx="2">
                  <c:v>0.33</c:v>
                </c:pt>
                <c:pt idx="3">
                  <c:v>0.83</c:v>
                </c:pt>
              </c:numCache>
            </c:numRef>
          </c:val>
          <c:extLst>
            <c:ext xmlns:c16="http://schemas.microsoft.com/office/drawing/2014/chart" uri="{C3380CC4-5D6E-409C-BE32-E72D297353CC}">
              <c16:uniqueId val="{00000004-7E5D-4BA0-A00B-E5FF9B32FD5F}"/>
            </c:ext>
          </c:extLst>
        </c:ser>
        <c:ser>
          <c:idx val="1"/>
          <c:order val="1"/>
          <c:tx>
            <c:strRef>
              <c:f>Sheet1!$C$1</c:f>
              <c:strCache>
                <c:ptCount val="1"/>
                <c:pt idx="0">
                  <c:v>2025</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Grūti pateikt</c:v>
                </c:pt>
                <c:pt idx="1">
                  <c:v>Citai organizācijai</c:v>
                </c:pt>
                <c:pt idx="2">
                  <c:v>Manis pārstāvētā sporta veida starptautiskajai federācijai</c:v>
                </c:pt>
                <c:pt idx="3">
                  <c:v>Latvijas Antidopinga birojam</c:v>
                </c:pt>
              </c:strCache>
            </c:strRef>
          </c:cat>
          <c:val>
            <c:numRef>
              <c:f>Sheet1!$C$2:$C$5</c:f>
              <c:numCache>
                <c:formatCode>0%</c:formatCode>
                <c:ptCount val="4"/>
                <c:pt idx="0">
                  <c:v>9.6774193548387094E-2</c:v>
                </c:pt>
                <c:pt idx="1">
                  <c:v>9.6774193548387094E-2</c:v>
                </c:pt>
                <c:pt idx="2">
                  <c:v>0.22580645161290319</c:v>
                </c:pt>
                <c:pt idx="3">
                  <c:v>0.64516129032258063</c:v>
                </c:pt>
              </c:numCache>
            </c:numRef>
          </c:val>
          <c:extLst>
            <c:ext xmlns:c16="http://schemas.microsoft.com/office/drawing/2014/chart" uri="{C3380CC4-5D6E-409C-BE32-E72D297353CC}">
              <c16:uniqueId val="{00000005-7E5D-4BA0-A00B-E5FF9B32FD5F}"/>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78453988308134459"/>
          <c:y val="0.31778154158395178"/>
          <c:w val="0.12903401424643479"/>
          <c:h val="0.1317804024496938"/>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7"/>
            <c:invertIfNegative val="0"/>
            <c:bubble3D val="0"/>
            <c:spPr>
              <a:solidFill>
                <a:srgbClr val="ED7D31"/>
              </a:solidFill>
            </c:spPr>
            <c:extLst>
              <c:ext xmlns:c16="http://schemas.microsoft.com/office/drawing/2014/chart" uri="{C3380CC4-5D6E-409C-BE32-E72D297353CC}">
                <c16:uniqueId val="{00000001-DDFD-4700-B57F-9A0045816E68}"/>
              </c:ext>
            </c:extLst>
          </c:dPt>
          <c:dPt>
            <c:idx val="8"/>
            <c:invertIfNegative val="0"/>
            <c:bubble3D val="0"/>
            <c:spPr>
              <a:solidFill>
                <a:srgbClr val="ED7D31"/>
              </a:solidFill>
            </c:spPr>
            <c:extLst>
              <c:ext xmlns:c16="http://schemas.microsoft.com/office/drawing/2014/chart" uri="{C3380CC4-5D6E-409C-BE32-E72D297353CC}">
                <c16:uniqueId val="{00000003-DDFD-4700-B57F-9A0045816E68}"/>
              </c:ext>
            </c:extLst>
          </c:dPt>
          <c:dPt>
            <c:idx val="10"/>
            <c:invertIfNegative val="0"/>
            <c:bubble3D val="0"/>
            <c:spPr>
              <a:solidFill>
                <a:srgbClr val="70AD47"/>
              </a:solidFill>
            </c:spPr>
            <c:extLst>
              <c:ext xmlns:c16="http://schemas.microsoft.com/office/drawing/2014/chart" uri="{C3380CC4-5D6E-409C-BE32-E72D297353CC}">
                <c16:uniqueId val="{00000005-DDFD-4700-B57F-9A0045816E68}"/>
              </c:ext>
            </c:extLst>
          </c:dPt>
          <c:dPt>
            <c:idx val="11"/>
            <c:invertIfNegative val="0"/>
            <c:bubble3D val="0"/>
            <c:spPr>
              <a:solidFill>
                <a:srgbClr val="70AD47"/>
              </a:solidFill>
            </c:spPr>
            <c:extLst>
              <c:ext xmlns:c16="http://schemas.microsoft.com/office/drawing/2014/chart" uri="{C3380CC4-5D6E-409C-BE32-E72D297353CC}">
                <c16:uniqueId val="{00000007-DDFD-4700-B57F-9A0045816E68}"/>
              </c:ext>
            </c:extLst>
          </c:dPt>
          <c:dPt>
            <c:idx val="12"/>
            <c:invertIfNegative val="0"/>
            <c:bubble3D val="0"/>
            <c:spPr>
              <a:solidFill>
                <a:srgbClr val="70AD47"/>
              </a:solidFill>
            </c:spPr>
            <c:extLst>
              <c:ext xmlns:c16="http://schemas.microsoft.com/office/drawing/2014/chart" uri="{C3380CC4-5D6E-409C-BE32-E72D297353CC}">
                <c16:uniqueId val="{00000009-DDFD-4700-B57F-9A0045816E68}"/>
              </c:ext>
            </c:extLst>
          </c:dPt>
          <c:dPt>
            <c:idx val="14"/>
            <c:invertIfNegative val="0"/>
            <c:bubble3D val="0"/>
            <c:spPr>
              <a:solidFill>
                <a:srgbClr val="5B9BD5"/>
              </a:solidFill>
            </c:spPr>
            <c:extLst>
              <c:ext xmlns:c16="http://schemas.microsoft.com/office/drawing/2014/chart" uri="{C3380CC4-5D6E-409C-BE32-E72D297353CC}">
                <c16:uniqueId val="{0000000B-DDFD-4700-B57F-9A0045816E68}"/>
              </c:ext>
            </c:extLst>
          </c:dPt>
          <c:dPt>
            <c:idx val="15"/>
            <c:invertIfNegative val="0"/>
            <c:bubble3D val="0"/>
            <c:spPr>
              <a:solidFill>
                <a:srgbClr val="5B9BD5"/>
              </a:solidFill>
            </c:spPr>
            <c:extLst>
              <c:ext xmlns:c16="http://schemas.microsoft.com/office/drawing/2014/chart" uri="{C3380CC4-5D6E-409C-BE32-E72D297353CC}">
                <c16:uniqueId val="{0000000D-DDFD-4700-B57F-9A0045816E68}"/>
              </c:ext>
            </c:extLst>
          </c:dPt>
          <c:dPt>
            <c:idx val="17"/>
            <c:invertIfNegative val="0"/>
            <c:bubble3D val="0"/>
            <c:spPr>
              <a:solidFill>
                <a:srgbClr val="990033"/>
              </a:solidFill>
            </c:spPr>
            <c:extLst>
              <c:ext xmlns:c16="http://schemas.microsoft.com/office/drawing/2014/chart" uri="{C3380CC4-5D6E-409C-BE32-E72D297353CC}">
                <c16:uniqueId val="{0000000F-DDFD-4700-B57F-9A0045816E68}"/>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0.08</c:v>
                </c:pt>
                <c:pt idx="1">
                  <c:v>5.9322033898305086E-2</c:v>
                </c:pt>
                <c:pt idx="2">
                  <c:v>9.0909090909090912E-2</c:v>
                </c:pt>
                <c:pt idx="3">
                  <c:v>0.19354838709677419</c:v>
                </c:pt>
                <c:pt idx="4">
                  <c:v>0.22580645161290319</c:v>
                </c:pt>
                <c:pt idx="5">
                  <c:v>7.8947368421052627E-2</c:v>
                </c:pt>
                <c:pt idx="7">
                  <c:v>3.1128404669260701E-2</c:v>
                </c:pt>
                <c:pt idx="8">
                  <c:v>0.44897959183673469</c:v>
                </c:pt>
                <c:pt idx="10">
                  <c:v>8.8888888888888892E-2</c:v>
                </c:pt>
                <c:pt idx="11">
                  <c:v>0.17741935483870969</c:v>
                </c:pt>
                <c:pt idx="12">
                  <c:v>7.5471698113207544E-2</c:v>
                </c:pt>
                <c:pt idx="14">
                  <c:v>9.696969696969697E-2</c:v>
                </c:pt>
                <c:pt idx="15">
                  <c:v>9.6296296296296297E-2</c:v>
                </c:pt>
                <c:pt idx="17">
                  <c:v>9.9678456591639875E-2</c:v>
                </c:pt>
              </c:numCache>
            </c:numRef>
          </c:val>
          <c:extLst>
            <c:ext xmlns:c16="http://schemas.microsoft.com/office/drawing/2014/chart" uri="{C3380CC4-5D6E-409C-BE32-E72D297353CC}">
              <c16:uniqueId val="{00000010-DDFD-4700-B57F-9A0045816E68}"/>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258196954825053E-2"/>
          <c:y val="4.6001232772310595E-3"/>
          <c:w val="0.90774180304517493"/>
          <c:h val="0.79501330072900955"/>
        </c:manualLayout>
      </c:layout>
      <c:barChart>
        <c:barDir val="bar"/>
        <c:grouping val="percentStacked"/>
        <c:varyColors val="0"/>
        <c:ser>
          <c:idx val="0"/>
          <c:order val="0"/>
          <c:tx>
            <c:strRef>
              <c:f>Sheet1!$B$2</c:f>
              <c:strCache>
                <c:ptCount val="1"/>
                <c:pt idx="0">
                  <c:v>Ļoti bieži/ visu laiku</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General</c:formatCode>
                <c:ptCount val="2"/>
                <c:pt idx="0" formatCode="0%">
                  <c:v>0.05</c:v>
                </c:pt>
              </c:numCache>
            </c:numRef>
          </c:val>
          <c:extLst>
            <c:ext xmlns:c16="http://schemas.microsoft.com/office/drawing/2014/chart" uri="{C3380CC4-5D6E-409C-BE32-E72D297353CC}">
              <c16:uniqueId val="{00000000-125E-4DD6-8B67-D77F6D7A8CA2}"/>
            </c:ext>
          </c:extLst>
        </c:ser>
        <c:ser>
          <c:idx val="1"/>
          <c:order val="1"/>
          <c:tx>
            <c:strRef>
              <c:f>Sheet1!$C$2</c:f>
              <c:strCache>
                <c:ptCount val="1"/>
                <c:pt idx="0">
                  <c:v>Bieži</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0.19</c:v>
                </c:pt>
                <c:pt idx="1">
                  <c:v>0.12903225806451613</c:v>
                </c:pt>
              </c:numCache>
            </c:numRef>
          </c:val>
          <c:extLst>
            <c:ext xmlns:c16="http://schemas.microsoft.com/office/drawing/2014/chart" uri="{C3380CC4-5D6E-409C-BE32-E72D297353CC}">
              <c16:uniqueId val="{00000001-125E-4DD6-8B67-D77F6D7A8CA2}"/>
            </c:ext>
          </c:extLst>
        </c:ser>
        <c:ser>
          <c:idx val="2"/>
          <c:order val="2"/>
          <c:tx>
            <c:strRef>
              <c:f>Sheet1!$D$2</c:f>
              <c:strCache>
                <c:ptCount val="1"/>
                <c:pt idx="0">
                  <c:v>Dažkārt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0.36</c:v>
                </c:pt>
                <c:pt idx="1">
                  <c:v>0.19354838709677419</c:v>
                </c:pt>
              </c:numCache>
            </c:numRef>
          </c:val>
          <c:extLst>
            <c:ext xmlns:c16="http://schemas.microsoft.com/office/drawing/2014/chart" uri="{C3380CC4-5D6E-409C-BE32-E72D297353CC}">
              <c16:uniqueId val="{00000002-125E-4DD6-8B67-D77F6D7A8CA2}"/>
            </c:ext>
          </c:extLst>
        </c:ser>
        <c:ser>
          <c:idx val="3"/>
          <c:order val="3"/>
          <c:tx>
            <c:strRef>
              <c:f>Sheet1!$E$2</c:f>
              <c:strCache>
                <c:ptCount val="1"/>
                <c:pt idx="0">
                  <c:v>Reti</c:v>
                </c:pt>
              </c:strCache>
            </c:strRef>
          </c:tx>
          <c:spPr>
            <a:solidFill>
              <a:srgbClr val="5B9BD5">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Sheet1!$E$3:$E$4</c:f>
              <c:numCache>
                <c:formatCode>0%</c:formatCode>
                <c:ptCount val="2"/>
                <c:pt idx="0">
                  <c:v>0.16</c:v>
                </c:pt>
                <c:pt idx="1">
                  <c:v>0.22580645161290319</c:v>
                </c:pt>
              </c:numCache>
            </c:numRef>
          </c:val>
          <c:extLst>
            <c:ext xmlns:c16="http://schemas.microsoft.com/office/drawing/2014/chart" uri="{C3380CC4-5D6E-409C-BE32-E72D297353CC}">
              <c16:uniqueId val="{00000003-125E-4DD6-8B67-D77F6D7A8CA2}"/>
            </c:ext>
          </c:extLst>
        </c:ser>
        <c:ser>
          <c:idx val="4"/>
          <c:order val="4"/>
          <c:tx>
            <c:strRef>
              <c:f>Sheet1!$F$2</c:f>
              <c:strCache>
                <c:ptCount val="1"/>
                <c:pt idx="0">
                  <c:v>Nav bijušas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Sheet1!$F$3:$F$4</c:f>
              <c:numCache>
                <c:formatCode>0%</c:formatCode>
                <c:ptCount val="2"/>
                <c:pt idx="0">
                  <c:v>0.22</c:v>
                </c:pt>
                <c:pt idx="1">
                  <c:v>0.45161290322580638</c:v>
                </c:pt>
              </c:numCache>
            </c:numRef>
          </c:val>
          <c:extLst>
            <c:ext xmlns:c16="http://schemas.microsoft.com/office/drawing/2014/chart" uri="{C3380CC4-5D6E-409C-BE32-E72D297353CC}">
              <c16:uniqueId val="{00000004-125E-4DD6-8B67-D77F6D7A8CA2}"/>
            </c:ext>
          </c:extLst>
        </c:ser>
        <c:ser>
          <c:idx val="5"/>
          <c:order val="5"/>
          <c:tx>
            <c:strRef>
              <c:f>Sheet1!$G$2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Sheet1!$G$3:$G$4</c:f>
              <c:numCache>
                <c:formatCode>General</c:formatCode>
                <c:ptCount val="2"/>
                <c:pt idx="0" formatCode="0%">
                  <c:v>0.02</c:v>
                </c:pt>
              </c:numCache>
            </c:numRef>
          </c:val>
          <c:extLst>
            <c:ext xmlns:c16="http://schemas.microsoft.com/office/drawing/2014/chart" uri="{C3380CC4-5D6E-409C-BE32-E72D297353CC}">
              <c16:uniqueId val="{00000005-125E-4DD6-8B67-D77F6D7A8CA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2.2524752235787236E-2"/>
          <c:y val="0.83547256729193076"/>
          <c:w val="0.9774752477642128"/>
          <c:h val="0.1645274327080692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194983010015805E-2"/>
          <c:y val="4.6001232772310595E-3"/>
          <c:w val="0.90380501698998417"/>
          <c:h val="0.83663041887283518"/>
        </c:manualLayout>
      </c:layout>
      <c:barChart>
        <c:barDir val="bar"/>
        <c:grouping val="percentStacked"/>
        <c:varyColors val="0"/>
        <c:ser>
          <c:idx val="0"/>
          <c:order val="0"/>
          <c:tx>
            <c:strRef>
              <c:f>Sheet1!$B$2</c:f>
              <c:strCache>
                <c:ptCount val="1"/>
                <c:pt idx="0">
                  <c:v>Jā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0.7</c:v>
                </c:pt>
                <c:pt idx="1">
                  <c:v>0.47266881028938906</c:v>
                </c:pt>
              </c:numCache>
            </c:numRef>
          </c:val>
          <c:extLst>
            <c:ext xmlns:c16="http://schemas.microsoft.com/office/drawing/2014/chart" uri="{C3380CC4-5D6E-409C-BE32-E72D297353CC}">
              <c16:uniqueId val="{00000000-78D4-453C-BDD4-E14D4D8FD2EB}"/>
            </c:ext>
          </c:extLst>
        </c:ser>
        <c:ser>
          <c:idx val="1"/>
          <c:order val="1"/>
          <c:tx>
            <c:strRef>
              <c:f>Sheet1!$C$2</c:f>
              <c:strCache>
                <c:ptCount val="1"/>
                <c:pt idx="0">
                  <c:v>Nē</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0.27</c:v>
                </c:pt>
                <c:pt idx="1">
                  <c:v>0.45016077170418006</c:v>
                </c:pt>
              </c:numCache>
            </c:numRef>
          </c:val>
          <c:extLst>
            <c:ext xmlns:c16="http://schemas.microsoft.com/office/drawing/2014/chart" uri="{C3380CC4-5D6E-409C-BE32-E72D297353CC}">
              <c16:uniqueId val="{00000001-78D4-453C-BDD4-E14D4D8FD2EB}"/>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0.03</c:v>
                </c:pt>
                <c:pt idx="1">
                  <c:v>7.7170418006430874E-2</c:v>
                </c:pt>
              </c:numCache>
            </c:numRef>
          </c:val>
          <c:extLst>
            <c:ext xmlns:c16="http://schemas.microsoft.com/office/drawing/2014/chart" uri="{C3380CC4-5D6E-409C-BE32-E72D297353CC}">
              <c16:uniqueId val="{00000002-78D4-453C-BDD4-E14D4D8FD2EB}"/>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6.9621961456069636E-2"/>
          <c:y val="0.87708968543575638"/>
          <c:w val="0.93037803854393031"/>
          <c:h val="0.12291031456424367"/>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92310511031635"/>
          <c:y val="1.2445588522787807E-2"/>
          <c:w val="0.65953455015632345"/>
          <c:h val="0.97043476475593848"/>
        </c:manualLayout>
      </c:layout>
      <c:barChart>
        <c:barDir val="bar"/>
        <c:grouping val="clustered"/>
        <c:varyColors val="0"/>
        <c:ser>
          <c:idx val="0"/>
          <c:order val="0"/>
          <c:tx>
            <c:strRef>
              <c:f>Sheet1!$B$1</c:f>
              <c:strCache>
                <c:ptCount val="1"/>
                <c:pt idx="0">
                  <c:v>2019</c:v>
                </c:pt>
              </c:strCache>
            </c:strRef>
          </c:tx>
          <c:spPr>
            <a:solidFill>
              <a:schemeClr val="accent6">
                <a:lumMod val="60000"/>
                <a:lumOff val="40000"/>
              </a:schemeClr>
            </a:solidFill>
          </c:spPr>
          <c:invertIfNegative val="0"/>
          <c:dPt>
            <c:idx val="0"/>
            <c:invertIfNegative val="0"/>
            <c:bubble3D val="0"/>
            <c:extLst>
              <c:ext xmlns:c16="http://schemas.microsoft.com/office/drawing/2014/chart" uri="{C3380CC4-5D6E-409C-BE32-E72D297353CC}">
                <c16:uniqueId val="{00000000-ECFA-4877-B12E-E36AC598924B}"/>
              </c:ext>
            </c:extLst>
          </c:dPt>
          <c:dPt>
            <c:idx val="1"/>
            <c:invertIfNegative val="0"/>
            <c:bubble3D val="0"/>
            <c:spPr>
              <a:solidFill>
                <a:schemeClr val="accent5">
                  <a:lumMod val="60000"/>
                  <a:lumOff val="40000"/>
                </a:schemeClr>
              </a:solidFill>
            </c:spPr>
            <c:extLst>
              <c:ext xmlns:c16="http://schemas.microsoft.com/office/drawing/2014/chart" uri="{C3380CC4-5D6E-409C-BE32-E72D297353CC}">
                <c16:uniqueId val="{00000001-ECFA-4877-B12E-E36AC598924B}"/>
              </c:ext>
            </c:extLst>
          </c:dPt>
          <c:dLbls>
            <c:spPr>
              <a:noFill/>
              <a:ln>
                <a:noFill/>
              </a:ln>
              <a:effectLst/>
            </c:spPr>
            <c:txPr>
              <a:bodyPr/>
              <a:lstStyle/>
              <a:p>
                <a:pPr>
                  <a:defRPr lang="en-US"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Grūti pateikt</c:v>
                </c:pt>
                <c:pt idx="1">
                  <c:v>Nē</c:v>
                </c:pt>
                <c:pt idx="2">
                  <c:v>Jā, ar citu organizāciju</c:v>
                </c:pt>
                <c:pt idx="3">
                  <c:v>Jā, ar Latvijas Antidopinga biroju</c:v>
                </c:pt>
                <c:pt idx="4">
                  <c:v>Jā, ar manis pārstāvētā sporta veida starptautisko federāciju</c:v>
                </c:pt>
                <c:pt idx="5">
                  <c:v>Jā, ar Olimpisko komiteju vai Paralimpisko komiteju</c:v>
                </c:pt>
              </c:strCache>
            </c:strRef>
          </c:cat>
          <c:val>
            <c:numRef>
              <c:f>Sheet1!$B$2:$B$7</c:f>
              <c:numCache>
                <c:formatCode>0%</c:formatCode>
                <c:ptCount val="6"/>
                <c:pt idx="0">
                  <c:v>0.04</c:v>
                </c:pt>
                <c:pt idx="1">
                  <c:v>0.86</c:v>
                </c:pt>
                <c:pt idx="3">
                  <c:v>0.05</c:v>
                </c:pt>
                <c:pt idx="4">
                  <c:v>0.02</c:v>
                </c:pt>
                <c:pt idx="5">
                  <c:v>0.03</c:v>
                </c:pt>
              </c:numCache>
            </c:numRef>
          </c:val>
          <c:extLst>
            <c:ext xmlns:c16="http://schemas.microsoft.com/office/drawing/2014/chart" uri="{C3380CC4-5D6E-409C-BE32-E72D297353CC}">
              <c16:uniqueId val="{00000002-ECFA-4877-B12E-E36AC598924B}"/>
            </c:ext>
          </c:extLst>
        </c:ser>
        <c:ser>
          <c:idx val="1"/>
          <c:order val="1"/>
          <c:tx>
            <c:strRef>
              <c:f>Sheet1!$C$1</c:f>
              <c:strCache>
                <c:ptCount val="1"/>
                <c:pt idx="0">
                  <c:v>2025</c:v>
                </c:pt>
              </c:strCache>
            </c:strRef>
          </c:tx>
          <c:spPr>
            <a:solidFill>
              <a:schemeClr val="accent6">
                <a:lumMod val="75000"/>
              </a:schemeClr>
            </a:solidFill>
          </c:spPr>
          <c:invertIfNegative val="0"/>
          <c:dPt>
            <c:idx val="1"/>
            <c:invertIfNegative val="0"/>
            <c:bubble3D val="0"/>
            <c:spPr>
              <a:solidFill>
                <a:schemeClr val="accent1"/>
              </a:solidFill>
            </c:spPr>
            <c:extLst>
              <c:ext xmlns:c16="http://schemas.microsoft.com/office/drawing/2014/chart" uri="{C3380CC4-5D6E-409C-BE32-E72D297353CC}">
                <c16:uniqueId val="{00000004-ECFA-4877-B12E-E36AC598924B}"/>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Grūti pateikt</c:v>
                </c:pt>
                <c:pt idx="1">
                  <c:v>Nē</c:v>
                </c:pt>
                <c:pt idx="2">
                  <c:v>Jā, ar citu organizāciju</c:v>
                </c:pt>
                <c:pt idx="3">
                  <c:v>Jā, ar Latvijas Antidopinga biroju</c:v>
                </c:pt>
                <c:pt idx="4">
                  <c:v>Jā, ar manis pārstāvētā sporta veida starptautisko federāciju</c:v>
                </c:pt>
                <c:pt idx="5">
                  <c:v>Jā, ar Olimpisko komiteju vai Paralimpisko komiteju</c:v>
                </c:pt>
              </c:strCache>
            </c:strRef>
          </c:cat>
          <c:val>
            <c:numRef>
              <c:f>Sheet1!$C$2:$C$7</c:f>
              <c:numCache>
                <c:formatCode>0%</c:formatCode>
                <c:ptCount val="6"/>
                <c:pt idx="0">
                  <c:v>6.8027210884353739E-3</c:v>
                </c:pt>
                <c:pt idx="1">
                  <c:v>0.90476190476190477</c:v>
                </c:pt>
                <c:pt idx="2">
                  <c:v>3.4013605442176874E-2</c:v>
                </c:pt>
                <c:pt idx="3">
                  <c:v>1.3605442176870748E-2</c:v>
                </c:pt>
                <c:pt idx="4">
                  <c:v>2.0408163265306124E-2</c:v>
                </c:pt>
                <c:pt idx="5">
                  <c:v>4.7619047619047616E-2</c:v>
                </c:pt>
              </c:numCache>
            </c:numRef>
          </c:val>
          <c:extLst>
            <c:ext xmlns:c16="http://schemas.microsoft.com/office/drawing/2014/chart" uri="{C3380CC4-5D6E-409C-BE32-E72D297353CC}">
              <c16:uniqueId val="{00000003-ECFA-4877-B12E-E36AC598924B}"/>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78453988308134459"/>
          <c:y val="0.31778154158395178"/>
          <c:w val="0.12903401424643479"/>
          <c:h val="0.1317804024496938"/>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7"/>
            <c:invertIfNegative val="0"/>
            <c:bubble3D val="0"/>
            <c:spPr>
              <a:solidFill>
                <a:srgbClr val="ED7D31"/>
              </a:solidFill>
            </c:spPr>
            <c:extLst>
              <c:ext xmlns:c16="http://schemas.microsoft.com/office/drawing/2014/chart" uri="{C3380CC4-5D6E-409C-BE32-E72D297353CC}">
                <c16:uniqueId val="{00000001-565E-45B0-A591-405C8057B36F}"/>
              </c:ext>
            </c:extLst>
          </c:dPt>
          <c:dPt>
            <c:idx val="8"/>
            <c:invertIfNegative val="0"/>
            <c:bubble3D val="0"/>
            <c:spPr>
              <a:solidFill>
                <a:srgbClr val="ED7D31"/>
              </a:solidFill>
            </c:spPr>
            <c:extLst>
              <c:ext xmlns:c16="http://schemas.microsoft.com/office/drawing/2014/chart" uri="{C3380CC4-5D6E-409C-BE32-E72D297353CC}">
                <c16:uniqueId val="{00000003-565E-45B0-A591-405C8057B36F}"/>
              </c:ext>
            </c:extLst>
          </c:dPt>
          <c:dPt>
            <c:idx val="10"/>
            <c:invertIfNegative val="0"/>
            <c:bubble3D val="0"/>
            <c:spPr>
              <a:solidFill>
                <a:srgbClr val="70AD47"/>
              </a:solidFill>
            </c:spPr>
            <c:extLst>
              <c:ext xmlns:c16="http://schemas.microsoft.com/office/drawing/2014/chart" uri="{C3380CC4-5D6E-409C-BE32-E72D297353CC}">
                <c16:uniqueId val="{00000005-565E-45B0-A591-405C8057B36F}"/>
              </c:ext>
            </c:extLst>
          </c:dPt>
          <c:dPt>
            <c:idx val="11"/>
            <c:invertIfNegative val="0"/>
            <c:bubble3D val="0"/>
            <c:spPr>
              <a:solidFill>
                <a:srgbClr val="70AD47"/>
              </a:solidFill>
            </c:spPr>
            <c:extLst>
              <c:ext xmlns:c16="http://schemas.microsoft.com/office/drawing/2014/chart" uri="{C3380CC4-5D6E-409C-BE32-E72D297353CC}">
                <c16:uniqueId val="{00000007-565E-45B0-A591-405C8057B36F}"/>
              </c:ext>
            </c:extLst>
          </c:dPt>
          <c:dPt>
            <c:idx val="12"/>
            <c:invertIfNegative val="0"/>
            <c:bubble3D val="0"/>
            <c:spPr>
              <a:solidFill>
                <a:srgbClr val="70AD47"/>
              </a:solidFill>
            </c:spPr>
            <c:extLst>
              <c:ext xmlns:c16="http://schemas.microsoft.com/office/drawing/2014/chart" uri="{C3380CC4-5D6E-409C-BE32-E72D297353CC}">
                <c16:uniqueId val="{00000009-565E-45B0-A591-405C8057B36F}"/>
              </c:ext>
            </c:extLst>
          </c:dPt>
          <c:dPt>
            <c:idx val="14"/>
            <c:invertIfNegative val="0"/>
            <c:bubble3D val="0"/>
            <c:spPr>
              <a:solidFill>
                <a:srgbClr val="5B9BD5"/>
              </a:solidFill>
            </c:spPr>
            <c:extLst>
              <c:ext xmlns:c16="http://schemas.microsoft.com/office/drawing/2014/chart" uri="{C3380CC4-5D6E-409C-BE32-E72D297353CC}">
                <c16:uniqueId val="{0000000B-565E-45B0-A591-405C8057B36F}"/>
              </c:ext>
            </c:extLst>
          </c:dPt>
          <c:dPt>
            <c:idx val="15"/>
            <c:invertIfNegative val="0"/>
            <c:bubble3D val="0"/>
            <c:spPr>
              <a:solidFill>
                <a:srgbClr val="5B9BD5"/>
              </a:solidFill>
            </c:spPr>
            <c:extLst>
              <c:ext xmlns:c16="http://schemas.microsoft.com/office/drawing/2014/chart" uri="{C3380CC4-5D6E-409C-BE32-E72D297353CC}">
                <c16:uniqueId val="{0000000D-565E-45B0-A591-405C8057B36F}"/>
              </c:ext>
            </c:extLst>
          </c:dPt>
          <c:dPt>
            <c:idx val="17"/>
            <c:invertIfNegative val="0"/>
            <c:bubble3D val="0"/>
            <c:spPr>
              <a:solidFill>
                <a:srgbClr val="990033"/>
              </a:solidFill>
            </c:spPr>
            <c:extLst>
              <c:ext xmlns:c16="http://schemas.microsoft.com/office/drawing/2014/chart" uri="{C3380CC4-5D6E-409C-BE32-E72D297353CC}">
                <c16:uniqueId val="{0000000F-565E-45B0-A591-405C8057B36F}"/>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0.36</c:v>
                </c:pt>
                <c:pt idx="1">
                  <c:v>0.50847457627118642</c:v>
                </c:pt>
                <c:pt idx="2">
                  <c:v>0.45454545454545453</c:v>
                </c:pt>
                <c:pt idx="3">
                  <c:v>0.58064516129032262</c:v>
                </c:pt>
                <c:pt idx="4">
                  <c:v>0.54838709677419351</c:v>
                </c:pt>
                <c:pt idx="5">
                  <c:v>0.40789473684210525</c:v>
                </c:pt>
                <c:pt idx="7">
                  <c:v>0.43968871595330739</c:v>
                </c:pt>
                <c:pt idx="8">
                  <c:v>0.65306122448979598</c:v>
                </c:pt>
                <c:pt idx="10">
                  <c:v>0.5444444444444444</c:v>
                </c:pt>
                <c:pt idx="11">
                  <c:v>0.61290322580645162</c:v>
                </c:pt>
                <c:pt idx="12">
                  <c:v>0.37735849056603776</c:v>
                </c:pt>
                <c:pt idx="14">
                  <c:v>0.50303030303030305</c:v>
                </c:pt>
                <c:pt idx="15">
                  <c:v>0.44444444444444442</c:v>
                </c:pt>
                <c:pt idx="17">
                  <c:v>0.47266881028938906</c:v>
                </c:pt>
              </c:numCache>
            </c:numRef>
          </c:val>
          <c:extLst>
            <c:ext xmlns:c16="http://schemas.microsoft.com/office/drawing/2014/chart" uri="{C3380CC4-5D6E-409C-BE32-E72D297353CC}">
              <c16:uniqueId val="{00000010-565E-45B0-A591-405C8057B36F}"/>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36232629506944"/>
          <c:y val="4.6398687798314964E-3"/>
          <c:w val="0.59726956622148875"/>
          <c:h val="0.97043476475593848"/>
        </c:manualLayout>
      </c:layout>
      <c:barChart>
        <c:barDir val="bar"/>
        <c:grouping val="clustered"/>
        <c:varyColors val="0"/>
        <c:ser>
          <c:idx val="0"/>
          <c:order val="0"/>
          <c:tx>
            <c:strRef>
              <c:f>Sheet1!$B$1</c:f>
              <c:strCache>
                <c:ptCount val="1"/>
                <c:pt idx="0">
                  <c:v>pārstāvētais sporta veids</c:v>
                </c:pt>
              </c:strCache>
            </c:strRef>
          </c:tx>
          <c:spPr>
            <a:solidFill>
              <a:schemeClr val="accent5"/>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6AFD-42E3-8E31-0B64FB4BC499}"/>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Sheet1!$A$2:$A$31</c:f>
              <c:strCache>
                <c:ptCount val="30"/>
                <c:pt idx="0">
                  <c:v>Nevēlas precizēt savu sporta veidu</c:v>
                </c:pt>
                <c:pt idx="1">
                  <c:v>Citi sporta veidi</c:v>
                </c:pt>
                <c:pt idx="2">
                  <c:v>Badmintons</c:v>
                </c:pt>
                <c:pt idx="3">
                  <c:v>Dambrete</c:v>
                </c:pt>
                <c:pt idx="4">
                  <c:v>Džudo</c:v>
                </c:pt>
                <c:pt idx="5">
                  <c:v>Cīņa (grieķu-romiešu vai brīvā cīņa)</c:v>
                </c:pt>
                <c:pt idx="6">
                  <c:v>Regbijs</c:v>
                </c:pt>
                <c:pt idx="7">
                  <c:v>Šahs</c:v>
                </c:pt>
                <c:pt idx="8">
                  <c:v>Šaušana</c:v>
                </c:pt>
                <c:pt idx="9">
                  <c:v>Galda teniss</c:v>
                </c:pt>
                <c:pt idx="10">
                  <c:v>Kanoe</c:v>
                </c:pt>
                <c:pt idx="11">
                  <c:v>Paralimpiskais sports</c:v>
                </c:pt>
                <c:pt idx="12">
                  <c:v>Kerlings</c:v>
                </c:pt>
                <c:pt idx="13">
                  <c:v>Slidošana (šorttreks, daiļslidošana, ātrslidošana)</c:v>
                </c:pt>
                <c:pt idx="14">
                  <c:v>Teniss</c:v>
                </c:pt>
                <c:pt idx="15">
                  <c:v>Basketbols</c:v>
                </c:pt>
                <c:pt idx="16">
                  <c:v>Pauerliftings\spēka trīscīņa</c:v>
                </c:pt>
                <c:pt idx="17">
                  <c:v>Peldēšana</c:v>
                </c:pt>
                <c:pt idx="18">
                  <c:v>Slēpošana</c:v>
                </c:pt>
                <c:pt idx="19">
                  <c:v>Šosejas un kalnu riteņbraukšana</c:v>
                </c:pt>
                <c:pt idx="20">
                  <c:v>Vingrošana</c:v>
                </c:pt>
                <c:pt idx="21">
                  <c:v>Futbols</c:v>
                </c:pt>
                <c:pt idx="22">
                  <c:v>Orientēšanās sports</c:v>
                </c:pt>
                <c:pt idx="23">
                  <c:v>Florbols</c:v>
                </c:pt>
                <c:pt idx="24">
                  <c:v>Handbols</c:v>
                </c:pt>
                <c:pt idx="25">
                  <c:v>Hokejs</c:v>
                </c:pt>
                <c:pt idx="26">
                  <c:v>Airēšana</c:v>
                </c:pt>
                <c:pt idx="27">
                  <c:v>Kamaniņas</c:v>
                </c:pt>
                <c:pt idx="28">
                  <c:v>Volejbols</c:v>
                </c:pt>
                <c:pt idx="29">
                  <c:v>Vieglatlētika</c:v>
                </c:pt>
              </c:strCache>
            </c:strRef>
          </c:cat>
          <c:val>
            <c:numRef>
              <c:f>Sheet1!$B$2:$B$31</c:f>
              <c:numCache>
                <c:formatCode>0%</c:formatCode>
                <c:ptCount val="30"/>
                <c:pt idx="0">
                  <c:v>2.5723472668810289E-2</c:v>
                </c:pt>
                <c:pt idx="1">
                  <c:v>6.4308681672025747E-2</c:v>
                </c:pt>
                <c:pt idx="2">
                  <c:v>6.4308681672025723E-3</c:v>
                </c:pt>
                <c:pt idx="3">
                  <c:v>6.4308681672025723E-3</c:v>
                </c:pt>
                <c:pt idx="4">
                  <c:v>6.4308681672025723E-3</c:v>
                </c:pt>
                <c:pt idx="5">
                  <c:v>6.4308681672025723E-3</c:v>
                </c:pt>
                <c:pt idx="6">
                  <c:v>6.4308681672025723E-3</c:v>
                </c:pt>
                <c:pt idx="7">
                  <c:v>6.4308681672025723E-3</c:v>
                </c:pt>
                <c:pt idx="8">
                  <c:v>6.4308681672025723E-3</c:v>
                </c:pt>
                <c:pt idx="9">
                  <c:v>9.6463022508038593E-3</c:v>
                </c:pt>
                <c:pt idx="10">
                  <c:v>9.6463022508038593E-3</c:v>
                </c:pt>
                <c:pt idx="11">
                  <c:v>9.6463022508038593E-3</c:v>
                </c:pt>
                <c:pt idx="12">
                  <c:v>1.2861736334405145E-2</c:v>
                </c:pt>
                <c:pt idx="13">
                  <c:v>1.2861736334405145E-2</c:v>
                </c:pt>
                <c:pt idx="14">
                  <c:v>1.2861736334405145E-2</c:v>
                </c:pt>
                <c:pt idx="15">
                  <c:v>1.607717041800643E-2</c:v>
                </c:pt>
                <c:pt idx="16">
                  <c:v>1.607717041800643E-2</c:v>
                </c:pt>
                <c:pt idx="17">
                  <c:v>1.607717041800643E-2</c:v>
                </c:pt>
                <c:pt idx="18">
                  <c:v>1.607717041800643E-2</c:v>
                </c:pt>
                <c:pt idx="19">
                  <c:v>1.607717041800643E-2</c:v>
                </c:pt>
                <c:pt idx="20">
                  <c:v>1.607717041800643E-2</c:v>
                </c:pt>
                <c:pt idx="21">
                  <c:v>2.2508038585209004E-2</c:v>
                </c:pt>
                <c:pt idx="22">
                  <c:v>2.2508038585209004E-2</c:v>
                </c:pt>
                <c:pt idx="23">
                  <c:v>3.5369774919614148E-2</c:v>
                </c:pt>
                <c:pt idx="24">
                  <c:v>3.8585209003215437E-2</c:v>
                </c:pt>
                <c:pt idx="25">
                  <c:v>3.8585209003215437E-2</c:v>
                </c:pt>
                <c:pt idx="26">
                  <c:v>4.1800643086816719E-2</c:v>
                </c:pt>
                <c:pt idx="27">
                  <c:v>5.1446945337620578E-2</c:v>
                </c:pt>
                <c:pt idx="28">
                  <c:v>8.6816720257234734E-2</c:v>
                </c:pt>
                <c:pt idx="29">
                  <c:v>0.36334405144694526</c:v>
                </c:pt>
              </c:numCache>
            </c:numRef>
          </c:val>
          <c:extLst>
            <c:ext xmlns:c16="http://schemas.microsoft.com/office/drawing/2014/chart" uri="{C3380CC4-5D6E-409C-BE32-E72D297353CC}">
              <c16:uniqueId val="{00000002-6AFD-42E3-8E31-0B64FB4BC499}"/>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0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79670285613485"/>
          <c:y val="4.6001232772310595E-3"/>
          <c:w val="0.86420329714386523"/>
          <c:h val="0.83663041887283518"/>
        </c:manualLayout>
      </c:layout>
      <c:barChart>
        <c:barDir val="bar"/>
        <c:grouping val="percentStacked"/>
        <c:varyColors val="0"/>
        <c:ser>
          <c:idx val="0"/>
          <c:order val="0"/>
          <c:tx>
            <c:strRef>
              <c:f>Sheet1!$B$2</c:f>
              <c:strCache>
                <c:ptCount val="1"/>
                <c:pt idx="0">
                  <c:v>Jā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2019 (n=58)</c:v>
                </c:pt>
                <c:pt idx="1">
                  <c:v>2025 (n=13)</c:v>
                </c:pt>
              </c:strCache>
            </c:strRef>
          </c:cat>
          <c:val>
            <c:numRef>
              <c:f>Sheet1!$B$3:$B$4</c:f>
              <c:numCache>
                <c:formatCode>###0%</c:formatCode>
                <c:ptCount val="2"/>
                <c:pt idx="0" formatCode="0%">
                  <c:v>0.1</c:v>
                </c:pt>
                <c:pt idx="1">
                  <c:v>0.23076923076923062</c:v>
                </c:pt>
              </c:numCache>
            </c:numRef>
          </c:val>
          <c:extLst>
            <c:ext xmlns:c16="http://schemas.microsoft.com/office/drawing/2014/chart" uri="{C3380CC4-5D6E-409C-BE32-E72D297353CC}">
              <c16:uniqueId val="{00000000-FE57-430C-B516-FCAD9C171161}"/>
            </c:ext>
          </c:extLst>
        </c:ser>
        <c:ser>
          <c:idx val="1"/>
          <c:order val="1"/>
          <c:tx>
            <c:strRef>
              <c:f>Sheet1!$C$2</c:f>
              <c:strCache>
                <c:ptCount val="1"/>
                <c:pt idx="0">
                  <c:v>Nē</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2019 (n=58)</c:v>
                </c:pt>
                <c:pt idx="1">
                  <c:v>2025 (n=13)</c:v>
                </c:pt>
              </c:strCache>
            </c:strRef>
          </c:cat>
          <c:val>
            <c:numRef>
              <c:f>Sheet1!$C$3:$C$4</c:f>
              <c:numCache>
                <c:formatCode>0%</c:formatCode>
                <c:ptCount val="2"/>
                <c:pt idx="0">
                  <c:v>0.9</c:v>
                </c:pt>
                <c:pt idx="1">
                  <c:v>0.76923076923076938</c:v>
                </c:pt>
              </c:numCache>
            </c:numRef>
          </c:val>
          <c:extLst>
            <c:ext xmlns:c16="http://schemas.microsoft.com/office/drawing/2014/chart" uri="{C3380CC4-5D6E-409C-BE32-E72D297353CC}">
              <c16:uniqueId val="{00000001-FE57-430C-B516-FCAD9C171161}"/>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6.9621961456069636E-2"/>
          <c:y val="0.87708968543575638"/>
          <c:w val="0.93037803854393031"/>
          <c:h val="0.12291031456424367"/>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8445189145464898"/>
        </c:manualLayout>
      </c:layout>
      <c:barChart>
        <c:barDir val="bar"/>
        <c:grouping val="percentStacked"/>
        <c:varyColors val="0"/>
        <c:ser>
          <c:idx val="0"/>
          <c:order val="0"/>
          <c:tx>
            <c:strRef>
              <c:f>Sheet1!$B$1</c:f>
              <c:strCache>
                <c:ptCount val="1"/>
                <c:pt idx="0">
                  <c:v>Pilnībā piekrīt</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Sheet1!$B$2:$B$7</c:f>
              <c:numCache>
                <c:formatCode>0%</c:formatCode>
                <c:ptCount val="6"/>
                <c:pt idx="0">
                  <c:v>5.4662379421221867E-2</c:v>
                </c:pt>
                <c:pt idx="1">
                  <c:v>8.3601286173633438E-2</c:v>
                </c:pt>
                <c:pt idx="2">
                  <c:v>0.27974276527331188</c:v>
                </c:pt>
                <c:pt idx="3">
                  <c:v>0.19614147909967847</c:v>
                </c:pt>
                <c:pt idx="4">
                  <c:v>0.3311897106109325</c:v>
                </c:pt>
                <c:pt idx="5">
                  <c:v>0.6012861736334405</c:v>
                </c:pt>
              </c:numCache>
            </c:numRef>
          </c:val>
          <c:extLst>
            <c:ext xmlns:c16="http://schemas.microsoft.com/office/drawing/2014/chart" uri="{C3380CC4-5D6E-409C-BE32-E72D297353CC}">
              <c16:uniqueId val="{00000000-DA6E-4B5C-8646-44258476AF8E}"/>
            </c:ext>
          </c:extLst>
        </c:ser>
        <c:ser>
          <c:idx val="1"/>
          <c:order val="1"/>
          <c:tx>
            <c:strRef>
              <c:f>Sheet1!$C$1</c:f>
              <c:strCache>
                <c:ptCount val="1"/>
                <c:pt idx="0">
                  <c:v>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Sheet1!$C$2:$C$7</c:f>
              <c:numCache>
                <c:formatCode>0%</c:formatCode>
                <c:ptCount val="6"/>
                <c:pt idx="0">
                  <c:v>6.7524115755627015E-2</c:v>
                </c:pt>
                <c:pt idx="1">
                  <c:v>0.14147909967845659</c:v>
                </c:pt>
                <c:pt idx="2">
                  <c:v>0.22508038585209003</c:v>
                </c:pt>
                <c:pt idx="3">
                  <c:v>0.39549839228295819</c:v>
                </c:pt>
                <c:pt idx="4">
                  <c:v>0.36977491961414793</c:v>
                </c:pt>
                <c:pt idx="5">
                  <c:v>0.17363344051446947</c:v>
                </c:pt>
              </c:numCache>
            </c:numRef>
          </c:val>
          <c:extLst>
            <c:ext xmlns:c16="http://schemas.microsoft.com/office/drawing/2014/chart" uri="{C3380CC4-5D6E-409C-BE32-E72D297353CC}">
              <c16:uniqueId val="{00000001-DA6E-4B5C-8646-44258476AF8E}"/>
            </c:ext>
          </c:extLst>
        </c:ser>
        <c:ser>
          <c:idx val="2"/>
          <c:order val="2"/>
          <c:tx>
            <c:strRef>
              <c:f>Sheet1!$D$1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Sheet1!$D$2:$D$7</c:f>
              <c:numCache>
                <c:formatCode>0%</c:formatCode>
                <c:ptCount val="6"/>
                <c:pt idx="0">
                  <c:v>0.15434083601286175</c:v>
                </c:pt>
                <c:pt idx="1">
                  <c:v>0.26688102893890675</c:v>
                </c:pt>
                <c:pt idx="2">
                  <c:v>0.15112540192926044</c:v>
                </c:pt>
                <c:pt idx="3">
                  <c:v>0.18649517684887459</c:v>
                </c:pt>
                <c:pt idx="4">
                  <c:v>9.9678456591639875E-2</c:v>
                </c:pt>
                <c:pt idx="5">
                  <c:v>4.5016077170418008E-2</c:v>
                </c:pt>
              </c:numCache>
            </c:numRef>
          </c:val>
          <c:extLst>
            <c:ext xmlns:c16="http://schemas.microsoft.com/office/drawing/2014/chart" uri="{C3380CC4-5D6E-409C-BE32-E72D297353CC}">
              <c16:uniqueId val="{00000002-DA6E-4B5C-8646-44258476AF8E}"/>
            </c:ext>
          </c:extLst>
        </c:ser>
        <c:ser>
          <c:idx val="3"/>
          <c:order val="3"/>
          <c:tx>
            <c:strRef>
              <c:f>Sheet1!$E$1</c:f>
              <c:strCache>
                <c:ptCount val="1"/>
                <c:pt idx="0">
                  <c:v>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Sheet1!$E$2:$E$7</c:f>
              <c:numCache>
                <c:formatCode>0%</c:formatCode>
                <c:ptCount val="6"/>
                <c:pt idx="0">
                  <c:v>0.20257234726688103</c:v>
                </c:pt>
                <c:pt idx="1">
                  <c:v>0.24115755627009647</c:v>
                </c:pt>
                <c:pt idx="2">
                  <c:v>0.12218649517684887</c:v>
                </c:pt>
                <c:pt idx="3">
                  <c:v>7.3954983922829579E-2</c:v>
                </c:pt>
                <c:pt idx="4">
                  <c:v>9.0032154340836015E-2</c:v>
                </c:pt>
                <c:pt idx="5">
                  <c:v>3.215434083601286E-2</c:v>
                </c:pt>
              </c:numCache>
            </c:numRef>
          </c:val>
          <c:extLst>
            <c:ext xmlns:c16="http://schemas.microsoft.com/office/drawing/2014/chart" uri="{C3380CC4-5D6E-409C-BE32-E72D297353CC}">
              <c16:uniqueId val="{00000003-DA6E-4B5C-8646-44258476AF8E}"/>
            </c:ext>
          </c:extLst>
        </c:ser>
        <c:ser>
          <c:idx val="4"/>
          <c:order val="4"/>
          <c:tx>
            <c:strRef>
              <c:f>Sheet1!$F$1</c:f>
              <c:strCache>
                <c:ptCount val="1"/>
                <c:pt idx="0">
                  <c:v>Pilnībā nepiekrīt</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Sheet1!$F$2:$F$7</c:f>
              <c:numCache>
                <c:formatCode>0%</c:formatCode>
                <c:ptCount val="6"/>
                <c:pt idx="0">
                  <c:v>0.37942122186495175</c:v>
                </c:pt>
                <c:pt idx="1">
                  <c:v>0.16720257234726688</c:v>
                </c:pt>
                <c:pt idx="2">
                  <c:v>8.6816720257234734E-2</c:v>
                </c:pt>
                <c:pt idx="3">
                  <c:v>5.4662379421221867E-2</c:v>
                </c:pt>
                <c:pt idx="4">
                  <c:v>3.8585209003215437E-2</c:v>
                </c:pt>
                <c:pt idx="5">
                  <c:v>6.4308681672025719E-2</c:v>
                </c:pt>
              </c:numCache>
            </c:numRef>
          </c:val>
          <c:extLst>
            <c:ext xmlns:c16="http://schemas.microsoft.com/office/drawing/2014/chart" uri="{C3380CC4-5D6E-409C-BE32-E72D297353CC}">
              <c16:uniqueId val="{00000004-DA6E-4B5C-8646-44258476AF8E}"/>
            </c:ext>
          </c:extLst>
        </c:ser>
        <c:ser>
          <c:idx val="5"/>
          <c:order val="5"/>
          <c:tx>
            <c:strRef>
              <c:f>Sheet1!$G$1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Sheet1!$G$2:$G$7</c:f>
              <c:numCache>
                <c:formatCode>0%</c:formatCode>
                <c:ptCount val="6"/>
                <c:pt idx="0">
                  <c:v>0.14147909967845659</c:v>
                </c:pt>
                <c:pt idx="1">
                  <c:v>9.9678456591639875E-2</c:v>
                </c:pt>
                <c:pt idx="2">
                  <c:v>0.13504823151125403</c:v>
                </c:pt>
                <c:pt idx="3">
                  <c:v>9.3247588424437297E-2</c:v>
                </c:pt>
                <c:pt idx="4">
                  <c:v>7.0739549839228297E-2</c:v>
                </c:pt>
                <c:pt idx="5">
                  <c:v>8.3601286173633438E-2</c:v>
                </c:pt>
              </c:numCache>
            </c:numRef>
          </c:val>
          <c:extLst>
            <c:ext xmlns:c16="http://schemas.microsoft.com/office/drawing/2014/chart" uri="{C3380CC4-5D6E-409C-BE32-E72D297353CC}">
              <c16:uniqueId val="{00000005-DA6E-4B5C-8646-44258476AF8E}"/>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8799414858416635"/>
          <c:y val="0.91153053569528875"/>
          <c:w val="0.8120058514158337"/>
          <c:h val="7.6822319597650748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Sheet1!$B$2:$B$7</c:f>
              <c:numCache>
                <c:formatCode>0%</c:formatCode>
                <c:ptCount val="6"/>
                <c:pt idx="0">
                  <c:v>0.12218649517684887</c:v>
                </c:pt>
                <c:pt idx="1">
                  <c:v>0.22508038585209003</c:v>
                </c:pt>
                <c:pt idx="2">
                  <c:v>0.50482315112540188</c:v>
                </c:pt>
                <c:pt idx="3">
                  <c:v>0.59163987138263663</c:v>
                </c:pt>
                <c:pt idx="4">
                  <c:v>0.70096463022508038</c:v>
                </c:pt>
                <c:pt idx="5">
                  <c:v>0.77491961414790989</c:v>
                </c:pt>
              </c:numCache>
            </c:numRef>
          </c:val>
          <c:extLst>
            <c:ext xmlns:c16="http://schemas.microsoft.com/office/drawing/2014/chart" uri="{C3380CC4-5D6E-409C-BE32-E72D297353CC}">
              <c16:uniqueId val="{00000000-1FFE-4028-B298-32B557468312}"/>
            </c:ext>
          </c:extLst>
        </c:ser>
        <c:ser>
          <c:idx val="1"/>
          <c:order val="1"/>
          <c:tx>
            <c:strRef>
              <c:f>Sheet1!$C$1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Sheet1!$C$2:$C$7</c:f>
              <c:numCache>
                <c:formatCode>0%</c:formatCode>
                <c:ptCount val="6"/>
                <c:pt idx="0">
                  <c:v>0.15434083601286175</c:v>
                </c:pt>
                <c:pt idx="1">
                  <c:v>0.26688102893890675</c:v>
                </c:pt>
                <c:pt idx="2">
                  <c:v>0.15112540192926044</c:v>
                </c:pt>
                <c:pt idx="3">
                  <c:v>0.18649517684887459</c:v>
                </c:pt>
                <c:pt idx="4">
                  <c:v>9.9678456591639875E-2</c:v>
                </c:pt>
                <c:pt idx="5">
                  <c:v>4.5016077170418008E-2</c:v>
                </c:pt>
              </c:numCache>
            </c:numRef>
          </c:val>
          <c:extLst>
            <c:ext xmlns:c16="http://schemas.microsoft.com/office/drawing/2014/chart" uri="{C3380CC4-5D6E-409C-BE32-E72D297353CC}">
              <c16:uniqueId val="{00000001-1FFE-4028-B298-32B557468312}"/>
            </c:ext>
          </c:extLst>
        </c:ser>
        <c:ser>
          <c:idx val="2"/>
          <c:order val="2"/>
          <c:tx>
            <c:strRef>
              <c:f>Sheet1!$D$1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Sheet1!$D$2:$D$7</c:f>
              <c:numCache>
                <c:formatCode>0%</c:formatCode>
                <c:ptCount val="6"/>
                <c:pt idx="0">
                  <c:v>0.35691318327974281</c:v>
                </c:pt>
                <c:pt idx="1">
                  <c:v>0.50803858520900325</c:v>
                </c:pt>
                <c:pt idx="2">
                  <c:v>0.27331189710610931</c:v>
                </c:pt>
                <c:pt idx="3">
                  <c:v>0.26045016077170419</c:v>
                </c:pt>
                <c:pt idx="4">
                  <c:v>0.1897106109324759</c:v>
                </c:pt>
                <c:pt idx="5">
                  <c:v>7.7170418006430874E-2</c:v>
                </c:pt>
              </c:numCache>
            </c:numRef>
          </c:val>
          <c:extLst>
            <c:ext xmlns:c16="http://schemas.microsoft.com/office/drawing/2014/chart" uri="{C3380CC4-5D6E-409C-BE32-E72D297353CC}">
              <c16:uniqueId val="{00000002-1FFE-4028-B298-32B557468312}"/>
            </c:ext>
          </c:extLst>
        </c:ser>
        <c:ser>
          <c:idx val="3"/>
          <c:order val="3"/>
          <c:tx>
            <c:strRef>
              <c:f>Sheet1!$E$1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Sheet1!$E$2:$E$7</c:f>
              <c:numCache>
                <c:formatCode>0%</c:formatCode>
                <c:ptCount val="6"/>
                <c:pt idx="0">
                  <c:v>0.14147909967845659</c:v>
                </c:pt>
                <c:pt idx="1">
                  <c:v>9.9678456591639875E-2</c:v>
                </c:pt>
                <c:pt idx="2">
                  <c:v>0.13504823151125403</c:v>
                </c:pt>
                <c:pt idx="3">
                  <c:v>9.3247588424437297E-2</c:v>
                </c:pt>
                <c:pt idx="4">
                  <c:v>7.0739549839228297E-2</c:v>
                </c:pt>
                <c:pt idx="5">
                  <c:v>8.3601286173633438E-2</c:v>
                </c:pt>
              </c:numCache>
            </c:numRef>
          </c:val>
          <c:extLst>
            <c:ext xmlns:c16="http://schemas.microsoft.com/office/drawing/2014/chart" uri="{C3380CC4-5D6E-409C-BE32-E72D297353CC}">
              <c16:uniqueId val="{00000003-1FFE-4028-B298-32B55746831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6042523572273155"/>
          <c:w val="1"/>
          <c:h val="0.13957476427726856"/>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558707611308396"/>
          <c:y val="8.1413600811141018E-2"/>
          <c:w val="0.52315454739771028"/>
          <c:h val="0.91858640796732194"/>
        </c:manualLayout>
      </c:layout>
      <c:barChart>
        <c:barDir val="bar"/>
        <c:grouping val="clustered"/>
        <c:varyColors val="0"/>
        <c:ser>
          <c:idx val="0"/>
          <c:order val="0"/>
          <c:tx>
            <c:strRef>
              <c:f>Sheet1!$B$1</c:f>
              <c:strCache>
                <c:ptCount val="1"/>
                <c:pt idx="0">
                  <c:v>2019</c:v>
                </c:pt>
              </c:strCache>
            </c:strRef>
          </c:tx>
          <c:spPr>
            <a:solidFill>
              <a:srgbClr val="70AD47">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Sheet1!$B$2:$B$7</c:f>
              <c:numCache>
                <c:formatCode>0%</c:formatCode>
                <c:ptCount val="6"/>
                <c:pt idx="0">
                  <c:v>0.25</c:v>
                </c:pt>
                <c:pt idx="1">
                  <c:v>0.21</c:v>
                </c:pt>
                <c:pt idx="2">
                  <c:v>0.53</c:v>
                </c:pt>
                <c:pt idx="3">
                  <c:v>0.62</c:v>
                </c:pt>
                <c:pt idx="4">
                  <c:v>0.69</c:v>
                </c:pt>
                <c:pt idx="5">
                  <c:v>0.83</c:v>
                </c:pt>
              </c:numCache>
            </c:numRef>
          </c:val>
          <c:extLst>
            <c:ext xmlns:c16="http://schemas.microsoft.com/office/drawing/2014/chart" uri="{C3380CC4-5D6E-409C-BE32-E72D297353CC}">
              <c16:uniqueId val="{00000000-56F9-4983-9BC0-04B8632FE60C}"/>
            </c:ext>
          </c:extLst>
        </c:ser>
        <c:ser>
          <c:idx val="1"/>
          <c:order val="1"/>
          <c:tx>
            <c:strRef>
              <c:f>Sheet1!$C$1</c:f>
              <c:strCache>
                <c:ptCount val="1"/>
              </c:strCache>
            </c:strRef>
          </c:tx>
          <c:spPr>
            <a:solidFill>
              <a:srgbClr val="ED7D31">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Sheet1!$C$2:$C$7</c:f>
              <c:numCache>
                <c:formatCode>0%</c:formatCode>
                <c:ptCount val="6"/>
                <c:pt idx="0">
                  <c:v>-0.51</c:v>
                </c:pt>
                <c:pt idx="1">
                  <c:v>-0.51</c:v>
                </c:pt>
                <c:pt idx="2">
                  <c:v>-0.33</c:v>
                </c:pt>
                <c:pt idx="3">
                  <c:v>-0.15</c:v>
                </c:pt>
                <c:pt idx="4">
                  <c:v>-0.17</c:v>
                </c:pt>
                <c:pt idx="5">
                  <c:v>-0.06</c:v>
                </c:pt>
              </c:numCache>
            </c:numRef>
          </c:val>
          <c:extLst>
            <c:ext xmlns:c16="http://schemas.microsoft.com/office/drawing/2014/chart" uri="{C3380CC4-5D6E-409C-BE32-E72D297353CC}">
              <c16:uniqueId val="{00000001-56F9-4983-9BC0-04B8632FE60C}"/>
            </c:ext>
          </c:extLst>
        </c:ser>
        <c:ser>
          <c:idx val="2"/>
          <c:order val="2"/>
          <c:tx>
            <c:strRef>
              <c:f>Sheet1!$D$1</c:f>
              <c:strCache>
                <c:ptCount val="1"/>
                <c:pt idx="0">
                  <c:v>2025</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Sheet1!$D$2:$D$7</c:f>
              <c:numCache>
                <c:formatCode>0%</c:formatCode>
                <c:ptCount val="6"/>
                <c:pt idx="0">
                  <c:v>0.12218649517684887</c:v>
                </c:pt>
                <c:pt idx="1">
                  <c:v>0.22508038585209003</c:v>
                </c:pt>
                <c:pt idx="2">
                  <c:v>0.50482315112540188</c:v>
                </c:pt>
                <c:pt idx="3">
                  <c:v>0.59163987138263663</c:v>
                </c:pt>
                <c:pt idx="4">
                  <c:v>0.70096463022508038</c:v>
                </c:pt>
                <c:pt idx="5">
                  <c:v>0.77491961414790989</c:v>
                </c:pt>
              </c:numCache>
            </c:numRef>
          </c:val>
          <c:extLst>
            <c:ext xmlns:c16="http://schemas.microsoft.com/office/drawing/2014/chart" uri="{C3380CC4-5D6E-409C-BE32-E72D297353CC}">
              <c16:uniqueId val="{00000002-56F9-4983-9BC0-04B8632FE60C}"/>
            </c:ext>
          </c:extLst>
        </c:ser>
        <c:ser>
          <c:idx val="3"/>
          <c:order val="3"/>
          <c:tx>
            <c:strRef>
              <c:f>Sheet1!$E$1</c:f>
              <c:strCache>
                <c:ptCount val="1"/>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pašreizējo antidopinga noteikumu ietekme uz manu personīgo dzīvi ir pārāk liela</c:v>
                </c:pt>
                <c:pt idx="1">
                  <c:v>Uzskatu, ka antidopinga noteikumi sportistiem ir sarežģīti un nesaprotami</c:v>
                </c:pt>
                <c:pt idx="2">
                  <c:v>Tas ir labi, ka 10 gadus veci dopinga kontroles paraugi vēl aizvien var tikt izmantoti, lai noskaidrotu dopinga vielu klātbūtni paraugā</c:v>
                </c:pt>
                <c:pt idx="3">
                  <c:v>Uzskatu, ka pašreizējie antidopinga noteikumi ir efektīvi</c:v>
                </c:pt>
                <c:pt idx="4">
                  <c:v>Uzskatu, ka pašreizējie antidopinga noteikumi nodrošina, ka sacensības norit godīgi un sportistu iegūtās vietas ir pelnītas</c:v>
                </c:pt>
                <c:pt idx="5">
                  <c:v>Ja es lietotu dopingu, es justos vainīgs/-a</c:v>
                </c:pt>
              </c:strCache>
            </c:strRef>
          </c:cat>
          <c:val>
            <c:numRef>
              <c:f>Sheet1!$E$2:$E$7</c:f>
              <c:numCache>
                <c:formatCode>0%</c:formatCode>
                <c:ptCount val="6"/>
                <c:pt idx="0">
                  <c:v>-0.35691318327974297</c:v>
                </c:pt>
                <c:pt idx="1">
                  <c:v>-0.50803858520900302</c:v>
                </c:pt>
                <c:pt idx="2">
                  <c:v>-0.27331189710610898</c:v>
                </c:pt>
                <c:pt idx="3">
                  <c:v>-0.26045016077170402</c:v>
                </c:pt>
                <c:pt idx="4">
                  <c:v>-0.18971061093247599</c:v>
                </c:pt>
                <c:pt idx="5">
                  <c:v>-7.7170418006430902E-2</c:v>
                </c:pt>
              </c:numCache>
            </c:numRef>
          </c:val>
          <c:extLst>
            <c:ext xmlns:c16="http://schemas.microsoft.com/office/drawing/2014/chart" uri="{C3380CC4-5D6E-409C-BE32-E72D297353CC}">
              <c16:uniqueId val="{00000003-56F9-4983-9BC0-04B8632FE60C}"/>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10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0.75000000000000011"/>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25341430730573006"/>
          <c:y val="1.2949716733027548E-2"/>
          <c:w val="0.1374033620307662"/>
          <c:h val="9.8055378612483965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0.64</c:v>
                </c:pt>
                <c:pt idx="1">
                  <c:v>0.84745762711864414</c:v>
                </c:pt>
                <c:pt idx="2">
                  <c:v>0.81818181818181812</c:v>
                </c:pt>
                <c:pt idx="3">
                  <c:v>0.77419354838709675</c:v>
                </c:pt>
                <c:pt idx="4">
                  <c:v>0.77419354838709664</c:v>
                </c:pt>
                <c:pt idx="5">
                  <c:v>0.72368421052631571</c:v>
                </c:pt>
                <c:pt idx="7">
                  <c:v>0.76653696498054469</c:v>
                </c:pt>
                <c:pt idx="8">
                  <c:v>0.79591836734693888</c:v>
                </c:pt>
                <c:pt idx="10">
                  <c:v>0.83333333333333348</c:v>
                </c:pt>
                <c:pt idx="11">
                  <c:v>0.74193548387096764</c:v>
                </c:pt>
                <c:pt idx="12">
                  <c:v>0.75471698113207553</c:v>
                </c:pt>
                <c:pt idx="14">
                  <c:v>0.72121212121212119</c:v>
                </c:pt>
                <c:pt idx="15">
                  <c:v>0.85185185185185186</c:v>
                </c:pt>
                <c:pt idx="17">
                  <c:v>0.77491961414790989</c:v>
                </c:pt>
              </c:numCache>
            </c:numRef>
          </c:val>
          <c:extLst>
            <c:ext xmlns:c16="http://schemas.microsoft.com/office/drawing/2014/chart" uri="{C3380CC4-5D6E-409C-BE32-E72D297353CC}">
              <c16:uniqueId val="{00000000-2B74-4A9D-90D5-54069AA4C278}"/>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c:v>
                </c:pt>
                <c:pt idx="1">
                  <c:v>2.5423728813559324E-2</c:v>
                </c:pt>
                <c:pt idx="2">
                  <c:v>4.5454545454545456E-2</c:v>
                </c:pt>
                <c:pt idx="3">
                  <c:v>0</c:v>
                </c:pt>
                <c:pt idx="4">
                  <c:v>3.2258064516129031E-2</c:v>
                </c:pt>
                <c:pt idx="5">
                  <c:v>0.10526315789473684</c:v>
                </c:pt>
                <c:pt idx="7">
                  <c:v>3.8910505836575876E-2</c:v>
                </c:pt>
                <c:pt idx="8">
                  <c:v>8.1632653061224497E-2</c:v>
                </c:pt>
                <c:pt idx="10">
                  <c:v>2.2222222222222223E-2</c:v>
                </c:pt>
                <c:pt idx="11">
                  <c:v>3.2258064516129031E-2</c:v>
                </c:pt>
                <c:pt idx="12">
                  <c:v>6.2893081761006289E-2</c:v>
                </c:pt>
                <c:pt idx="14">
                  <c:v>6.6666666666666666E-2</c:v>
                </c:pt>
                <c:pt idx="15">
                  <c:v>2.2222222222222223E-2</c:v>
                </c:pt>
                <c:pt idx="17">
                  <c:v>4.5016077170418008E-2</c:v>
                </c:pt>
              </c:numCache>
            </c:numRef>
          </c:val>
          <c:extLst>
            <c:ext xmlns:c16="http://schemas.microsoft.com/office/drawing/2014/chart" uri="{C3380CC4-5D6E-409C-BE32-E72D297353CC}">
              <c16:uniqueId val="{00000001-2B74-4A9D-90D5-54069AA4C278}"/>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0.04</c:v>
                </c:pt>
                <c:pt idx="1">
                  <c:v>5.0847457627118647E-2</c:v>
                </c:pt>
                <c:pt idx="2">
                  <c:v>4.5454545454545456E-2</c:v>
                </c:pt>
                <c:pt idx="3">
                  <c:v>6.4516129032258063E-2</c:v>
                </c:pt>
                <c:pt idx="4">
                  <c:v>9.677419354838708E-2</c:v>
                </c:pt>
                <c:pt idx="5">
                  <c:v>0.13157894736842105</c:v>
                </c:pt>
                <c:pt idx="7">
                  <c:v>7.7821011673151752E-2</c:v>
                </c:pt>
                <c:pt idx="8">
                  <c:v>8.1632653061224497E-2</c:v>
                </c:pt>
                <c:pt idx="10">
                  <c:v>3.3333333333333333E-2</c:v>
                </c:pt>
                <c:pt idx="11">
                  <c:v>8.0645161290322578E-2</c:v>
                </c:pt>
                <c:pt idx="12">
                  <c:v>0.10062893081761008</c:v>
                </c:pt>
                <c:pt idx="14">
                  <c:v>0.10303030303030303</c:v>
                </c:pt>
                <c:pt idx="15">
                  <c:v>4.4444444444444446E-2</c:v>
                </c:pt>
                <c:pt idx="17">
                  <c:v>7.7170418006430874E-2</c:v>
                </c:pt>
              </c:numCache>
            </c:numRef>
          </c:val>
          <c:extLst>
            <c:ext xmlns:c16="http://schemas.microsoft.com/office/drawing/2014/chart" uri="{C3380CC4-5D6E-409C-BE32-E72D297353CC}">
              <c16:uniqueId val="{00000002-2B74-4A9D-90D5-54069AA4C278}"/>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0.16</c:v>
                </c:pt>
                <c:pt idx="1">
                  <c:v>5.0847457627118647E-2</c:v>
                </c:pt>
                <c:pt idx="2">
                  <c:v>4.5454545454545456E-2</c:v>
                </c:pt>
                <c:pt idx="3">
                  <c:v>0.12903225806451613</c:v>
                </c:pt>
                <c:pt idx="4">
                  <c:v>6.4516129032258063E-2</c:v>
                </c:pt>
                <c:pt idx="5">
                  <c:v>9.2105263157894732E-2</c:v>
                </c:pt>
                <c:pt idx="7">
                  <c:v>8.9494163424124515E-2</c:v>
                </c:pt>
                <c:pt idx="8">
                  <c:v>6.1224489795918366E-2</c:v>
                </c:pt>
                <c:pt idx="10">
                  <c:v>6.6666666666666666E-2</c:v>
                </c:pt>
                <c:pt idx="11">
                  <c:v>9.6774193548387094E-2</c:v>
                </c:pt>
                <c:pt idx="12">
                  <c:v>8.8050314465408799E-2</c:v>
                </c:pt>
                <c:pt idx="14">
                  <c:v>0.10303030303030303</c:v>
                </c:pt>
                <c:pt idx="15">
                  <c:v>4.4444444444444446E-2</c:v>
                </c:pt>
                <c:pt idx="17">
                  <c:v>8.3601286173633438E-2</c:v>
                </c:pt>
              </c:numCache>
            </c:numRef>
          </c:val>
          <c:extLst>
            <c:ext xmlns:c16="http://schemas.microsoft.com/office/drawing/2014/chart" uri="{C3380CC4-5D6E-409C-BE32-E72D297353CC}">
              <c16:uniqueId val="{00000003-2B74-4A9D-90D5-54069AA4C278}"/>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0.52</c:v>
                </c:pt>
                <c:pt idx="1">
                  <c:v>0.7881355932203391</c:v>
                </c:pt>
                <c:pt idx="2">
                  <c:v>0.68181818181818188</c:v>
                </c:pt>
                <c:pt idx="3">
                  <c:v>0.67741935483870974</c:v>
                </c:pt>
                <c:pt idx="4">
                  <c:v>0.61290322580645162</c:v>
                </c:pt>
                <c:pt idx="5">
                  <c:v>0.6842105263157896</c:v>
                </c:pt>
                <c:pt idx="7">
                  <c:v>0.69649805447470814</c:v>
                </c:pt>
                <c:pt idx="8">
                  <c:v>0.75510204081632648</c:v>
                </c:pt>
                <c:pt idx="10">
                  <c:v>0.6333333333333333</c:v>
                </c:pt>
                <c:pt idx="11">
                  <c:v>0.66129032258064513</c:v>
                </c:pt>
                <c:pt idx="12">
                  <c:v>0.75471698113207542</c:v>
                </c:pt>
                <c:pt idx="14">
                  <c:v>0.69696969696969691</c:v>
                </c:pt>
                <c:pt idx="15">
                  <c:v>0.73333333333333339</c:v>
                </c:pt>
                <c:pt idx="17">
                  <c:v>0.70096463022508038</c:v>
                </c:pt>
              </c:numCache>
            </c:numRef>
          </c:val>
          <c:extLst>
            <c:ext xmlns:c16="http://schemas.microsoft.com/office/drawing/2014/chart" uri="{C3380CC4-5D6E-409C-BE32-E72D297353CC}">
              <c16:uniqueId val="{00000000-DB10-46BA-A924-E7F78818A2F3}"/>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0.2</c:v>
                </c:pt>
                <c:pt idx="1">
                  <c:v>4.2372881355932195E-2</c:v>
                </c:pt>
                <c:pt idx="2">
                  <c:v>4.5454545454545456E-2</c:v>
                </c:pt>
                <c:pt idx="3">
                  <c:v>0.19354838709677419</c:v>
                </c:pt>
                <c:pt idx="4">
                  <c:v>0.16129032258064516</c:v>
                </c:pt>
                <c:pt idx="5">
                  <c:v>0.10526315789473684</c:v>
                </c:pt>
                <c:pt idx="7">
                  <c:v>0.10116731517509728</c:v>
                </c:pt>
                <c:pt idx="8">
                  <c:v>8.1632653061224497E-2</c:v>
                </c:pt>
                <c:pt idx="10">
                  <c:v>0.15555555555555556</c:v>
                </c:pt>
                <c:pt idx="11">
                  <c:v>9.6774193548387094E-2</c:v>
                </c:pt>
                <c:pt idx="12">
                  <c:v>6.9182389937106917E-2</c:v>
                </c:pt>
                <c:pt idx="14">
                  <c:v>9.696969696969697E-2</c:v>
                </c:pt>
                <c:pt idx="15">
                  <c:v>9.6296296296296297E-2</c:v>
                </c:pt>
                <c:pt idx="17">
                  <c:v>9.9678456591639875E-2</c:v>
                </c:pt>
              </c:numCache>
            </c:numRef>
          </c:val>
          <c:extLst>
            <c:ext xmlns:c16="http://schemas.microsoft.com/office/drawing/2014/chart" uri="{C3380CC4-5D6E-409C-BE32-E72D297353CC}">
              <c16:uniqueId val="{00000001-DB10-46BA-A924-E7F78818A2F3}"/>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0.28000000000000003</c:v>
                </c:pt>
                <c:pt idx="1">
                  <c:v>0.1271186440677966</c:v>
                </c:pt>
                <c:pt idx="2">
                  <c:v>0.22727272727272729</c:v>
                </c:pt>
                <c:pt idx="3">
                  <c:v>0.25806451612903225</c:v>
                </c:pt>
                <c:pt idx="4">
                  <c:v>0.25806451612903225</c:v>
                </c:pt>
                <c:pt idx="5">
                  <c:v>0.19736842105263158</c:v>
                </c:pt>
                <c:pt idx="7">
                  <c:v>0.19455252918287941</c:v>
                </c:pt>
                <c:pt idx="8">
                  <c:v>0.16326530612244899</c:v>
                </c:pt>
                <c:pt idx="10">
                  <c:v>0.24444444444444444</c:v>
                </c:pt>
                <c:pt idx="11">
                  <c:v>0.16129032258064516</c:v>
                </c:pt>
                <c:pt idx="12">
                  <c:v>0.169811320754717</c:v>
                </c:pt>
                <c:pt idx="14">
                  <c:v>0.18181818181818182</c:v>
                </c:pt>
                <c:pt idx="15">
                  <c:v>0.19259259259259259</c:v>
                </c:pt>
                <c:pt idx="17">
                  <c:v>0.1897106109324759</c:v>
                </c:pt>
              </c:numCache>
            </c:numRef>
          </c:val>
          <c:extLst>
            <c:ext xmlns:c16="http://schemas.microsoft.com/office/drawing/2014/chart" uri="{C3380CC4-5D6E-409C-BE32-E72D297353CC}">
              <c16:uniqueId val="{00000002-DB10-46BA-A924-E7F78818A2F3}"/>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0.2</c:v>
                </c:pt>
                <c:pt idx="1">
                  <c:v>4.2372881355932195E-2</c:v>
                </c:pt>
                <c:pt idx="2">
                  <c:v>4.5454545454545456E-2</c:v>
                </c:pt>
                <c:pt idx="3">
                  <c:v>6.4516129032258063E-2</c:v>
                </c:pt>
                <c:pt idx="4">
                  <c:v>6.4516129032258063E-2</c:v>
                </c:pt>
                <c:pt idx="5">
                  <c:v>6.5789473684210523E-2</c:v>
                </c:pt>
                <c:pt idx="7">
                  <c:v>7.0038910505836577E-2</c:v>
                </c:pt>
                <c:pt idx="8">
                  <c:v>4.0816326530612249E-2</c:v>
                </c:pt>
                <c:pt idx="10">
                  <c:v>7.7777777777777779E-2</c:v>
                </c:pt>
                <c:pt idx="11">
                  <c:v>9.6774193548387094E-2</c:v>
                </c:pt>
                <c:pt idx="12">
                  <c:v>5.6603773584905669E-2</c:v>
                </c:pt>
                <c:pt idx="14">
                  <c:v>7.2727272727272724E-2</c:v>
                </c:pt>
                <c:pt idx="15">
                  <c:v>5.185185185185185E-2</c:v>
                </c:pt>
                <c:pt idx="17">
                  <c:v>7.0739549839228297E-2</c:v>
                </c:pt>
              </c:numCache>
            </c:numRef>
          </c:val>
          <c:extLst>
            <c:ext xmlns:c16="http://schemas.microsoft.com/office/drawing/2014/chart" uri="{C3380CC4-5D6E-409C-BE32-E72D297353CC}">
              <c16:uniqueId val="{00000003-DB10-46BA-A924-E7F78818A2F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0.4</c:v>
                </c:pt>
                <c:pt idx="1">
                  <c:v>0.66949152542372881</c:v>
                </c:pt>
                <c:pt idx="2">
                  <c:v>0.54545454545454541</c:v>
                </c:pt>
                <c:pt idx="3">
                  <c:v>0.70967741935483875</c:v>
                </c:pt>
                <c:pt idx="4">
                  <c:v>0.54838709677419362</c:v>
                </c:pt>
                <c:pt idx="5">
                  <c:v>0.52631578947368429</c:v>
                </c:pt>
                <c:pt idx="7">
                  <c:v>0.58365758754863817</c:v>
                </c:pt>
                <c:pt idx="8">
                  <c:v>0.63265306122448972</c:v>
                </c:pt>
                <c:pt idx="10">
                  <c:v>0.55555555555555547</c:v>
                </c:pt>
                <c:pt idx="11">
                  <c:v>0.532258064516129</c:v>
                </c:pt>
                <c:pt idx="12">
                  <c:v>0.6352201257861636</c:v>
                </c:pt>
                <c:pt idx="14">
                  <c:v>0.5636363636363636</c:v>
                </c:pt>
                <c:pt idx="15">
                  <c:v>0.63703703703703707</c:v>
                </c:pt>
                <c:pt idx="17">
                  <c:v>0.59163987138263663</c:v>
                </c:pt>
              </c:numCache>
            </c:numRef>
          </c:val>
          <c:extLst>
            <c:ext xmlns:c16="http://schemas.microsoft.com/office/drawing/2014/chart" uri="{C3380CC4-5D6E-409C-BE32-E72D297353CC}">
              <c16:uniqueId val="{00000000-EA72-4E81-8B36-22A3CD73CAAE}"/>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0.24</c:v>
                </c:pt>
                <c:pt idx="1">
                  <c:v>0.1440677966101695</c:v>
                </c:pt>
                <c:pt idx="2">
                  <c:v>0.18181818181818182</c:v>
                </c:pt>
                <c:pt idx="3">
                  <c:v>0.19354838709677419</c:v>
                </c:pt>
                <c:pt idx="4">
                  <c:v>0.16129032258064516</c:v>
                </c:pt>
                <c:pt idx="5">
                  <c:v>0.23684210526315788</c:v>
                </c:pt>
                <c:pt idx="7">
                  <c:v>0.17898832684824903</c:v>
                </c:pt>
                <c:pt idx="8">
                  <c:v>0.24489795918367346</c:v>
                </c:pt>
                <c:pt idx="10">
                  <c:v>0.18888888888888888</c:v>
                </c:pt>
                <c:pt idx="11">
                  <c:v>0.20967741935483872</c:v>
                </c:pt>
                <c:pt idx="12">
                  <c:v>0.1761006289308176</c:v>
                </c:pt>
                <c:pt idx="14">
                  <c:v>0.20606060606060606</c:v>
                </c:pt>
                <c:pt idx="15">
                  <c:v>0.17037037037037039</c:v>
                </c:pt>
                <c:pt idx="17">
                  <c:v>0.18649517684887459</c:v>
                </c:pt>
              </c:numCache>
            </c:numRef>
          </c:val>
          <c:extLst>
            <c:ext xmlns:c16="http://schemas.microsoft.com/office/drawing/2014/chart" uri="{C3380CC4-5D6E-409C-BE32-E72D297353CC}">
              <c16:uniqueId val="{00000001-EA72-4E81-8B36-22A3CD73CAAE}"/>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0.36</c:v>
                </c:pt>
                <c:pt idx="1">
                  <c:v>0.22033898305084748</c:v>
                </c:pt>
                <c:pt idx="2">
                  <c:v>0.36363636363636365</c:v>
                </c:pt>
                <c:pt idx="3">
                  <c:v>0.19354838709677419</c:v>
                </c:pt>
                <c:pt idx="4">
                  <c:v>0.19354838709677419</c:v>
                </c:pt>
                <c:pt idx="5">
                  <c:v>0.31578947368421051</c:v>
                </c:pt>
                <c:pt idx="7">
                  <c:v>0.26070038910505838</c:v>
                </c:pt>
                <c:pt idx="8">
                  <c:v>0.2857142857142857</c:v>
                </c:pt>
                <c:pt idx="10">
                  <c:v>0.27777777777777779</c:v>
                </c:pt>
                <c:pt idx="11">
                  <c:v>0.29032258064516125</c:v>
                </c:pt>
                <c:pt idx="12">
                  <c:v>0.2389937106918239</c:v>
                </c:pt>
                <c:pt idx="14">
                  <c:v>0.27272727272727271</c:v>
                </c:pt>
                <c:pt idx="15">
                  <c:v>0.25185185185185188</c:v>
                </c:pt>
                <c:pt idx="17">
                  <c:v>0.26045016077170419</c:v>
                </c:pt>
              </c:numCache>
            </c:numRef>
          </c:val>
          <c:extLst>
            <c:ext xmlns:c16="http://schemas.microsoft.com/office/drawing/2014/chart" uri="{C3380CC4-5D6E-409C-BE32-E72D297353CC}">
              <c16:uniqueId val="{00000002-EA72-4E81-8B36-22A3CD73CAAE}"/>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0.24</c:v>
                </c:pt>
                <c:pt idx="1">
                  <c:v>7.6271186440677971E-2</c:v>
                </c:pt>
                <c:pt idx="2">
                  <c:v>9.0909090909090912E-2</c:v>
                </c:pt>
                <c:pt idx="3">
                  <c:v>6.4516129032258063E-2</c:v>
                </c:pt>
                <c:pt idx="4">
                  <c:v>6.4516129032258063E-2</c:v>
                </c:pt>
                <c:pt idx="5">
                  <c:v>7.8947368421052627E-2</c:v>
                </c:pt>
                <c:pt idx="7">
                  <c:v>9.7276264591439704E-2</c:v>
                </c:pt>
                <c:pt idx="8">
                  <c:v>4.0816326530612249E-2</c:v>
                </c:pt>
                <c:pt idx="10">
                  <c:v>0.1</c:v>
                </c:pt>
                <c:pt idx="11">
                  <c:v>9.6774193548387094E-2</c:v>
                </c:pt>
                <c:pt idx="12">
                  <c:v>8.8050314465408799E-2</c:v>
                </c:pt>
                <c:pt idx="14">
                  <c:v>9.0909090909090912E-2</c:v>
                </c:pt>
                <c:pt idx="15">
                  <c:v>8.1481481481481488E-2</c:v>
                </c:pt>
                <c:pt idx="17">
                  <c:v>9.3247588424437297E-2</c:v>
                </c:pt>
              </c:numCache>
            </c:numRef>
          </c:val>
          <c:extLst>
            <c:ext xmlns:c16="http://schemas.microsoft.com/office/drawing/2014/chart" uri="{C3380CC4-5D6E-409C-BE32-E72D297353CC}">
              <c16:uniqueId val="{00000003-EA72-4E81-8B36-22A3CD73CAAE}"/>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0.36</c:v>
                </c:pt>
                <c:pt idx="1">
                  <c:v>0.5423728813559322</c:v>
                </c:pt>
                <c:pt idx="2">
                  <c:v>0.68181818181818188</c:v>
                </c:pt>
                <c:pt idx="3">
                  <c:v>0.38709677419354832</c:v>
                </c:pt>
                <c:pt idx="4">
                  <c:v>0.5161290322580645</c:v>
                </c:pt>
                <c:pt idx="5">
                  <c:v>0.5</c:v>
                </c:pt>
                <c:pt idx="7">
                  <c:v>0.49805447470817121</c:v>
                </c:pt>
                <c:pt idx="8">
                  <c:v>0.53061224489795922</c:v>
                </c:pt>
                <c:pt idx="10">
                  <c:v>0.58888888888888891</c:v>
                </c:pt>
                <c:pt idx="11">
                  <c:v>0.5161290322580645</c:v>
                </c:pt>
                <c:pt idx="12">
                  <c:v>0.45283018867924524</c:v>
                </c:pt>
                <c:pt idx="14">
                  <c:v>0.53939393939393943</c:v>
                </c:pt>
                <c:pt idx="15">
                  <c:v>0.47407407407407404</c:v>
                </c:pt>
                <c:pt idx="17">
                  <c:v>0.50482315112540188</c:v>
                </c:pt>
              </c:numCache>
            </c:numRef>
          </c:val>
          <c:extLst>
            <c:ext xmlns:c16="http://schemas.microsoft.com/office/drawing/2014/chart" uri="{C3380CC4-5D6E-409C-BE32-E72D297353CC}">
              <c16:uniqueId val="{00000000-1547-4AE2-B6A1-62C933FDB177}"/>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0.12</c:v>
                </c:pt>
                <c:pt idx="1">
                  <c:v>0.13559322033898305</c:v>
                </c:pt>
                <c:pt idx="2">
                  <c:v>0.13636363636363635</c:v>
                </c:pt>
                <c:pt idx="3">
                  <c:v>0.12903225806451613</c:v>
                </c:pt>
                <c:pt idx="4">
                  <c:v>0.12903225806451613</c:v>
                </c:pt>
                <c:pt idx="5">
                  <c:v>0.22368421052631579</c:v>
                </c:pt>
                <c:pt idx="7">
                  <c:v>0.14785992217898833</c:v>
                </c:pt>
                <c:pt idx="8">
                  <c:v>0.18367346938775511</c:v>
                </c:pt>
                <c:pt idx="10">
                  <c:v>0.12222222222222222</c:v>
                </c:pt>
                <c:pt idx="11">
                  <c:v>0.14516129032258066</c:v>
                </c:pt>
                <c:pt idx="12">
                  <c:v>0.169811320754717</c:v>
                </c:pt>
                <c:pt idx="14">
                  <c:v>0.16363636363636364</c:v>
                </c:pt>
                <c:pt idx="15">
                  <c:v>0.14074074074074075</c:v>
                </c:pt>
                <c:pt idx="17">
                  <c:v>0.15112540192926044</c:v>
                </c:pt>
              </c:numCache>
            </c:numRef>
          </c:val>
          <c:extLst>
            <c:ext xmlns:c16="http://schemas.microsoft.com/office/drawing/2014/chart" uri="{C3380CC4-5D6E-409C-BE32-E72D297353CC}">
              <c16:uniqueId val="{00000001-1547-4AE2-B6A1-62C933FDB177}"/>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0.24</c:v>
                </c:pt>
                <c:pt idx="1">
                  <c:v>0.3135593220338983</c:v>
                </c:pt>
                <c:pt idx="2">
                  <c:v>0.1818181818181818</c:v>
                </c:pt>
                <c:pt idx="3">
                  <c:v>0.29032258064516125</c:v>
                </c:pt>
                <c:pt idx="4">
                  <c:v>0.19354838709677416</c:v>
                </c:pt>
                <c:pt idx="5">
                  <c:v>0.28947368421052633</c:v>
                </c:pt>
                <c:pt idx="7">
                  <c:v>0.28404669260700388</c:v>
                </c:pt>
                <c:pt idx="8">
                  <c:v>0.24489795918367349</c:v>
                </c:pt>
                <c:pt idx="10">
                  <c:v>0.22222222222222221</c:v>
                </c:pt>
                <c:pt idx="11">
                  <c:v>0.25806451612903225</c:v>
                </c:pt>
                <c:pt idx="12">
                  <c:v>0.3081761006289308</c:v>
                </c:pt>
                <c:pt idx="14">
                  <c:v>0.24242424242424243</c:v>
                </c:pt>
                <c:pt idx="15">
                  <c:v>0.30370370370370375</c:v>
                </c:pt>
                <c:pt idx="17">
                  <c:v>0.27331189710610931</c:v>
                </c:pt>
              </c:numCache>
            </c:numRef>
          </c:val>
          <c:extLst>
            <c:ext xmlns:c16="http://schemas.microsoft.com/office/drawing/2014/chart" uri="{C3380CC4-5D6E-409C-BE32-E72D297353CC}">
              <c16:uniqueId val="{00000002-1547-4AE2-B6A1-62C933FDB177}"/>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0.28000000000000003</c:v>
                </c:pt>
                <c:pt idx="1">
                  <c:v>7.6271186440677971E-2</c:v>
                </c:pt>
                <c:pt idx="2">
                  <c:v>9.0909090909090912E-2</c:v>
                </c:pt>
                <c:pt idx="3">
                  <c:v>0.19354838709677419</c:v>
                </c:pt>
                <c:pt idx="4">
                  <c:v>0.16129032258064516</c:v>
                </c:pt>
                <c:pt idx="5">
                  <c:v>0.14473684210526316</c:v>
                </c:pt>
                <c:pt idx="7">
                  <c:v>0.13229571984435798</c:v>
                </c:pt>
                <c:pt idx="8">
                  <c:v>0.12244897959183673</c:v>
                </c:pt>
                <c:pt idx="10">
                  <c:v>0.13333333333333333</c:v>
                </c:pt>
                <c:pt idx="11">
                  <c:v>0.1129032258064516</c:v>
                </c:pt>
                <c:pt idx="12">
                  <c:v>0.14465408805031446</c:v>
                </c:pt>
                <c:pt idx="14">
                  <c:v>0.13333333333333333</c:v>
                </c:pt>
                <c:pt idx="15">
                  <c:v>0.12592592592592591</c:v>
                </c:pt>
                <c:pt idx="17">
                  <c:v>0.13504823151125403</c:v>
                </c:pt>
              </c:numCache>
            </c:numRef>
          </c:val>
          <c:extLst>
            <c:ext xmlns:c16="http://schemas.microsoft.com/office/drawing/2014/chart" uri="{C3380CC4-5D6E-409C-BE32-E72D297353CC}">
              <c16:uniqueId val="{00000003-1547-4AE2-B6A1-62C933FDB17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0.28000000000000003</c:v>
                </c:pt>
                <c:pt idx="1">
                  <c:v>0.20338983050847459</c:v>
                </c:pt>
                <c:pt idx="2">
                  <c:v>0.22727272727272727</c:v>
                </c:pt>
                <c:pt idx="3">
                  <c:v>0.22580645161290319</c:v>
                </c:pt>
                <c:pt idx="4">
                  <c:v>0.25806451612903225</c:v>
                </c:pt>
                <c:pt idx="5">
                  <c:v>0.2105263157894737</c:v>
                </c:pt>
                <c:pt idx="7">
                  <c:v>0.21400778210116733</c:v>
                </c:pt>
                <c:pt idx="8">
                  <c:v>0.24489795918367349</c:v>
                </c:pt>
                <c:pt idx="10">
                  <c:v>0.27777777777777773</c:v>
                </c:pt>
                <c:pt idx="11">
                  <c:v>0.19354838709677416</c:v>
                </c:pt>
                <c:pt idx="12">
                  <c:v>0.20754716981132076</c:v>
                </c:pt>
                <c:pt idx="14">
                  <c:v>0.24848484848484848</c:v>
                </c:pt>
                <c:pt idx="15">
                  <c:v>0.1851851851851852</c:v>
                </c:pt>
                <c:pt idx="17">
                  <c:v>0.22508038585209003</c:v>
                </c:pt>
              </c:numCache>
            </c:numRef>
          </c:val>
          <c:extLst>
            <c:ext xmlns:c16="http://schemas.microsoft.com/office/drawing/2014/chart" uri="{C3380CC4-5D6E-409C-BE32-E72D297353CC}">
              <c16:uniqueId val="{00000000-9633-4670-A63A-13DCB823E33A}"/>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0.28000000000000003</c:v>
                </c:pt>
                <c:pt idx="1">
                  <c:v>0.24576271186440679</c:v>
                </c:pt>
                <c:pt idx="2">
                  <c:v>0.31818181818181818</c:v>
                </c:pt>
                <c:pt idx="3">
                  <c:v>0.29032258064516131</c:v>
                </c:pt>
                <c:pt idx="4">
                  <c:v>0.22580645161290319</c:v>
                </c:pt>
                <c:pt idx="5">
                  <c:v>0.30263157894736842</c:v>
                </c:pt>
                <c:pt idx="7">
                  <c:v>0.2723735408560311</c:v>
                </c:pt>
                <c:pt idx="8">
                  <c:v>0.26530612244897961</c:v>
                </c:pt>
                <c:pt idx="10">
                  <c:v>0.21111111111111111</c:v>
                </c:pt>
                <c:pt idx="11">
                  <c:v>0.27419354838709675</c:v>
                </c:pt>
                <c:pt idx="12">
                  <c:v>0.29559748427672955</c:v>
                </c:pt>
                <c:pt idx="14">
                  <c:v>0.28484848484848485</c:v>
                </c:pt>
                <c:pt idx="15">
                  <c:v>0.25925925925925924</c:v>
                </c:pt>
                <c:pt idx="17">
                  <c:v>0.26688102893890675</c:v>
                </c:pt>
              </c:numCache>
            </c:numRef>
          </c:val>
          <c:extLst>
            <c:ext xmlns:c16="http://schemas.microsoft.com/office/drawing/2014/chart" uri="{C3380CC4-5D6E-409C-BE32-E72D297353CC}">
              <c16:uniqueId val="{00000001-9633-4670-A63A-13DCB823E33A}"/>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0.44</c:v>
                </c:pt>
                <c:pt idx="1">
                  <c:v>0.55084745762711862</c:v>
                </c:pt>
                <c:pt idx="2">
                  <c:v>0.5</c:v>
                </c:pt>
                <c:pt idx="3">
                  <c:v>0.54838709677419362</c:v>
                </c:pt>
                <c:pt idx="4">
                  <c:v>0.45161290322580638</c:v>
                </c:pt>
                <c:pt idx="5">
                  <c:v>0.5</c:v>
                </c:pt>
                <c:pt idx="7">
                  <c:v>0.52140077821011677</c:v>
                </c:pt>
                <c:pt idx="8">
                  <c:v>0.46938775510204084</c:v>
                </c:pt>
                <c:pt idx="10">
                  <c:v>0.45555555555555555</c:v>
                </c:pt>
                <c:pt idx="11">
                  <c:v>0.532258064516129</c:v>
                </c:pt>
                <c:pt idx="12">
                  <c:v>0.52830188679245282</c:v>
                </c:pt>
                <c:pt idx="14">
                  <c:v>0.49696969696969695</c:v>
                </c:pt>
                <c:pt idx="15">
                  <c:v>0.54074074074074074</c:v>
                </c:pt>
                <c:pt idx="17">
                  <c:v>0.50803858520900325</c:v>
                </c:pt>
              </c:numCache>
            </c:numRef>
          </c:val>
          <c:extLst>
            <c:ext xmlns:c16="http://schemas.microsoft.com/office/drawing/2014/chart" uri="{C3380CC4-5D6E-409C-BE32-E72D297353CC}">
              <c16:uniqueId val="{00000002-9633-4670-A63A-13DCB823E33A}"/>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0.2</c:v>
                </c:pt>
                <c:pt idx="1">
                  <c:v>9.3220338983050849E-2</c:v>
                </c:pt>
                <c:pt idx="2">
                  <c:v>9.0909090909090912E-2</c:v>
                </c:pt>
                <c:pt idx="3">
                  <c:v>9.6774193548387094E-2</c:v>
                </c:pt>
                <c:pt idx="4">
                  <c:v>9.6774193548387094E-2</c:v>
                </c:pt>
                <c:pt idx="5">
                  <c:v>6.5789473684210523E-2</c:v>
                </c:pt>
                <c:pt idx="7">
                  <c:v>0.10505836575875487</c:v>
                </c:pt>
                <c:pt idx="8">
                  <c:v>6.1224489795918366E-2</c:v>
                </c:pt>
                <c:pt idx="10">
                  <c:v>0.13333333333333333</c:v>
                </c:pt>
                <c:pt idx="11">
                  <c:v>8.0645161290322578E-2</c:v>
                </c:pt>
                <c:pt idx="12">
                  <c:v>8.8050314465408799E-2</c:v>
                </c:pt>
                <c:pt idx="14">
                  <c:v>9.0909090909090912E-2</c:v>
                </c:pt>
                <c:pt idx="15">
                  <c:v>9.6296296296296297E-2</c:v>
                </c:pt>
                <c:pt idx="17">
                  <c:v>9.9678456591639875E-2</c:v>
                </c:pt>
              </c:numCache>
            </c:numRef>
          </c:val>
          <c:extLst>
            <c:ext xmlns:c16="http://schemas.microsoft.com/office/drawing/2014/chart" uri="{C3380CC4-5D6E-409C-BE32-E72D297353CC}">
              <c16:uniqueId val="{00000003-9633-4670-A63A-13DCB823E33A}"/>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0.12</c:v>
                </c:pt>
                <c:pt idx="1">
                  <c:v>0.10169491525423729</c:v>
                </c:pt>
                <c:pt idx="2">
                  <c:v>0.18181818181818182</c:v>
                </c:pt>
                <c:pt idx="3">
                  <c:v>9.677419354838708E-2</c:v>
                </c:pt>
                <c:pt idx="4">
                  <c:v>0.16129032258064516</c:v>
                </c:pt>
                <c:pt idx="5">
                  <c:v>0.11842105263157894</c:v>
                </c:pt>
                <c:pt idx="7">
                  <c:v>0.10116731517509728</c:v>
                </c:pt>
                <c:pt idx="8">
                  <c:v>0.22448979591836732</c:v>
                </c:pt>
                <c:pt idx="10">
                  <c:v>0.14444444444444446</c:v>
                </c:pt>
                <c:pt idx="11">
                  <c:v>0.12903225806451613</c:v>
                </c:pt>
                <c:pt idx="12">
                  <c:v>0.1069182389937107</c:v>
                </c:pt>
                <c:pt idx="14">
                  <c:v>0.13333333333333336</c:v>
                </c:pt>
                <c:pt idx="15">
                  <c:v>9.6296296296296297E-2</c:v>
                </c:pt>
                <c:pt idx="17">
                  <c:v>0.12218649517684887</c:v>
                </c:pt>
              </c:numCache>
            </c:numRef>
          </c:val>
          <c:extLst>
            <c:ext xmlns:c16="http://schemas.microsoft.com/office/drawing/2014/chart" uri="{C3380CC4-5D6E-409C-BE32-E72D297353CC}">
              <c16:uniqueId val="{00000000-1E40-414E-BC5E-736636A2512F}"/>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0.2</c:v>
                </c:pt>
                <c:pt idx="1">
                  <c:v>0.16949152542372878</c:v>
                </c:pt>
                <c:pt idx="2">
                  <c:v>9.0909090909090912E-2</c:v>
                </c:pt>
                <c:pt idx="3">
                  <c:v>0.19354838709677419</c:v>
                </c:pt>
                <c:pt idx="4">
                  <c:v>0.16129032258064516</c:v>
                </c:pt>
                <c:pt idx="5">
                  <c:v>0.11842105263157894</c:v>
                </c:pt>
                <c:pt idx="7">
                  <c:v>0.14007782101167315</c:v>
                </c:pt>
                <c:pt idx="8">
                  <c:v>0.24489795918367346</c:v>
                </c:pt>
                <c:pt idx="10">
                  <c:v>0.14444444444444443</c:v>
                </c:pt>
                <c:pt idx="11">
                  <c:v>8.0645161290322578E-2</c:v>
                </c:pt>
                <c:pt idx="12">
                  <c:v>0.18867924528301888</c:v>
                </c:pt>
                <c:pt idx="14">
                  <c:v>0.15151515151515152</c:v>
                </c:pt>
                <c:pt idx="15">
                  <c:v>0.15555555555555556</c:v>
                </c:pt>
                <c:pt idx="17">
                  <c:v>0.15434083601286175</c:v>
                </c:pt>
              </c:numCache>
            </c:numRef>
          </c:val>
          <c:extLst>
            <c:ext xmlns:c16="http://schemas.microsoft.com/office/drawing/2014/chart" uri="{C3380CC4-5D6E-409C-BE32-E72D297353CC}">
              <c16:uniqueId val="{00000001-1E40-414E-BC5E-736636A2512F}"/>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0.4</c:v>
                </c:pt>
                <c:pt idx="1">
                  <c:v>0.36440677966101687</c:v>
                </c:pt>
                <c:pt idx="2">
                  <c:v>0.40909090909090906</c:v>
                </c:pt>
                <c:pt idx="3">
                  <c:v>0.38709677419354838</c:v>
                </c:pt>
                <c:pt idx="4">
                  <c:v>0.38709677419354832</c:v>
                </c:pt>
                <c:pt idx="5">
                  <c:v>0.31578947368421051</c:v>
                </c:pt>
                <c:pt idx="7">
                  <c:v>0.33852140077821014</c:v>
                </c:pt>
                <c:pt idx="8">
                  <c:v>0.44897959183673464</c:v>
                </c:pt>
                <c:pt idx="10">
                  <c:v>0.35555555555555557</c:v>
                </c:pt>
                <c:pt idx="11">
                  <c:v>0.29032258064516125</c:v>
                </c:pt>
                <c:pt idx="12">
                  <c:v>0.38364779874213839</c:v>
                </c:pt>
                <c:pt idx="14">
                  <c:v>0.33939393939393936</c:v>
                </c:pt>
                <c:pt idx="15">
                  <c:v>0.38518518518518519</c:v>
                </c:pt>
                <c:pt idx="17">
                  <c:v>0.35691318327974281</c:v>
                </c:pt>
              </c:numCache>
            </c:numRef>
          </c:val>
          <c:extLst>
            <c:ext xmlns:c16="http://schemas.microsoft.com/office/drawing/2014/chart" uri="{C3380CC4-5D6E-409C-BE32-E72D297353CC}">
              <c16:uniqueId val="{00000002-1E40-414E-BC5E-736636A2512F}"/>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0.24</c:v>
                </c:pt>
                <c:pt idx="1">
                  <c:v>9.3220338983050849E-2</c:v>
                </c:pt>
                <c:pt idx="2">
                  <c:v>0.18181818181818182</c:v>
                </c:pt>
                <c:pt idx="3">
                  <c:v>0.12903225806451613</c:v>
                </c:pt>
                <c:pt idx="4">
                  <c:v>0.12903225806451613</c:v>
                </c:pt>
                <c:pt idx="5">
                  <c:v>0.17105263157894737</c:v>
                </c:pt>
                <c:pt idx="7">
                  <c:v>0.1556420233463035</c:v>
                </c:pt>
                <c:pt idx="8">
                  <c:v>8.1632653061224497E-2</c:v>
                </c:pt>
                <c:pt idx="10">
                  <c:v>0.12222222222222222</c:v>
                </c:pt>
                <c:pt idx="11">
                  <c:v>0.14516129032258066</c:v>
                </c:pt>
                <c:pt idx="12">
                  <c:v>0.15094339622641509</c:v>
                </c:pt>
                <c:pt idx="14">
                  <c:v>0.15151515151515152</c:v>
                </c:pt>
                <c:pt idx="15">
                  <c:v>0.11851851851851852</c:v>
                </c:pt>
                <c:pt idx="17">
                  <c:v>0.14147909967845659</c:v>
                </c:pt>
              </c:numCache>
            </c:numRef>
          </c:val>
          <c:extLst>
            <c:ext xmlns:c16="http://schemas.microsoft.com/office/drawing/2014/chart" uri="{C3380CC4-5D6E-409C-BE32-E72D297353CC}">
              <c16:uniqueId val="{00000003-1E40-414E-BC5E-736636A2512F}"/>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28783351766564"/>
          <c:y val="4.6001232772310595E-3"/>
          <c:w val="0.87971216648233441"/>
          <c:h val="0.83663041887283518"/>
        </c:manualLayout>
      </c:layout>
      <c:barChart>
        <c:barDir val="bar"/>
        <c:grouping val="percentStacked"/>
        <c:varyColors val="0"/>
        <c:ser>
          <c:idx val="0"/>
          <c:order val="0"/>
          <c:tx>
            <c:strRef>
              <c:f>Sheet1!$B$2</c:f>
              <c:strCache>
                <c:ptCount val="1"/>
                <c:pt idx="0">
                  <c:v>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0.8</c:v>
                </c:pt>
                <c:pt idx="1">
                  <c:v>0.87781350482315124</c:v>
                </c:pt>
              </c:numCache>
            </c:numRef>
          </c:val>
          <c:extLst>
            <c:ext xmlns:c16="http://schemas.microsoft.com/office/drawing/2014/chart" uri="{C3380CC4-5D6E-409C-BE32-E72D297353CC}">
              <c16:uniqueId val="{00000000-E69D-4EC0-871B-0DABF4742427}"/>
            </c:ext>
          </c:extLst>
        </c:ser>
        <c:ser>
          <c:idx val="1"/>
          <c:order val="1"/>
          <c:tx>
            <c:strRef>
              <c:f>Sheet1!$C$2</c:f>
              <c:strCache>
                <c:ptCount val="1"/>
                <c:pt idx="0">
                  <c:v>Nē</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0.19</c:v>
                </c:pt>
                <c:pt idx="1">
                  <c:v>0.10932475884244373</c:v>
                </c:pt>
              </c:numCache>
            </c:numRef>
          </c:val>
          <c:extLst>
            <c:ext xmlns:c16="http://schemas.microsoft.com/office/drawing/2014/chart" uri="{C3380CC4-5D6E-409C-BE32-E72D297353CC}">
              <c16:uniqueId val="{00000001-E69D-4EC0-871B-0DABF4742427}"/>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0.01</c:v>
                </c:pt>
                <c:pt idx="1">
                  <c:v>1.2861736334405145E-2</c:v>
                </c:pt>
              </c:numCache>
            </c:numRef>
          </c:val>
          <c:extLst>
            <c:ext xmlns:c16="http://schemas.microsoft.com/office/drawing/2014/chart" uri="{C3380CC4-5D6E-409C-BE32-E72D297353CC}">
              <c16:uniqueId val="{00000002-E69D-4EC0-871B-0DABF474242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0456249965609643"/>
          <c:y val="0.87708968543575638"/>
          <c:w val="0.89543750034390357"/>
          <c:h val="0.12291031456424367"/>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8445189145464898"/>
        </c:manualLayout>
      </c:layout>
      <c:barChart>
        <c:barDir val="bar"/>
        <c:grouping val="percentStacked"/>
        <c:varyColors val="0"/>
        <c:ser>
          <c:idx val="0"/>
          <c:order val="0"/>
          <c:tx>
            <c:strRef>
              <c:f>Sheet1!$B$1</c:f>
              <c:strCache>
                <c:ptCount val="1"/>
                <c:pt idx="0">
                  <c:v>Pilnībā piekrīt</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Sheet1!$B$2:$B$7</c:f>
              <c:numCache>
                <c:formatCode>0%</c:formatCode>
                <c:ptCount val="6"/>
                <c:pt idx="0">
                  <c:v>4.8231511254019289E-2</c:v>
                </c:pt>
                <c:pt idx="1">
                  <c:v>4.8231511254019289E-2</c:v>
                </c:pt>
                <c:pt idx="2">
                  <c:v>5.7877813504823149E-2</c:v>
                </c:pt>
                <c:pt idx="3">
                  <c:v>0.30225080385852088</c:v>
                </c:pt>
                <c:pt idx="4">
                  <c:v>0.29581993569131831</c:v>
                </c:pt>
                <c:pt idx="5">
                  <c:v>0.27009646302250806</c:v>
                </c:pt>
              </c:numCache>
            </c:numRef>
          </c:val>
          <c:extLst>
            <c:ext xmlns:c16="http://schemas.microsoft.com/office/drawing/2014/chart" uri="{C3380CC4-5D6E-409C-BE32-E72D297353CC}">
              <c16:uniqueId val="{00000000-8016-4F56-A439-2BA24177B012}"/>
            </c:ext>
          </c:extLst>
        </c:ser>
        <c:ser>
          <c:idx val="1"/>
          <c:order val="1"/>
          <c:tx>
            <c:strRef>
              <c:f>Sheet1!$C$1</c:f>
              <c:strCache>
                <c:ptCount val="1"/>
                <c:pt idx="0">
                  <c:v>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Sheet1!$C$2:$C$7</c:f>
              <c:numCache>
                <c:formatCode>0%</c:formatCode>
                <c:ptCount val="6"/>
                <c:pt idx="0">
                  <c:v>5.1446945337620578E-2</c:v>
                </c:pt>
                <c:pt idx="1">
                  <c:v>6.7524115755627015E-2</c:v>
                </c:pt>
                <c:pt idx="2">
                  <c:v>0.15755627009646303</c:v>
                </c:pt>
                <c:pt idx="3">
                  <c:v>0.19292604501607716</c:v>
                </c:pt>
                <c:pt idx="4">
                  <c:v>0.23151125401929259</c:v>
                </c:pt>
                <c:pt idx="5">
                  <c:v>0.27009646302250806</c:v>
                </c:pt>
              </c:numCache>
            </c:numRef>
          </c:val>
          <c:extLst>
            <c:ext xmlns:c16="http://schemas.microsoft.com/office/drawing/2014/chart" uri="{C3380CC4-5D6E-409C-BE32-E72D297353CC}">
              <c16:uniqueId val="{00000001-8016-4F56-A439-2BA24177B012}"/>
            </c:ext>
          </c:extLst>
        </c:ser>
        <c:ser>
          <c:idx val="2"/>
          <c:order val="2"/>
          <c:tx>
            <c:strRef>
              <c:f>Sheet1!$D$1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Sheet1!$D$2:$D$7</c:f>
              <c:numCache>
                <c:formatCode>0%</c:formatCode>
                <c:ptCount val="6"/>
                <c:pt idx="0">
                  <c:v>0.14147909967845659</c:v>
                </c:pt>
                <c:pt idx="1">
                  <c:v>0.16398713826366559</c:v>
                </c:pt>
                <c:pt idx="2">
                  <c:v>0.18327974276527331</c:v>
                </c:pt>
                <c:pt idx="3">
                  <c:v>0.15755627009646303</c:v>
                </c:pt>
                <c:pt idx="4">
                  <c:v>0.14469453376205788</c:v>
                </c:pt>
                <c:pt idx="5">
                  <c:v>0.16720257234726688</c:v>
                </c:pt>
              </c:numCache>
            </c:numRef>
          </c:val>
          <c:extLst>
            <c:ext xmlns:c16="http://schemas.microsoft.com/office/drawing/2014/chart" uri="{C3380CC4-5D6E-409C-BE32-E72D297353CC}">
              <c16:uniqueId val="{00000002-8016-4F56-A439-2BA24177B012}"/>
            </c:ext>
          </c:extLst>
        </c:ser>
        <c:ser>
          <c:idx val="3"/>
          <c:order val="3"/>
          <c:tx>
            <c:strRef>
              <c:f>Sheet1!$E$1</c:f>
              <c:strCache>
                <c:ptCount val="1"/>
                <c:pt idx="0">
                  <c:v>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Sheet1!$E$2:$E$7</c:f>
              <c:numCache>
                <c:formatCode>0%</c:formatCode>
                <c:ptCount val="6"/>
                <c:pt idx="0">
                  <c:v>0.25401929260450162</c:v>
                </c:pt>
                <c:pt idx="1">
                  <c:v>0.14147909967845659</c:v>
                </c:pt>
                <c:pt idx="2">
                  <c:v>0.16077170418006431</c:v>
                </c:pt>
                <c:pt idx="3">
                  <c:v>7.7170418006430874E-2</c:v>
                </c:pt>
                <c:pt idx="4">
                  <c:v>0.12861736334405144</c:v>
                </c:pt>
                <c:pt idx="5">
                  <c:v>0.10289389067524116</c:v>
                </c:pt>
              </c:numCache>
            </c:numRef>
          </c:val>
          <c:extLst>
            <c:ext xmlns:c16="http://schemas.microsoft.com/office/drawing/2014/chart" uri="{C3380CC4-5D6E-409C-BE32-E72D297353CC}">
              <c16:uniqueId val="{00000003-8016-4F56-A439-2BA24177B012}"/>
            </c:ext>
          </c:extLst>
        </c:ser>
        <c:ser>
          <c:idx val="4"/>
          <c:order val="4"/>
          <c:tx>
            <c:strRef>
              <c:f>Sheet1!$F$1</c:f>
              <c:strCache>
                <c:ptCount val="1"/>
                <c:pt idx="0">
                  <c:v>Pilnībā nepiekrīt</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Sheet1!$F$2:$F$7</c:f>
              <c:numCache>
                <c:formatCode>0%</c:formatCode>
                <c:ptCount val="6"/>
                <c:pt idx="0">
                  <c:v>0.40514469453376206</c:v>
                </c:pt>
                <c:pt idx="1">
                  <c:v>0.47909967845659163</c:v>
                </c:pt>
                <c:pt idx="2">
                  <c:v>0.34726688102893893</c:v>
                </c:pt>
                <c:pt idx="3">
                  <c:v>4.5016077170418008E-2</c:v>
                </c:pt>
                <c:pt idx="4">
                  <c:v>9.0032154340836015E-2</c:v>
                </c:pt>
                <c:pt idx="5">
                  <c:v>5.1446945337620578E-2</c:v>
                </c:pt>
              </c:numCache>
            </c:numRef>
          </c:val>
          <c:extLst>
            <c:ext xmlns:c16="http://schemas.microsoft.com/office/drawing/2014/chart" uri="{C3380CC4-5D6E-409C-BE32-E72D297353CC}">
              <c16:uniqueId val="{00000004-8016-4F56-A439-2BA24177B012}"/>
            </c:ext>
          </c:extLst>
        </c:ser>
        <c:ser>
          <c:idx val="5"/>
          <c:order val="5"/>
          <c:tx>
            <c:strRef>
              <c:f>Sheet1!$G$1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Sheet1!$G$2:$G$7</c:f>
              <c:numCache>
                <c:formatCode>0%</c:formatCode>
                <c:ptCount val="6"/>
                <c:pt idx="0">
                  <c:v>9.9678456591639875E-2</c:v>
                </c:pt>
                <c:pt idx="1">
                  <c:v>9.9678456591639875E-2</c:v>
                </c:pt>
                <c:pt idx="2">
                  <c:v>9.3247588424437297E-2</c:v>
                </c:pt>
                <c:pt idx="3">
                  <c:v>0.22508038585209003</c:v>
                </c:pt>
                <c:pt idx="4">
                  <c:v>0.10932475884244373</c:v>
                </c:pt>
                <c:pt idx="5">
                  <c:v>0.13826366559485531</c:v>
                </c:pt>
              </c:numCache>
            </c:numRef>
          </c:val>
          <c:extLst>
            <c:ext xmlns:c16="http://schemas.microsoft.com/office/drawing/2014/chart" uri="{C3380CC4-5D6E-409C-BE32-E72D297353CC}">
              <c16:uniqueId val="{00000005-8016-4F56-A439-2BA24177B01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8799414858416635"/>
          <c:y val="0.91153053569528875"/>
          <c:w val="0.8120058514158337"/>
          <c:h val="7.6822319597650748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Sheet1!$B$2:$B$7</c:f>
              <c:numCache>
                <c:formatCode>0%</c:formatCode>
                <c:ptCount val="6"/>
                <c:pt idx="0">
                  <c:v>9.9678456591639875E-2</c:v>
                </c:pt>
                <c:pt idx="1">
                  <c:v>0.11575562700964631</c:v>
                </c:pt>
                <c:pt idx="2">
                  <c:v>0.21543408360128619</c:v>
                </c:pt>
                <c:pt idx="3">
                  <c:v>0.49517684887459806</c:v>
                </c:pt>
                <c:pt idx="4">
                  <c:v>0.52733118971061088</c:v>
                </c:pt>
                <c:pt idx="5">
                  <c:v>0.54019292604501612</c:v>
                </c:pt>
              </c:numCache>
            </c:numRef>
          </c:val>
          <c:extLst>
            <c:ext xmlns:c16="http://schemas.microsoft.com/office/drawing/2014/chart" uri="{C3380CC4-5D6E-409C-BE32-E72D297353CC}">
              <c16:uniqueId val="{00000000-14EA-4152-9EE9-15CA8C3F5AC7}"/>
            </c:ext>
          </c:extLst>
        </c:ser>
        <c:ser>
          <c:idx val="1"/>
          <c:order val="1"/>
          <c:tx>
            <c:strRef>
              <c:f>Sheet1!$C$1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Sheet1!$C$2:$C$7</c:f>
              <c:numCache>
                <c:formatCode>0%</c:formatCode>
                <c:ptCount val="6"/>
                <c:pt idx="0">
                  <c:v>0.14147909967845659</c:v>
                </c:pt>
                <c:pt idx="1">
                  <c:v>0.16398713826366559</c:v>
                </c:pt>
                <c:pt idx="2">
                  <c:v>0.18327974276527331</c:v>
                </c:pt>
                <c:pt idx="3">
                  <c:v>0.15755627009646303</c:v>
                </c:pt>
                <c:pt idx="4">
                  <c:v>0.14469453376205788</c:v>
                </c:pt>
                <c:pt idx="5">
                  <c:v>0.16720257234726688</c:v>
                </c:pt>
              </c:numCache>
            </c:numRef>
          </c:val>
          <c:extLst>
            <c:ext xmlns:c16="http://schemas.microsoft.com/office/drawing/2014/chart" uri="{C3380CC4-5D6E-409C-BE32-E72D297353CC}">
              <c16:uniqueId val="{00000001-14EA-4152-9EE9-15CA8C3F5AC7}"/>
            </c:ext>
          </c:extLst>
        </c:ser>
        <c:ser>
          <c:idx val="2"/>
          <c:order val="2"/>
          <c:tx>
            <c:strRef>
              <c:f>Sheet1!$D$1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Sheet1!$D$2:$D$7</c:f>
              <c:numCache>
                <c:formatCode>0%</c:formatCode>
                <c:ptCount val="6"/>
                <c:pt idx="0">
                  <c:v>0.65916398713826363</c:v>
                </c:pt>
                <c:pt idx="1">
                  <c:v>0.62057877813504814</c:v>
                </c:pt>
                <c:pt idx="2">
                  <c:v>0.50803858520900325</c:v>
                </c:pt>
                <c:pt idx="3">
                  <c:v>0.12218649517684887</c:v>
                </c:pt>
                <c:pt idx="4">
                  <c:v>0.21864951768488744</c:v>
                </c:pt>
                <c:pt idx="5">
                  <c:v>0.15434083601286175</c:v>
                </c:pt>
              </c:numCache>
            </c:numRef>
          </c:val>
          <c:extLst>
            <c:ext xmlns:c16="http://schemas.microsoft.com/office/drawing/2014/chart" uri="{C3380CC4-5D6E-409C-BE32-E72D297353CC}">
              <c16:uniqueId val="{00000002-14EA-4152-9EE9-15CA8C3F5AC7}"/>
            </c:ext>
          </c:extLst>
        </c:ser>
        <c:ser>
          <c:idx val="3"/>
          <c:order val="3"/>
          <c:tx>
            <c:strRef>
              <c:f>Sheet1!$E$1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Sheet1!$E$2:$E$7</c:f>
              <c:numCache>
                <c:formatCode>0%</c:formatCode>
                <c:ptCount val="6"/>
                <c:pt idx="0">
                  <c:v>9.9678456591639875E-2</c:v>
                </c:pt>
                <c:pt idx="1">
                  <c:v>9.9678456591639875E-2</c:v>
                </c:pt>
                <c:pt idx="2">
                  <c:v>9.3247588424437297E-2</c:v>
                </c:pt>
                <c:pt idx="3">
                  <c:v>0.22508038585209003</c:v>
                </c:pt>
                <c:pt idx="4">
                  <c:v>0.10932475884244373</c:v>
                </c:pt>
                <c:pt idx="5">
                  <c:v>0.13826366559485531</c:v>
                </c:pt>
              </c:numCache>
            </c:numRef>
          </c:val>
          <c:extLst>
            <c:ext xmlns:c16="http://schemas.microsoft.com/office/drawing/2014/chart" uri="{C3380CC4-5D6E-409C-BE32-E72D297353CC}">
              <c16:uniqueId val="{00000003-14EA-4152-9EE9-15CA8C3F5AC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6042523572273155"/>
          <c:w val="1"/>
          <c:h val="0.13957476427726856"/>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558707611308396"/>
          <c:y val="8.1413600811141018E-2"/>
          <c:w val="0.52315454739771028"/>
          <c:h val="0.91858640796732194"/>
        </c:manualLayout>
      </c:layout>
      <c:barChart>
        <c:barDir val="bar"/>
        <c:grouping val="clustered"/>
        <c:varyColors val="0"/>
        <c:ser>
          <c:idx val="0"/>
          <c:order val="0"/>
          <c:tx>
            <c:strRef>
              <c:f>Sheet1!$B$1</c:f>
              <c:strCache>
                <c:ptCount val="1"/>
                <c:pt idx="0">
                  <c:v>2019</c:v>
                </c:pt>
              </c:strCache>
            </c:strRef>
          </c:tx>
          <c:spPr>
            <a:solidFill>
              <a:srgbClr val="70AD47">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Sheet1!$B$2:$B$7</c:f>
              <c:numCache>
                <c:formatCode>0%</c:formatCode>
                <c:ptCount val="6"/>
                <c:pt idx="0">
                  <c:v>0.14000000000000001</c:v>
                </c:pt>
                <c:pt idx="1">
                  <c:v>0.08</c:v>
                </c:pt>
                <c:pt idx="2">
                  <c:v>0.21</c:v>
                </c:pt>
                <c:pt idx="3">
                  <c:v>0.44</c:v>
                </c:pt>
                <c:pt idx="4">
                  <c:v>0.6</c:v>
                </c:pt>
                <c:pt idx="5">
                  <c:v>0.5</c:v>
                </c:pt>
              </c:numCache>
            </c:numRef>
          </c:val>
          <c:extLst>
            <c:ext xmlns:c16="http://schemas.microsoft.com/office/drawing/2014/chart" uri="{C3380CC4-5D6E-409C-BE32-E72D297353CC}">
              <c16:uniqueId val="{00000000-5B14-4A69-9110-3A6DCD4B560C}"/>
            </c:ext>
          </c:extLst>
        </c:ser>
        <c:ser>
          <c:idx val="1"/>
          <c:order val="1"/>
          <c:tx>
            <c:strRef>
              <c:f>Sheet1!$C$1</c:f>
              <c:strCache>
                <c:ptCount val="1"/>
              </c:strCache>
            </c:strRef>
          </c:tx>
          <c:spPr>
            <a:solidFill>
              <a:srgbClr val="ED7D31">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Sheet1!$C$2:$C$7</c:f>
              <c:numCache>
                <c:formatCode>0%</c:formatCode>
                <c:ptCount val="6"/>
                <c:pt idx="0">
                  <c:v>-0.72</c:v>
                </c:pt>
                <c:pt idx="1">
                  <c:v>-0.85</c:v>
                </c:pt>
                <c:pt idx="2">
                  <c:v>-0.57999999999999996</c:v>
                </c:pt>
                <c:pt idx="3">
                  <c:v>-0.18</c:v>
                </c:pt>
                <c:pt idx="4">
                  <c:v>-0.28000000000000003</c:v>
                </c:pt>
                <c:pt idx="5">
                  <c:v>-0.15</c:v>
                </c:pt>
              </c:numCache>
            </c:numRef>
          </c:val>
          <c:extLst>
            <c:ext xmlns:c16="http://schemas.microsoft.com/office/drawing/2014/chart" uri="{C3380CC4-5D6E-409C-BE32-E72D297353CC}">
              <c16:uniqueId val="{00000001-5B14-4A69-9110-3A6DCD4B560C}"/>
            </c:ext>
          </c:extLst>
        </c:ser>
        <c:ser>
          <c:idx val="2"/>
          <c:order val="2"/>
          <c:tx>
            <c:strRef>
              <c:f>Sheet1!$D$1</c:f>
              <c:strCache>
                <c:ptCount val="1"/>
                <c:pt idx="0">
                  <c:v>2025</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Sheet1!$D$2:$D$7</c:f>
              <c:numCache>
                <c:formatCode>0%</c:formatCode>
                <c:ptCount val="6"/>
                <c:pt idx="0">
                  <c:v>9.9678456591639875E-2</c:v>
                </c:pt>
                <c:pt idx="1">
                  <c:v>0.11575562700964631</c:v>
                </c:pt>
                <c:pt idx="2">
                  <c:v>0.21543408360128619</c:v>
                </c:pt>
                <c:pt idx="3">
                  <c:v>0.49517684887459806</c:v>
                </c:pt>
                <c:pt idx="4">
                  <c:v>0.52733118971061088</c:v>
                </c:pt>
                <c:pt idx="5">
                  <c:v>0.54019292604501612</c:v>
                </c:pt>
              </c:numCache>
            </c:numRef>
          </c:val>
          <c:extLst>
            <c:ext xmlns:c16="http://schemas.microsoft.com/office/drawing/2014/chart" uri="{C3380CC4-5D6E-409C-BE32-E72D297353CC}">
              <c16:uniqueId val="{00000002-5B14-4A69-9110-3A6DCD4B560C}"/>
            </c:ext>
          </c:extLst>
        </c:ser>
        <c:ser>
          <c:idx val="3"/>
          <c:order val="3"/>
          <c:tx>
            <c:strRef>
              <c:f>Sheet1!$E$1</c:f>
              <c:strCache>
                <c:ptCount val="1"/>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Uzskatu, ka dopinga lietošana būtu jāliberalizē (vajadzētu mazāk ierobežojumu)</c:v>
                </c:pt>
                <c:pt idx="1">
                  <c:v>Uzskatu, ka dopinga lietošana treniņu laikā nav tik negodīga, kā tā lietošana sacensībās</c:v>
                </c:pt>
                <c:pt idx="2">
                  <c:v>No sportistiem tiek sagaidīts tik augsts sniegums un rekordi, ka viņi ir gandrīz vai spiesti lietot dopingu</c:v>
                </c:pt>
                <c:pt idx="3">
                  <c:v>Ja sportistiem vai treneriem rodas aizdomas, ka kāds manā sporta veidā lieto dopingu, par to nekavējoties tiek ziņots atbildīgajām iestādēm</c:v>
                </c:pt>
                <c:pt idx="4">
                  <c:v>Manā sporta veidā dopinga lietošana var veicināt būtisku snieguma uzlabojumu</c:v>
                </c:pt>
                <c:pt idx="5">
                  <c:v>Manā sporta veidā dopinga lietošana var būt ļoti bīstama veselībai un apdraudēt sportista dzīvību</c:v>
                </c:pt>
              </c:strCache>
            </c:strRef>
          </c:cat>
          <c:val>
            <c:numRef>
              <c:f>Sheet1!$E$2:$E$7</c:f>
              <c:numCache>
                <c:formatCode>0%</c:formatCode>
                <c:ptCount val="6"/>
                <c:pt idx="0">
                  <c:v>-0.65916398713826396</c:v>
                </c:pt>
                <c:pt idx="1">
                  <c:v>-0.62057877813504803</c:v>
                </c:pt>
                <c:pt idx="2">
                  <c:v>-0.50803858520900302</c:v>
                </c:pt>
                <c:pt idx="3">
                  <c:v>-0.122186495176849</c:v>
                </c:pt>
                <c:pt idx="4">
                  <c:v>-0.218649517684887</c:v>
                </c:pt>
                <c:pt idx="5">
                  <c:v>-0.154340836012862</c:v>
                </c:pt>
              </c:numCache>
            </c:numRef>
          </c:val>
          <c:extLst>
            <c:ext xmlns:c16="http://schemas.microsoft.com/office/drawing/2014/chart" uri="{C3380CC4-5D6E-409C-BE32-E72D297353CC}">
              <c16:uniqueId val="{00000003-5B14-4A69-9110-3A6DCD4B560C}"/>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10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0.75000000000000011"/>
          <c:min val="-1"/>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25341430730573006"/>
          <c:y val="1.2949716733027548E-2"/>
          <c:w val="0.1374033620307662"/>
          <c:h val="9.8055378612483965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0.44</c:v>
                </c:pt>
                <c:pt idx="1">
                  <c:v>0.67796610169491511</c:v>
                </c:pt>
                <c:pt idx="2">
                  <c:v>0.54545454545454541</c:v>
                </c:pt>
                <c:pt idx="3">
                  <c:v>0.45161290322580638</c:v>
                </c:pt>
                <c:pt idx="4">
                  <c:v>0.58064516129032251</c:v>
                </c:pt>
                <c:pt idx="5">
                  <c:v>0.39473684210526316</c:v>
                </c:pt>
                <c:pt idx="7">
                  <c:v>0.56031128404669261</c:v>
                </c:pt>
                <c:pt idx="8">
                  <c:v>0.42857142857142855</c:v>
                </c:pt>
                <c:pt idx="10">
                  <c:v>0.71111111111111114</c:v>
                </c:pt>
                <c:pt idx="11">
                  <c:v>0.43548387096774194</c:v>
                </c:pt>
                <c:pt idx="12">
                  <c:v>0.48427672955974843</c:v>
                </c:pt>
                <c:pt idx="14">
                  <c:v>0.50909090909090904</c:v>
                </c:pt>
                <c:pt idx="15">
                  <c:v>0.57777777777777783</c:v>
                </c:pt>
                <c:pt idx="17">
                  <c:v>0.54019292604501612</c:v>
                </c:pt>
              </c:numCache>
            </c:numRef>
          </c:val>
          <c:extLst>
            <c:ext xmlns:c16="http://schemas.microsoft.com/office/drawing/2014/chart" uri="{C3380CC4-5D6E-409C-BE32-E72D297353CC}">
              <c16:uniqueId val="{00000000-3675-41B8-B866-7EB725F646D4}"/>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0.16</c:v>
                </c:pt>
                <c:pt idx="1">
                  <c:v>0.11016949152542371</c:v>
                </c:pt>
                <c:pt idx="2">
                  <c:v>0.13636363636363635</c:v>
                </c:pt>
                <c:pt idx="3">
                  <c:v>0.19354838709677419</c:v>
                </c:pt>
                <c:pt idx="4">
                  <c:v>9.6774193548387094E-2</c:v>
                </c:pt>
                <c:pt idx="5">
                  <c:v>0.26315789473684209</c:v>
                </c:pt>
                <c:pt idx="7">
                  <c:v>0.14785992217898833</c:v>
                </c:pt>
                <c:pt idx="8">
                  <c:v>0.2857142857142857</c:v>
                </c:pt>
                <c:pt idx="10">
                  <c:v>8.8888888888888892E-2</c:v>
                </c:pt>
                <c:pt idx="11">
                  <c:v>0.20967741935483872</c:v>
                </c:pt>
                <c:pt idx="12">
                  <c:v>0.19496855345911951</c:v>
                </c:pt>
                <c:pt idx="14">
                  <c:v>0.18787878787878787</c:v>
                </c:pt>
                <c:pt idx="15">
                  <c:v>0.14074074074074075</c:v>
                </c:pt>
                <c:pt idx="17">
                  <c:v>0.16720257234726688</c:v>
                </c:pt>
              </c:numCache>
            </c:numRef>
          </c:val>
          <c:extLst>
            <c:ext xmlns:c16="http://schemas.microsoft.com/office/drawing/2014/chart" uri="{C3380CC4-5D6E-409C-BE32-E72D297353CC}">
              <c16:uniqueId val="{00000001-3675-41B8-B866-7EB725F646D4}"/>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0.12</c:v>
                </c:pt>
                <c:pt idx="1">
                  <c:v>9.3220338983050849E-2</c:v>
                </c:pt>
                <c:pt idx="2">
                  <c:v>0.27272727272727271</c:v>
                </c:pt>
                <c:pt idx="3">
                  <c:v>0.16129032258064516</c:v>
                </c:pt>
                <c:pt idx="4">
                  <c:v>0.19354838709677416</c:v>
                </c:pt>
                <c:pt idx="5">
                  <c:v>0.22368421052631576</c:v>
                </c:pt>
                <c:pt idx="7">
                  <c:v>0.17509727626459143</c:v>
                </c:pt>
                <c:pt idx="8">
                  <c:v>6.1224489795918373E-2</c:v>
                </c:pt>
                <c:pt idx="10">
                  <c:v>8.8888888888888892E-2</c:v>
                </c:pt>
                <c:pt idx="11">
                  <c:v>0.20967741935483872</c:v>
                </c:pt>
                <c:pt idx="12">
                  <c:v>0.169811320754717</c:v>
                </c:pt>
                <c:pt idx="14">
                  <c:v>0.17575757575757578</c:v>
                </c:pt>
                <c:pt idx="15">
                  <c:v>0.14074074074074075</c:v>
                </c:pt>
                <c:pt idx="17">
                  <c:v>0.15434083601286175</c:v>
                </c:pt>
              </c:numCache>
            </c:numRef>
          </c:val>
          <c:extLst>
            <c:ext xmlns:c16="http://schemas.microsoft.com/office/drawing/2014/chart" uri="{C3380CC4-5D6E-409C-BE32-E72D297353CC}">
              <c16:uniqueId val="{00000002-3675-41B8-B866-7EB725F646D4}"/>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0.28000000000000003</c:v>
                </c:pt>
                <c:pt idx="1">
                  <c:v>0.11864406779661017</c:v>
                </c:pt>
                <c:pt idx="2">
                  <c:v>4.5454545454545456E-2</c:v>
                </c:pt>
                <c:pt idx="3">
                  <c:v>0.19354838709677419</c:v>
                </c:pt>
                <c:pt idx="4">
                  <c:v>0.12903225806451613</c:v>
                </c:pt>
                <c:pt idx="5">
                  <c:v>0.11842105263157894</c:v>
                </c:pt>
                <c:pt idx="7">
                  <c:v>0.11673151750972761</c:v>
                </c:pt>
                <c:pt idx="8">
                  <c:v>0.22448979591836735</c:v>
                </c:pt>
                <c:pt idx="10">
                  <c:v>0.1111111111111111</c:v>
                </c:pt>
                <c:pt idx="11">
                  <c:v>0.14516129032258066</c:v>
                </c:pt>
                <c:pt idx="12">
                  <c:v>0.15094339622641509</c:v>
                </c:pt>
                <c:pt idx="14">
                  <c:v>0.12727272727272726</c:v>
                </c:pt>
                <c:pt idx="15">
                  <c:v>0.14074074074074075</c:v>
                </c:pt>
                <c:pt idx="17">
                  <c:v>0.13826366559485531</c:v>
                </c:pt>
              </c:numCache>
            </c:numRef>
          </c:val>
          <c:extLst>
            <c:ext xmlns:c16="http://schemas.microsoft.com/office/drawing/2014/chart" uri="{C3380CC4-5D6E-409C-BE32-E72D297353CC}">
              <c16:uniqueId val="{00000003-3675-41B8-B866-7EB725F646D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0.44</c:v>
                </c:pt>
                <c:pt idx="1">
                  <c:v>0.74576271186440679</c:v>
                </c:pt>
                <c:pt idx="2">
                  <c:v>0.54545454545454541</c:v>
                </c:pt>
                <c:pt idx="3">
                  <c:v>0.29032258064516125</c:v>
                </c:pt>
                <c:pt idx="4">
                  <c:v>0.61290322580645162</c:v>
                </c:pt>
                <c:pt idx="5">
                  <c:v>0.28947368421052633</c:v>
                </c:pt>
                <c:pt idx="7">
                  <c:v>0.53307392996108949</c:v>
                </c:pt>
                <c:pt idx="8">
                  <c:v>0.51020408163265296</c:v>
                </c:pt>
                <c:pt idx="10">
                  <c:v>0.56666666666666665</c:v>
                </c:pt>
                <c:pt idx="11">
                  <c:v>0.48387096774193544</c:v>
                </c:pt>
                <c:pt idx="12">
                  <c:v>0.5220125786163522</c:v>
                </c:pt>
                <c:pt idx="14">
                  <c:v>0.49696969696969701</c:v>
                </c:pt>
                <c:pt idx="15">
                  <c:v>0.57037037037037042</c:v>
                </c:pt>
                <c:pt idx="17">
                  <c:v>0.52733118971061088</c:v>
                </c:pt>
              </c:numCache>
            </c:numRef>
          </c:val>
          <c:extLst>
            <c:ext xmlns:c16="http://schemas.microsoft.com/office/drawing/2014/chart" uri="{C3380CC4-5D6E-409C-BE32-E72D297353CC}">
              <c16:uniqueId val="{00000000-4CAB-4882-8598-7F1E0079D9CC}"/>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0.04</c:v>
                </c:pt>
                <c:pt idx="1">
                  <c:v>7.6271186440677971E-2</c:v>
                </c:pt>
                <c:pt idx="2">
                  <c:v>0.18181818181818182</c:v>
                </c:pt>
                <c:pt idx="3">
                  <c:v>0.25806451612903225</c:v>
                </c:pt>
                <c:pt idx="4">
                  <c:v>6.4516129032258063E-2</c:v>
                </c:pt>
                <c:pt idx="5">
                  <c:v>0.23684210526315788</c:v>
                </c:pt>
                <c:pt idx="7">
                  <c:v>0.14007782101167315</c:v>
                </c:pt>
                <c:pt idx="8">
                  <c:v>0.18367346938775511</c:v>
                </c:pt>
                <c:pt idx="10">
                  <c:v>0.13333333333333333</c:v>
                </c:pt>
                <c:pt idx="11">
                  <c:v>0.1129032258064516</c:v>
                </c:pt>
                <c:pt idx="12">
                  <c:v>0.16352201257861634</c:v>
                </c:pt>
                <c:pt idx="14">
                  <c:v>0.16363636363636364</c:v>
                </c:pt>
                <c:pt idx="15">
                  <c:v>0.13333333333333333</c:v>
                </c:pt>
                <c:pt idx="17">
                  <c:v>0.14469453376205788</c:v>
                </c:pt>
              </c:numCache>
            </c:numRef>
          </c:val>
          <c:extLst>
            <c:ext xmlns:c16="http://schemas.microsoft.com/office/drawing/2014/chart" uri="{C3380CC4-5D6E-409C-BE32-E72D297353CC}">
              <c16:uniqueId val="{00000001-4CAB-4882-8598-7F1E0079D9CC}"/>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0.28000000000000003</c:v>
                </c:pt>
                <c:pt idx="1">
                  <c:v>0.10169491525423729</c:v>
                </c:pt>
                <c:pt idx="2">
                  <c:v>0.22727272727272727</c:v>
                </c:pt>
                <c:pt idx="3">
                  <c:v>0.38709677419354832</c:v>
                </c:pt>
                <c:pt idx="4">
                  <c:v>0.19354838709677416</c:v>
                </c:pt>
                <c:pt idx="5">
                  <c:v>0.34210526315789475</c:v>
                </c:pt>
                <c:pt idx="7">
                  <c:v>0.22178988326848248</c:v>
                </c:pt>
                <c:pt idx="8">
                  <c:v>0.22448979591836732</c:v>
                </c:pt>
                <c:pt idx="10">
                  <c:v>0.22222222222222221</c:v>
                </c:pt>
                <c:pt idx="11">
                  <c:v>0.27419354838709681</c:v>
                </c:pt>
                <c:pt idx="12">
                  <c:v>0.19496855345911951</c:v>
                </c:pt>
                <c:pt idx="14">
                  <c:v>0.23030303030303031</c:v>
                </c:pt>
                <c:pt idx="15">
                  <c:v>0.2074074074074074</c:v>
                </c:pt>
                <c:pt idx="17">
                  <c:v>0.21864951768488744</c:v>
                </c:pt>
              </c:numCache>
            </c:numRef>
          </c:val>
          <c:extLst>
            <c:ext xmlns:c16="http://schemas.microsoft.com/office/drawing/2014/chart" uri="{C3380CC4-5D6E-409C-BE32-E72D297353CC}">
              <c16:uniqueId val="{00000002-4CAB-4882-8598-7F1E0079D9CC}"/>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0.24</c:v>
                </c:pt>
                <c:pt idx="1">
                  <c:v>7.6271186440677971E-2</c:v>
                </c:pt>
                <c:pt idx="2">
                  <c:v>4.5454545454545456E-2</c:v>
                </c:pt>
                <c:pt idx="3">
                  <c:v>6.4516129032258063E-2</c:v>
                </c:pt>
                <c:pt idx="4">
                  <c:v>0.12903225806451613</c:v>
                </c:pt>
                <c:pt idx="5">
                  <c:v>0.13157894736842105</c:v>
                </c:pt>
                <c:pt idx="7">
                  <c:v>0.10505836575875487</c:v>
                </c:pt>
                <c:pt idx="8">
                  <c:v>8.1632653061224497E-2</c:v>
                </c:pt>
                <c:pt idx="10">
                  <c:v>7.7777777777777779E-2</c:v>
                </c:pt>
                <c:pt idx="11">
                  <c:v>0.12903225806451613</c:v>
                </c:pt>
                <c:pt idx="12">
                  <c:v>0.11949685534591195</c:v>
                </c:pt>
                <c:pt idx="14">
                  <c:v>0.10909090909090909</c:v>
                </c:pt>
                <c:pt idx="15">
                  <c:v>8.8888888888888892E-2</c:v>
                </c:pt>
                <c:pt idx="17">
                  <c:v>0.10932475884244373</c:v>
                </c:pt>
              </c:numCache>
            </c:numRef>
          </c:val>
          <c:extLst>
            <c:ext xmlns:c16="http://schemas.microsoft.com/office/drawing/2014/chart" uri="{C3380CC4-5D6E-409C-BE32-E72D297353CC}">
              <c16:uniqueId val="{00000003-4CAB-4882-8598-7F1E0079D9CC}"/>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0.32</c:v>
                </c:pt>
                <c:pt idx="1">
                  <c:v>0.57627118644067798</c:v>
                </c:pt>
                <c:pt idx="2">
                  <c:v>0.36363636363636365</c:v>
                </c:pt>
                <c:pt idx="3">
                  <c:v>0.45161290322580638</c:v>
                </c:pt>
                <c:pt idx="4">
                  <c:v>0.5161290322580645</c:v>
                </c:pt>
                <c:pt idx="5">
                  <c:v>0.5</c:v>
                </c:pt>
                <c:pt idx="7">
                  <c:v>0.49805447470817121</c:v>
                </c:pt>
                <c:pt idx="8">
                  <c:v>0.4285714285714286</c:v>
                </c:pt>
                <c:pt idx="10">
                  <c:v>0.5</c:v>
                </c:pt>
                <c:pt idx="11">
                  <c:v>0.40322580645161288</c:v>
                </c:pt>
                <c:pt idx="12">
                  <c:v>0.52830188679245282</c:v>
                </c:pt>
                <c:pt idx="14">
                  <c:v>0.49696969696969689</c:v>
                </c:pt>
                <c:pt idx="15">
                  <c:v>0.48888888888888887</c:v>
                </c:pt>
                <c:pt idx="17">
                  <c:v>0.49517684887459806</c:v>
                </c:pt>
              </c:numCache>
            </c:numRef>
          </c:val>
          <c:extLst>
            <c:ext xmlns:c16="http://schemas.microsoft.com/office/drawing/2014/chart" uri="{C3380CC4-5D6E-409C-BE32-E72D297353CC}">
              <c16:uniqueId val="{00000000-4174-4DDA-B313-4BD0533AEF11}"/>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0.16</c:v>
                </c:pt>
                <c:pt idx="1">
                  <c:v>0.16101694915254236</c:v>
                </c:pt>
                <c:pt idx="2">
                  <c:v>0.13636363636363635</c:v>
                </c:pt>
                <c:pt idx="3">
                  <c:v>0.12903225806451613</c:v>
                </c:pt>
                <c:pt idx="4">
                  <c:v>9.6774193548387094E-2</c:v>
                </c:pt>
                <c:pt idx="5">
                  <c:v>0.21052631578947367</c:v>
                </c:pt>
                <c:pt idx="7">
                  <c:v>0.14785992217898833</c:v>
                </c:pt>
                <c:pt idx="8">
                  <c:v>0.22448979591836735</c:v>
                </c:pt>
                <c:pt idx="10">
                  <c:v>0.12222222222222222</c:v>
                </c:pt>
                <c:pt idx="11">
                  <c:v>0.19354838709677419</c:v>
                </c:pt>
                <c:pt idx="12">
                  <c:v>0.16352201257861634</c:v>
                </c:pt>
                <c:pt idx="14">
                  <c:v>0.16969696969696973</c:v>
                </c:pt>
                <c:pt idx="15">
                  <c:v>0.14814814814814814</c:v>
                </c:pt>
                <c:pt idx="17">
                  <c:v>0.15755627009646303</c:v>
                </c:pt>
              </c:numCache>
            </c:numRef>
          </c:val>
          <c:extLst>
            <c:ext xmlns:c16="http://schemas.microsoft.com/office/drawing/2014/chart" uri="{C3380CC4-5D6E-409C-BE32-E72D297353CC}">
              <c16:uniqueId val="{00000001-4174-4DDA-B313-4BD0533AEF11}"/>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0.12</c:v>
                </c:pt>
                <c:pt idx="1">
                  <c:v>8.4745762711864389E-2</c:v>
                </c:pt>
                <c:pt idx="2">
                  <c:v>0.27272727272727271</c:v>
                </c:pt>
                <c:pt idx="3">
                  <c:v>0.16129032258064516</c:v>
                </c:pt>
                <c:pt idx="4">
                  <c:v>0.16129032258064516</c:v>
                </c:pt>
                <c:pt idx="5">
                  <c:v>0.10526315789473684</c:v>
                </c:pt>
                <c:pt idx="7">
                  <c:v>0.13229571984435798</c:v>
                </c:pt>
                <c:pt idx="8">
                  <c:v>8.1632653061224497E-2</c:v>
                </c:pt>
                <c:pt idx="10">
                  <c:v>0.12222222222222222</c:v>
                </c:pt>
                <c:pt idx="11">
                  <c:v>0.12903225806451613</c:v>
                </c:pt>
                <c:pt idx="12">
                  <c:v>0.11949685534591196</c:v>
                </c:pt>
                <c:pt idx="14">
                  <c:v>0.12727272727272732</c:v>
                </c:pt>
                <c:pt idx="15">
                  <c:v>0.11851851851851851</c:v>
                </c:pt>
                <c:pt idx="17">
                  <c:v>0.12218649517684887</c:v>
                </c:pt>
              </c:numCache>
            </c:numRef>
          </c:val>
          <c:extLst>
            <c:ext xmlns:c16="http://schemas.microsoft.com/office/drawing/2014/chart" uri="{C3380CC4-5D6E-409C-BE32-E72D297353CC}">
              <c16:uniqueId val="{00000002-4174-4DDA-B313-4BD0533AEF11}"/>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0.4</c:v>
                </c:pt>
                <c:pt idx="1">
                  <c:v>0.17796610169491525</c:v>
                </c:pt>
                <c:pt idx="2">
                  <c:v>0.22727272727272727</c:v>
                </c:pt>
                <c:pt idx="3">
                  <c:v>0.25806451612903225</c:v>
                </c:pt>
                <c:pt idx="4">
                  <c:v>0.22580645161290319</c:v>
                </c:pt>
                <c:pt idx="5">
                  <c:v>0.18421052631578946</c:v>
                </c:pt>
                <c:pt idx="7">
                  <c:v>0.22178988326848248</c:v>
                </c:pt>
                <c:pt idx="8">
                  <c:v>0.26530612244897961</c:v>
                </c:pt>
                <c:pt idx="10">
                  <c:v>0.25555555555555554</c:v>
                </c:pt>
                <c:pt idx="11">
                  <c:v>0.27419354838709675</c:v>
                </c:pt>
                <c:pt idx="12">
                  <c:v>0.18867924528301888</c:v>
                </c:pt>
                <c:pt idx="14">
                  <c:v>0.20606060606060606</c:v>
                </c:pt>
                <c:pt idx="15">
                  <c:v>0.24444444444444444</c:v>
                </c:pt>
                <c:pt idx="17">
                  <c:v>0.22508038585209003</c:v>
                </c:pt>
              </c:numCache>
            </c:numRef>
          </c:val>
          <c:extLst>
            <c:ext xmlns:c16="http://schemas.microsoft.com/office/drawing/2014/chart" uri="{C3380CC4-5D6E-409C-BE32-E72D297353CC}">
              <c16:uniqueId val="{00000003-4174-4DDA-B313-4BD0533AEF11}"/>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0.28000000000000003</c:v>
                </c:pt>
                <c:pt idx="1">
                  <c:v>0.21186440677966104</c:v>
                </c:pt>
                <c:pt idx="2">
                  <c:v>0.22727272727272727</c:v>
                </c:pt>
                <c:pt idx="3">
                  <c:v>0.25806451612903225</c:v>
                </c:pt>
                <c:pt idx="4">
                  <c:v>0.19354838709677416</c:v>
                </c:pt>
                <c:pt idx="5">
                  <c:v>0.17105263157894737</c:v>
                </c:pt>
                <c:pt idx="7">
                  <c:v>0.24124513618677043</c:v>
                </c:pt>
                <c:pt idx="8">
                  <c:v>0.10204081632653061</c:v>
                </c:pt>
                <c:pt idx="10">
                  <c:v>0.25555555555555559</c:v>
                </c:pt>
                <c:pt idx="11">
                  <c:v>0.22580645161290319</c:v>
                </c:pt>
                <c:pt idx="12">
                  <c:v>0.18867924528301888</c:v>
                </c:pt>
                <c:pt idx="14">
                  <c:v>0.2484848484848485</c:v>
                </c:pt>
                <c:pt idx="15">
                  <c:v>0.1851851851851852</c:v>
                </c:pt>
                <c:pt idx="17">
                  <c:v>0.21543408360128619</c:v>
                </c:pt>
              </c:numCache>
            </c:numRef>
          </c:val>
          <c:extLst>
            <c:ext xmlns:c16="http://schemas.microsoft.com/office/drawing/2014/chart" uri="{C3380CC4-5D6E-409C-BE32-E72D297353CC}">
              <c16:uniqueId val="{00000000-A827-4F1F-9DA3-4FF53781A606}"/>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0.08</c:v>
                </c:pt>
                <c:pt idx="1">
                  <c:v>0.16949152542372878</c:v>
                </c:pt>
                <c:pt idx="2">
                  <c:v>0.18181818181818182</c:v>
                </c:pt>
                <c:pt idx="3">
                  <c:v>0.19354838709677419</c:v>
                </c:pt>
                <c:pt idx="4">
                  <c:v>0.12903225806451613</c:v>
                </c:pt>
                <c:pt idx="5">
                  <c:v>0.27631578947368424</c:v>
                </c:pt>
                <c:pt idx="7">
                  <c:v>0.19066147859922178</c:v>
                </c:pt>
                <c:pt idx="8">
                  <c:v>0.16326530612244899</c:v>
                </c:pt>
                <c:pt idx="10">
                  <c:v>0.13333333333333333</c:v>
                </c:pt>
                <c:pt idx="11">
                  <c:v>0.14516129032258066</c:v>
                </c:pt>
                <c:pt idx="12">
                  <c:v>0.22641509433962267</c:v>
                </c:pt>
                <c:pt idx="14">
                  <c:v>0.21818181818181817</c:v>
                </c:pt>
                <c:pt idx="15">
                  <c:v>0.15555555555555556</c:v>
                </c:pt>
                <c:pt idx="17">
                  <c:v>0.18327974276527331</c:v>
                </c:pt>
              </c:numCache>
            </c:numRef>
          </c:val>
          <c:extLst>
            <c:ext xmlns:c16="http://schemas.microsoft.com/office/drawing/2014/chart" uri="{C3380CC4-5D6E-409C-BE32-E72D297353CC}">
              <c16:uniqueId val="{00000001-A827-4F1F-9DA3-4FF53781A606}"/>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0.4</c:v>
                </c:pt>
                <c:pt idx="1">
                  <c:v>0.5423728813559322</c:v>
                </c:pt>
                <c:pt idx="2">
                  <c:v>0.5</c:v>
                </c:pt>
                <c:pt idx="3">
                  <c:v>0.5161290322580645</c:v>
                </c:pt>
                <c:pt idx="4">
                  <c:v>0.58064516129032251</c:v>
                </c:pt>
                <c:pt idx="5">
                  <c:v>0.47368421052631582</c:v>
                </c:pt>
                <c:pt idx="7">
                  <c:v>0.48638132295719844</c:v>
                </c:pt>
                <c:pt idx="8">
                  <c:v>0.63265306122448972</c:v>
                </c:pt>
                <c:pt idx="10">
                  <c:v>0.52222222222222225</c:v>
                </c:pt>
                <c:pt idx="11">
                  <c:v>0.532258064516129</c:v>
                </c:pt>
                <c:pt idx="12">
                  <c:v>0.49056603773584895</c:v>
                </c:pt>
                <c:pt idx="14">
                  <c:v>0.4424242424242425</c:v>
                </c:pt>
                <c:pt idx="15">
                  <c:v>0.58518518518518514</c:v>
                </c:pt>
                <c:pt idx="17">
                  <c:v>0.50803858520900325</c:v>
                </c:pt>
              </c:numCache>
            </c:numRef>
          </c:val>
          <c:extLst>
            <c:ext xmlns:c16="http://schemas.microsoft.com/office/drawing/2014/chart" uri="{C3380CC4-5D6E-409C-BE32-E72D297353CC}">
              <c16:uniqueId val="{00000002-A827-4F1F-9DA3-4FF53781A606}"/>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0.24</c:v>
                </c:pt>
                <c:pt idx="1">
                  <c:v>7.6271186440677971E-2</c:v>
                </c:pt>
                <c:pt idx="2">
                  <c:v>9.0909090909090912E-2</c:v>
                </c:pt>
                <c:pt idx="3">
                  <c:v>3.2258064516129031E-2</c:v>
                </c:pt>
                <c:pt idx="4">
                  <c:v>9.6774193548387094E-2</c:v>
                </c:pt>
                <c:pt idx="5">
                  <c:v>7.8947368421052627E-2</c:v>
                </c:pt>
                <c:pt idx="7">
                  <c:v>8.1712062256809326E-2</c:v>
                </c:pt>
                <c:pt idx="8">
                  <c:v>0.10204081632653061</c:v>
                </c:pt>
                <c:pt idx="10">
                  <c:v>8.8888888888888892E-2</c:v>
                </c:pt>
                <c:pt idx="11">
                  <c:v>9.6774193548387094E-2</c:v>
                </c:pt>
                <c:pt idx="12">
                  <c:v>9.4339622641509441E-2</c:v>
                </c:pt>
                <c:pt idx="14">
                  <c:v>9.0909090909090912E-2</c:v>
                </c:pt>
                <c:pt idx="15">
                  <c:v>7.407407407407407E-2</c:v>
                </c:pt>
                <c:pt idx="17">
                  <c:v>9.3247588424437297E-2</c:v>
                </c:pt>
              </c:numCache>
            </c:numRef>
          </c:val>
          <c:extLst>
            <c:ext xmlns:c16="http://schemas.microsoft.com/office/drawing/2014/chart" uri="{C3380CC4-5D6E-409C-BE32-E72D297353CC}">
              <c16:uniqueId val="{00000003-A827-4F1F-9DA3-4FF53781A60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0.28000000000000003</c:v>
                </c:pt>
                <c:pt idx="1">
                  <c:v>8.4745762711864417E-2</c:v>
                </c:pt>
                <c:pt idx="2">
                  <c:v>0</c:v>
                </c:pt>
                <c:pt idx="3">
                  <c:v>0.16129032258064516</c:v>
                </c:pt>
                <c:pt idx="4">
                  <c:v>6.4516129032258063E-2</c:v>
                </c:pt>
                <c:pt idx="5">
                  <c:v>0.11842105263157894</c:v>
                </c:pt>
                <c:pt idx="7">
                  <c:v>0.1284046692607004</c:v>
                </c:pt>
                <c:pt idx="8">
                  <c:v>6.1224489795918373E-2</c:v>
                </c:pt>
                <c:pt idx="10">
                  <c:v>8.8888888888888892E-2</c:v>
                </c:pt>
                <c:pt idx="11">
                  <c:v>9.677419354838708E-2</c:v>
                </c:pt>
                <c:pt idx="12">
                  <c:v>0.13836477987421386</c:v>
                </c:pt>
                <c:pt idx="14">
                  <c:v>0.13333333333333333</c:v>
                </c:pt>
                <c:pt idx="15">
                  <c:v>9.6296296296296297E-2</c:v>
                </c:pt>
                <c:pt idx="17">
                  <c:v>0.11575562700964631</c:v>
                </c:pt>
              </c:numCache>
            </c:numRef>
          </c:val>
          <c:extLst>
            <c:ext xmlns:c16="http://schemas.microsoft.com/office/drawing/2014/chart" uri="{C3380CC4-5D6E-409C-BE32-E72D297353CC}">
              <c16:uniqueId val="{00000000-20AC-4EF7-A940-7E3C90B6191F}"/>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0.08</c:v>
                </c:pt>
                <c:pt idx="1">
                  <c:v>0.13559322033898305</c:v>
                </c:pt>
                <c:pt idx="2">
                  <c:v>0.18181818181818182</c:v>
                </c:pt>
                <c:pt idx="3">
                  <c:v>0.19354838709677419</c:v>
                </c:pt>
                <c:pt idx="4">
                  <c:v>0.12903225806451613</c:v>
                </c:pt>
                <c:pt idx="5">
                  <c:v>0.25</c:v>
                </c:pt>
                <c:pt idx="7">
                  <c:v>0.1828793774319066</c:v>
                </c:pt>
                <c:pt idx="8">
                  <c:v>8.1632653061224497E-2</c:v>
                </c:pt>
                <c:pt idx="10">
                  <c:v>0.1111111111111111</c:v>
                </c:pt>
                <c:pt idx="11">
                  <c:v>0.12903225806451613</c:v>
                </c:pt>
                <c:pt idx="12">
                  <c:v>0.20754716981132076</c:v>
                </c:pt>
                <c:pt idx="14">
                  <c:v>0.18181818181818182</c:v>
                </c:pt>
                <c:pt idx="15">
                  <c:v>0.15555555555555556</c:v>
                </c:pt>
                <c:pt idx="17">
                  <c:v>0.16398713826366559</c:v>
                </c:pt>
              </c:numCache>
            </c:numRef>
          </c:val>
          <c:extLst>
            <c:ext xmlns:c16="http://schemas.microsoft.com/office/drawing/2014/chart" uri="{C3380CC4-5D6E-409C-BE32-E72D297353CC}">
              <c16:uniqueId val="{00000001-20AC-4EF7-A940-7E3C90B6191F}"/>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0.4</c:v>
                </c:pt>
                <c:pt idx="1">
                  <c:v>0.69491525423728806</c:v>
                </c:pt>
                <c:pt idx="2">
                  <c:v>0.81818181818181812</c:v>
                </c:pt>
                <c:pt idx="3">
                  <c:v>0.58064516129032262</c:v>
                </c:pt>
                <c:pt idx="4">
                  <c:v>0.74193548387096786</c:v>
                </c:pt>
                <c:pt idx="5">
                  <c:v>0.51315789473684204</c:v>
                </c:pt>
                <c:pt idx="7">
                  <c:v>0.59922178988326846</c:v>
                </c:pt>
                <c:pt idx="8">
                  <c:v>0.75510204081632648</c:v>
                </c:pt>
                <c:pt idx="10">
                  <c:v>0.68888888888888888</c:v>
                </c:pt>
                <c:pt idx="11">
                  <c:v>0.69354838709677424</c:v>
                </c:pt>
                <c:pt idx="12">
                  <c:v>0.55345911949685533</c:v>
                </c:pt>
                <c:pt idx="14">
                  <c:v>0.58787878787878789</c:v>
                </c:pt>
                <c:pt idx="15">
                  <c:v>0.66666666666666652</c:v>
                </c:pt>
                <c:pt idx="17">
                  <c:v>0.62057877813504814</c:v>
                </c:pt>
              </c:numCache>
            </c:numRef>
          </c:val>
          <c:extLst>
            <c:ext xmlns:c16="http://schemas.microsoft.com/office/drawing/2014/chart" uri="{C3380CC4-5D6E-409C-BE32-E72D297353CC}">
              <c16:uniqueId val="{00000002-20AC-4EF7-A940-7E3C90B6191F}"/>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0.24</c:v>
                </c:pt>
                <c:pt idx="1">
                  <c:v>8.4745762711864389E-2</c:v>
                </c:pt>
                <c:pt idx="2">
                  <c:v>0</c:v>
                </c:pt>
                <c:pt idx="3">
                  <c:v>6.4516129032258063E-2</c:v>
                </c:pt>
                <c:pt idx="4">
                  <c:v>6.4516129032258063E-2</c:v>
                </c:pt>
                <c:pt idx="5">
                  <c:v>0.11842105263157894</c:v>
                </c:pt>
                <c:pt idx="7">
                  <c:v>8.9494163424124515E-2</c:v>
                </c:pt>
                <c:pt idx="8">
                  <c:v>0.10204081632653061</c:v>
                </c:pt>
                <c:pt idx="10">
                  <c:v>0.1111111111111111</c:v>
                </c:pt>
                <c:pt idx="11">
                  <c:v>8.0645161290322578E-2</c:v>
                </c:pt>
                <c:pt idx="12">
                  <c:v>0.10062893081761008</c:v>
                </c:pt>
                <c:pt idx="14">
                  <c:v>9.696969696969697E-2</c:v>
                </c:pt>
                <c:pt idx="15">
                  <c:v>8.1481481481481488E-2</c:v>
                </c:pt>
                <c:pt idx="17">
                  <c:v>9.9678456591639875E-2</c:v>
                </c:pt>
              </c:numCache>
            </c:numRef>
          </c:val>
          <c:extLst>
            <c:ext xmlns:c16="http://schemas.microsoft.com/office/drawing/2014/chart" uri="{C3380CC4-5D6E-409C-BE32-E72D297353CC}">
              <c16:uniqueId val="{00000003-20AC-4EF7-A940-7E3C90B6191F}"/>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0.12</c:v>
                </c:pt>
                <c:pt idx="1">
                  <c:v>9.3220338983050849E-2</c:v>
                </c:pt>
                <c:pt idx="2">
                  <c:v>0</c:v>
                </c:pt>
                <c:pt idx="3">
                  <c:v>9.6774193548387094E-2</c:v>
                </c:pt>
                <c:pt idx="4">
                  <c:v>0.12903225806451613</c:v>
                </c:pt>
                <c:pt idx="5">
                  <c:v>0.10526315789473684</c:v>
                </c:pt>
                <c:pt idx="7">
                  <c:v>9.3385214007782102E-2</c:v>
                </c:pt>
                <c:pt idx="8">
                  <c:v>0.12244897959183675</c:v>
                </c:pt>
                <c:pt idx="10">
                  <c:v>0.1111111111111111</c:v>
                </c:pt>
                <c:pt idx="11">
                  <c:v>0.12903225806451613</c:v>
                </c:pt>
                <c:pt idx="12">
                  <c:v>8.1761006289308186E-2</c:v>
                </c:pt>
                <c:pt idx="14">
                  <c:v>0.15151515151515152</c:v>
                </c:pt>
                <c:pt idx="15">
                  <c:v>4.4444444444444446E-2</c:v>
                </c:pt>
                <c:pt idx="17">
                  <c:v>9.9678456591639875E-2</c:v>
                </c:pt>
              </c:numCache>
            </c:numRef>
          </c:val>
          <c:extLst>
            <c:ext xmlns:c16="http://schemas.microsoft.com/office/drawing/2014/chart" uri="{C3380CC4-5D6E-409C-BE32-E72D297353CC}">
              <c16:uniqueId val="{00000000-458A-4F87-886E-79EE11F03AC0}"/>
            </c:ext>
          </c:extLst>
        </c:ser>
        <c:ser>
          <c:idx val="1"/>
          <c:order val="1"/>
          <c:tx>
            <c:strRef>
              <c:f>Sheet1!$D$2</c:f>
              <c:strCache>
                <c:ptCount val="1"/>
                <c:pt idx="0">
                  <c:v>Ne piekrīt, ne nepiekrīt</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0.12</c:v>
                </c:pt>
                <c:pt idx="1">
                  <c:v>0.1271186440677966</c:v>
                </c:pt>
                <c:pt idx="2">
                  <c:v>9.0909090909090912E-2</c:v>
                </c:pt>
                <c:pt idx="3">
                  <c:v>0.12903225806451613</c:v>
                </c:pt>
                <c:pt idx="4">
                  <c:v>0.22580645161290319</c:v>
                </c:pt>
                <c:pt idx="5">
                  <c:v>0.17105263157894737</c:v>
                </c:pt>
                <c:pt idx="7">
                  <c:v>0.14007782101167315</c:v>
                </c:pt>
                <c:pt idx="8">
                  <c:v>0.16326530612244899</c:v>
                </c:pt>
                <c:pt idx="10">
                  <c:v>0.1</c:v>
                </c:pt>
                <c:pt idx="11">
                  <c:v>0.12903225806451613</c:v>
                </c:pt>
                <c:pt idx="12">
                  <c:v>0.169811320754717</c:v>
                </c:pt>
                <c:pt idx="14">
                  <c:v>0.15151515151515152</c:v>
                </c:pt>
                <c:pt idx="15">
                  <c:v>0.12592592592592591</c:v>
                </c:pt>
                <c:pt idx="17">
                  <c:v>0.14147909967845659</c:v>
                </c:pt>
              </c:numCache>
            </c:numRef>
          </c:val>
          <c:extLst>
            <c:ext xmlns:c16="http://schemas.microsoft.com/office/drawing/2014/chart" uri="{C3380CC4-5D6E-409C-BE32-E72D297353CC}">
              <c16:uniqueId val="{00000001-458A-4F87-886E-79EE11F03AC0}"/>
            </c:ext>
          </c:extLst>
        </c:ser>
        <c:ser>
          <c:idx val="2"/>
          <c:order val="2"/>
          <c:tx>
            <c:strRef>
              <c:f>Sheet1!$E$2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0.44</c:v>
                </c:pt>
                <c:pt idx="1">
                  <c:v>0.70338983050847459</c:v>
                </c:pt>
                <c:pt idx="2">
                  <c:v>0.90909090909090906</c:v>
                </c:pt>
                <c:pt idx="3">
                  <c:v>0.74193548387096764</c:v>
                </c:pt>
                <c:pt idx="4">
                  <c:v>0.58064516129032251</c:v>
                </c:pt>
                <c:pt idx="5">
                  <c:v>0.61842105263157898</c:v>
                </c:pt>
                <c:pt idx="7">
                  <c:v>0.66536964980544755</c:v>
                </c:pt>
                <c:pt idx="8">
                  <c:v>0.65306122448979598</c:v>
                </c:pt>
                <c:pt idx="10">
                  <c:v>0.6777777777777777</c:v>
                </c:pt>
                <c:pt idx="11">
                  <c:v>0.64516129032258063</c:v>
                </c:pt>
                <c:pt idx="12">
                  <c:v>0.65408805031446549</c:v>
                </c:pt>
                <c:pt idx="14">
                  <c:v>0.59393939393939399</c:v>
                </c:pt>
                <c:pt idx="15">
                  <c:v>0.74814814814814812</c:v>
                </c:pt>
                <c:pt idx="17">
                  <c:v>0.65916398713826363</c:v>
                </c:pt>
              </c:numCache>
            </c:numRef>
          </c:val>
          <c:extLst>
            <c:ext xmlns:c16="http://schemas.microsoft.com/office/drawing/2014/chart" uri="{C3380CC4-5D6E-409C-BE32-E72D297353CC}">
              <c16:uniqueId val="{00000002-458A-4F87-886E-79EE11F03AC0}"/>
            </c:ext>
          </c:extLst>
        </c:ser>
        <c:ser>
          <c:idx val="3"/>
          <c:order val="3"/>
          <c:tx>
            <c:strRef>
              <c:f>Sheet1!$F$2</c:f>
              <c:strCache>
                <c:ptCount val="1"/>
                <c:pt idx="0">
                  <c:v>Nezina \ nevēlas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0.32</c:v>
                </c:pt>
                <c:pt idx="1">
                  <c:v>7.6271186440677971E-2</c:v>
                </c:pt>
                <c:pt idx="2">
                  <c:v>0</c:v>
                </c:pt>
                <c:pt idx="3">
                  <c:v>3.2258064516129031E-2</c:v>
                </c:pt>
                <c:pt idx="4">
                  <c:v>6.4516129032258063E-2</c:v>
                </c:pt>
                <c:pt idx="5">
                  <c:v>0.10526315789473684</c:v>
                </c:pt>
                <c:pt idx="7">
                  <c:v>0.10116731517509728</c:v>
                </c:pt>
                <c:pt idx="8">
                  <c:v>6.1224489795918366E-2</c:v>
                </c:pt>
                <c:pt idx="10">
                  <c:v>0.1111111111111111</c:v>
                </c:pt>
                <c:pt idx="11">
                  <c:v>9.6774193548387094E-2</c:v>
                </c:pt>
                <c:pt idx="12">
                  <c:v>9.4339622641509441E-2</c:v>
                </c:pt>
                <c:pt idx="14">
                  <c:v>0.10303030303030303</c:v>
                </c:pt>
                <c:pt idx="15">
                  <c:v>8.1481481481481488E-2</c:v>
                </c:pt>
                <c:pt idx="17">
                  <c:v>9.9678456591639875E-2</c:v>
                </c:pt>
              </c:numCache>
            </c:numRef>
          </c:val>
          <c:extLst>
            <c:ext xmlns:c16="http://schemas.microsoft.com/office/drawing/2014/chart" uri="{C3380CC4-5D6E-409C-BE32-E72D297353CC}">
              <c16:uniqueId val="{00000003-458A-4F87-886E-79EE11F03AC0}"/>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782746457339352"/>
          <c:y val="2.3597491191768767E-3"/>
          <c:w val="0.7544688059525748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145161078617706"/>
          <c:y val="0"/>
          <c:w val="0.64232067665620107"/>
          <c:h val="0.91665536713158025"/>
        </c:manualLayout>
      </c:layout>
      <c:barChart>
        <c:barDir val="bar"/>
        <c:grouping val="percentStacked"/>
        <c:varyColors val="0"/>
        <c:ser>
          <c:idx val="0"/>
          <c:order val="0"/>
          <c:tx>
            <c:strRef>
              <c:f>Sheet1!$B$1</c:f>
              <c:strCache>
                <c:ptCount val="1"/>
                <c:pt idx="0">
                  <c:v>Ir patiess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Ja es pirms dopinga kontroles atzīstos dopinga lietošanā, tad es nevaru tikt sodīts/ -a</c:v>
                </c:pt>
                <c:pt idx="1">
                  <c:v>Ja aizliegtas vielas vai metodes esmu lietojis/ -usi neapzināti, tad es nevaru tikt sodīts/ -a</c:v>
                </c:pt>
                <c:pt idx="2">
                  <c:v>Recepšu medikamentus drīkst lietot vienmēr</c:v>
                </c:pt>
                <c:pt idx="3">
                  <c:v>Ja sportā aizliegtu medikamentu man iedeva ārstējošais ārsts, tad es nevaru tikt sodīts</c:v>
                </c:pt>
                <c:pt idx="4">
                  <c:v>Ja dopinga kontrole tiek veikta sacensību laikā, tad tikai godalgoto vietu ieguvēji var tikt uzaicināti veikt dopinga kontroli</c:v>
                </c:pt>
                <c:pt idx="5">
                  <c:v>Pat ja es nepiekrītu dopinga kontroles veikšanai, man vienmēr ir jāparaksta dopinga kontroles veidlapa (anketa)</c:v>
                </c:pt>
                <c:pt idx="6">
                  <c:v>Pārtikas piedevu un uztura bagātinātāju sastāvā var būt sportā aizliegtās vielas (dopings)</c:v>
                </c:pt>
                <c:pt idx="7">
                  <c:v>Preparāti, kurus var nopirkt aptiekā, var saturēt dopingu </c:v>
                </c:pt>
                <c:pt idx="8">
                  <c:v>Atteikšanās piedalīties dopinga kontrolē var novest pie diskvalifikācijas uz ilgāku laiku</c:v>
                </c:pt>
                <c:pt idx="9">
                  <c:v>Ja esmu izvēlēts/-a dopinga kontroles veikšanai, man ir jāveic šī pārbaude, pat ja tā prasa vairākas stundas</c:v>
                </c:pt>
              </c:strCache>
            </c:strRef>
          </c:cat>
          <c:val>
            <c:numRef>
              <c:f>Sheet1!$B$2:$B$11</c:f>
              <c:numCache>
                <c:formatCode>0%</c:formatCode>
                <c:ptCount val="10"/>
                <c:pt idx="0">
                  <c:v>7.7170418006430874E-2</c:v>
                </c:pt>
                <c:pt idx="1">
                  <c:v>0.10289389067524116</c:v>
                </c:pt>
                <c:pt idx="2">
                  <c:v>0.13826366559485531</c:v>
                </c:pt>
                <c:pt idx="3">
                  <c:v>0.15755627009646303</c:v>
                </c:pt>
                <c:pt idx="4">
                  <c:v>0.18327974276527331</c:v>
                </c:pt>
                <c:pt idx="5">
                  <c:v>0.45016077170418006</c:v>
                </c:pt>
                <c:pt idx="6">
                  <c:v>0.6012861736334405</c:v>
                </c:pt>
                <c:pt idx="7">
                  <c:v>0.80707395498392287</c:v>
                </c:pt>
                <c:pt idx="8">
                  <c:v>0.81350482315112549</c:v>
                </c:pt>
                <c:pt idx="9">
                  <c:v>0.83922829581993563</c:v>
                </c:pt>
              </c:numCache>
            </c:numRef>
          </c:val>
          <c:extLst>
            <c:ext xmlns:c16="http://schemas.microsoft.com/office/drawing/2014/chart" uri="{C3380CC4-5D6E-409C-BE32-E72D297353CC}">
              <c16:uniqueId val="{00000000-3CC8-4473-9880-F283C2C2A35B}"/>
            </c:ext>
          </c:extLst>
        </c:ser>
        <c:ser>
          <c:idx val="1"/>
          <c:order val="1"/>
          <c:tx>
            <c:strRef>
              <c:f>Sheet1!$C$1</c:f>
              <c:strCache>
                <c:ptCount val="1"/>
                <c:pt idx="0">
                  <c:v>Nav patiess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Ja es pirms dopinga kontroles atzīstos dopinga lietošanā, tad es nevaru tikt sodīts/ -a</c:v>
                </c:pt>
                <c:pt idx="1">
                  <c:v>Ja aizliegtas vielas vai metodes esmu lietojis/ -usi neapzināti, tad es nevaru tikt sodīts/ -a</c:v>
                </c:pt>
                <c:pt idx="2">
                  <c:v>Recepšu medikamentus drīkst lietot vienmēr</c:v>
                </c:pt>
                <c:pt idx="3">
                  <c:v>Ja sportā aizliegtu medikamentu man iedeva ārstējošais ārsts, tad es nevaru tikt sodīts</c:v>
                </c:pt>
                <c:pt idx="4">
                  <c:v>Ja dopinga kontrole tiek veikta sacensību laikā, tad tikai godalgoto vietu ieguvēji var tikt uzaicināti veikt dopinga kontroli</c:v>
                </c:pt>
                <c:pt idx="5">
                  <c:v>Pat ja es nepiekrītu dopinga kontroles veikšanai, man vienmēr ir jāparaksta dopinga kontroles veidlapa (anketa)</c:v>
                </c:pt>
                <c:pt idx="6">
                  <c:v>Pārtikas piedevu un uztura bagātinātāju sastāvā var būt sportā aizliegtās vielas (dopings)</c:v>
                </c:pt>
                <c:pt idx="7">
                  <c:v>Preparāti, kurus var nopirkt aptiekā, var saturēt dopingu </c:v>
                </c:pt>
                <c:pt idx="8">
                  <c:v>Atteikšanās piedalīties dopinga kontrolē var novest pie diskvalifikācijas uz ilgāku laiku</c:v>
                </c:pt>
                <c:pt idx="9">
                  <c:v>Ja esmu izvēlēts/-a dopinga kontroles veikšanai, man ir jāveic šī pārbaude, pat ja tā prasa vairākas stundas</c:v>
                </c:pt>
              </c:strCache>
            </c:strRef>
          </c:cat>
          <c:val>
            <c:numRef>
              <c:f>Sheet1!$C$2:$C$11</c:f>
              <c:numCache>
                <c:formatCode>0%</c:formatCode>
                <c:ptCount val="10"/>
                <c:pt idx="0">
                  <c:v>0.76205787781350476</c:v>
                </c:pt>
                <c:pt idx="1">
                  <c:v>0.69774919614147923</c:v>
                </c:pt>
                <c:pt idx="2">
                  <c:v>0.53697749196141475</c:v>
                </c:pt>
                <c:pt idx="3">
                  <c:v>0.58520900321543412</c:v>
                </c:pt>
                <c:pt idx="4">
                  <c:v>0.66559485530546625</c:v>
                </c:pt>
                <c:pt idx="5">
                  <c:v>0.13183279742765272</c:v>
                </c:pt>
                <c:pt idx="6">
                  <c:v>0.18006430868167203</c:v>
                </c:pt>
                <c:pt idx="7">
                  <c:v>4.1800643086816719E-2</c:v>
                </c:pt>
                <c:pt idx="8">
                  <c:v>5.4662379421221867E-2</c:v>
                </c:pt>
                <c:pt idx="9">
                  <c:v>4.5016077170418008E-2</c:v>
                </c:pt>
              </c:numCache>
            </c:numRef>
          </c:val>
          <c:extLst>
            <c:ext xmlns:c16="http://schemas.microsoft.com/office/drawing/2014/chart" uri="{C3380CC4-5D6E-409C-BE32-E72D297353CC}">
              <c16:uniqueId val="{00000001-3CC8-4473-9880-F283C2C2A35B}"/>
            </c:ext>
          </c:extLst>
        </c:ser>
        <c:ser>
          <c:idx val="2"/>
          <c:order val="2"/>
          <c:tx>
            <c:strRef>
              <c:f>Sheet1!$D$1</c:f>
              <c:strCache>
                <c:ptCount val="1"/>
                <c:pt idx="0">
                  <c:v>Nezina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Ja es pirms dopinga kontroles atzīstos dopinga lietošanā, tad es nevaru tikt sodīts/ -a</c:v>
                </c:pt>
                <c:pt idx="1">
                  <c:v>Ja aizliegtas vielas vai metodes esmu lietojis/ -usi neapzināti, tad es nevaru tikt sodīts/ -a</c:v>
                </c:pt>
                <c:pt idx="2">
                  <c:v>Recepšu medikamentus drīkst lietot vienmēr</c:v>
                </c:pt>
                <c:pt idx="3">
                  <c:v>Ja sportā aizliegtu medikamentu man iedeva ārstējošais ārsts, tad es nevaru tikt sodīts</c:v>
                </c:pt>
                <c:pt idx="4">
                  <c:v>Ja dopinga kontrole tiek veikta sacensību laikā, tad tikai godalgoto vietu ieguvēji var tikt uzaicināti veikt dopinga kontroli</c:v>
                </c:pt>
                <c:pt idx="5">
                  <c:v>Pat ja es nepiekrītu dopinga kontroles veikšanai, man vienmēr ir jāparaksta dopinga kontroles veidlapa (anketa)</c:v>
                </c:pt>
                <c:pt idx="6">
                  <c:v>Pārtikas piedevu un uztura bagātinātāju sastāvā var būt sportā aizliegtās vielas (dopings)</c:v>
                </c:pt>
                <c:pt idx="7">
                  <c:v>Preparāti, kurus var nopirkt aptiekā, var saturēt dopingu </c:v>
                </c:pt>
                <c:pt idx="8">
                  <c:v>Atteikšanās piedalīties dopinga kontrolē var novest pie diskvalifikācijas uz ilgāku laiku</c:v>
                </c:pt>
                <c:pt idx="9">
                  <c:v>Ja esmu izvēlēts/-a dopinga kontroles veikšanai, man ir jāveic šī pārbaude, pat ja tā prasa vairākas stundas</c:v>
                </c:pt>
              </c:strCache>
            </c:strRef>
          </c:cat>
          <c:val>
            <c:numRef>
              <c:f>Sheet1!$D$2:$D$11</c:f>
              <c:numCache>
                <c:formatCode>0%</c:formatCode>
                <c:ptCount val="10"/>
                <c:pt idx="0">
                  <c:v>0.16077170418006431</c:v>
                </c:pt>
                <c:pt idx="1">
                  <c:v>0.19935691318327975</c:v>
                </c:pt>
                <c:pt idx="2">
                  <c:v>0.32475884244372982</c:v>
                </c:pt>
                <c:pt idx="3">
                  <c:v>0.25723472668810288</c:v>
                </c:pt>
                <c:pt idx="4">
                  <c:v>0.15112540192926044</c:v>
                </c:pt>
                <c:pt idx="5">
                  <c:v>0.41800643086816719</c:v>
                </c:pt>
                <c:pt idx="6">
                  <c:v>0.21864951768488747</c:v>
                </c:pt>
                <c:pt idx="7">
                  <c:v>0.15112540192926044</c:v>
                </c:pt>
                <c:pt idx="8">
                  <c:v>0.13183279742765272</c:v>
                </c:pt>
                <c:pt idx="9">
                  <c:v>0.1157556270096463</c:v>
                </c:pt>
              </c:numCache>
            </c:numRef>
          </c:val>
          <c:extLst>
            <c:ext xmlns:c16="http://schemas.microsoft.com/office/drawing/2014/chart" uri="{C3380CC4-5D6E-409C-BE32-E72D297353CC}">
              <c16:uniqueId val="{00000002-3CC8-4473-9880-F283C2C2A35B}"/>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51505373700114843"/>
          <c:y val="0.94345238095238115"/>
          <c:w val="0.47805306873508568"/>
          <c:h val="5.5541113899844625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49940378987534156"/>
          <c:h val="0.98095305148604828"/>
        </c:manualLayout>
      </c:layout>
      <c:barChart>
        <c:barDir val="bar"/>
        <c:grouping val="clustered"/>
        <c:varyColors val="0"/>
        <c:ser>
          <c:idx val="0"/>
          <c:order val="0"/>
          <c:tx>
            <c:strRef>
              <c:f>Sheet1!$C$2</c:f>
              <c:strCache>
                <c:ptCount val="1"/>
                <c:pt idx="0">
                  <c:v>Jā</c:v>
                </c:pt>
              </c:strCache>
            </c:strRef>
          </c:tx>
          <c:invertIfNegative val="0"/>
          <c:dPt>
            <c:idx val="7"/>
            <c:invertIfNegative val="0"/>
            <c:bubble3D val="0"/>
            <c:spPr>
              <a:solidFill>
                <a:srgbClr val="ED7D31"/>
              </a:solidFill>
            </c:spPr>
            <c:extLst>
              <c:ext xmlns:c16="http://schemas.microsoft.com/office/drawing/2014/chart" uri="{C3380CC4-5D6E-409C-BE32-E72D297353CC}">
                <c16:uniqueId val="{00000008-0ABE-4255-85CD-7385BFE7D0C0}"/>
              </c:ext>
            </c:extLst>
          </c:dPt>
          <c:dPt>
            <c:idx val="8"/>
            <c:invertIfNegative val="0"/>
            <c:bubble3D val="0"/>
            <c:spPr>
              <a:solidFill>
                <a:srgbClr val="ED7D31"/>
              </a:solidFill>
            </c:spPr>
            <c:extLst>
              <c:ext xmlns:c16="http://schemas.microsoft.com/office/drawing/2014/chart" uri="{C3380CC4-5D6E-409C-BE32-E72D297353CC}">
                <c16:uniqueId val="{00000007-0ABE-4255-85CD-7385BFE7D0C0}"/>
              </c:ext>
            </c:extLst>
          </c:dPt>
          <c:dPt>
            <c:idx val="10"/>
            <c:invertIfNegative val="0"/>
            <c:bubble3D val="0"/>
            <c:spPr>
              <a:solidFill>
                <a:srgbClr val="70AD47"/>
              </a:solidFill>
            </c:spPr>
            <c:extLst>
              <c:ext xmlns:c16="http://schemas.microsoft.com/office/drawing/2014/chart" uri="{C3380CC4-5D6E-409C-BE32-E72D297353CC}">
                <c16:uniqueId val="{00000006-0ABE-4255-85CD-7385BFE7D0C0}"/>
              </c:ext>
            </c:extLst>
          </c:dPt>
          <c:dPt>
            <c:idx val="11"/>
            <c:invertIfNegative val="0"/>
            <c:bubble3D val="0"/>
            <c:spPr>
              <a:solidFill>
                <a:srgbClr val="70AD47"/>
              </a:solidFill>
            </c:spPr>
            <c:extLst>
              <c:ext xmlns:c16="http://schemas.microsoft.com/office/drawing/2014/chart" uri="{C3380CC4-5D6E-409C-BE32-E72D297353CC}">
                <c16:uniqueId val="{00000005-0ABE-4255-85CD-7385BFE7D0C0}"/>
              </c:ext>
            </c:extLst>
          </c:dPt>
          <c:dPt>
            <c:idx val="12"/>
            <c:invertIfNegative val="0"/>
            <c:bubble3D val="0"/>
            <c:spPr>
              <a:solidFill>
                <a:srgbClr val="70AD47"/>
              </a:solidFill>
            </c:spPr>
            <c:extLst>
              <c:ext xmlns:c16="http://schemas.microsoft.com/office/drawing/2014/chart" uri="{C3380CC4-5D6E-409C-BE32-E72D297353CC}">
                <c16:uniqueId val="{00000004-0ABE-4255-85CD-7385BFE7D0C0}"/>
              </c:ext>
            </c:extLst>
          </c:dPt>
          <c:dPt>
            <c:idx val="14"/>
            <c:invertIfNegative val="0"/>
            <c:bubble3D val="0"/>
            <c:spPr>
              <a:solidFill>
                <a:srgbClr val="5B9BD5"/>
              </a:solidFill>
            </c:spPr>
            <c:extLst>
              <c:ext xmlns:c16="http://schemas.microsoft.com/office/drawing/2014/chart" uri="{C3380CC4-5D6E-409C-BE32-E72D297353CC}">
                <c16:uniqueId val="{00000003-0ABE-4255-85CD-7385BFE7D0C0}"/>
              </c:ext>
            </c:extLst>
          </c:dPt>
          <c:dPt>
            <c:idx val="15"/>
            <c:invertIfNegative val="0"/>
            <c:bubble3D val="0"/>
            <c:spPr>
              <a:solidFill>
                <a:srgbClr val="5B9BD5"/>
              </a:solidFill>
            </c:spPr>
            <c:extLst>
              <c:ext xmlns:c16="http://schemas.microsoft.com/office/drawing/2014/chart" uri="{C3380CC4-5D6E-409C-BE32-E72D297353CC}">
                <c16:uniqueId val="{00000002-0ABE-4255-85CD-7385BFE7D0C0}"/>
              </c:ext>
            </c:extLst>
          </c:dPt>
          <c:dPt>
            <c:idx val="17"/>
            <c:invertIfNegative val="0"/>
            <c:bubble3D val="0"/>
            <c:spPr>
              <a:solidFill>
                <a:srgbClr val="990033"/>
              </a:solidFill>
            </c:spPr>
            <c:extLst>
              <c:ext xmlns:c16="http://schemas.microsoft.com/office/drawing/2014/chart" uri="{C3380CC4-5D6E-409C-BE32-E72D297353CC}">
                <c16:uniqueId val="{00000001-0ABE-4255-85CD-7385BFE7D0C0}"/>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0.92</c:v>
                </c:pt>
                <c:pt idx="1">
                  <c:v>0.87288135593220351</c:v>
                </c:pt>
                <c:pt idx="2">
                  <c:v>0.95454545454545459</c:v>
                </c:pt>
                <c:pt idx="3">
                  <c:v>0.87096774193548387</c:v>
                </c:pt>
                <c:pt idx="4">
                  <c:v>0.77419354838709675</c:v>
                </c:pt>
                <c:pt idx="5">
                  <c:v>0.92105263157894735</c:v>
                </c:pt>
                <c:pt idx="7">
                  <c:v>0.8754863813229572</c:v>
                </c:pt>
                <c:pt idx="8">
                  <c:v>0.95918367346938771</c:v>
                </c:pt>
                <c:pt idx="10">
                  <c:v>0.74444444444444446</c:v>
                </c:pt>
                <c:pt idx="11">
                  <c:v>0.93548387096774188</c:v>
                </c:pt>
                <c:pt idx="12">
                  <c:v>0.9308176100628931</c:v>
                </c:pt>
                <c:pt idx="14">
                  <c:v>0.88484848484848488</c:v>
                </c:pt>
                <c:pt idx="15">
                  <c:v>0.874074074074074</c:v>
                </c:pt>
                <c:pt idx="17">
                  <c:v>0.87781350482315124</c:v>
                </c:pt>
              </c:numCache>
            </c:numRef>
          </c:val>
          <c:extLst>
            <c:ext xmlns:c16="http://schemas.microsoft.com/office/drawing/2014/chart" uri="{C3380CC4-5D6E-409C-BE32-E72D297353CC}">
              <c16:uniqueId val="{00000000-0ABE-4255-85CD-7385BFE7D0C0}"/>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900" b="0"/>
            </a:pPr>
            <a:endParaRPr lang="en-US"/>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76290917003251"/>
          <c:y val="4.0843274482249163E-2"/>
          <c:w val="0.56489419198026869"/>
          <c:h val="0.93537469742635793"/>
        </c:manualLayout>
      </c:layout>
      <c:barChart>
        <c:barDir val="bar"/>
        <c:grouping val="clustered"/>
        <c:varyColors val="0"/>
        <c:ser>
          <c:idx val="0"/>
          <c:order val="0"/>
          <c:tx>
            <c:strRef>
              <c:f>Sheet1!$B$1</c:f>
              <c:strCache>
                <c:ptCount val="1"/>
                <c:pt idx="0">
                  <c:v>2019</c:v>
                </c:pt>
              </c:strCache>
            </c:strRef>
          </c:tx>
          <c:spPr>
            <a:solidFill>
              <a:srgbClr val="70AD47">
                <a:lumMod val="60000"/>
                <a:lumOff val="40000"/>
              </a:srgbClr>
            </a:solidFill>
          </c:spPr>
          <c:invertIfNegative val="0"/>
          <c:dLbls>
            <c:spPr>
              <a:noFill/>
              <a:ln w="25400">
                <a:noFill/>
              </a:ln>
            </c:spPr>
            <c:txPr>
              <a:bodyPr/>
              <a:lstStyle/>
              <a:p>
                <a:pPr>
                  <a:defRPr lang="en-US" sz="9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Ja es pirms dopinga kontroles atzīstos dopinga lietošanā, tad es nevaru tikt sodīts/ -a</c:v>
                </c:pt>
                <c:pt idx="1">
                  <c:v>Ja aizliegtas vielas vai metodes esmu lietojis/ -usi neapzināti, tad es nevaru tikt sodīts/ -a</c:v>
                </c:pt>
                <c:pt idx="2">
                  <c:v>Recepšu medikamentus drīkst lietot vienmēr</c:v>
                </c:pt>
                <c:pt idx="3">
                  <c:v>Ja sportā aizliegtu medikamentu man iedeva ārstējošais ārsts, tad es nevaru tikt sodīts</c:v>
                </c:pt>
                <c:pt idx="4">
                  <c:v>Ja dopinga kontrole tiek veikta sacensību laikā, tad tikai godalgoto vietu ieguvēji var tikt uzaicināti veikt dopinga kontroli</c:v>
                </c:pt>
                <c:pt idx="5">
                  <c:v>Pat ja es nepiekrītu dopinga kontroles veikšanai, man vienmēr ir jāparaksta dopinga kontroles veidlapa (anketa)</c:v>
                </c:pt>
                <c:pt idx="6">
                  <c:v>Pārtikas piedevu un uztura bagātinātāju sastāvā var būt sportā aizliegtās vielas (dopings)</c:v>
                </c:pt>
                <c:pt idx="7">
                  <c:v>Preparāti, kurus var nopirkt aptiekā, var saturēt dopingu </c:v>
                </c:pt>
                <c:pt idx="8">
                  <c:v>Atteikšanās piedalīties dopinga kontrolē var novest pie diskvalifikācijas uz ilgāku laiku</c:v>
                </c:pt>
                <c:pt idx="9">
                  <c:v>Ja esmu izvēlēts/-a dopinga kontroles veikšanai, man ir jāveic šī pārbaude, pat ja tā prasa vairākas stundas</c:v>
                </c:pt>
              </c:strCache>
            </c:strRef>
          </c:cat>
          <c:val>
            <c:numRef>
              <c:f>Sheet1!$B$2:$B$11</c:f>
              <c:numCache>
                <c:formatCode>0%</c:formatCode>
                <c:ptCount val="10"/>
                <c:pt idx="0">
                  <c:v>0.03</c:v>
                </c:pt>
                <c:pt idx="1">
                  <c:v>0.1</c:v>
                </c:pt>
                <c:pt idx="2">
                  <c:v>0.06</c:v>
                </c:pt>
                <c:pt idx="4">
                  <c:v>0.11</c:v>
                </c:pt>
                <c:pt idx="5">
                  <c:v>0.35</c:v>
                </c:pt>
                <c:pt idx="6">
                  <c:v>0.85</c:v>
                </c:pt>
                <c:pt idx="7">
                  <c:v>0.95</c:v>
                </c:pt>
                <c:pt idx="8">
                  <c:v>0.94</c:v>
                </c:pt>
                <c:pt idx="9">
                  <c:v>0.96</c:v>
                </c:pt>
              </c:numCache>
            </c:numRef>
          </c:val>
          <c:extLst>
            <c:ext xmlns:c16="http://schemas.microsoft.com/office/drawing/2014/chart" uri="{C3380CC4-5D6E-409C-BE32-E72D297353CC}">
              <c16:uniqueId val="{00000000-04C1-494D-B30B-44806FD3CFB2}"/>
            </c:ext>
          </c:extLst>
        </c:ser>
        <c:ser>
          <c:idx val="1"/>
          <c:order val="1"/>
          <c:tx>
            <c:strRef>
              <c:f>Sheet1!$C$1</c:f>
              <c:strCache>
                <c:ptCount val="1"/>
              </c:strCache>
            </c:strRef>
          </c:tx>
          <c:spPr>
            <a:solidFill>
              <a:srgbClr val="ED7D31">
                <a:lumMod val="60000"/>
                <a:lumOff val="40000"/>
              </a:srgbClr>
            </a:solidFill>
          </c:spPr>
          <c:invertIfNegative val="0"/>
          <c:dLbls>
            <c:spPr>
              <a:noFill/>
              <a:ln>
                <a:noFill/>
              </a:ln>
              <a:effectLst/>
            </c:spPr>
            <c:txPr>
              <a:bodyPr/>
              <a:lstStyle/>
              <a:p>
                <a:pPr>
                  <a:defRPr sz="9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Ja es pirms dopinga kontroles atzīstos dopinga lietošanā, tad es nevaru tikt sodīts/ -a</c:v>
                </c:pt>
                <c:pt idx="1">
                  <c:v>Ja aizliegtas vielas vai metodes esmu lietojis/ -usi neapzināti, tad es nevaru tikt sodīts/ -a</c:v>
                </c:pt>
                <c:pt idx="2">
                  <c:v>Recepšu medikamentus drīkst lietot vienmēr</c:v>
                </c:pt>
                <c:pt idx="3">
                  <c:v>Ja sportā aizliegtu medikamentu man iedeva ārstējošais ārsts, tad es nevaru tikt sodīts</c:v>
                </c:pt>
                <c:pt idx="4">
                  <c:v>Ja dopinga kontrole tiek veikta sacensību laikā, tad tikai godalgoto vietu ieguvēji var tikt uzaicināti veikt dopinga kontroli</c:v>
                </c:pt>
                <c:pt idx="5">
                  <c:v>Pat ja es nepiekrītu dopinga kontroles veikšanai, man vienmēr ir jāparaksta dopinga kontroles veidlapa (anketa)</c:v>
                </c:pt>
                <c:pt idx="6">
                  <c:v>Pārtikas piedevu un uztura bagātinātāju sastāvā var būt sportā aizliegtās vielas (dopings)</c:v>
                </c:pt>
                <c:pt idx="7">
                  <c:v>Preparāti, kurus var nopirkt aptiekā, var saturēt dopingu </c:v>
                </c:pt>
                <c:pt idx="8">
                  <c:v>Atteikšanās piedalīties dopinga kontrolē var novest pie diskvalifikācijas uz ilgāku laiku</c:v>
                </c:pt>
                <c:pt idx="9">
                  <c:v>Ja esmu izvēlēts/-a dopinga kontroles veikšanai, man ir jāveic šī pārbaude, pat ja tā prasa vairākas stundas</c:v>
                </c:pt>
              </c:strCache>
            </c:strRef>
          </c:cat>
          <c:val>
            <c:numRef>
              <c:f>Sheet1!$C$2:$C$11</c:f>
              <c:numCache>
                <c:formatCode>0%</c:formatCode>
                <c:ptCount val="10"/>
                <c:pt idx="0">
                  <c:v>-0.91</c:v>
                </c:pt>
                <c:pt idx="1">
                  <c:v>-0.85</c:v>
                </c:pt>
                <c:pt idx="2">
                  <c:v>-0.72</c:v>
                </c:pt>
                <c:pt idx="4">
                  <c:v>-0.88</c:v>
                </c:pt>
                <c:pt idx="5">
                  <c:v>-0.2</c:v>
                </c:pt>
                <c:pt idx="6">
                  <c:v>-0.09</c:v>
                </c:pt>
                <c:pt idx="7">
                  <c:v>-0.04</c:v>
                </c:pt>
                <c:pt idx="8">
                  <c:v>-0.02</c:v>
                </c:pt>
                <c:pt idx="9">
                  <c:v>-0.02</c:v>
                </c:pt>
              </c:numCache>
            </c:numRef>
          </c:val>
          <c:extLst>
            <c:ext xmlns:c16="http://schemas.microsoft.com/office/drawing/2014/chart" uri="{C3380CC4-5D6E-409C-BE32-E72D297353CC}">
              <c16:uniqueId val="{00000001-04C1-494D-B30B-44806FD3CFB2}"/>
            </c:ext>
          </c:extLst>
        </c:ser>
        <c:ser>
          <c:idx val="2"/>
          <c:order val="2"/>
          <c:tx>
            <c:strRef>
              <c:f>Sheet1!$D$1</c:f>
              <c:strCache>
                <c:ptCount val="1"/>
                <c:pt idx="0">
                  <c:v>2025</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Ja es pirms dopinga kontroles atzīstos dopinga lietošanā, tad es nevaru tikt sodīts/ -a</c:v>
                </c:pt>
                <c:pt idx="1">
                  <c:v>Ja aizliegtas vielas vai metodes esmu lietojis/ -usi neapzināti, tad es nevaru tikt sodīts/ -a</c:v>
                </c:pt>
                <c:pt idx="2">
                  <c:v>Recepšu medikamentus drīkst lietot vienmēr</c:v>
                </c:pt>
                <c:pt idx="3">
                  <c:v>Ja sportā aizliegtu medikamentu man iedeva ārstējošais ārsts, tad es nevaru tikt sodīts</c:v>
                </c:pt>
                <c:pt idx="4">
                  <c:v>Ja dopinga kontrole tiek veikta sacensību laikā, tad tikai godalgoto vietu ieguvēji var tikt uzaicināti veikt dopinga kontroli</c:v>
                </c:pt>
                <c:pt idx="5">
                  <c:v>Pat ja es nepiekrītu dopinga kontroles veikšanai, man vienmēr ir jāparaksta dopinga kontroles veidlapa (anketa)</c:v>
                </c:pt>
                <c:pt idx="6">
                  <c:v>Pārtikas piedevu un uztura bagātinātāju sastāvā var būt sportā aizliegtās vielas (dopings)</c:v>
                </c:pt>
                <c:pt idx="7">
                  <c:v>Preparāti, kurus var nopirkt aptiekā, var saturēt dopingu </c:v>
                </c:pt>
                <c:pt idx="8">
                  <c:v>Atteikšanās piedalīties dopinga kontrolē var novest pie diskvalifikācijas uz ilgāku laiku</c:v>
                </c:pt>
                <c:pt idx="9">
                  <c:v>Ja esmu izvēlēts/-a dopinga kontroles veikšanai, man ir jāveic šī pārbaude, pat ja tā prasa vairākas stundas</c:v>
                </c:pt>
              </c:strCache>
            </c:strRef>
          </c:cat>
          <c:val>
            <c:numRef>
              <c:f>Sheet1!$D$2:$D$11</c:f>
              <c:numCache>
                <c:formatCode>0%</c:formatCode>
                <c:ptCount val="10"/>
                <c:pt idx="0">
                  <c:v>7.7170418006430874E-2</c:v>
                </c:pt>
                <c:pt idx="1">
                  <c:v>0.10289389067524116</c:v>
                </c:pt>
                <c:pt idx="2">
                  <c:v>0.13826366559485531</c:v>
                </c:pt>
                <c:pt idx="3">
                  <c:v>0.15755627009646303</c:v>
                </c:pt>
                <c:pt idx="4">
                  <c:v>0.18327974276527331</c:v>
                </c:pt>
                <c:pt idx="5">
                  <c:v>0.45016077170418006</c:v>
                </c:pt>
                <c:pt idx="6">
                  <c:v>0.6012861736334405</c:v>
                </c:pt>
                <c:pt idx="7">
                  <c:v>0.80707395498392287</c:v>
                </c:pt>
                <c:pt idx="8">
                  <c:v>0.81350482315112549</c:v>
                </c:pt>
                <c:pt idx="9">
                  <c:v>0.83922829581993563</c:v>
                </c:pt>
              </c:numCache>
            </c:numRef>
          </c:val>
          <c:extLst>
            <c:ext xmlns:c16="http://schemas.microsoft.com/office/drawing/2014/chart" uri="{C3380CC4-5D6E-409C-BE32-E72D297353CC}">
              <c16:uniqueId val="{00000002-04C1-494D-B30B-44806FD3CFB2}"/>
            </c:ext>
          </c:extLst>
        </c:ser>
        <c:ser>
          <c:idx val="3"/>
          <c:order val="3"/>
          <c:tx>
            <c:strRef>
              <c:f>Sheet1!$E$1</c:f>
              <c:strCache>
                <c:ptCount val="1"/>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Ja es pirms dopinga kontroles atzīstos dopinga lietošanā, tad es nevaru tikt sodīts/ -a</c:v>
                </c:pt>
                <c:pt idx="1">
                  <c:v>Ja aizliegtas vielas vai metodes esmu lietojis/ -usi neapzināti, tad es nevaru tikt sodīts/ -a</c:v>
                </c:pt>
                <c:pt idx="2">
                  <c:v>Recepšu medikamentus drīkst lietot vienmēr</c:v>
                </c:pt>
                <c:pt idx="3">
                  <c:v>Ja sportā aizliegtu medikamentu man iedeva ārstējošais ārsts, tad es nevaru tikt sodīts</c:v>
                </c:pt>
                <c:pt idx="4">
                  <c:v>Ja dopinga kontrole tiek veikta sacensību laikā, tad tikai godalgoto vietu ieguvēji var tikt uzaicināti veikt dopinga kontroli</c:v>
                </c:pt>
                <c:pt idx="5">
                  <c:v>Pat ja es nepiekrītu dopinga kontroles veikšanai, man vienmēr ir jāparaksta dopinga kontroles veidlapa (anketa)</c:v>
                </c:pt>
                <c:pt idx="6">
                  <c:v>Pārtikas piedevu un uztura bagātinātāju sastāvā var būt sportā aizliegtās vielas (dopings)</c:v>
                </c:pt>
                <c:pt idx="7">
                  <c:v>Preparāti, kurus var nopirkt aptiekā, var saturēt dopingu </c:v>
                </c:pt>
                <c:pt idx="8">
                  <c:v>Atteikšanās piedalīties dopinga kontrolē var novest pie diskvalifikācijas uz ilgāku laiku</c:v>
                </c:pt>
                <c:pt idx="9">
                  <c:v>Ja esmu izvēlēts/-a dopinga kontroles veikšanai, man ir jāveic šī pārbaude, pat ja tā prasa vairākas stundas</c:v>
                </c:pt>
              </c:strCache>
            </c:strRef>
          </c:cat>
          <c:val>
            <c:numRef>
              <c:f>Sheet1!$E$2:$E$11</c:f>
              <c:numCache>
                <c:formatCode>0%</c:formatCode>
                <c:ptCount val="10"/>
                <c:pt idx="0">
                  <c:v>-0.76205787781350498</c:v>
                </c:pt>
                <c:pt idx="1">
                  <c:v>-0.69774919614147901</c:v>
                </c:pt>
                <c:pt idx="2">
                  <c:v>-0.53697749196141498</c:v>
                </c:pt>
                <c:pt idx="3">
                  <c:v>-0.58520900321543401</c:v>
                </c:pt>
                <c:pt idx="4">
                  <c:v>-0.66559485530546603</c:v>
                </c:pt>
                <c:pt idx="5">
                  <c:v>-0.131832797427653</c:v>
                </c:pt>
                <c:pt idx="6">
                  <c:v>-0.180064308681672</c:v>
                </c:pt>
                <c:pt idx="7">
                  <c:v>-4.1800643086816698E-2</c:v>
                </c:pt>
                <c:pt idx="8">
                  <c:v>-5.4662379421221902E-2</c:v>
                </c:pt>
                <c:pt idx="9">
                  <c:v>-4.5016077170418001E-2</c:v>
                </c:pt>
              </c:numCache>
            </c:numRef>
          </c:val>
          <c:extLst>
            <c:ext xmlns:c16="http://schemas.microsoft.com/office/drawing/2014/chart" uri="{C3380CC4-5D6E-409C-BE32-E72D297353CC}">
              <c16:uniqueId val="{00000003-04C1-494D-B30B-44806FD3CFB2}"/>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53102888233965062"/>
          <c:y val="4.5262000595842754E-2"/>
          <c:w val="0.11707472501659705"/>
          <c:h val="7.3413718600295164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Ir patiess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0.4</c:v>
                </c:pt>
                <c:pt idx="1">
                  <c:v>0.68644067796610164</c:v>
                </c:pt>
                <c:pt idx="2">
                  <c:v>0.68181818181818177</c:v>
                </c:pt>
                <c:pt idx="3">
                  <c:v>0.61290322580645162</c:v>
                </c:pt>
                <c:pt idx="4">
                  <c:v>0.58064516129032262</c:v>
                </c:pt>
                <c:pt idx="5">
                  <c:v>0.51315789473684215</c:v>
                </c:pt>
                <c:pt idx="7">
                  <c:v>0.55642023346303504</c:v>
                </c:pt>
                <c:pt idx="8">
                  <c:v>0.83673469387755106</c:v>
                </c:pt>
                <c:pt idx="10">
                  <c:v>0.74444444444444446</c:v>
                </c:pt>
                <c:pt idx="11">
                  <c:v>0.70967741935483875</c:v>
                </c:pt>
                <c:pt idx="12">
                  <c:v>0.4779874213836478</c:v>
                </c:pt>
                <c:pt idx="14">
                  <c:v>0.59393939393939399</c:v>
                </c:pt>
                <c:pt idx="15">
                  <c:v>0.61481481481481481</c:v>
                </c:pt>
                <c:pt idx="17">
                  <c:v>0.6012861736334405</c:v>
                </c:pt>
              </c:numCache>
            </c:numRef>
          </c:val>
          <c:extLst>
            <c:ext xmlns:c16="http://schemas.microsoft.com/office/drawing/2014/chart" uri="{C3380CC4-5D6E-409C-BE32-E72D297353CC}">
              <c16:uniqueId val="{00000000-1CA6-4D23-AF57-6B9E18E6C78F}"/>
            </c:ext>
          </c:extLst>
        </c:ser>
        <c:ser>
          <c:idx val="1"/>
          <c:order val="1"/>
          <c:tx>
            <c:strRef>
              <c:f>Sheet1!$D$2</c:f>
              <c:strCache>
                <c:ptCount val="1"/>
                <c:pt idx="0">
                  <c:v>Nav patiess</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0.08</c:v>
                </c:pt>
                <c:pt idx="1">
                  <c:v>0.1440677966101695</c:v>
                </c:pt>
                <c:pt idx="2">
                  <c:v>0.22727272727272727</c:v>
                </c:pt>
                <c:pt idx="3">
                  <c:v>0.12903225806451613</c:v>
                </c:pt>
                <c:pt idx="4">
                  <c:v>0.19354838709677419</c:v>
                </c:pt>
                <c:pt idx="5">
                  <c:v>0.28947368421052633</c:v>
                </c:pt>
                <c:pt idx="7">
                  <c:v>0.2140077821011673</c:v>
                </c:pt>
                <c:pt idx="8">
                  <c:v>2.0408163265306124E-2</c:v>
                </c:pt>
                <c:pt idx="10">
                  <c:v>0.1111111111111111</c:v>
                </c:pt>
                <c:pt idx="11">
                  <c:v>9.6774193548387094E-2</c:v>
                </c:pt>
                <c:pt idx="12">
                  <c:v>0.25157232704402516</c:v>
                </c:pt>
                <c:pt idx="14">
                  <c:v>0.22424242424242424</c:v>
                </c:pt>
                <c:pt idx="15">
                  <c:v>0.13333333333333333</c:v>
                </c:pt>
                <c:pt idx="17">
                  <c:v>0.18006430868167203</c:v>
                </c:pt>
              </c:numCache>
            </c:numRef>
          </c:val>
          <c:extLst>
            <c:ext xmlns:c16="http://schemas.microsoft.com/office/drawing/2014/chart" uri="{C3380CC4-5D6E-409C-BE32-E72D297353CC}">
              <c16:uniqueId val="{00000001-1CA6-4D23-AF57-6B9E18E6C78F}"/>
            </c:ext>
          </c:extLst>
        </c:ser>
        <c:ser>
          <c:idx val="2"/>
          <c:order val="2"/>
          <c:tx>
            <c:strRef>
              <c:f>Sheet1!$E$2</c:f>
              <c:strCache>
                <c:ptCount val="1"/>
                <c:pt idx="0">
                  <c:v>Nezina</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0.52</c:v>
                </c:pt>
                <c:pt idx="1">
                  <c:v>0.16949152542372878</c:v>
                </c:pt>
                <c:pt idx="2">
                  <c:v>9.0909090909090912E-2</c:v>
                </c:pt>
                <c:pt idx="3">
                  <c:v>0.25806451612903225</c:v>
                </c:pt>
                <c:pt idx="4">
                  <c:v>0.22580645161290319</c:v>
                </c:pt>
                <c:pt idx="5">
                  <c:v>0.19736842105263158</c:v>
                </c:pt>
                <c:pt idx="7">
                  <c:v>0.22957198443579765</c:v>
                </c:pt>
                <c:pt idx="8">
                  <c:v>0.14285714285714285</c:v>
                </c:pt>
                <c:pt idx="10">
                  <c:v>0.14444444444444443</c:v>
                </c:pt>
                <c:pt idx="11">
                  <c:v>0.19354838709677419</c:v>
                </c:pt>
                <c:pt idx="12">
                  <c:v>0.27044025157232704</c:v>
                </c:pt>
                <c:pt idx="14">
                  <c:v>0.18181818181818182</c:v>
                </c:pt>
                <c:pt idx="15">
                  <c:v>0.25185185185185183</c:v>
                </c:pt>
                <c:pt idx="17">
                  <c:v>0.21864951768488747</c:v>
                </c:pt>
              </c:numCache>
            </c:numRef>
          </c:val>
          <c:extLst>
            <c:ext xmlns:c16="http://schemas.microsoft.com/office/drawing/2014/chart" uri="{C3380CC4-5D6E-409C-BE32-E72D297353CC}">
              <c16:uniqueId val="{00000002-1CA6-4D23-AF57-6B9E18E6C78F}"/>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962535352280114"/>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Ir patiess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0.32</c:v>
                </c:pt>
                <c:pt idx="1">
                  <c:v>0.48305084745762711</c:v>
                </c:pt>
                <c:pt idx="2">
                  <c:v>0.40909090909090912</c:v>
                </c:pt>
                <c:pt idx="3">
                  <c:v>0.35483870967741937</c:v>
                </c:pt>
                <c:pt idx="4">
                  <c:v>0.54838709677419351</c:v>
                </c:pt>
                <c:pt idx="5">
                  <c:v>0.46052631578947367</c:v>
                </c:pt>
                <c:pt idx="7">
                  <c:v>0.44357976653696496</c:v>
                </c:pt>
                <c:pt idx="8">
                  <c:v>0.48979591836734693</c:v>
                </c:pt>
                <c:pt idx="10">
                  <c:v>0.5</c:v>
                </c:pt>
                <c:pt idx="11">
                  <c:v>0.45161290322580638</c:v>
                </c:pt>
                <c:pt idx="12">
                  <c:v>0.42138364779874216</c:v>
                </c:pt>
                <c:pt idx="14">
                  <c:v>0.41818181818181815</c:v>
                </c:pt>
                <c:pt idx="15">
                  <c:v>0.49629629629629624</c:v>
                </c:pt>
                <c:pt idx="17">
                  <c:v>0.45016077170418006</c:v>
                </c:pt>
              </c:numCache>
            </c:numRef>
          </c:val>
          <c:extLst>
            <c:ext xmlns:c16="http://schemas.microsoft.com/office/drawing/2014/chart" uri="{C3380CC4-5D6E-409C-BE32-E72D297353CC}">
              <c16:uniqueId val="{00000000-22D8-4AC9-90D1-C9E1B66A77D5}"/>
            </c:ext>
          </c:extLst>
        </c:ser>
        <c:ser>
          <c:idx val="1"/>
          <c:order val="1"/>
          <c:tx>
            <c:strRef>
              <c:f>Sheet1!$D$2</c:f>
              <c:strCache>
                <c:ptCount val="1"/>
                <c:pt idx="0">
                  <c:v>Nav patiess</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0.04</c:v>
                </c:pt>
                <c:pt idx="1">
                  <c:v>0.1271186440677966</c:v>
                </c:pt>
                <c:pt idx="2">
                  <c:v>0.13636363636363635</c:v>
                </c:pt>
                <c:pt idx="3">
                  <c:v>9.6774193548387094E-2</c:v>
                </c:pt>
                <c:pt idx="4">
                  <c:v>0.12903225806451613</c:v>
                </c:pt>
                <c:pt idx="5">
                  <c:v>0.19736842105263158</c:v>
                </c:pt>
                <c:pt idx="7">
                  <c:v>0.1245136186770428</c:v>
                </c:pt>
                <c:pt idx="8">
                  <c:v>0.18367346938775511</c:v>
                </c:pt>
                <c:pt idx="10">
                  <c:v>0.12222222222222222</c:v>
                </c:pt>
                <c:pt idx="11">
                  <c:v>0.12903225806451613</c:v>
                </c:pt>
                <c:pt idx="12">
                  <c:v>0.13836477987421383</c:v>
                </c:pt>
                <c:pt idx="14">
                  <c:v>0.18181818181818182</c:v>
                </c:pt>
                <c:pt idx="15">
                  <c:v>5.9259259259259262E-2</c:v>
                </c:pt>
                <c:pt idx="17">
                  <c:v>0.13183279742765272</c:v>
                </c:pt>
              </c:numCache>
            </c:numRef>
          </c:val>
          <c:extLst>
            <c:ext xmlns:c16="http://schemas.microsoft.com/office/drawing/2014/chart" uri="{C3380CC4-5D6E-409C-BE32-E72D297353CC}">
              <c16:uniqueId val="{00000001-22D8-4AC9-90D1-C9E1B66A77D5}"/>
            </c:ext>
          </c:extLst>
        </c:ser>
        <c:ser>
          <c:idx val="2"/>
          <c:order val="2"/>
          <c:tx>
            <c:strRef>
              <c:f>Sheet1!$E$2</c:f>
              <c:strCache>
                <c:ptCount val="1"/>
                <c:pt idx="0">
                  <c:v>Nezina</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0.64</c:v>
                </c:pt>
                <c:pt idx="1">
                  <c:v>0.38983050847457629</c:v>
                </c:pt>
                <c:pt idx="2">
                  <c:v>0.45454545454545453</c:v>
                </c:pt>
                <c:pt idx="3">
                  <c:v>0.54838709677419351</c:v>
                </c:pt>
                <c:pt idx="4">
                  <c:v>0.32258064516129031</c:v>
                </c:pt>
                <c:pt idx="5">
                  <c:v>0.34210526315789475</c:v>
                </c:pt>
                <c:pt idx="7">
                  <c:v>0.43190661478599224</c:v>
                </c:pt>
                <c:pt idx="8">
                  <c:v>0.32653061224489799</c:v>
                </c:pt>
                <c:pt idx="10">
                  <c:v>0.37777777777777777</c:v>
                </c:pt>
                <c:pt idx="11">
                  <c:v>0.41935483870967744</c:v>
                </c:pt>
                <c:pt idx="12">
                  <c:v>0.44025157232704404</c:v>
                </c:pt>
                <c:pt idx="14">
                  <c:v>0.4</c:v>
                </c:pt>
                <c:pt idx="15">
                  <c:v>0.44444444444444442</c:v>
                </c:pt>
                <c:pt idx="17">
                  <c:v>0.41800643086816719</c:v>
                </c:pt>
              </c:numCache>
            </c:numRef>
          </c:val>
          <c:extLst>
            <c:ext xmlns:c16="http://schemas.microsoft.com/office/drawing/2014/chart" uri="{C3380CC4-5D6E-409C-BE32-E72D297353CC}">
              <c16:uniqueId val="{00000002-22D8-4AC9-90D1-C9E1B66A77D5}"/>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962535352280114"/>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Ir patiess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0.36</c:v>
                </c:pt>
                <c:pt idx="1">
                  <c:v>0.16101694915254236</c:v>
                </c:pt>
                <c:pt idx="2">
                  <c:v>0.13636363636363635</c:v>
                </c:pt>
                <c:pt idx="3">
                  <c:v>6.4516129032258063E-2</c:v>
                </c:pt>
                <c:pt idx="4">
                  <c:v>0.12903225806451613</c:v>
                </c:pt>
                <c:pt idx="5">
                  <c:v>0.25</c:v>
                </c:pt>
                <c:pt idx="7">
                  <c:v>0.19844357976653698</c:v>
                </c:pt>
                <c:pt idx="8">
                  <c:v>0.12244897959183673</c:v>
                </c:pt>
                <c:pt idx="10">
                  <c:v>0.18888888888888888</c:v>
                </c:pt>
                <c:pt idx="11">
                  <c:v>0.14516129032258066</c:v>
                </c:pt>
                <c:pt idx="12">
                  <c:v>0.19496855345911951</c:v>
                </c:pt>
                <c:pt idx="14">
                  <c:v>0.20606060606060606</c:v>
                </c:pt>
                <c:pt idx="15">
                  <c:v>0.16296296296296298</c:v>
                </c:pt>
                <c:pt idx="17">
                  <c:v>0.18327974276527331</c:v>
                </c:pt>
              </c:numCache>
            </c:numRef>
          </c:val>
          <c:extLst>
            <c:ext xmlns:c16="http://schemas.microsoft.com/office/drawing/2014/chart" uri="{C3380CC4-5D6E-409C-BE32-E72D297353CC}">
              <c16:uniqueId val="{00000000-8302-4AFC-9F58-2763FAA4D1E6}"/>
            </c:ext>
          </c:extLst>
        </c:ser>
        <c:ser>
          <c:idx val="1"/>
          <c:order val="1"/>
          <c:tx>
            <c:strRef>
              <c:f>Sheet1!$D$2</c:f>
              <c:strCache>
                <c:ptCount val="1"/>
                <c:pt idx="0">
                  <c:v>Nav patiess</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0.32</c:v>
                </c:pt>
                <c:pt idx="1">
                  <c:v>0.73728813559322037</c:v>
                </c:pt>
                <c:pt idx="2">
                  <c:v>0.68181818181818177</c:v>
                </c:pt>
                <c:pt idx="3">
                  <c:v>0.74193548387096764</c:v>
                </c:pt>
                <c:pt idx="4">
                  <c:v>0.67741935483870963</c:v>
                </c:pt>
                <c:pt idx="5">
                  <c:v>0.63157894736842102</c:v>
                </c:pt>
                <c:pt idx="7">
                  <c:v>0.63813229571984431</c:v>
                </c:pt>
                <c:pt idx="8">
                  <c:v>0.81632653061224492</c:v>
                </c:pt>
                <c:pt idx="10">
                  <c:v>0.7</c:v>
                </c:pt>
                <c:pt idx="11">
                  <c:v>0.74193548387096764</c:v>
                </c:pt>
                <c:pt idx="12">
                  <c:v>0.61635220125786161</c:v>
                </c:pt>
                <c:pt idx="14">
                  <c:v>0.63030303030303025</c:v>
                </c:pt>
                <c:pt idx="15">
                  <c:v>0.71851851851851867</c:v>
                </c:pt>
                <c:pt idx="17">
                  <c:v>0.66559485530546625</c:v>
                </c:pt>
              </c:numCache>
            </c:numRef>
          </c:val>
          <c:extLst>
            <c:ext xmlns:c16="http://schemas.microsoft.com/office/drawing/2014/chart" uri="{C3380CC4-5D6E-409C-BE32-E72D297353CC}">
              <c16:uniqueId val="{00000001-8302-4AFC-9F58-2763FAA4D1E6}"/>
            </c:ext>
          </c:extLst>
        </c:ser>
        <c:ser>
          <c:idx val="2"/>
          <c:order val="2"/>
          <c:tx>
            <c:strRef>
              <c:f>Sheet1!$E$2</c:f>
              <c:strCache>
                <c:ptCount val="1"/>
                <c:pt idx="0">
                  <c:v>Nezina</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0.32</c:v>
                </c:pt>
                <c:pt idx="1">
                  <c:v>0.10169491525423729</c:v>
                </c:pt>
                <c:pt idx="2">
                  <c:v>0.18181818181818182</c:v>
                </c:pt>
                <c:pt idx="3">
                  <c:v>0.19354838709677419</c:v>
                </c:pt>
                <c:pt idx="4">
                  <c:v>0.19354838709677419</c:v>
                </c:pt>
                <c:pt idx="5">
                  <c:v>0.11842105263157894</c:v>
                </c:pt>
                <c:pt idx="7">
                  <c:v>0.16342412451361865</c:v>
                </c:pt>
                <c:pt idx="8">
                  <c:v>6.1224489795918366E-2</c:v>
                </c:pt>
                <c:pt idx="10">
                  <c:v>0.1111111111111111</c:v>
                </c:pt>
                <c:pt idx="11">
                  <c:v>0.1129032258064516</c:v>
                </c:pt>
                <c:pt idx="12">
                  <c:v>0.18867924528301888</c:v>
                </c:pt>
                <c:pt idx="14">
                  <c:v>0.16363636363636364</c:v>
                </c:pt>
                <c:pt idx="15">
                  <c:v>0.11851851851851852</c:v>
                </c:pt>
                <c:pt idx="17">
                  <c:v>0.15112540192926044</c:v>
                </c:pt>
              </c:numCache>
            </c:numRef>
          </c:val>
          <c:extLst>
            <c:ext xmlns:c16="http://schemas.microsoft.com/office/drawing/2014/chart" uri="{C3380CC4-5D6E-409C-BE32-E72D297353CC}">
              <c16:uniqueId val="{00000002-8302-4AFC-9F58-2763FAA4D1E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962535352280114"/>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Ir patiess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0.28000000000000003</c:v>
                </c:pt>
                <c:pt idx="1">
                  <c:v>0.16949152542372878</c:v>
                </c:pt>
                <c:pt idx="2">
                  <c:v>9.0909090909090912E-2</c:v>
                </c:pt>
                <c:pt idx="3">
                  <c:v>6.4516129032258063E-2</c:v>
                </c:pt>
                <c:pt idx="4">
                  <c:v>0.16129032258064516</c:v>
                </c:pt>
                <c:pt idx="5">
                  <c:v>0.15789473684210525</c:v>
                </c:pt>
                <c:pt idx="7">
                  <c:v>0.17120622568093385</c:v>
                </c:pt>
                <c:pt idx="8">
                  <c:v>6.1224489795918366E-2</c:v>
                </c:pt>
                <c:pt idx="10">
                  <c:v>0.1</c:v>
                </c:pt>
                <c:pt idx="11">
                  <c:v>9.6774193548387094E-2</c:v>
                </c:pt>
                <c:pt idx="12">
                  <c:v>0.21383647798742139</c:v>
                </c:pt>
                <c:pt idx="14">
                  <c:v>0.12727272727272726</c:v>
                </c:pt>
                <c:pt idx="15">
                  <c:v>0.2</c:v>
                </c:pt>
                <c:pt idx="17">
                  <c:v>0.15755627009646303</c:v>
                </c:pt>
              </c:numCache>
            </c:numRef>
          </c:val>
          <c:extLst>
            <c:ext xmlns:c16="http://schemas.microsoft.com/office/drawing/2014/chart" uri="{C3380CC4-5D6E-409C-BE32-E72D297353CC}">
              <c16:uniqueId val="{00000000-FEF5-4E3E-951E-9265730FA29E}"/>
            </c:ext>
          </c:extLst>
        </c:ser>
        <c:ser>
          <c:idx val="1"/>
          <c:order val="1"/>
          <c:tx>
            <c:strRef>
              <c:f>Sheet1!$D$2</c:f>
              <c:strCache>
                <c:ptCount val="1"/>
                <c:pt idx="0">
                  <c:v>Nav patiess</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0.52</c:v>
                </c:pt>
                <c:pt idx="1">
                  <c:v>0.61864406779661019</c:v>
                </c:pt>
                <c:pt idx="2">
                  <c:v>0.63636363636363635</c:v>
                </c:pt>
                <c:pt idx="3">
                  <c:v>0.64516129032258063</c:v>
                </c:pt>
                <c:pt idx="4">
                  <c:v>0.64516129032258063</c:v>
                </c:pt>
                <c:pt idx="5">
                  <c:v>0.5</c:v>
                </c:pt>
                <c:pt idx="7">
                  <c:v>0.56420233463035019</c:v>
                </c:pt>
                <c:pt idx="8">
                  <c:v>0.7142857142857143</c:v>
                </c:pt>
                <c:pt idx="10">
                  <c:v>0.75555555555555554</c:v>
                </c:pt>
                <c:pt idx="11">
                  <c:v>0.64516129032258063</c:v>
                </c:pt>
                <c:pt idx="12">
                  <c:v>0.46540880503144655</c:v>
                </c:pt>
                <c:pt idx="14">
                  <c:v>0.60606060606060608</c:v>
                </c:pt>
                <c:pt idx="15">
                  <c:v>0.562962962962963</c:v>
                </c:pt>
                <c:pt idx="17">
                  <c:v>0.58520900321543412</c:v>
                </c:pt>
              </c:numCache>
            </c:numRef>
          </c:val>
          <c:extLst>
            <c:ext xmlns:c16="http://schemas.microsoft.com/office/drawing/2014/chart" uri="{C3380CC4-5D6E-409C-BE32-E72D297353CC}">
              <c16:uniqueId val="{00000001-FEF5-4E3E-951E-9265730FA29E}"/>
            </c:ext>
          </c:extLst>
        </c:ser>
        <c:ser>
          <c:idx val="2"/>
          <c:order val="2"/>
          <c:tx>
            <c:strRef>
              <c:f>Sheet1!$E$2</c:f>
              <c:strCache>
                <c:ptCount val="1"/>
                <c:pt idx="0">
                  <c:v>Nezina</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0.2</c:v>
                </c:pt>
                <c:pt idx="1">
                  <c:v>0.21186440677966101</c:v>
                </c:pt>
                <c:pt idx="2">
                  <c:v>0.27272727272727271</c:v>
                </c:pt>
                <c:pt idx="3">
                  <c:v>0.29032258064516131</c:v>
                </c:pt>
                <c:pt idx="4">
                  <c:v>0.19354838709677419</c:v>
                </c:pt>
                <c:pt idx="5">
                  <c:v>0.34210526315789475</c:v>
                </c:pt>
                <c:pt idx="7">
                  <c:v>0.26459143968871596</c:v>
                </c:pt>
                <c:pt idx="8">
                  <c:v>0.22448979591836735</c:v>
                </c:pt>
                <c:pt idx="10">
                  <c:v>0.14444444444444443</c:v>
                </c:pt>
                <c:pt idx="11">
                  <c:v>0.25806451612903225</c:v>
                </c:pt>
                <c:pt idx="12">
                  <c:v>0.32075471698113206</c:v>
                </c:pt>
                <c:pt idx="14">
                  <c:v>0.26666666666666666</c:v>
                </c:pt>
                <c:pt idx="15">
                  <c:v>0.23703703703703705</c:v>
                </c:pt>
                <c:pt idx="17">
                  <c:v>0.25723472668810288</c:v>
                </c:pt>
              </c:numCache>
            </c:numRef>
          </c:val>
          <c:extLst>
            <c:ext xmlns:c16="http://schemas.microsoft.com/office/drawing/2014/chart" uri="{C3380CC4-5D6E-409C-BE32-E72D297353CC}">
              <c16:uniqueId val="{00000002-FEF5-4E3E-951E-9265730FA29E}"/>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962535352280114"/>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Ir patiess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0.24</c:v>
                </c:pt>
                <c:pt idx="1">
                  <c:v>0.13559322033898305</c:v>
                </c:pt>
                <c:pt idx="2">
                  <c:v>0.22727272727272727</c:v>
                </c:pt>
                <c:pt idx="3">
                  <c:v>0.12903225806451613</c:v>
                </c:pt>
                <c:pt idx="4">
                  <c:v>6.4516129032258063E-2</c:v>
                </c:pt>
                <c:pt idx="5">
                  <c:v>0.13157894736842105</c:v>
                </c:pt>
                <c:pt idx="7">
                  <c:v>0.1517509727626459</c:v>
                </c:pt>
                <c:pt idx="8">
                  <c:v>2.0408163265306124E-2</c:v>
                </c:pt>
                <c:pt idx="10">
                  <c:v>8.8888888888888892E-2</c:v>
                </c:pt>
                <c:pt idx="11">
                  <c:v>9.6774193548387094E-2</c:v>
                </c:pt>
                <c:pt idx="12">
                  <c:v>0.18238993710691823</c:v>
                </c:pt>
                <c:pt idx="14">
                  <c:v>0.14545454545454545</c:v>
                </c:pt>
                <c:pt idx="15">
                  <c:v>0.12592592592592591</c:v>
                </c:pt>
                <c:pt idx="17">
                  <c:v>0.13826366559485531</c:v>
                </c:pt>
              </c:numCache>
            </c:numRef>
          </c:val>
          <c:extLst>
            <c:ext xmlns:c16="http://schemas.microsoft.com/office/drawing/2014/chart" uri="{C3380CC4-5D6E-409C-BE32-E72D297353CC}">
              <c16:uniqueId val="{00000000-950F-4DCF-8B26-555042697A0D}"/>
            </c:ext>
          </c:extLst>
        </c:ser>
        <c:ser>
          <c:idx val="1"/>
          <c:order val="1"/>
          <c:tx>
            <c:strRef>
              <c:f>Sheet1!$D$2</c:f>
              <c:strCache>
                <c:ptCount val="1"/>
                <c:pt idx="0">
                  <c:v>Nav patiess</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0.4</c:v>
                </c:pt>
                <c:pt idx="1">
                  <c:v>0.59322033898305082</c:v>
                </c:pt>
                <c:pt idx="2">
                  <c:v>0.54545454545454541</c:v>
                </c:pt>
                <c:pt idx="3">
                  <c:v>0.61290322580645162</c:v>
                </c:pt>
                <c:pt idx="4">
                  <c:v>0.54838709677419351</c:v>
                </c:pt>
                <c:pt idx="5">
                  <c:v>0.44736842105263158</c:v>
                </c:pt>
                <c:pt idx="7">
                  <c:v>0.51361867704280151</c:v>
                </c:pt>
                <c:pt idx="8">
                  <c:v>0.67346938775510201</c:v>
                </c:pt>
                <c:pt idx="10">
                  <c:v>0.65555555555555556</c:v>
                </c:pt>
                <c:pt idx="11">
                  <c:v>0.59677419354838712</c:v>
                </c:pt>
                <c:pt idx="12">
                  <c:v>0.44654088050314461</c:v>
                </c:pt>
                <c:pt idx="14">
                  <c:v>0.50909090909090904</c:v>
                </c:pt>
                <c:pt idx="15">
                  <c:v>0.57777777777777772</c:v>
                </c:pt>
                <c:pt idx="17">
                  <c:v>0.53697749196141475</c:v>
                </c:pt>
              </c:numCache>
            </c:numRef>
          </c:val>
          <c:extLst>
            <c:ext xmlns:c16="http://schemas.microsoft.com/office/drawing/2014/chart" uri="{C3380CC4-5D6E-409C-BE32-E72D297353CC}">
              <c16:uniqueId val="{00000001-950F-4DCF-8B26-555042697A0D}"/>
            </c:ext>
          </c:extLst>
        </c:ser>
        <c:ser>
          <c:idx val="2"/>
          <c:order val="2"/>
          <c:tx>
            <c:strRef>
              <c:f>Sheet1!$E$2</c:f>
              <c:strCache>
                <c:ptCount val="1"/>
                <c:pt idx="0">
                  <c:v>Nezina</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0.36</c:v>
                </c:pt>
                <c:pt idx="1">
                  <c:v>0.2711864406779661</c:v>
                </c:pt>
                <c:pt idx="2">
                  <c:v>0.22727272727272727</c:v>
                </c:pt>
                <c:pt idx="3">
                  <c:v>0.25806451612903225</c:v>
                </c:pt>
                <c:pt idx="4">
                  <c:v>0.38709677419354838</c:v>
                </c:pt>
                <c:pt idx="5">
                  <c:v>0.42105263157894735</c:v>
                </c:pt>
                <c:pt idx="7">
                  <c:v>0.33463035019455245</c:v>
                </c:pt>
                <c:pt idx="8">
                  <c:v>0.30612244897959184</c:v>
                </c:pt>
                <c:pt idx="10">
                  <c:v>0.25555555555555554</c:v>
                </c:pt>
                <c:pt idx="11">
                  <c:v>0.30645161290322581</c:v>
                </c:pt>
                <c:pt idx="12">
                  <c:v>0.37106918238993708</c:v>
                </c:pt>
                <c:pt idx="14">
                  <c:v>0.34545454545454546</c:v>
                </c:pt>
                <c:pt idx="15">
                  <c:v>0.29629629629629628</c:v>
                </c:pt>
                <c:pt idx="17">
                  <c:v>0.32475884244372982</c:v>
                </c:pt>
              </c:numCache>
            </c:numRef>
          </c:val>
          <c:extLst>
            <c:ext xmlns:c16="http://schemas.microsoft.com/office/drawing/2014/chart" uri="{C3380CC4-5D6E-409C-BE32-E72D297353CC}">
              <c16:uniqueId val="{00000002-950F-4DCF-8B26-555042697A0D}"/>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962535352280114"/>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Ir patiess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0.24</c:v>
                </c:pt>
                <c:pt idx="1">
                  <c:v>0.11016949152542371</c:v>
                </c:pt>
                <c:pt idx="2">
                  <c:v>9.0909090909090912E-2</c:v>
                </c:pt>
                <c:pt idx="3">
                  <c:v>6.4516129032258063E-2</c:v>
                </c:pt>
                <c:pt idx="4">
                  <c:v>9.6774193548387094E-2</c:v>
                </c:pt>
                <c:pt idx="5">
                  <c:v>7.8947368421052627E-2</c:v>
                </c:pt>
                <c:pt idx="7">
                  <c:v>0.11284046692607004</c:v>
                </c:pt>
                <c:pt idx="8">
                  <c:v>6.1224489795918366E-2</c:v>
                </c:pt>
                <c:pt idx="10">
                  <c:v>0.12222222222222222</c:v>
                </c:pt>
                <c:pt idx="11">
                  <c:v>3.2258064516129031E-2</c:v>
                </c:pt>
                <c:pt idx="12">
                  <c:v>0.11949685534591195</c:v>
                </c:pt>
                <c:pt idx="14">
                  <c:v>0.11515151515151516</c:v>
                </c:pt>
                <c:pt idx="15">
                  <c:v>8.8888888888888892E-2</c:v>
                </c:pt>
                <c:pt idx="17">
                  <c:v>0.10289389067524116</c:v>
                </c:pt>
              </c:numCache>
            </c:numRef>
          </c:val>
          <c:extLst>
            <c:ext xmlns:c16="http://schemas.microsoft.com/office/drawing/2014/chart" uri="{C3380CC4-5D6E-409C-BE32-E72D297353CC}">
              <c16:uniqueId val="{00000000-72D7-4ABB-B9BF-4BE50C2A4A2C}"/>
            </c:ext>
          </c:extLst>
        </c:ser>
        <c:ser>
          <c:idx val="1"/>
          <c:order val="1"/>
          <c:tx>
            <c:strRef>
              <c:f>Sheet1!$D$2</c:f>
              <c:strCache>
                <c:ptCount val="1"/>
                <c:pt idx="0">
                  <c:v>Nav patiess</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0.48</c:v>
                </c:pt>
                <c:pt idx="1">
                  <c:v>0.70338983050847459</c:v>
                </c:pt>
                <c:pt idx="2">
                  <c:v>0.77272727272727271</c:v>
                </c:pt>
                <c:pt idx="3">
                  <c:v>0.70967741935483875</c:v>
                </c:pt>
                <c:pt idx="4">
                  <c:v>0.64516129032258063</c:v>
                </c:pt>
                <c:pt idx="5">
                  <c:v>0.75</c:v>
                </c:pt>
                <c:pt idx="7">
                  <c:v>0.6692607003891049</c:v>
                </c:pt>
                <c:pt idx="8">
                  <c:v>0.83673469387755106</c:v>
                </c:pt>
                <c:pt idx="10">
                  <c:v>0.76666666666666672</c:v>
                </c:pt>
                <c:pt idx="11">
                  <c:v>0.77419354838709675</c:v>
                </c:pt>
                <c:pt idx="12">
                  <c:v>0.62893081761006286</c:v>
                </c:pt>
                <c:pt idx="14">
                  <c:v>0.68484848484848482</c:v>
                </c:pt>
                <c:pt idx="15">
                  <c:v>0.72592592592592597</c:v>
                </c:pt>
                <c:pt idx="17">
                  <c:v>0.69774919614147923</c:v>
                </c:pt>
              </c:numCache>
            </c:numRef>
          </c:val>
          <c:extLst>
            <c:ext xmlns:c16="http://schemas.microsoft.com/office/drawing/2014/chart" uri="{C3380CC4-5D6E-409C-BE32-E72D297353CC}">
              <c16:uniqueId val="{00000001-72D7-4ABB-B9BF-4BE50C2A4A2C}"/>
            </c:ext>
          </c:extLst>
        </c:ser>
        <c:ser>
          <c:idx val="2"/>
          <c:order val="2"/>
          <c:tx>
            <c:strRef>
              <c:f>Sheet1!$E$2</c:f>
              <c:strCache>
                <c:ptCount val="1"/>
                <c:pt idx="0">
                  <c:v>Nezina</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0.28000000000000003</c:v>
                </c:pt>
                <c:pt idx="1">
                  <c:v>0.1864406779661017</c:v>
                </c:pt>
                <c:pt idx="2">
                  <c:v>0.13636363636363635</c:v>
                </c:pt>
                <c:pt idx="3">
                  <c:v>0.22580645161290319</c:v>
                </c:pt>
                <c:pt idx="4">
                  <c:v>0.25806451612903225</c:v>
                </c:pt>
                <c:pt idx="5">
                  <c:v>0.17105263157894737</c:v>
                </c:pt>
                <c:pt idx="7">
                  <c:v>0.21789883268482491</c:v>
                </c:pt>
                <c:pt idx="8">
                  <c:v>0.10204081632653061</c:v>
                </c:pt>
                <c:pt idx="10">
                  <c:v>0.1111111111111111</c:v>
                </c:pt>
                <c:pt idx="11">
                  <c:v>0.19354838709677419</c:v>
                </c:pt>
                <c:pt idx="12">
                  <c:v>0.25157232704402516</c:v>
                </c:pt>
                <c:pt idx="14">
                  <c:v>0.2</c:v>
                </c:pt>
                <c:pt idx="15">
                  <c:v>0.1851851851851852</c:v>
                </c:pt>
                <c:pt idx="17">
                  <c:v>0.19935691318327975</c:v>
                </c:pt>
              </c:numCache>
            </c:numRef>
          </c:val>
          <c:extLst>
            <c:ext xmlns:c16="http://schemas.microsoft.com/office/drawing/2014/chart" uri="{C3380CC4-5D6E-409C-BE32-E72D297353CC}">
              <c16:uniqueId val="{00000002-72D7-4ABB-B9BF-4BE50C2A4A2C}"/>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962535352280114"/>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Ir patiess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0.12</c:v>
                </c:pt>
                <c:pt idx="1">
                  <c:v>4.2372881355932195E-2</c:v>
                </c:pt>
                <c:pt idx="2">
                  <c:v>9.0909090909090912E-2</c:v>
                </c:pt>
                <c:pt idx="3">
                  <c:v>6.4516129032258063E-2</c:v>
                </c:pt>
                <c:pt idx="4">
                  <c:v>6.4516129032258063E-2</c:v>
                </c:pt>
                <c:pt idx="5">
                  <c:v>0.13157894736842105</c:v>
                </c:pt>
                <c:pt idx="7">
                  <c:v>8.5603112840466927E-2</c:v>
                </c:pt>
                <c:pt idx="8">
                  <c:v>4.0816326530612249E-2</c:v>
                </c:pt>
                <c:pt idx="10">
                  <c:v>7.7777777777777779E-2</c:v>
                </c:pt>
                <c:pt idx="11">
                  <c:v>3.2258064516129031E-2</c:v>
                </c:pt>
                <c:pt idx="12">
                  <c:v>9.4339622641509441E-2</c:v>
                </c:pt>
                <c:pt idx="14">
                  <c:v>9.696969696969697E-2</c:v>
                </c:pt>
                <c:pt idx="15">
                  <c:v>5.185185185185185E-2</c:v>
                </c:pt>
                <c:pt idx="17">
                  <c:v>7.7170418006430874E-2</c:v>
                </c:pt>
              </c:numCache>
            </c:numRef>
          </c:val>
          <c:extLst>
            <c:ext xmlns:c16="http://schemas.microsoft.com/office/drawing/2014/chart" uri="{C3380CC4-5D6E-409C-BE32-E72D297353CC}">
              <c16:uniqueId val="{00000000-EF71-4A48-BBDB-5508830D72D1}"/>
            </c:ext>
          </c:extLst>
        </c:ser>
        <c:ser>
          <c:idx val="1"/>
          <c:order val="1"/>
          <c:tx>
            <c:strRef>
              <c:f>Sheet1!$D$2</c:f>
              <c:strCache>
                <c:ptCount val="1"/>
                <c:pt idx="0">
                  <c:v>Nav patiess</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0.64</c:v>
                </c:pt>
                <c:pt idx="1">
                  <c:v>0.83898305084745761</c:v>
                </c:pt>
                <c:pt idx="2">
                  <c:v>0.77272727272727271</c:v>
                </c:pt>
                <c:pt idx="3">
                  <c:v>0.70967741935483875</c:v>
                </c:pt>
                <c:pt idx="4">
                  <c:v>0.74193548387096764</c:v>
                </c:pt>
                <c:pt idx="5">
                  <c:v>0.72368421052631571</c:v>
                </c:pt>
                <c:pt idx="7">
                  <c:v>0.74319066147859925</c:v>
                </c:pt>
                <c:pt idx="8">
                  <c:v>0.89795918367346939</c:v>
                </c:pt>
                <c:pt idx="10">
                  <c:v>0.8</c:v>
                </c:pt>
                <c:pt idx="11">
                  <c:v>0.83870967741935487</c:v>
                </c:pt>
                <c:pt idx="12">
                  <c:v>0.71069182389937102</c:v>
                </c:pt>
                <c:pt idx="14">
                  <c:v>0.72727272727272729</c:v>
                </c:pt>
                <c:pt idx="15">
                  <c:v>0.81481481481481477</c:v>
                </c:pt>
                <c:pt idx="17">
                  <c:v>0.76205787781350476</c:v>
                </c:pt>
              </c:numCache>
            </c:numRef>
          </c:val>
          <c:extLst>
            <c:ext xmlns:c16="http://schemas.microsoft.com/office/drawing/2014/chart" uri="{C3380CC4-5D6E-409C-BE32-E72D297353CC}">
              <c16:uniqueId val="{00000001-EF71-4A48-BBDB-5508830D72D1}"/>
            </c:ext>
          </c:extLst>
        </c:ser>
        <c:ser>
          <c:idx val="2"/>
          <c:order val="2"/>
          <c:tx>
            <c:strRef>
              <c:f>Sheet1!$E$2</c:f>
              <c:strCache>
                <c:ptCount val="1"/>
                <c:pt idx="0">
                  <c:v>Nezina</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0.24</c:v>
                </c:pt>
                <c:pt idx="1">
                  <c:v>0.11864406779661017</c:v>
                </c:pt>
                <c:pt idx="2">
                  <c:v>0.13636363636363635</c:v>
                </c:pt>
                <c:pt idx="3">
                  <c:v>0.22580645161290319</c:v>
                </c:pt>
                <c:pt idx="4">
                  <c:v>0.19354838709677419</c:v>
                </c:pt>
                <c:pt idx="5">
                  <c:v>0.14473684210526316</c:v>
                </c:pt>
                <c:pt idx="7">
                  <c:v>0.17120622568093385</c:v>
                </c:pt>
                <c:pt idx="8">
                  <c:v>6.1224489795918366E-2</c:v>
                </c:pt>
                <c:pt idx="10">
                  <c:v>0.12222222222222222</c:v>
                </c:pt>
                <c:pt idx="11">
                  <c:v>0.12903225806451613</c:v>
                </c:pt>
                <c:pt idx="12">
                  <c:v>0.19496855345911951</c:v>
                </c:pt>
                <c:pt idx="14">
                  <c:v>0.17575757575757575</c:v>
                </c:pt>
                <c:pt idx="15">
                  <c:v>0.13333333333333333</c:v>
                </c:pt>
                <c:pt idx="17">
                  <c:v>0.16077170418006431</c:v>
                </c:pt>
              </c:numCache>
            </c:numRef>
          </c:val>
          <c:extLst>
            <c:ext xmlns:c16="http://schemas.microsoft.com/office/drawing/2014/chart" uri="{C3380CC4-5D6E-409C-BE32-E72D297353CC}">
              <c16:uniqueId val="{00000002-EF71-4A48-BBDB-5508830D72D1}"/>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962535352280114"/>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202749670963732"/>
          <c:y val="0"/>
          <c:w val="0.8162740804698243"/>
          <c:h val="0.92525888268537959"/>
        </c:manualLayout>
      </c:layout>
      <c:barChart>
        <c:barDir val="bar"/>
        <c:grouping val="percentStacked"/>
        <c:varyColors val="0"/>
        <c:ser>
          <c:idx val="0"/>
          <c:order val="0"/>
          <c:tx>
            <c:strRef>
              <c:f>Sheet1!$B$1</c:f>
              <c:strCache>
                <c:ptCount val="1"/>
                <c:pt idx="0">
                  <c:v>Ir iekļauts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Magnijs</c:v>
                </c:pt>
                <c:pt idx="1">
                  <c:v>Paracetamols</c:v>
                </c:pt>
                <c:pt idx="2">
                  <c:v>Ibuprofēns (Ibumetīns)</c:v>
                </c:pt>
                <c:pt idx="3">
                  <c:v>Askorbīnskābe</c:v>
                </c:pt>
                <c:pt idx="4">
                  <c:v>Penicilīns</c:v>
                </c:pt>
                <c:pt idx="5">
                  <c:v>Kreatīns</c:v>
                </c:pt>
                <c:pt idx="6">
                  <c:v>Kofeīns</c:v>
                </c:pt>
                <c:pt idx="7">
                  <c:v>Omeprazols</c:v>
                </c:pt>
                <c:pt idx="8">
                  <c:v>Analgīns</c:v>
                </c:pt>
                <c:pt idx="9">
                  <c:v>Korvalols</c:v>
                </c:pt>
                <c:pt idx="10">
                  <c:v>CBD</c:v>
                </c:pt>
                <c:pt idx="11">
                  <c:v>Insulīns</c:v>
                </c:pt>
                <c:pt idx="12">
                  <c:v>Vairogdziedzera hormons</c:v>
                </c:pt>
                <c:pt idx="13">
                  <c:v>Klenbuterols</c:v>
                </c:pt>
                <c:pt idx="14">
                  <c:v>Kodeīns</c:v>
                </c:pt>
                <c:pt idx="15">
                  <c:v>Tramadols</c:v>
                </c:pt>
                <c:pt idx="16">
                  <c:v>Eritropoetīns (EPO)</c:v>
                </c:pt>
                <c:pt idx="17">
                  <c:v>Augšanas hormons</c:v>
                </c:pt>
                <c:pt idx="18">
                  <c:v>Testosterons</c:v>
                </c:pt>
                <c:pt idx="19">
                  <c:v>Amfetamīns</c:v>
                </c:pt>
                <c:pt idx="20">
                  <c:v>Meldonium (Mildronāts)</c:v>
                </c:pt>
                <c:pt idx="21">
                  <c:v>Marihuāna</c:v>
                </c:pt>
              </c:strCache>
            </c:strRef>
          </c:cat>
          <c:val>
            <c:numRef>
              <c:f>Sheet1!$B$2:$B$23</c:f>
              <c:numCache>
                <c:formatCode>0%</c:formatCode>
                <c:ptCount val="22"/>
                <c:pt idx="0">
                  <c:v>4.5016077170418008E-2</c:v>
                </c:pt>
                <c:pt idx="1">
                  <c:v>7.3954983922829579E-2</c:v>
                </c:pt>
                <c:pt idx="2">
                  <c:v>8.6816720257234734E-2</c:v>
                </c:pt>
                <c:pt idx="3">
                  <c:v>9.0032154340836015E-2</c:v>
                </c:pt>
                <c:pt idx="4">
                  <c:v>9.3247588424437297E-2</c:v>
                </c:pt>
                <c:pt idx="5">
                  <c:v>0.10289389067524116</c:v>
                </c:pt>
                <c:pt idx="6">
                  <c:v>0.1157556270096463</c:v>
                </c:pt>
                <c:pt idx="7">
                  <c:v>0.13183279742765272</c:v>
                </c:pt>
                <c:pt idx="8">
                  <c:v>0.13504823151125403</c:v>
                </c:pt>
                <c:pt idx="9">
                  <c:v>0.16077170418006431</c:v>
                </c:pt>
                <c:pt idx="10">
                  <c:v>0.22186495176848875</c:v>
                </c:pt>
                <c:pt idx="11">
                  <c:v>0.24758842443729903</c:v>
                </c:pt>
                <c:pt idx="12">
                  <c:v>0.26045016077170419</c:v>
                </c:pt>
                <c:pt idx="13">
                  <c:v>0.27009646302250806</c:v>
                </c:pt>
                <c:pt idx="14">
                  <c:v>0.31511254019292606</c:v>
                </c:pt>
                <c:pt idx="15">
                  <c:v>0.32475884244372982</c:v>
                </c:pt>
                <c:pt idx="16">
                  <c:v>0.40514469453376206</c:v>
                </c:pt>
                <c:pt idx="17">
                  <c:v>0.58520900321543412</c:v>
                </c:pt>
                <c:pt idx="18">
                  <c:v>0.63344051446945338</c:v>
                </c:pt>
                <c:pt idx="19">
                  <c:v>0.66559485530546625</c:v>
                </c:pt>
                <c:pt idx="20">
                  <c:v>0.6688102893890675</c:v>
                </c:pt>
                <c:pt idx="21">
                  <c:v>0.7813504823151125</c:v>
                </c:pt>
              </c:numCache>
            </c:numRef>
          </c:val>
          <c:extLst>
            <c:ext xmlns:c16="http://schemas.microsoft.com/office/drawing/2014/chart" uri="{C3380CC4-5D6E-409C-BE32-E72D297353CC}">
              <c16:uniqueId val="{00000000-8872-48FA-B01D-FEC82FCC62FE}"/>
            </c:ext>
          </c:extLst>
        </c:ser>
        <c:ser>
          <c:idx val="1"/>
          <c:order val="1"/>
          <c:tx>
            <c:strRef>
              <c:f>Sheet1!$C$1</c:f>
              <c:strCache>
                <c:ptCount val="1"/>
                <c:pt idx="0">
                  <c:v>Nav iekļauts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Magnijs</c:v>
                </c:pt>
                <c:pt idx="1">
                  <c:v>Paracetamols</c:v>
                </c:pt>
                <c:pt idx="2">
                  <c:v>Ibuprofēns (Ibumetīns)</c:v>
                </c:pt>
                <c:pt idx="3">
                  <c:v>Askorbīnskābe</c:v>
                </c:pt>
                <c:pt idx="4">
                  <c:v>Penicilīns</c:v>
                </c:pt>
                <c:pt idx="5">
                  <c:v>Kreatīns</c:v>
                </c:pt>
                <c:pt idx="6">
                  <c:v>Kofeīns</c:v>
                </c:pt>
                <c:pt idx="7">
                  <c:v>Omeprazols</c:v>
                </c:pt>
                <c:pt idx="8">
                  <c:v>Analgīns</c:v>
                </c:pt>
                <c:pt idx="9">
                  <c:v>Korvalols</c:v>
                </c:pt>
                <c:pt idx="10">
                  <c:v>CBD</c:v>
                </c:pt>
                <c:pt idx="11">
                  <c:v>Insulīns</c:v>
                </c:pt>
                <c:pt idx="12">
                  <c:v>Vairogdziedzera hormons</c:v>
                </c:pt>
                <c:pt idx="13">
                  <c:v>Klenbuterols</c:v>
                </c:pt>
                <c:pt idx="14">
                  <c:v>Kodeīns</c:v>
                </c:pt>
                <c:pt idx="15">
                  <c:v>Tramadols</c:v>
                </c:pt>
                <c:pt idx="16">
                  <c:v>Eritropoetīns (EPO)</c:v>
                </c:pt>
                <c:pt idx="17">
                  <c:v>Augšanas hormons</c:v>
                </c:pt>
                <c:pt idx="18">
                  <c:v>Testosterons</c:v>
                </c:pt>
                <c:pt idx="19">
                  <c:v>Amfetamīns</c:v>
                </c:pt>
                <c:pt idx="20">
                  <c:v>Meldonium (Mildronāts)</c:v>
                </c:pt>
                <c:pt idx="21">
                  <c:v>Marihuāna</c:v>
                </c:pt>
              </c:strCache>
            </c:strRef>
          </c:cat>
          <c:val>
            <c:numRef>
              <c:f>Sheet1!$C$2:$C$23</c:f>
              <c:numCache>
                <c:formatCode>0%</c:formatCode>
                <c:ptCount val="22"/>
                <c:pt idx="0">
                  <c:v>0.842443729903537</c:v>
                </c:pt>
                <c:pt idx="1">
                  <c:v>0.72025723472668812</c:v>
                </c:pt>
                <c:pt idx="2">
                  <c:v>0.73311897106109325</c:v>
                </c:pt>
                <c:pt idx="3">
                  <c:v>0.46945337620578781</c:v>
                </c:pt>
                <c:pt idx="4">
                  <c:v>0.36977491961414793</c:v>
                </c:pt>
                <c:pt idx="5">
                  <c:v>0.707395498392283</c:v>
                </c:pt>
                <c:pt idx="6">
                  <c:v>0.78456591639871387</c:v>
                </c:pt>
                <c:pt idx="7">
                  <c:v>0.27652733118971062</c:v>
                </c:pt>
                <c:pt idx="8">
                  <c:v>0.38263665594855306</c:v>
                </c:pt>
                <c:pt idx="9">
                  <c:v>0.23151125401929259</c:v>
                </c:pt>
                <c:pt idx="10">
                  <c:v>0.16077170418006431</c:v>
                </c:pt>
                <c:pt idx="11">
                  <c:v>0.37299035369774919</c:v>
                </c:pt>
                <c:pt idx="12">
                  <c:v>0.18971061093247588</c:v>
                </c:pt>
                <c:pt idx="13">
                  <c:v>3.215434083601286E-2</c:v>
                </c:pt>
                <c:pt idx="14">
                  <c:v>8.0385852090032156E-2</c:v>
                </c:pt>
                <c:pt idx="15">
                  <c:v>7.0739549839228297E-2</c:v>
                </c:pt>
                <c:pt idx="16">
                  <c:v>3.8585209003215437E-2</c:v>
                </c:pt>
                <c:pt idx="17">
                  <c:v>0.14469453376205788</c:v>
                </c:pt>
                <c:pt idx="18">
                  <c:v>0.13504823151125403</c:v>
                </c:pt>
                <c:pt idx="19">
                  <c:v>5.4662379421221867E-2</c:v>
                </c:pt>
                <c:pt idx="20">
                  <c:v>7.3954983922829579E-2</c:v>
                </c:pt>
                <c:pt idx="21">
                  <c:v>8.6816720257234734E-2</c:v>
                </c:pt>
              </c:numCache>
            </c:numRef>
          </c:val>
          <c:extLst>
            <c:ext xmlns:c16="http://schemas.microsoft.com/office/drawing/2014/chart" uri="{C3380CC4-5D6E-409C-BE32-E72D297353CC}">
              <c16:uniqueId val="{00000001-8872-48FA-B01D-FEC82FCC62FE}"/>
            </c:ext>
          </c:extLst>
        </c:ser>
        <c:ser>
          <c:idx val="2"/>
          <c:order val="2"/>
          <c:tx>
            <c:strRef>
              <c:f>Sheet1!$D$1</c:f>
              <c:strCache>
                <c:ptCount val="1"/>
                <c:pt idx="0">
                  <c:v>Nezina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Magnijs</c:v>
                </c:pt>
                <c:pt idx="1">
                  <c:v>Paracetamols</c:v>
                </c:pt>
                <c:pt idx="2">
                  <c:v>Ibuprofēns (Ibumetīns)</c:v>
                </c:pt>
                <c:pt idx="3">
                  <c:v>Askorbīnskābe</c:v>
                </c:pt>
                <c:pt idx="4">
                  <c:v>Penicilīns</c:v>
                </c:pt>
                <c:pt idx="5">
                  <c:v>Kreatīns</c:v>
                </c:pt>
                <c:pt idx="6">
                  <c:v>Kofeīns</c:v>
                </c:pt>
                <c:pt idx="7">
                  <c:v>Omeprazols</c:v>
                </c:pt>
                <c:pt idx="8">
                  <c:v>Analgīns</c:v>
                </c:pt>
                <c:pt idx="9">
                  <c:v>Korvalols</c:v>
                </c:pt>
                <c:pt idx="10">
                  <c:v>CBD</c:v>
                </c:pt>
                <c:pt idx="11">
                  <c:v>Insulīns</c:v>
                </c:pt>
                <c:pt idx="12">
                  <c:v>Vairogdziedzera hormons</c:v>
                </c:pt>
                <c:pt idx="13">
                  <c:v>Klenbuterols</c:v>
                </c:pt>
                <c:pt idx="14">
                  <c:v>Kodeīns</c:v>
                </c:pt>
                <c:pt idx="15">
                  <c:v>Tramadols</c:v>
                </c:pt>
                <c:pt idx="16">
                  <c:v>Eritropoetīns (EPO)</c:v>
                </c:pt>
                <c:pt idx="17">
                  <c:v>Augšanas hormons</c:v>
                </c:pt>
                <c:pt idx="18">
                  <c:v>Testosterons</c:v>
                </c:pt>
                <c:pt idx="19">
                  <c:v>Amfetamīns</c:v>
                </c:pt>
                <c:pt idx="20">
                  <c:v>Meldonium (Mildronāts)</c:v>
                </c:pt>
                <c:pt idx="21">
                  <c:v>Marihuāna</c:v>
                </c:pt>
              </c:strCache>
            </c:strRef>
          </c:cat>
          <c:val>
            <c:numRef>
              <c:f>Sheet1!$D$2:$D$23</c:f>
              <c:numCache>
                <c:formatCode>0%</c:formatCode>
                <c:ptCount val="22"/>
                <c:pt idx="0">
                  <c:v>0.11254019292604502</c:v>
                </c:pt>
                <c:pt idx="1">
                  <c:v>0.20578778135048231</c:v>
                </c:pt>
                <c:pt idx="2">
                  <c:v>0.18006430868167203</c:v>
                </c:pt>
                <c:pt idx="3">
                  <c:v>0.44051446945337619</c:v>
                </c:pt>
                <c:pt idx="4">
                  <c:v>0.53697749196141475</c:v>
                </c:pt>
                <c:pt idx="5">
                  <c:v>0.18971061093247588</c:v>
                </c:pt>
                <c:pt idx="6">
                  <c:v>9.9678456591639875E-2</c:v>
                </c:pt>
                <c:pt idx="7">
                  <c:v>0.59163987138263663</c:v>
                </c:pt>
                <c:pt idx="8">
                  <c:v>0.48231511254019294</c:v>
                </c:pt>
                <c:pt idx="9">
                  <c:v>0.60771704180064312</c:v>
                </c:pt>
                <c:pt idx="10">
                  <c:v>0.61736334405144699</c:v>
                </c:pt>
                <c:pt idx="11">
                  <c:v>0.37942122186495175</c:v>
                </c:pt>
                <c:pt idx="12">
                  <c:v>0.54983922829581988</c:v>
                </c:pt>
                <c:pt idx="13">
                  <c:v>0.69774919614147923</c:v>
                </c:pt>
                <c:pt idx="14">
                  <c:v>0.60450160771704176</c:v>
                </c:pt>
                <c:pt idx="15">
                  <c:v>0.60450160771704176</c:v>
                </c:pt>
                <c:pt idx="16">
                  <c:v>0.5562700964630225</c:v>
                </c:pt>
                <c:pt idx="17">
                  <c:v>0.27009646302250806</c:v>
                </c:pt>
                <c:pt idx="18">
                  <c:v>0.23151125401929259</c:v>
                </c:pt>
                <c:pt idx="19">
                  <c:v>0.27974276527331188</c:v>
                </c:pt>
                <c:pt idx="20">
                  <c:v>0.25723472668810288</c:v>
                </c:pt>
                <c:pt idx="21">
                  <c:v>0.13183279742765272</c:v>
                </c:pt>
              </c:numCache>
            </c:numRef>
          </c:val>
          <c:extLst>
            <c:ext xmlns:c16="http://schemas.microsoft.com/office/drawing/2014/chart" uri="{C3380CC4-5D6E-409C-BE32-E72D297353CC}">
              <c16:uniqueId val="{00000002-8872-48FA-B01D-FEC82FCC62FE}"/>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6766600263730638"/>
          <c:y val="0.94345238095238115"/>
          <c:w val="0.82544085216474194"/>
          <c:h val="5.5541113899844625E-2"/>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76290917003251"/>
          <c:y val="4.0843274482249163E-2"/>
          <c:w val="0.86710627700725229"/>
          <c:h val="0.93537469742635793"/>
        </c:manualLayout>
      </c:layout>
      <c:barChart>
        <c:barDir val="bar"/>
        <c:grouping val="clustered"/>
        <c:varyColors val="0"/>
        <c:ser>
          <c:idx val="0"/>
          <c:order val="0"/>
          <c:tx>
            <c:strRef>
              <c:f>Sheet1!$B$1</c:f>
              <c:strCache>
                <c:ptCount val="1"/>
                <c:pt idx="0">
                  <c:v>2019</c:v>
                </c:pt>
              </c:strCache>
            </c:strRef>
          </c:tx>
          <c:spPr>
            <a:solidFill>
              <a:srgbClr val="ED7D31">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Magnijs</c:v>
                </c:pt>
                <c:pt idx="1">
                  <c:v>Paracetamols</c:v>
                </c:pt>
                <c:pt idx="2">
                  <c:v>Ibuprofēns (Ibumetīns)</c:v>
                </c:pt>
                <c:pt idx="3">
                  <c:v>Askorbīnskābe</c:v>
                </c:pt>
                <c:pt idx="4">
                  <c:v>Penicilīns</c:v>
                </c:pt>
                <c:pt idx="5">
                  <c:v>Kreatīns</c:v>
                </c:pt>
                <c:pt idx="6">
                  <c:v>Kofeīns</c:v>
                </c:pt>
                <c:pt idx="7">
                  <c:v>Omeprazols</c:v>
                </c:pt>
                <c:pt idx="8">
                  <c:v>Analgīns</c:v>
                </c:pt>
                <c:pt idx="9">
                  <c:v>Korvalols</c:v>
                </c:pt>
                <c:pt idx="10">
                  <c:v>CBD</c:v>
                </c:pt>
                <c:pt idx="11">
                  <c:v>Insulīns</c:v>
                </c:pt>
                <c:pt idx="12">
                  <c:v>Vairogdziedzera hormons</c:v>
                </c:pt>
                <c:pt idx="13">
                  <c:v>Klenbuterols</c:v>
                </c:pt>
                <c:pt idx="14">
                  <c:v>Kodeīns</c:v>
                </c:pt>
                <c:pt idx="15">
                  <c:v>Tramadols</c:v>
                </c:pt>
                <c:pt idx="16">
                  <c:v>Eritropoetīns (EPO)</c:v>
                </c:pt>
                <c:pt idx="17">
                  <c:v>Augšanas hormons</c:v>
                </c:pt>
                <c:pt idx="18">
                  <c:v>Testosterons</c:v>
                </c:pt>
                <c:pt idx="19">
                  <c:v>Amfetamīns</c:v>
                </c:pt>
                <c:pt idx="20">
                  <c:v>Meldonium (Mildronāts)</c:v>
                </c:pt>
                <c:pt idx="21">
                  <c:v>Marihuāna</c:v>
                </c:pt>
              </c:strCache>
            </c:strRef>
          </c:cat>
          <c:val>
            <c:numRef>
              <c:f>Sheet1!$B$2:$B$23</c:f>
              <c:numCache>
                <c:formatCode>0%</c:formatCode>
                <c:ptCount val="22"/>
                <c:pt idx="0">
                  <c:v>0.02</c:v>
                </c:pt>
                <c:pt idx="1">
                  <c:v>0.06</c:v>
                </c:pt>
                <c:pt idx="2">
                  <c:v>0.04</c:v>
                </c:pt>
                <c:pt idx="3">
                  <c:v>0.03</c:v>
                </c:pt>
                <c:pt idx="4">
                  <c:v>0.15</c:v>
                </c:pt>
                <c:pt idx="5">
                  <c:v>0.06</c:v>
                </c:pt>
                <c:pt idx="6">
                  <c:v>0.08</c:v>
                </c:pt>
                <c:pt idx="7">
                  <c:v>0.12</c:v>
                </c:pt>
                <c:pt idx="8">
                  <c:v>7.0000000000000007E-2</c:v>
                </c:pt>
                <c:pt idx="9">
                  <c:v>0.15</c:v>
                </c:pt>
                <c:pt idx="11">
                  <c:v>0.37</c:v>
                </c:pt>
                <c:pt idx="12">
                  <c:v>0.35</c:v>
                </c:pt>
                <c:pt idx="13">
                  <c:v>0.34</c:v>
                </c:pt>
                <c:pt idx="14">
                  <c:v>0.37</c:v>
                </c:pt>
                <c:pt idx="16">
                  <c:v>0.68</c:v>
                </c:pt>
                <c:pt idx="17">
                  <c:v>0.92</c:v>
                </c:pt>
                <c:pt idx="18">
                  <c:v>0.79</c:v>
                </c:pt>
                <c:pt idx="19">
                  <c:v>0.87</c:v>
                </c:pt>
                <c:pt idx="20">
                  <c:v>0.75</c:v>
                </c:pt>
                <c:pt idx="21">
                  <c:v>0.94</c:v>
                </c:pt>
              </c:numCache>
            </c:numRef>
          </c:val>
          <c:extLst>
            <c:ext xmlns:c16="http://schemas.microsoft.com/office/drawing/2014/chart" uri="{C3380CC4-5D6E-409C-BE32-E72D297353CC}">
              <c16:uniqueId val="{00000000-CDB7-4752-B8CB-832144A9A727}"/>
            </c:ext>
          </c:extLst>
        </c:ser>
        <c:ser>
          <c:idx val="1"/>
          <c:order val="1"/>
          <c:tx>
            <c:strRef>
              <c:f>Sheet1!$C$1</c:f>
              <c:strCache>
                <c:ptCount val="1"/>
              </c:strCache>
            </c:strRef>
          </c:tx>
          <c:spPr>
            <a:solidFill>
              <a:srgbClr val="70AD47">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Magnijs</c:v>
                </c:pt>
                <c:pt idx="1">
                  <c:v>Paracetamols</c:v>
                </c:pt>
                <c:pt idx="2">
                  <c:v>Ibuprofēns (Ibumetīns)</c:v>
                </c:pt>
                <c:pt idx="3">
                  <c:v>Askorbīnskābe</c:v>
                </c:pt>
                <c:pt idx="4">
                  <c:v>Penicilīns</c:v>
                </c:pt>
                <c:pt idx="5">
                  <c:v>Kreatīns</c:v>
                </c:pt>
                <c:pt idx="6">
                  <c:v>Kofeīns</c:v>
                </c:pt>
                <c:pt idx="7">
                  <c:v>Omeprazols</c:v>
                </c:pt>
                <c:pt idx="8">
                  <c:v>Analgīns</c:v>
                </c:pt>
                <c:pt idx="9">
                  <c:v>Korvalols</c:v>
                </c:pt>
                <c:pt idx="10">
                  <c:v>CBD</c:v>
                </c:pt>
                <c:pt idx="11">
                  <c:v>Insulīns</c:v>
                </c:pt>
                <c:pt idx="12">
                  <c:v>Vairogdziedzera hormons</c:v>
                </c:pt>
                <c:pt idx="13">
                  <c:v>Klenbuterols</c:v>
                </c:pt>
                <c:pt idx="14">
                  <c:v>Kodeīns</c:v>
                </c:pt>
                <c:pt idx="15">
                  <c:v>Tramadols</c:v>
                </c:pt>
                <c:pt idx="16">
                  <c:v>Eritropoetīns (EPO)</c:v>
                </c:pt>
                <c:pt idx="17">
                  <c:v>Augšanas hormons</c:v>
                </c:pt>
                <c:pt idx="18">
                  <c:v>Testosterons</c:v>
                </c:pt>
                <c:pt idx="19">
                  <c:v>Amfetamīns</c:v>
                </c:pt>
                <c:pt idx="20">
                  <c:v>Meldonium (Mildronāts)</c:v>
                </c:pt>
                <c:pt idx="21">
                  <c:v>Marihuāna</c:v>
                </c:pt>
              </c:strCache>
            </c:strRef>
          </c:cat>
          <c:val>
            <c:numRef>
              <c:f>Sheet1!$C$2:$C$23</c:f>
              <c:numCache>
                <c:formatCode>0%</c:formatCode>
                <c:ptCount val="22"/>
                <c:pt idx="0">
                  <c:v>-0.96</c:v>
                </c:pt>
                <c:pt idx="1">
                  <c:v>-0.81</c:v>
                </c:pt>
                <c:pt idx="2">
                  <c:v>-0.72</c:v>
                </c:pt>
                <c:pt idx="3">
                  <c:v>-0.7</c:v>
                </c:pt>
                <c:pt idx="4">
                  <c:v>-0.37</c:v>
                </c:pt>
                <c:pt idx="5">
                  <c:v>-0.8</c:v>
                </c:pt>
                <c:pt idx="6">
                  <c:v>-0.91</c:v>
                </c:pt>
                <c:pt idx="7">
                  <c:v>-0.28000000000000003</c:v>
                </c:pt>
                <c:pt idx="8">
                  <c:v>-0.54</c:v>
                </c:pt>
                <c:pt idx="9">
                  <c:v>-0.26</c:v>
                </c:pt>
                <c:pt idx="11">
                  <c:v>-0.27</c:v>
                </c:pt>
                <c:pt idx="12">
                  <c:v>-0.15</c:v>
                </c:pt>
                <c:pt idx="13">
                  <c:v>-0.02</c:v>
                </c:pt>
                <c:pt idx="14">
                  <c:v>-0.08</c:v>
                </c:pt>
                <c:pt idx="16">
                  <c:v>-0.02</c:v>
                </c:pt>
                <c:pt idx="17">
                  <c:v>-0.04</c:v>
                </c:pt>
                <c:pt idx="18">
                  <c:v>-0.09</c:v>
                </c:pt>
                <c:pt idx="19">
                  <c:v>-0.01</c:v>
                </c:pt>
                <c:pt idx="20">
                  <c:v>-0.03</c:v>
                </c:pt>
                <c:pt idx="21">
                  <c:v>-0.03</c:v>
                </c:pt>
              </c:numCache>
            </c:numRef>
          </c:val>
          <c:extLst>
            <c:ext xmlns:c16="http://schemas.microsoft.com/office/drawing/2014/chart" uri="{C3380CC4-5D6E-409C-BE32-E72D297353CC}">
              <c16:uniqueId val="{00000001-CDB7-4752-B8CB-832144A9A727}"/>
            </c:ext>
          </c:extLst>
        </c:ser>
        <c:ser>
          <c:idx val="2"/>
          <c:order val="2"/>
          <c:tx>
            <c:strRef>
              <c:f>Sheet1!$D$1</c:f>
              <c:strCache>
                <c:ptCount val="1"/>
                <c:pt idx="0">
                  <c:v>2025</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8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Magnijs</c:v>
                </c:pt>
                <c:pt idx="1">
                  <c:v>Paracetamols</c:v>
                </c:pt>
                <c:pt idx="2">
                  <c:v>Ibuprofēns (Ibumetīns)</c:v>
                </c:pt>
                <c:pt idx="3">
                  <c:v>Askorbīnskābe</c:v>
                </c:pt>
                <c:pt idx="4">
                  <c:v>Penicilīns</c:v>
                </c:pt>
                <c:pt idx="5">
                  <c:v>Kreatīns</c:v>
                </c:pt>
                <c:pt idx="6">
                  <c:v>Kofeīns</c:v>
                </c:pt>
                <c:pt idx="7">
                  <c:v>Omeprazols</c:v>
                </c:pt>
                <c:pt idx="8">
                  <c:v>Analgīns</c:v>
                </c:pt>
                <c:pt idx="9">
                  <c:v>Korvalols</c:v>
                </c:pt>
                <c:pt idx="10">
                  <c:v>CBD</c:v>
                </c:pt>
                <c:pt idx="11">
                  <c:v>Insulīns</c:v>
                </c:pt>
                <c:pt idx="12">
                  <c:v>Vairogdziedzera hormons</c:v>
                </c:pt>
                <c:pt idx="13">
                  <c:v>Klenbuterols</c:v>
                </c:pt>
                <c:pt idx="14">
                  <c:v>Kodeīns</c:v>
                </c:pt>
                <c:pt idx="15">
                  <c:v>Tramadols</c:v>
                </c:pt>
                <c:pt idx="16">
                  <c:v>Eritropoetīns (EPO)</c:v>
                </c:pt>
                <c:pt idx="17">
                  <c:v>Augšanas hormons</c:v>
                </c:pt>
                <c:pt idx="18">
                  <c:v>Testosterons</c:v>
                </c:pt>
                <c:pt idx="19">
                  <c:v>Amfetamīns</c:v>
                </c:pt>
                <c:pt idx="20">
                  <c:v>Meldonium (Mildronāts)</c:v>
                </c:pt>
                <c:pt idx="21">
                  <c:v>Marihuāna</c:v>
                </c:pt>
              </c:strCache>
            </c:strRef>
          </c:cat>
          <c:val>
            <c:numRef>
              <c:f>Sheet1!$D$2:$D$23</c:f>
              <c:numCache>
                <c:formatCode>0%</c:formatCode>
                <c:ptCount val="22"/>
                <c:pt idx="0">
                  <c:v>4.5016077170418008E-2</c:v>
                </c:pt>
                <c:pt idx="1">
                  <c:v>7.3954983922829579E-2</c:v>
                </c:pt>
                <c:pt idx="2">
                  <c:v>8.6816720257234734E-2</c:v>
                </c:pt>
                <c:pt idx="3">
                  <c:v>9.0032154340836015E-2</c:v>
                </c:pt>
                <c:pt idx="4">
                  <c:v>9.3247588424437297E-2</c:v>
                </c:pt>
                <c:pt idx="5">
                  <c:v>0.10289389067524116</c:v>
                </c:pt>
                <c:pt idx="6">
                  <c:v>0.1157556270096463</c:v>
                </c:pt>
                <c:pt idx="7">
                  <c:v>0.13183279742765272</c:v>
                </c:pt>
                <c:pt idx="8">
                  <c:v>0.13504823151125403</c:v>
                </c:pt>
                <c:pt idx="9">
                  <c:v>0.16077170418006431</c:v>
                </c:pt>
                <c:pt idx="10">
                  <c:v>0.22186495176848875</c:v>
                </c:pt>
                <c:pt idx="11">
                  <c:v>0.24758842443729903</c:v>
                </c:pt>
                <c:pt idx="12">
                  <c:v>0.26045016077170419</c:v>
                </c:pt>
                <c:pt idx="13">
                  <c:v>0.27009646302250806</c:v>
                </c:pt>
                <c:pt idx="14">
                  <c:v>0.31511254019292606</c:v>
                </c:pt>
                <c:pt idx="15">
                  <c:v>0.32475884244372982</c:v>
                </c:pt>
                <c:pt idx="16">
                  <c:v>0.40514469453376206</c:v>
                </c:pt>
                <c:pt idx="17">
                  <c:v>0.58520900321543412</c:v>
                </c:pt>
                <c:pt idx="18">
                  <c:v>0.63344051446945338</c:v>
                </c:pt>
                <c:pt idx="19">
                  <c:v>0.66559485530546625</c:v>
                </c:pt>
                <c:pt idx="20">
                  <c:v>0.6688102893890675</c:v>
                </c:pt>
                <c:pt idx="21">
                  <c:v>0.7813504823151125</c:v>
                </c:pt>
              </c:numCache>
            </c:numRef>
          </c:val>
          <c:extLst>
            <c:ext xmlns:c16="http://schemas.microsoft.com/office/drawing/2014/chart" uri="{C3380CC4-5D6E-409C-BE32-E72D297353CC}">
              <c16:uniqueId val="{00000002-CDB7-4752-B8CB-832144A9A727}"/>
            </c:ext>
          </c:extLst>
        </c:ser>
        <c:ser>
          <c:idx val="3"/>
          <c:order val="3"/>
          <c:tx>
            <c:strRef>
              <c:f>Sheet1!$E$1</c:f>
              <c:strCache>
                <c:ptCount val="1"/>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Magnijs</c:v>
                </c:pt>
                <c:pt idx="1">
                  <c:v>Paracetamols</c:v>
                </c:pt>
                <c:pt idx="2">
                  <c:v>Ibuprofēns (Ibumetīns)</c:v>
                </c:pt>
                <c:pt idx="3">
                  <c:v>Askorbīnskābe</c:v>
                </c:pt>
                <c:pt idx="4">
                  <c:v>Penicilīns</c:v>
                </c:pt>
                <c:pt idx="5">
                  <c:v>Kreatīns</c:v>
                </c:pt>
                <c:pt idx="6">
                  <c:v>Kofeīns</c:v>
                </c:pt>
                <c:pt idx="7">
                  <c:v>Omeprazols</c:v>
                </c:pt>
                <c:pt idx="8">
                  <c:v>Analgīns</c:v>
                </c:pt>
                <c:pt idx="9">
                  <c:v>Korvalols</c:v>
                </c:pt>
                <c:pt idx="10">
                  <c:v>CBD</c:v>
                </c:pt>
                <c:pt idx="11">
                  <c:v>Insulīns</c:v>
                </c:pt>
                <c:pt idx="12">
                  <c:v>Vairogdziedzera hormons</c:v>
                </c:pt>
                <c:pt idx="13">
                  <c:v>Klenbuterols</c:v>
                </c:pt>
                <c:pt idx="14">
                  <c:v>Kodeīns</c:v>
                </c:pt>
                <c:pt idx="15">
                  <c:v>Tramadols</c:v>
                </c:pt>
                <c:pt idx="16">
                  <c:v>Eritropoetīns (EPO)</c:v>
                </c:pt>
                <c:pt idx="17">
                  <c:v>Augšanas hormons</c:v>
                </c:pt>
                <c:pt idx="18">
                  <c:v>Testosterons</c:v>
                </c:pt>
                <c:pt idx="19">
                  <c:v>Amfetamīns</c:v>
                </c:pt>
                <c:pt idx="20">
                  <c:v>Meldonium (Mildronāts)</c:v>
                </c:pt>
                <c:pt idx="21">
                  <c:v>Marihuāna</c:v>
                </c:pt>
              </c:strCache>
            </c:strRef>
          </c:cat>
          <c:val>
            <c:numRef>
              <c:f>Sheet1!$E$2:$E$23</c:f>
              <c:numCache>
                <c:formatCode>0%</c:formatCode>
                <c:ptCount val="22"/>
                <c:pt idx="0">
                  <c:v>-0.842443729903537</c:v>
                </c:pt>
                <c:pt idx="1">
                  <c:v>-0.72025723472668801</c:v>
                </c:pt>
                <c:pt idx="2">
                  <c:v>-0.73311897106109303</c:v>
                </c:pt>
                <c:pt idx="3">
                  <c:v>-0.46945337620578798</c:v>
                </c:pt>
                <c:pt idx="4">
                  <c:v>-0.36977491961414799</c:v>
                </c:pt>
                <c:pt idx="5">
                  <c:v>-0.707395498392283</c:v>
                </c:pt>
                <c:pt idx="6">
                  <c:v>-0.78456591639871398</c:v>
                </c:pt>
                <c:pt idx="7">
                  <c:v>-0.27652733118971101</c:v>
                </c:pt>
                <c:pt idx="8">
                  <c:v>-0.38263665594855301</c:v>
                </c:pt>
                <c:pt idx="9">
                  <c:v>-0.23151125401929301</c:v>
                </c:pt>
                <c:pt idx="10">
                  <c:v>-0.16077170418006401</c:v>
                </c:pt>
                <c:pt idx="11">
                  <c:v>-0.37299035369774902</c:v>
                </c:pt>
                <c:pt idx="12">
                  <c:v>-0.18971061093247599</c:v>
                </c:pt>
                <c:pt idx="13">
                  <c:v>-3.2154340836012901E-2</c:v>
                </c:pt>
                <c:pt idx="14">
                  <c:v>-8.0385852090032198E-2</c:v>
                </c:pt>
                <c:pt idx="15">
                  <c:v>-7.0739549839228297E-2</c:v>
                </c:pt>
                <c:pt idx="16">
                  <c:v>-3.8585209003215402E-2</c:v>
                </c:pt>
                <c:pt idx="17">
                  <c:v>-0.14469453376205799</c:v>
                </c:pt>
                <c:pt idx="18">
                  <c:v>-0.135048231511254</c:v>
                </c:pt>
                <c:pt idx="19">
                  <c:v>-5.4662379421221902E-2</c:v>
                </c:pt>
                <c:pt idx="20">
                  <c:v>-7.3954983922829606E-2</c:v>
                </c:pt>
                <c:pt idx="21">
                  <c:v>-8.6816720257234706E-2</c:v>
                </c:pt>
              </c:numCache>
            </c:numRef>
          </c:val>
          <c:extLst>
            <c:ext xmlns:c16="http://schemas.microsoft.com/office/drawing/2014/chart" uri="{C3380CC4-5D6E-409C-BE32-E72D297353CC}">
              <c16:uniqueId val="{00000003-CDB7-4752-B8CB-832144A9A727}"/>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24819485377183373"/>
          <c:y val="4.3021857621804244E-2"/>
          <c:w val="0.11707472501659705"/>
          <c:h val="7.3413718600295164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76127787834986"/>
          <c:y val="3.1293547655313075E-4"/>
          <c:w val="0.89823872212165012"/>
          <c:h val="0.69728370656036986"/>
        </c:manualLayout>
      </c:layout>
      <c:barChart>
        <c:barDir val="bar"/>
        <c:grouping val="percentStacked"/>
        <c:varyColors val="0"/>
        <c:ser>
          <c:idx val="0"/>
          <c:order val="0"/>
          <c:tx>
            <c:strRef>
              <c:f>Sheet1!$B$2</c:f>
              <c:strCache>
                <c:ptCount val="1"/>
                <c:pt idx="0">
                  <c:v>6 un vairāk reizes</c:v>
                </c:pt>
              </c:strCache>
            </c:strRef>
          </c:tx>
          <c:spPr>
            <a:solidFill>
              <a:srgbClr val="ED7D31">
                <a:lumMod val="5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0.06</c:v>
                </c:pt>
                <c:pt idx="1">
                  <c:v>2.5723472668810289E-2</c:v>
                </c:pt>
              </c:numCache>
            </c:numRef>
          </c:val>
          <c:extLst>
            <c:ext xmlns:c16="http://schemas.microsoft.com/office/drawing/2014/chart" uri="{C3380CC4-5D6E-409C-BE32-E72D297353CC}">
              <c16:uniqueId val="{00000000-EC59-4F12-8B29-552BEB317AD9}"/>
            </c:ext>
          </c:extLst>
        </c:ser>
        <c:ser>
          <c:idx val="1"/>
          <c:order val="1"/>
          <c:tx>
            <c:strRef>
              <c:f>Sheet1!$C$2</c:f>
              <c:strCache>
                <c:ptCount val="1"/>
                <c:pt idx="0">
                  <c:v>4-5 reizes </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0.14000000000000001</c:v>
                </c:pt>
                <c:pt idx="1">
                  <c:v>2.2508038585209E-2</c:v>
                </c:pt>
              </c:numCache>
            </c:numRef>
          </c:val>
          <c:extLst>
            <c:ext xmlns:c16="http://schemas.microsoft.com/office/drawing/2014/chart" uri="{C3380CC4-5D6E-409C-BE32-E72D297353CC}">
              <c16:uniqueId val="{00000001-EC59-4F12-8B29-552BEB317AD9}"/>
            </c:ext>
          </c:extLst>
        </c:ser>
        <c:ser>
          <c:idx val="2"/>
          <c:order val="2"/>
          <c:tx>
            <c:strRef>
              <c:f>Sheet1!$D$2</c:f>
              <c:strCache>
                <c:ptCount val="1"/>
                <c:pt idx="0">
                  <c:v>2-3 reizes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0.24</c:v>
                </c:pt>
                <c:pt idx="1">
                  <c:v>3.5369774919614148E-2</c:v>
                </c:pt>
              </c:numCache>
            </c:numRef>
          </c:val>
          <c:extLst>
            <c:ext xmlns:c16="http://schemas.microsoft.com/office/drawing/2014/chart" uri="{C3380CC4-5D6E-409C-BE32-E72D297353CC}">
              <c16:uniqueId val="{00000002-EC59-4F12-8B29-552BEB317AD9}"/>
            </c:ext>
          </c:extLst>
        </c:ser>
        <c:ser>
          <c:idx val="3"/>
          <c:order val="3"/>
          <c:tx>
            <c:strRef>
              <c:f>Sheet1!$E$2</c:f>
              <c:strCache>
                <c:ptCount val="1"/>
                <c:pt idx="0">
                  <c:v>1 reizi</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Sheet1!$E$3:$E$4</c:f>
              <c:numCache>
                <c:formatCode>0%</c:formatCode>
                <c:ptCount val="2"/>
                <c:pt idx="0">
                  <c:v>0.11</c:v>
                </c:pt>
                <c:pt idx="1">
                  <c:v>7.3954983922829579E-2</c:v>
                </c:pt>
              </c:numCache>
            </c:numRef>
          </c:val>
          <c:extLst>
            <c:ext xmlns:c16="http://schemas.microsoft.com/office/drawing/2014/chart" uri="{C3380CC4-5D6E-409C-BE32-E72D297353CC}">
              <c16:uniqueId val="{00000003-EC59-4F12-8B29-552BEB317AD9}"/>
            </c:ext>
          </c:extLst>
        </c:ser>
        <c:ser>
          <c:idx val="4"/>
          <c:order val="4"/>
          <c:tx>
            <c:strRef>
              <c:f>Sheet1!$F$2</c:f>
              <c:strCache>
                <c:ptCount val="1"/>
                <c:pt idx="0">
                  <c:v>Nav aicināts uz dopinga kontroli</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Sheet1!$F$3:$F$4</c:f>
              <c:numCache>
                <c:formatCode>0%</c:formatCode>
                <c:ptCount val="2"/>
                <c:pt idx="0">
                  <c:v>0.43</c:v>
                </c:pt>
                <c:pt idx="1">
                  <c:v>0.82636655948553051</c:v>
                </c:pt>
              </c:numCache>
            </c:numRef>
          </c:val>
          <c:extLst>
            <c:ext xmlns:c16="http://schemas.microsoft.com/office/drawing/2014/chart" uri="{C3380CC4-5D6E-409C-BE32-E72D297353CC}">
              <c16:uniqueId val="{00000004-EC59-4F12-8B29-552BEB317AD9}"/>
            </c:ext>
          </c:extLst>
        </c:ser>
        <c:ser>
          <c:idx val="5"/>
          <c:order val="5"/>
          <c:tx>
            <c:strRef>
              <c:f>Sheet1!$G$2</c:f>
              <c:strCache>
                <c:ptCount val="1"/>
                <c:pt idx="0">
                  <c:v>Nevēlas atbildēt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Sheet1!$G$3:$G$4</c:f>
              <c:numCache>
                <c:formatCode>0%</c:formatCode>
                <c:ptCount val="2"/>
                <c:pt idx="0">
                  <c:v>0.02</c:v>
                </c:pt>
                <c:pt idx="1">
                  <c:v>1.607717041800643E-2</c:v>
                </c:pt>
              </c:numCache>
            </c:numRef>
          </c:val>
          <c:extLst>
            <c:ext xmlns:c16="http://schemas.microsoft.com/office/drawing/2014/chart" uri="{C3380CC4-5D6E-409C-BE32-E72D297353CC}">
              <c16:uniqueId val="{00000005-EC59-4F12-8B29-552BEB317AD9}"/>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4.9502738245607643E-2"/>
          <c:y val="0.72864004385822778"/>
          <c:w val="0.95049726175439242"/>
          <c:h val="0.27135995614177227"/>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8445189145464898"/>
        </c:manualLayout>
      </c:layout>
      <c:barChart>
        <c:barDir val="bar"/>
        <c:grouping val="percentStacked"/>
        <c:varyColors val="0"/>
        <c:ser>
          <c:idx val="0"/>
          <c:order val="0"/>
          <c:tx>
            <c:strRef>
              <c:f>Sheet1!$B$1</c:f>
              <c:strCache>
                <c:ptCount val="1"/>
                <c:pt idx="0">
                  <c:v>Ļoti svarīgi</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Sheet1!$B$2:$B$8</c:f>
              <c:numCache>
                <c:formatCode>0%</c:formatCode>
                <c:ptCount val="7"/>
                <c:pt idx="0">
                  <c:v>0.34083601286173631</c:v>
                </c:pt>
                <c:pt idx="1">
                  <c:v>0.27009646302250806</c:v>
                </c:pt>
                <c:pt idx="2">
                  <c:v>0.34405144694533762</c:v>
                </c:pt>
                <c:pt idx="3">
                  <c:v>0.3536977491961415</c:v>
                </c:pt>
                <c:pt idx="4">
                  <c:v>0.51768488745980712</c:v>
                </c:pt>
                <c:pt idx="5">
                  <c:v>0.55305466237942125</c:v>
                </c:pt>
                <c:pt idx="6">
                  <c:v>0.59485530546623799</c:v>
                </c:pt>
              </c:numCache>
            </c:numRef>
          </c:val>
          <c:extLst>
            <c:ext xmlns:c16="http://schemas.microsoft.com/office/drawing/2014/chart" uri="{C3380CC4-5D6E-409C-BE32-E72D297353CC}">
              <c16:uniqueId val="{00000000-BE42-4E25-9543-72B73543FEB3}"/>
            </c:ext>
          </c:extLst>
        </c:ser>
        <c:ser>
          <c:idx val="1"/>
          <c:order val="1"/>
          <c:tx>
            <c:strRef>
              <c:f>Sheet1!$C$1</c:f>
              <c:strCache>
                <c:ptCount val="1"/>
                <c:pt idx="0">
                  <c:v>Drīzāk svarīgi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Sheet1!$C$2:$C$8</c:f>
              <c:numCache>
                <c:formatCode>0%</c:formatCode>
                <c:ptCount val="7"/>
                <c:pt idx="0">
                  <c:v>0.29260450160771706</c:v>
                </c:pt>
                <c:pt idx="1">
                  <c:v>0.38906752411575563</c:v>
                </c:pt>
                <c:pt idx="2">
                  <c:v>0.33762057877813506</c:v>
                </c:pt>
                <c:pt idx="3">
                  <c:v>0.33440514469453375</c:v>
                </c:pt>
                <c:pt idx="4">
                  <c:v>0.25723472668810288</c:v>
                </c:pt>
                <c:pt idx="5">
                  <c:v>0.22829581993569131</c:v>
                </c:pt>
                <c:pt idx="6">
                  <c:v>0.19614147909967847</c:v>
                </c:pt>
              </c:numCache>
            </c:numRef>
          </c:val>
          <c:extLst>
            <c:ext xmlns:c16="http://schemas.microsoft.com/office/drawing/2014/chart" uri="{C3380CC4-5D6E-409C-BE32-E72D297353CC}">
              <c16:uniqueId val="{00000001-BE42-4E25-9543-72B73543FEB3}"/>
            </c:ext>
          </c:extLst>
        </c:ser>
        <c:ser>
          <c:idx val="2"/>
          <c:order val="2"/>
          <c:tx>
            <c:strRef>
              <c:f>Sheet1!$D$1</c:f>
              <c:strCache>
                <c:ptCount val="1"/>
                <c:pt idx="0">
                  <c:v>Ne svarīgi, ne nesvarīgi</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Sheet1!$D$2:$D$8</c:f>
              <c:numCache>
                <c:formatCode>0%</c:formatCode>
                <c:ptCount val="7"/>
                <c:pt idx="0">
                  <c:v>0.14147909967845659</c:v>
                </c:pt>
                <c:pt idx="1">
                  <c:v>0.13183279742765272</c:v>
                </c:pt>
                <c:pt idx="2">
                  <c:v>0.12218649517684887</c:v>
                </c:pt>
                <c:pt idx="3">
                  <c:v>0.12540192926045016</c:v>
                </c:pt>
                <c:pt idx="4">
                  <c:v>7.3954983922829579E-2</c:v>
                </c:pt>
                <c:pt idx="5">
                  <c:v>8.6816720257234734E-2</c:v>
                </c:pt>
                <c:pt idx="6">
                  <c:v>6.4308681672025719E-2</c:v>
                </c:pt>
              </c:numCache>
            </c:numRef>
          </c:val>
          <c:extLst>
            <c:ext xmlns:c16="http://schemas.microsoft.com/office/drawing/2014/chart" uri="{C3380CC4-5D6E-409C-BE32-E72D297353CC}">
              <c16:uniqueId val="{00000002-BE42-4E25-9543-72B73543FEB3}"/>
            </c:ext>
          </c:extLst>
        </c:ser>
        <c:ser>
          <c:idx val="3"/>
          <c:order val="3"/>
          <c:tx>
            <c:strRef>
              <c:f>Sheet1!$E$1</c:f>
              <c:strCache>
                <c:ptCount val="1"/>
                <c:pt idx="0">
                  <c:v>Drīzāk nav svarīgi</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Sheet1!$E$2:$E$8</c:f>
              <c:numCache>
                <c:formatCode>0%</c:formatCode>
                <c:ptCount val="7"/>
                <c:pt idx="0">
                  <c:v>5.1446945337620578E-2</c:v>
                </c:pt>
                <c:pt idx="1">
                  <c:v>7.0739549839228297E-2</c:v>
                </c:pt>
                <c:pt idx="2">
                  <c:v>3.215434083601286E-2</c:v>
                </c:pt>
                <c:pt idx="3">
                  <c:v>6.4308681672025719E-2</c:v>
                </c:pt>
                <c:pt idx="4">
                  <c:v>2.2508038585209004E-2</c:v>
                </c:pt>
                <c:pt idx="5">
                  <c:v>1.607717041800643E-2</c:v>
                </c:pt>
                <c:pt idx="6">
                  <c:v>1.607717041800643E-2</c:v>
                </c:pt>
              </c:numCache>
            </c:numRef>
          </c:val>
          <c:extLst>
            <c:ext xmlns:c16="http://schemas.microsoft.com/office/drawing/2014/chart" uri="{C3380CC4-5D6E-409C-BE32-E72D297353CC}">
              <c16:uniqueId val="{00000003-BE42-4E25-9543-72B73543FEB3}"/>
            </c:ext>
          </c:extLst>
        </c:ser>
        <c:ser>
          <c:idx val="4"/>
          <c:order val="4"/>
          <c:tx>
            <c:strRef>
              <c:f>Sheet1!$F$1</c:f>
              <c:strCache>
                <c:ptCount val="1"/>
                <c:pt idx="0">
                  <c:v>Nemaz nav svarīgi</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Sheet1!$F$2:$F$8</c:f>
              <c:numCache>
                <c:formatCode>0%</c:formatCode>
                <c:ptCount val="7"/>
                <c:pt idx="0">
                  <c:v>3.8585209003215437E-2</c:v>
                </c:pt>
                <c:pt idx="1">
                  <c:v>2.2508038585209004E-2</c:v>
                </c:pt>
                <c:pt idx="2">
                  <c:v>1.9292604501607719E-2</c:v>
                </c:pt>
                <c:pt idx="3">
                  <c:v>2.5723472668810289E-2</c:v>
                </c:pt>
                <c:pt idx="4">
                  <c:v>1.9292604501607719E-2</c:v>
                </c:pt>
                <c:pt idx="5">
                  <c:v>1.9292604501607719E-2</c:v>
                </c:pt>
                <c:pt idx="6">
                  <c:v>3.5369774919614148E-2</c:v>
                </c:pt>
              </c:numCache>
            </c:numRef>
          </c:val>
          <c:extLst>
            <c:ext xmlns:c16="http://schemas.microsoft.com/office/drawing/2014/chart" uri="{C3380CC4-5D6E-409C-BE32-E72D297353CC}">
              <c16:uniqueId val="{00000004-BE42-4E25-9543-72B73543FEB3}"/>
            </c:ext>
          </c:extLst>
        </c:ser>
        <c:ser>
          <c:idx val="5"/>
          <c:order val="5"/>
          <c:tx>
            <c:strRef>
              <c:f>Sheet1!$G$1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Sheet1!$G$2:$G$8</c:f>
              <c:numCache>
                <c:formatCode>0%</c:formatCode>
                <c:ptCount val="7"/>
                <c:pt idx="0">
                  <c:v>0.13504823151125403</c:v>
                </c:pt>
                <c:pt idx="1">
                  <c:v>0.1157556270096463</c:v>
                </c:pt>
                <c:pt idx="2">
                  <c:v>0.14469453376205788</c:v>
                </c:pt>
                <c:pt idx="3">
                  <c:v>9.6463022508038579E-2</c:v>
                </c:pt>
                <c:pt idx="4">
                  <c:v>0.10932475884244373</c:v>
                </c:pt>
                <c:pt idx="5">
                  <c:v>9.6463022508038579E-2</c:v>
                </c:pt>
                <c:pt idx="6">
                  <c:v>9.3247588424437297E-2</c:v>
                </c:pt>
              </c:numCache>
            </c:numRef>
          </c:val>
          <c:extLst>
            <c:ext xmlns:c16="http://schemas.microsoft.com/office/drawing/2014/chart" uri="{C3380CC4-5D6E-409C-BE32-E72D297353CC}">
              <c16:uniqueId val="{00000005-BE42-4E25-9543-72B73543FEB3}"/>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8799414858416635"/>
          <c:y val="0.91153053569528875"/>
          <c:w val="0.8120058514158337"/>
          <c:h val="7.6822319597650748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4243960279358221"/>
        </c:manualLayout>
      </c:layout>
      <c:barChart>
        <c:barDir val="bar"/>
        <c:grouping val="percentStacked"/>
        <c:varyColors val="0"/>
        <c:ser>
          <c:idx val="0"/>
          <c:order val="0"/>
          <c:tx>
            <c:strRef>
              <c:f>Sheet1!$B$1</c:f>
              <c:strCache>
                <c:ptCount val="1"/>
                <c:pt idx="0">
                  <c:v>Ļoti + drīzāk svarīgi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Sheet1!$B$2:$B$8</c:f>
              <c:numCache>
                <c:formatCode>0%</c:formatCode>
                <c:ptCount val="7"/>
                <c:pt idx="0">
                  <c:v>0.63344051446945349</c:v>
                </c:pt>
                <c:pt idx="1">
                  <c:v>0.65916398713826363</c:v>
                </c:pt>
                <c:pt idx="2">
                  <c:v>0.68167202572347263</c:v>
                </c:pt>
                <c:pt idx="3">
                  <c:v>0.68810289389067525</c:v>
                </c:pt>
                <c:pt idx="4">
                  <c:v>0.77491961414791011</c:v>
                </c:pt>
                <c:pt idx="5">
                  <c:v>0.78135048231511262</c:v>
                </c:pt>
                <c:pt idx="6">
                  <c:v>0.79099678456591649</c:v>
                </c:pt>
              </c:numCache>
            </c:numRef>
          </c:val>
          <c:extLst>
            <c:ext xmlns:c16="http://schemas.microsoft.com/office/drawing/2014/chart" uri="{C3380CC4-5D6E-409C-BE32-E72D297353CC}">
              <c16:uniqueId val="{00000000-8777-430C-BE0A-0685B2597614}"/>
            </c:ext>
          </c:extLst>
        </c:ser>
        <c:ser>
          <c:idx val="1"/>
          <c:order val="1"/>
          <c:tx>
            <c:strRef>
              <c:f>Sheet1!$C$1</c:f>
              <c:strCache>
                <c:ptCount val="1"/>
                <c:pt idx="0">
                  <c:v>Ne svarīgi, ne nesvarīgi</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Sheet1!$C$2:$C$8</c:f>
              <c:numCache>
                <c:formatCode>0%</c:formatCode>
                <c:ptCount val="7"/>
                <c:pt idx="0">
                  <c:v>0.14147909967845659</c:v>
                </c:pt>
                <c:pt idx="1">
                  <c:v>0.13183279742765272</c:v>
                </c:pt>
                <c:pt idx="2">
                  <c:v>0.12218649517684887</c:v>
                </c:pt>
                <c:pt idx="3">
                  <c:v>0.12540192926045016</c:v>
                </c:pt>
                <c:pt idx="4">
                  <c:v>7.3954983922829579E-2</c:v>
                </c:pt>
                <c:pt idx="5">
                  <c:v>8.6816720257234734E-2</c:v>
                </c:pt>
                <c:pt idx="6">
                  <c:v>6.4308681672025719E-2</c:v>
                </c:pt>
              </c:numCache>
            </c:numRef>
          </c:val>
          <c:extLst>
            <c:ext xmlns:c16="http://schemas.microsoft.com/office/drawing/2014/chart" uri="{C3380CC4-5D6E-409C-BE32-E72D297353CC}">
              <c16:uniqueId val="{00000001-8777-430C-BE0A-0685B2597614}"/>
            </c:ext>
          </c:extLst>
        </c:ser>
        <c:ser>
          <c:idx val="2"/>
          <c:order val="2"/>
          <c:tx>
            <c:strRef>
              <c:f>Sheet1!$D$1</c:f>
              <c:strCache>
                <c:ptCount val="1"/>
                <c:pt idx="0">
                  <c:v>Nemaz + drīzāk nav svarīgi</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Sheet1!$D$2:$D$8</c:f>
              <c:numCache>
                <c:formatCode>0%</c:formatCode>
                <c:ptCount val="7"/>
                <c:pt idx="0">
                  <c:v>9.0032154340836015E-2</c:v>
                </c:pt>
                <c:pt idx="1">
                  <c:v>9.3247588424437297E-2</c:v>
                </c:pt>
                <c:pt idx="2">
                  <c:v>5.1446945337620578E-2</c:v>
                </c:pt>
                <c:pt idx="3">
                  <c:v>9.0032154340836001E-2</c:v>
                </c:pt>
                <c:pt idx="4">
                  <c:v>4.1800643086816719E-2</c:v>
                </c:pt>
                <c:pt idx="5">
                  <c:v>3.5369774919614148E-2</c:v>
                </c:pt>
                <c:pt idx="6">
                  <c:v>5.1446945337620578E-2</c:v>
                </c:pt>
              </c:numCache>
            </c:numRef>
          </c:val>
          <c:extLst>
            <c:ext xmlns:c16="http://schemas.microsoft.com/office/drawing/2014/chart" uri="{C3380CC4-5D6E-409C-BE32-E72D297353CC}">
              <c16:uniqueId val="{00000002-8777-430C-BE0A-0685B2597614}"/>
            </c:ext>
          </c:extLst>
        </c:ser>
        <c:ser>
          <c:idx val="3"/>
          <c:order val="3"/>
          <c:tx>
            <c:strRef>
              <c:f>Sheet1!$E$1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Sheet1!$E$2:$E$8</c:f>
              <c:numCache>
                <c:formatCode>0%</c:formatCode>
                <c:ptCount val="7"/>
                <c:pt idx="0">
                  <c:v>0.13504823151125403</c:v>
                </c:pt>
                <c:pt idx="1">
                  <c:v>0.1157556270096463</c:v>
                </c:pt>
                <c:pt idx="2">
                  <c:v>0.14469453376205788</c:v>
                </c:pt>
                <c:pt idx="3">
                  <c:v>9.6463022508038579E-2</c:v>
                </c:pt>
                <c:pt idx="4">
                  <c:v>0.10932475884244373</c:v>
                </c:pt>
                <c:pt idx="5">
                  <c:v>9.6463022508038579E-2</c:v>
                </c:pt>
                <c:pt idx="6">
                  <c:v>9.3247588424437297E-2</c:v>
                </c:pt>
              </c:numCache>
            </c:numRef>
          </c:val>
          <c:extLst>
            <c:ext xmlns:c16="http://schemas.microsoft.com/office/drawing/2014/chart" uri="{C3380CC4-5D6E-409C-BE32-E72D297353CC}">
              <c16:uniqueId val="{00000003-8777-430C-BE0A-0685B2597614}"/>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6042523572273155"/>
          <c:w val="1"/>
          <c:h val="0.13957476427726856"/>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558707611308396"/>
          <c:y val="8.1413600811141018E-2"/>
          <c:w val="0.52315454739771028"/>
          <c:h val="0.91858640796732194"/>
        </c:manualLayout>
      </c:layout>
      <c:barChart>
        <c:barDir val="bar"/>
        <c:grouping val="clustered"/>
        <c:varyColors val="0"/>
        <c:ser>
          <c:idx val="0"/>
          <c:order val="0"/>
          <c:tx>
            <c:strRef>
              <c:f>Sheet1!$B$1</c:f>
              <c:strCache>
                <c:ptCount val="1"/>
                <c:pt idx="0">
                  <c:v>2019</c:v>
                </c:pt>
              </c:strCache>
            </c:strRef>
          </c:tx>
          <c:spPr>
            <a:solidFill>
              <a:srgbClr val="70AD47">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Sheet1!$B$2:$B$8</c:f>
              <c:numCache>
                <c:formatCode>0%</c:formatCode>
                <c:ptCount val="7"/>
                <c:pt idx="1">
                  <c:v>0.82</c:v>
                </c:pt>
                <c:pt idx="2">
                  <c:v>0.77</c:v>
                </c:pt>
                <c:pt idx="3">
                  <c:v>0.82</c:v>
                </c:pt>
                <c:pt idx="4">
                  <c:v>0.88</c:v>
                </c:pt>
                <c:pt idx="5">
                  <c:v>0.89</c:v>
                </c:pt>
              </c:numCache>
            </c:numRef>
          </c:val>
          <c:extLst>
            <c:ext xmlns:c16="http://schemas.microsoft.com/office/drawing/2014/chart" uri="{C3380CC4-5D6E-409C-BE32-E72D297353CC}">
              <c16:uniqueId val="{00000000-99D9-42BF-B8BA-F8E6CBB450BD}"/>
            </c:ext>
          </c:extLst>
        </c:ser>
        <c:ser>
          <c:idx val="1"/>
          <c:order val="1"/>
          <c:tx>
            <c:strRef>
              <c:f>Sheet1!$C$1</c:f>
              <c:strCache>
                <c:ptCount val="1"/>
              </c:strCache>
            </c:strRef>
          </c:tx>
          <c:spPr>
            <a:solidFill>
              <a:srgbClr val="ED7D31">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Sheet1!$C$2:$C$8</c:f>
              <c:numCache>
                <c:formatCode>0%</c:formatCode>
                <c:ptCount val="7"/>
                <c:pt idx="1">
                  <c:v>-0.05</c:v>
                </c:pt>
                <c:pt idx="2">
                  <c:v>-0.05</c:v>
                </c:pt>
                <c:pt idx="3">
                  <c:v>-0.05</c:v>
                </c:pt>
                <c:pt idx="4">
                  <c:v>-0.02</c:v>
                </c:pt>
                <c:pt idx="5">
                  <c:v>-0.03</c:v>
                </c:pt>
              </c:numCache>
            </c:numRef>
          </c:val>
          <c:extLst>
            <c:ext xmlns:c16="http://schemas.microsoft.com/office/drawing/2014/chart" uri="{C3380CC4-5D6E-409C-BE32-E72D297353CC}">
              <c16:uniqueId val="{00000001-99D9-42BF-B8BA-F8E6CBB450BD}"/>
            </c:ext>
          </c:extLst>
        </c:ser>
        <c:ser>
          <c:idx val="2"/>
          <c:order val="2"/>
          <c:tx>
            <c:strRef>
              <c:f>Sheet1!$D$1</c:f>
              <c:strCache>
                <c:ptCount val="1"/>
                <c:pt idx="0">
                  <c:v>2025</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Sheet1!$D$2:$D$8</c:f>
              <c:numCache>
                <c:formatCode>0%</c:formatCode>
                <c:ptCount val="7"/>
                <c:pt idx="0">
                  <c:v>0.63344051446945349</c:v>
                </c:pt>
                <c:pt idx="1">
                  <c:v>0.65916398713826363</c:v>
                </c:pt>
                <c:pt idx="2">
                  <c:v>0.68167202572347263</c:v>
                </c:pt>
                <c:pt idx="3">
                  <c:v>0.68810289389067525</c:v>
                </c:pt>
                <c:pt idx="4">
                  <c:v>0.77491961414791011</c:v>
                </c:pt>
                <c:pt idx="5">
                  <c:v>0.78135048231511262</c:v>
                </c:pt>
                <c:pt idx="6">
                  <c:v>0.79099678456591649</c:v>
                </c:pt>
              </c:numCache>
            </c:numRef>
          </c:val>
          <c:extLst>
            <c:ext xmlns:c16="http://schemas.microsoft.com/office/drawing/2014/chart" uri="{C3380CC4-5D6E-409C-BE32-E72D297353CC}">
              <c16:uniqueId val="{00000002-99D9-42BF-B8BA-F8E6CBB450BD}"/>
            </c:ext>
          </c:extLst>
        </c:ser>
        <c:ser>
          <c:idx val="3"/>
          <c:order val="3"/>
          <c:tx>
            <c:strRef>
              <c:f>Sheet1!$E$1</c:f>
              <c:strCache>
                <c:ptCount val="1"/>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Izveidot sportistu ombudu vai iestādi valsts līmenī, kas aizstāvētu sportistu tiesības</c:v>
                </c:pt>
                <c:pt idx="1">
                  <c:v>Daudzu ārpus sacensību dopinga kontroļu veikšana</c:v>
                </c:pt>
                <c:pt idx="2">
                  <c:v>Starptautiskās politikas cīņai ar dopingu sportā uzlabošana</c:v>
                </c:pt>
                <c:pt idx="3">
                  <c:v>Stingrāku sankciju piemērošana dopinga lietošanā pieķertiem sportistiem</c:v>
                </c:pt>
                <c:pt idx="4">
                  <c:v>Treneru un sportistu atbalsta personāla zināšanu līmeņa paaugstināšana par antidopinga noteikumiem un dopinga kontroles procedūru </c:v>
                </c:pt>
                <c:pt idx="5">
                  <c:v>Labāka medicīniskā atbalsta piedāvāšana sportistiem</c:v>
                </c:pt>
                <c:pt idx="6">
                  <c:v>Rūpēties par sporta vērtībām, lai pasargāt sportu no dopinga</c:v>
                </c:pt>
              </c:strCache>
            </c:strRef>
          </c:cat>
          <c:val>
            <c:numRef>
              <c:f>Sheet1!$E$2:$E$8</c:f>
              <c:numCache>
                <c:formatCode>0%</c:formatCode>
                <c:ptCount val="7"/>
                <c:pt idx="0">
                  <c:v>-9.0032154340836001E-2</c:v>
                </c:pt>
                <c:pt idx="1">
                  <c:v>-9.3247588424437297E-2</c:v>
                </c:pt>
                <c:pt idx="2">
                  <c:v>-5.1446945337620599E-2</c:v>
                </c:pt>
                <c:pt idx="3">
                  <c:v>-9.0032154340836001E-2</c:v>
                </c:pt>
                <c:pt idx="4">
                  <c:v>-4.1800643086816698E-2</c:v>
                </c:pt>
                <c:pt idx="5">
                  <c:v>-3.53697749196141E-2</c:v>
                </c:pt>
                <c:pt idx="6">
                  <c:v>-5.1446945337620599E-2</c:v>
                </c:pt>
              </c:numCache>
            </c:numRef>
          </c:val>
          <c:extLst>
            <c:ext xmlns:c16="http://schemas.microsoft.com/office/drawing/2014/chart" uri="{C3380CC4-5D6E-409C-BE32-E72D297353CC}">
              <c16:uniqueId val="{00000003-99D9-42BF-B8BA-F8E6CBB450BD}"/>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10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0.25"/>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25341430730573006"/>
          <c:y val="1.2949716733027548E-2"/>
          <c:w val="0.1374033620307662"/>
          <c:h val="9.8055378612483965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Ļoti + drīzāk svarīgi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0.64</c:v>
                </c:pt>
                <c:pt idx="1">
                  <c:v>0.77966101694915257</c:v>
                </c:pt>
                <c:pt idx="2">
                  <c:v>0.68181818181818188</c:v>
                </c:pt>
                <c:pt idx="3">
                  <c:v>0.67741935483870974</c:v>
                </c:pt>
                <c:pt idx="4">
                  <c:v>0.70967741935483875</c:v>
                </c:pt>
                <c:pt idx="5">
                  <c:v>0.56578947368421051</c:v>
                </c:pt>
                <c:pt idx="7">
                  <c:v>0.70038910505836571</c:v>
                </c:pt>
                <c:pt idx="8">
                  <c:v>0.65306122448979598</c:v>
                </c:pt>
                <c:pt idx="10">
                  <c:v>0.83333333333333348</c:v>
                </c:pt>
                <c:pt idx="11">
                  <c:v>0.64516129032258063</c:v>
                </c:pt>
                <c:pt idx="12">
                  <c:v>0.62264150943396213</c:v>
                </c:pt>
                <c:pt idx="14">
                  <c:v>0.66666666666666652</c:v>
                </c:pt>
                <c:pt idx="15">
                  <c:v>0.72592592592592597</c:v>
                </c:pt>
                <c:pt idx="17">
                  <c:v>0.68810289389067525</c:v>
                </c:pt>
              </c:numCache>
            </c:numRef>
          </c:val>
          <c:extLst>
            <c:ext xmlns:c16="http://schemas.microsoft.com/office/drawing/2014/chart" uri="{C3380CC4-5D6E-409C-BE32-E72D297353CC}">
              <c16:uniqueId val="{00000000-16BD-4DCF-820A-7B2C56BFEF99}"/>
            </c:ext>
          </c:extLst>
        </c:ser>
        <c:ser>
          <c:idx val="1"/>
          <c:order val="1"/>
          <c:tx>
            <c:strRef>
              <c:f>Sheet1!$D$2</c:f>
              <c:strCache>
                <c:ptCount val="1"/>
                <c:pt idx="0">
                  <c:v>Ne svarīgi, ne nesvarīgi</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0.12</c:v>
                </c:pt>
                <c:pt idx="1">
                  <c:v>0.11864406779661017</c:v>
                </c:pt>
                <c:pt idx="2">
                  <c:v>4.5454545454545456E-2</c:v>
                </c:pt>
                <c:pt idx="3">
                  <c:v>0.12903225806451613</c:v>
                </c:pt>
                <c:pt idx="4">
                  <c:v>0</c:v>
                </c:pt>
                <c:pt idx="5">
                  <c:v>0.21052631578947367</c:v>
                </c:pt>
                <c:pt idx="7">
                  <c:v>0.12840466926070038</c:v>
                </c:pt>
                <c:pt idx="8">
                  <c:v>0.12244897959183673</c:v>
                </c:pt>
                <c:pt idx="10">
                  <c:v>5.5555555555555552E-2</c:v>
                </c:pt>
                <c:pt idx="11">
                  <c:v>0.12903225806451613</c:v>
                </c:pt>
                <c:pt idx="12">
                  <c:v>0.16352201257861634</c:v>
                </c:pt>
                <c:pt idx="14">
                  <c:v>0.14545454545454545</c:v>
                </c:pt>
                <c:pt idx="15">
                  <c:v>0.1037037037037037</c:v>
                </c:pt>
                <c:pt idx="17">
                  <c:v>0.12540192926045016</c:v>
                </c:pt>
              </c:numCache>
            </c:numRef>
          </c:val>
          <c:extLst>
            <c:ext xmlns:c16="http://schemas.microsoft.com/office/drawing/2014/chart" uri="{C3380CC4-5D6E-409C-BE32-E72D297353CC}">
              <c16:uniqueId val="{00000001-16BD-4DCF-820A-7B2C56BFEF99}"/>
            </c:ext>
          </c:extLst>
        </c:ser>
        <c:ser>
          <c:idx val="2"/>
          <c:order val="2"/>
          <c:tx>
            <c:strRef>
              <c:f>Sheet1!$E$2</c:f>
              <c:strCache>
                <c:ptCount val="1"/>
                <c:pt idx="0">
                  <c:v>Nemaz + drīzāk nav svarīgi</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0.08</c:v>
                </c:pt>
                <c:pt idx="1">
                  <c:v>6.7796610169491525E-2</c:v>
                </c:pt>
                <c:pt idx="2">
                  <c:v>9.0909090909090912E-2</c:v>
                </c:pt>
                <c:pt idx="3">
                  <c:v>6.4516129032258063E-2</c:v>
                </c:pt>
                <c:pt idx="4">
                  <c:v>0.16129032258064516</c:v>
                </c:pt>
                <c:pt idx="5">
                  <c:v>0.11842105263157894</c:v>
                </c:pt>
                <c:pt idx="7">
                  <c:v>7.0038910505836577E-2</c:v>
                </c:pt>
                <c:pt idx="8">
                  <c:v>0.16326530612244899</c:v>
                </c:pt>
                <c:pt idx="10">
                  <c:v>3.3333333333333333E-2</c:v>
                </c:pt>
                <c:pt idx="11">
                  <c:v>0.16129032258064516</c:v>
                </c:pt>
                <c:pt idx="12">
                  <c:v>9.4339622641509441E-2</c:v>
                </c:pt>
                <c:pt idx="14">
                  <c:v>8.484848484848484E-2</c:v>
                </c:pt>
                <c:pt idx="15">
                  <c:v>9.6296296296296297E-2</c:v>
                </c:pt>
                <c:pt idx="17">
                  <c:v>9.0032154340836001E-2</c:v>
                </c:pt>
              </c:numCache>
            </c:numRef>
          </c:val>
          <c:extLst>
            <c:ext xmlns:c16="http://schemas.microsoft.com/office/drawing/2014/chart" uri="{C3380CC4-5D6E-409C-BE32-E72D297353CC}">
              <c16:uniqueId val="{00000002-16BD-4DCF-820A-7B2C56BFEF99}"/>
            </c:ext>
          </c:extLst>
        </c:ser>
        <c:ser>
          <c:idx val="3"/>
          <c:order val="3"/>
          <c:tx>
            <c:strRef>
              <c:f>Sheet1!$F$2</c:f>
              <c:strCache>
                <c:ptCount val="1"/>
                <c:pt idx="0">
                  <c:v>Grūti pateikt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0.16</c:v>
                </c:pt>
                <c:pt idx="1">
                  <c:v>3.3898305084745763E-2</c:v>
                </c:pt>
                <c:pt idx="2">
                  <c:v>0.18181818181818182</c:v>
                </c:pt>
                <c:pt idx="3">
                  <c:v>0.12903225806451613</c:v>
                </c:pt>
                <c:pt idx="4">
                  <c:v>0.12903225806451613</c:v>
                </c:pt>
                <c:pt idx="5">
                  <c:v>0.10526315789473684</c:v>
                </c:pt>
                <c:pt idx="7">
                  <c:v>0.10116731517509728</c:v>
                </c:pt>
                <c:pt idx="8">
                  <c:v>6.1224489795918366E-2</c:v>
                </c:pt>
                <c:pt idx="10">
                  <c:v>7.7777777777777779E-2</c:v>
                </c:pt>
                <c:pt idx="11">
                  <c:v>6.4516129032258063E-2</c:v>
                </c:pt>
                <c:pt idx="12">
                  <c:v>0.11949685534591195</c:v>
                </c:pt>
                <c:pt idx="14">
                  <c:v>0.10303030303030303</c:v>
                </c:pt>
                <c:pt idx="15">
                  <c:v>7.407407407407407E-2</c:v>
                </c:pt>
                <c:pt idx="17">
                  <c:v>9.6463022508038579E-2</c:v>
                </c:pt>
              </c:numCache>
            </c:numRef>
          </c:val>
          <c:extLst>
            <c:ext xmlns:c16="http://schemas.microsoft.com/office/drawing/2014/chart" uri="{C3380CC4-5D6E-409C-BE32-E72D297353CC}">
              <c16:uniqueId val="{00000003-16BD-4DCF-820A-7B2C56BFEF9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4381421649019805"/>
          <c:y val="2.3597491191768767E-3"/>
          <c:w val="0.64848205403577031"/>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Ļoti + drīzāk svarīgi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0.6</c:v>
                </c:pt>
                <c:pt idx="1">
                  <c:v>0.74576271186440679</c:v>
                </c:pt>
                <c:pt idx="2">
                  <c:v>0.59090909090909083</c:v>
                </c:pt>
                <c:pt idx="3">
                  <c:v>0.64516129032258063</c:v>
                </c:pt>
                <c:pt idx="4">
                  <c:v>0.70967741935483875</c:v>
                </c:pt>
                <c:pt idx="5">
                  <c:v>0.56578947368421051</c:v>
                </c:pt>
                <c:pt idx="7">
                  <c:v>0.64980544747081725</c:v>
                </c:pt>
                <c:pt idx="8">
                  <c:v>0.73469387755102034</c:v>
                </c:pt>
                <c:pt idx="10">
                  <c:v>0.73333333333333328</c:v>
                </c:pt>
                <c:pt idx="11">
                  <c:v>0.61290322580645162</c:v>
                </c:pt>
                <c:pt idx="12">
                  <c:v>0.6352201257861636</c:v>
                </c:pt>
                <c:pt idx="14">
                  <c:v>0.66060606060606064</c:v>
                </c:pt>
                <c:pt idx="15">
                  <c:v>0.67407407407407405</c:v>
                </c:pt>
                <c:pt idx="17">
                  <c:v>0.65916398713826363</c:v>
                </c:pt>
              </c:numCache>
            </c:numRef>
          </c:val>
          <c:extLst>
            <c:ext xmlns:c16="http://schemas.microsoft.com/office/drawing/2014/chart" uri="{C3380CC4-5D6E-409C-BE32-E72D297353CC}">
              <c16:uniqueId val="{00000000-EFA8-42B9-B288-736104F1CE05}"/>
            </c:ext>
          </c:extLst>
        </c:ser>
        <c:ser>
          <c:idx val="1"/>
          <c:order val="1"/>
          <c:tx>
            <c:strRef>
              <c:f>Sheet1!$D$2</c:f>
              <c:strCache>
                <c:ptCount val="1"/>
                <c:pt idx="0">
                  <c:v>Ne svarīgi, ne nesvarīgi</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0.12</c:v>
                </c:pt>
                <c:pt idx="1">
                  <c:v>0.11864406779661017</c:v>
                </c:pt>
                <c:pt idx="2">
                  <c:v>9.0909090909090912E-2</c:v>
                </c:pt>
                <c:pt idx="3">
                  <c:v>0.12903225806451613</c:v>
                </c:pt>
                <c:pt idx="4">
                  <c:v>3.2258064516129031E-2</c:v>
                </c:pt>
                <c:pt idx="5">
                  <c:v>0.19736842105263158</c:v>
                </c:pt>
                <c:pt idx="7">
                  <c:v>0.14007782101167315</c:v>
                </c:pt>
                <c:pt idx="8">
                  <c:v>0.10204081632653061</c:v>
                </c:pt>
                <c:pt idx="10">
                  <c:v>6.6666666666666666E-2</c:v>
                </c:pt>
                <c:pt idx="11">
                  <c:v>0.22580645161290319</c:v>
                </c:pt>
                <c:pt idx="12">
                  <c:v>0.13207547169811321</c:v>
                </c:pt>
                <c:pt idx="14">
                  <c:v>0.12727272727272726</c:v>
                </c:pt>
                <c:pt idx="15">
                  <c:v>0.14074074074074075</c:v>
                </c:pt>
                <c:pt idx="17">
                  <c:v>0.13183279742765272</c:v>
                </c:pt>
              </c:numCache>
            </c:numRef>
          </c:val>
          <c:extLst>
            <c:ext xmlns:c16="http://schemas.microsoft.com/office/drawing/2014/chart" uri="{C3380CC4-5D6E-409C-BE32-E72D297353CC}">
              <c16:uniqueId val="{00000001-EFA8-42B9-B288-736104F1CE05}"/>
            </c:ext>
          </c:extLst>
        </c:ser>
        <c:ser>
          <c:idx val="2"/>
          <c:order val="2"/>
          <c:tx>
            <c:strRef>
              <c:f>Sheet1!$E$2</c:f>
              <c:strCache>
                <c:ptCount val="1"/>
                <c:pt idx="0">
                  <c:v>Nemaz + drīzāk nav svarīgi</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0.04</c:v>
                </c:pt>
                <c:pt idx="1">
                  <c:v>9.3220338983050849E-2</c:v>
                </c:pt>
                <c:pt idx="2">
                  <c:v>0.18181818181818182</c:v>
                </c:pt>
                <c:pt idx="3">
                  <c:v>9.6774193548387094E-2</c:v>
                </c:pt>
                <c:pt idx="4">
                  <c:v>0.16129032258064516</c:v>
                </c:pt>
                <c:pt idx="5">
                  <c:v>6.5789473684210523E-2</c:v>
                </c:pt>
                <c:pt idx="7">
                  <c:v>8.9494163424124515E-2</c:v>
                </c:pt>
                <c:pt idx="8">
                  <c:v>8.1632653061224497E-2</c:v>
                </c:pt>
                <c:pt idx="10">
                  <c:v>7.7777777777777779E-2</c:v>
                </c:pt>
                <c:pt idx="11">
                  <c:v>0.1129032258064516</c:v>
                </c:pt>
                <c:pt idx="12">
                  <c:v>9.4339622641509441E-2</c:v>
                </c:pt>
                <c:pt idx="14">
                  <c:v>6.6666666666666666E-2</c:v>
                </c:pt>
                <c:pt idx="15">
                  <c:v>0.1111111111111111</c:v>
                </c:pt>
                <c:pt idx="17">
                  <c:v>9.3247588424437297E-2</c:v>
                </c:pt>
              </c:numCache>
            </c:numRef>
          </c:val>
          <c:extLst>
            <c:ext xmlns:c16="http://schemas.microsoft.com/office/drawing/2014/chart" uri="{C3380CC4-5D6E-409C-BE32-E72D297353CC}">
              <c16:uniqueId val="{00000002-EFA8-42B9-B288-736104F1CE05}"/>
            </c:ext>
          </c:extLst>
        </c:ser>
        <c:ser>
          <c:idx val="3"/>
          <c:order val="3"/>
          <c:tx>
            <c:strRef>
              <c:f>Sheet1!$F$2</c:f>
              <c:strCache>
                <c:ptCount val="1"/>
                <c:pt idx="0">
                  <c:v>Grūti pateikt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0.24</c:v>
                </c:pt>
                <c:pt idx="1">
                  <c:v>4.2372881355932195E-2</c:v>
                </c:pt>
                <c:pt idx="2">
                  <c:v>0.13636363636363635</c:v>
                </c:pt>
                <c:pt idx="3">
                  <c:v>0.12903225806451613</c:v>
                </c:pt>
                <c:pt idx="4">
                  <c:v>9.6774193548387094E-2</c:v>
                </c:pt>
                <c:pt idx="5">
                  <c:v>0.17105263157894737</c:v>
                </c:pt>
                <c:pt idx="7">
                  <c:v>0.12062256809338522</c:v>
                </c:pt>
                <c:pt idx="8">
                  <c:v>8.1632653061224497E-2</c:v>
                </c:pt>
                <c:pt idx="10">
                  <c:v>0.12222222222222222</c:v>
                </c:pt>
                <c:pt idx="11">
                  <c:v>4.8387096774193547E-2</c:v>
                </c:pt>
                <c:pt idx="12">
                  <c:v>0.13836477987421383</c:v>
                </c:pt>
                <c:pt idx="14">
                  <c:v>0.14545454545454545</c:v>
                </c:pt>
                <c:pt idx="15">
                  <c:v>7.407407407407407E-2</c:v>
                </c:pt>
                <c:pt idx="17">
                  <c:v>0.1157556270096463</c:v>
                </c:pt>
              </c:numCache>
            </c:numRef>
          </c:val>
          <c:extLst>
            <c:ext xmlns:c16="http://schemas.microsoft.com/office/drawing/2014/chart" uri="{C3380CC4-5D6E-409C-BE32-E72D297353CC}">
              <c16:uniqueId val="{00000003-EFA8-42B9-B288-736104F1CE05}"/>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19216240487695"/>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Ļoti + drīzāk svarīgi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0.6</c:v>
                </c:pt>
                <c:pt idx="1">
                  <c:v>0.72881355932203395</c:v>
                </c:pt>
                <c:pt idx="2">
                  <c:v>0.72727272727272729</c:v>
                </c:pt>
                <c:pt idx="3">
                  <c:v>0.64516129032258063</c:v>
                </c:pt>
                <c:pt idx="4">
                  <c:v>0.5161290322580645</c:v>
                </c:pt>
                <c:pt idx="5">
                  <c:v>0.52631578947368418</c:v>
                </c:pt>
                <c:pt idx="7">
                  <c:v>0.62645914396887159</c:v>
                </c:pt>
                <c:pt idx="8">
                  <c:v>0.7142857142857143</c:v>
                </c:pt>
                <c:pt idx="10">
                  <c:v>0.76666666666666661</c:v>
                </c:pt>
                <c:pt idx="11">
                  <c:v>0.64516129032258063</c:v>
                </c:pt>
                <c:pt idx="12">
                  <c:v>0.55345911949685533</c:v>
                </c:pt>
                <c:pt idx="14">
                  <c:v>0.5757575757575758</c:v>
                </c:pt>
                <c:pt idx="15">
                  <c:v>0.71111111111111114</c:v>
                </c:pt>
                <c:pt idx="17">
                  <c:v>0.63344051446945349</c:v>
                </c:pt>
              </c:numCache>
            </c:numRef>
          </c:val>
          <c:extLst>
            <c:ext xmlns:c16="http://schemas.microsoft.com/office/drawing/2014/chart" uri="{C3380CC4-5D6E-409C-BE32-E72D297353CC}">
              <c16:uniqueId val="{00000000-1F89-4D86-A961-DCD00362F2A2}"/>
            </c:ext>
          </c:extLst>
        </c:ser>
        <c:ser>
          <c:idx val="1"/>
          <c:order val="1"/>
          <c:tx>
            <c:strRef>
              <c:f>Sheet1!$D$2</c:f>
              <c:strCache>
                <c:ptCount val="1"/>
                <c:pt idx="0">
                  <c:v>Ne svarīgi, ne nesvarīgi</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0.24</c:v>
                </c:pt>
                <c:pt idx="1">
                  <c:v>0.13559322033898305</c:v>
                </c:pt>
                <c:pt idx="2">
                  <c:v>4.5454545454545456E-2</c:v>
                </c:pt>
                <c:pt idx="3">
                  <c:v>0.16129032258064516</c:v>
                </c:pt>
                <c:pt idx="4">
                  <c:v>0.12903225806451613</c:v>
                </c:pt>
                <c:pt idx="5">
                  <c:v>0.15789473684210525</c:v>
                </c:pt>
                <c:pt idx="7">
                  <c:v>0.1556420233463035</c:v>
                </c:pt>
                <c:pt idx="8">
                  <c:v>8.1632653061224497E-2</c:v>
                </c:pt>
                <c:pt idx="10">
                  <c:v>6.6666666666666666E-2</c:v>
                </c:pt>
                <c:pt idx="11">
                  <c:v>0.16129032258064516</c:v>
                </c:pt>
                <c:pt idx="12">
                  <c:v>0.1761006289308176</c:v>
                </c:pt>
                <c:pt idx="14">
                  <c:v>0.15757575757575756</c:v>
                </c:pt>
                <c:pt idx="15">
                  <c:v>0.12592592592592591</c:v>
                </c:pt>
                <c:pt idx="17">
                  <c:v>0.14147909967845659</c:v>
                </c:pt>
              </c:numCache>
            </c:numRef>
          </c:val>
          <c:extLst>
            <c:ext xmlns:c16="http://schemas.microsoft.com/office/drawing/2014/chart" uri="{C3380CC4-5D6E-409C-BE32-E72D297353CC}">
              <c16:uniqueId val="{00000001-1F89-4D86-A961-DCD00362F2A2}"/>
            </c:ext>
          </c:extLst>
        </c:ser>
        <c:ser>
          <c:idx val="2"/>
          <c:order val="2"/>
          <c:tx>
            <c:strRef>
              <c:f>Sheet1!$E$2</c:f>
              <c:strCache>
                <c:ptCount val="1"/>
                <c:pt idx="0">
                  <c:v>Nemaz + drīzāk nav svarīgi</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0.04</c:v>
                </c:pt>
                <c:pt idx="1">
                  <c:v>7.6271186440677957E-2</c:v>
                </c:pt>
                <c:pt idx="2">
                  <c:v>0</c:v>
                </c:pt>
                <c:pt idx="3">
                  <c:v>6.4516129032258063E-2</c:v>
                </c:pt>
                <c:pt idx="4">
                  <c:v>0.12903225806451613</c:v>
                </c:pt>
                <c:pt idx="5">
                  <c:v>0.14473684210526316</c:v>
                </c:pt>
                <c:pt idx="7">
                  <c:v>8.1712062256809326E-2</c:v>
                </c:pt>
                <c:pt idx="8">
                  <c:v>0.10204081632653061</c:v>
                </c:pt>
                <c:pt idx="10">
                  <c:v>2.2222222222222223E-2</c:v>
                </c:pt>
                <c:pt idx="11">
                  <c:v>0.12903225806451613</c:v>
                </c:pt>
                <c:pt idx="12">
                  <c:v>0.11320754716981134</c:v>
                </c:pt>
                <c:pt idx="14">
                  <c:v>0.11515151515151516</c:v>
                </c:pt>
                <c:pt idx="15">
                  <c:v>6.6666666666666666E-2</c:v>
                </c:pt>
                <c:pt idx="17">
                  <c:v>9.0032154340836015E-2</c:v>
                </c:pt>
              </c:numCache>
            </c:numRef>
          </c:val>
          <c:extLst>
            <c:ext xmlns:c16="http://schemas.microsoft.com/office/drawing/2014/chart" uri="{C3380CC4-5D6E-409C-BE32-E72D297353CC}">
              <c16:uniqueId val="{00000002-1F89-4D86-A961-DCD00362F2A2}"/>
            </c:ext>
          </c:extLst>
        </c:ser>
        <c:ser>
          <c:idx val="3"/>
          <c:order val="3"/>
          <c:tx>
            <c:strRef>
              <c:f>Sheet1!$F$2</c:f>
              <c:strCache>
                <c:ptCount val="1"/>
                <c:pt idx="0">
                  <c:v>Grūti pateikt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0.12</c:v>
                </c:pt>
                <c:pt idx="1">
                  <c:v>5.9322033898305086E-2</c:v>
                </c:pt>
                <c:pt idx="2">
                  <c:v>0.22727272727272727</c:v>
                </c:pt>
                <c:pt idx="3">
                  <c:v>0.12903225806451613</c:v>
                </c:pt>
                <c:pt idx="4">
                  <c:v>0.22580645161290319</c:v>
                </c:pt>
                <c:pt idx="5">
                  <c:v>0.17105263157894737</c:v>
                </c:pt>
                <c:pt idx="7">
                  <c:v>0.13618677042801555</c:v>
                </c:pt>
                <c:pt idx="8">
                  <c:v>0.10204081632653061</c:v>
                </c:pt>
                <c:pt idx="10">
                  <c:v>0.14444444444444443</c:v>
                </c:pt>
                <c:pt idx="11">
                  <c:v>6.4516129032258063E-2</c:v>
                </c:pt>
                <c:pt idx="12">
                  <c:v>0.15723270440251572</c:v>
                </c:pt>
                <c:pt idx="14">
                  <c:v>0.15151515151515152</c:v>
                </c:pt>
                <c:pt idx="15">
                  <c:v>9.6296296296296297E-2</c:v>
                </c:pt>
                <c:pt idx="17">
                  <c:v>0.13504823151125403</c:v>
                </c:pt>
              </c:numCache>
            </c:numRef>
          </c:val>
          <c:extLst>
            <c:ext xmlns:c16="http://schemas.microsoft.com/office/drawing/2014/chart" uri="{C3380CC4-5D6E-409C-BE32-E72D297353CC}">
              <c16:uniqueId val="{00000003-1F89-4D86-A961-DCD00362F2A2}"/>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19216240487695"/>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CD09-4D45-812E-196AA5699434}"/>
              </c:ext>
            </c:extLst>
          </c:dPt>
          <c:dPt>
            <c:idx val="1"/>
            <c:bubble3D val="0"/>
            <c:extLst>
              <c:ext xmlns:c16="http://schemas.microsoft.com/office/drawing/2014/chart" uri="{C3380CC4-5D6E-409C-BE32-E72D297353CC}">
                <c16:uniqueId val="{00000003-CD09-4D45-812E-196AA5699434}"/>
              </c:ext>
            </c:extLst>
          </c:dPt>
          <c:dPt>
            <c:idx val="2"/>
            <c:bubble3D val="0"/>
            <c:spPr>
              <a:solidFill>
                <a:schemeClr val="accent2"/>
              </a:solidFill>
            </c:spPr>
            <c:extLst>
              <c:ext xmlns:c16="http://schemas.microsoft.com/office/drawing/2014/chart" uri="{C3380CC4-5D6E-409C-BE32-E72D297353CC}">
                <c16:uniqueId val="{00000005-CD09-4D45-812E-196AA5699434}"/>
              </c:ext>
            </c:extLst>
          </c:dPt>
          <c:dPt>
            <c:idx val="3"/>
            <c:bubble3D val="0"/>
            <c:spPr>
              <a:solidFill>
                <a:schemeClr val="accent2">
                  <a:lumMod val="75000"/>
                </a:schemeClr>
              </a:solidFill>
            </c:spPr>
            <c:extLst>
              <c:ext xmlns:c16="http://schemas.microsoft.com/office/drawing/2014/chart" uri="{C3380CC4-5D6E-409C-BE32-E72D297353CC}">
                <c16:uniqueId val="{00000007-CD09-4D45-812E-196AA5699434}"/>
              </c:ext>
            </c:extLst>
          </c:dPt>
          <c:dPt>
            <c:idx val="4"/>
            <c:bubble3D val="0"/>
            <c:spPr>
              <a:solidFill>
                <a:schemeClr val="bg1">
                  <a:lumMod val="65000"/>
                </a:schemeClr>
              </a:solidFill>
            </c:spPr>
            <c:extLst>
              <c:ext xmlns:c16="http://schemas.microsoft.com/office/drawing/2014/chart" uri="{C3380CC4-5D6E-409C-BE32-E72D297353CC}">
                <c16:uniqueId val="{00000009-CD09-4D45-812E-196AA5699434}"/>
              </c:ext>
            </c:extLst>
          </c:dPt>
          <c:dPt>
            <c:idx val="6"/>
            <c:bubble3D val="0"/>
            <c:extLst>
              <c:ext xmlns:c16="http://schemas.microsoft.com/office/drawing/2014/chart" uri="{C3380CC4-5D6E-409C-BE32-E72D297353CC}">
                <c16:uniqueId val="{0000000A-CD09-4D45-812E-196AA5699434}"/>
              </c:ext>
            </c:extLst>
          </c:dPt>
          <c:dLbls>
            <c:dLbl>
              <c:idx val="0"/>
              <c:layout>
                <c:manualLayout>
                  <c:x val="0.14746289466592905"/>
                  <c:y val="-8.151252505418775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09-4D45-812E-196AA5699434}"/>
                </c:ext>
              </c:extLst>
            </c:dLbl>
            <c:dLbl>
              <c:idx val="1"/>
              <c:layout>
                <c:manualLayout>
                  <c:x val="-0.1481862019308893"/>
                  <c:y val="0.1396662523830374"/>
                </c:manualLayout>
              </c:layout>
              <c:spPr>
                <a:noFill/>
                <a:ln>
                  <a:noFill/>
                </a:ln>
                <a:effectLst/>
              </c:spPr>
              <c:txPr>
                <a:bodyPr wrap="square" lIns="38100" tIns="19050" rIns="38100" bIns="19050" anchor="ctr">
                  <a:noAutofit/>
                </a:bodyPr>
                <a:lstStyle/>
                <a:p>
                  <a:pPr>
                    <a:defRPr sz="11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CD09-4D45-812E-196AA5699434}"/>
                </c:ext>
              </c:extLst>
            </c:dLbl>
            <c:dLbl>
              <c:idx val="2"/>
              <c:layout>
                <c:manualLayout>
                  <c:x val="-0.14445952074292936"/>
                  <c:y val="8.674936021734933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09-4D45-812E-196AA5699434}"/>
                </c:ext>
              </c:extLst>
            </c:dLbl>
            <c:dLbl>
              <c:idx val="3"/>
              <c:layout>
                <c:manualLayout>
                  <c:x val="-0.18708762250499789"/>
                  <c:y val="2.86035196884442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09-4D45-812E-196AA5699434}"/>
                </c:ext>
              </c:extLst>
            </c:dLbl>
            <c:dLbl>
              <c:idx val="4"/>
              <c:layout>
                <c:manualLayout>
                  <c:x val="-0.1717219608233306"/>
                  <c:y val="-0.1226963065299983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09-4D45-812E-196AA5699434}"/>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D09-4D45-812E-196AA5699434}"/>
                </c:ext>
              </c:extLst>
            </c:dLbl>
            <c:spPr>
              <a:noFill/>
              <a:ln>
                <a:noFill/>
              </a:ln>
              <a:effectLst/>
            </c:spPr>
            <c:txPr>
              <a:bodyPr wrap="square" lIns="38100" tIns="19050" rIns="38100" bIns="19050" anchor="ctr">
                <a:spAutoFit/>
              </a:bodyPr>
              <a:lstStyle/>
              <a:p>
                <a:pPr>
                  <a:defRPr sz="11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Jā</c:v>
                </c:pt>
                <c:pt idx="1">
                  <c:v>Drīzāk jā</c:v>
                </c:pt>
                <c:pt idx="2">
                  <c:v>Drīzāk nē</c:v>
                </c:pt>
                <c:pt idx="3">
                  <c:v>Nē</c:v>
                </c:pt>
                <c:pt idx="4">
                  <c:v>Grūti pateikt</c:v>
                </c:pt>
              </c:strCache>
            </c:strRef>
          </c:cat>
          <c:val>
            <c:numRef>
              <c:f>Sheet1!$B$2:$B$6</c:f>
              <c:numCache>
                <c:formatCode>0%</c:formatCode>
                <c:ptCount val="5"/>
                <c:pt idx="0">
                  <c:v>0.56913183279742763</c:v>
                </c:pt>
                <c:pt idx="1">
                  <c:v>0.10610932475884244</c:v>
                </c:pt>
                <c:pt idx="2">
                  <c:v>4.8231511254019289E-2</c:v>
                </c:pt>
                <c:pt idx="3">
                  <c:v>0.24115755627009647</c:v>
                </c:pt>
                <c:pt idx="4">
                  <c:v>3.5369774919614148E-2</c:v>
                </c:pt>
              </c:numCache>
            </c:numRef>
          </c:val>
          <c:extLst>
            <c:ext xmlns:c16="http://schemas.microsoft.com/office/drawing/2014/chart" uri="{C3380CC4-5D6E-409C-BE32-E72D297353CC}">
              <c16:uniqueId val="{0000000B-CD09-4D45-812E-196AA5699434}"/>
            </c:ext>
          </c:extLst>
        </c:ser>
        <c:dLbls>
          <c:showLegendKey val="0"/>
          <c:showVal val="0"/>
          <c:showCatName val="0"/>
          <c:showSerName val="0"/>
          <c:showPercent val="0"/>
          <c:showBubbleSize val="0"/>
          <c:showLeaderLines val="1"/>
        </c:dLbls>
        <c:firstSliceAng val="333"/>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Jā + drīzāk jā</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0.52</c:v>
                </c:pt>
                <c:pt idx="1">
                  <c:v>0.69491525423728817</c:v>
                </c:pt>
                <c:pt idx="2">
                  <c:v>0.63636363636363635</c:v>
                </c:pt>
                <c:pt idx="3">
                  <c:v>0.70967741935483852</c:v>
                </c:pt>
                <c:pt idx="4">
                  <c:v>0.67741935483870963</c:v>
                </c:pt>
                <c:pt idx="5">
                  <c:v>0.71052631578947367</c:v>
                </c:pt>
                <c:pt idx="7">
                  <c:v>0.64202334630350189</c:v>
                </c:pt>
                <c:pt idx="8">
                  <c:v>0.87755102040816324</c:v>
                </c:pt>
                <c:pt idx="10">
                  <c:v>0.7</c:v>
                </c:pt>
                <c:pt idx="11">
                  <c:v>0.77419354838709664</c:v>
                </c:pt>
                <c:pt idx="12">
                  <c:v>0.62264150943396235</c:v>
                </c:pt>
                <c:pt idx="14">
                  <c:v>0.66666666666666674</c:v>
                </c:pt>
                <c:pt idx="15">
                  <c:v>0.68888888888888888</c:v>
                </c:pt>
                <c:pt idx="17">
                  <c:v>0.67524115755627012</c:v>
                </c:pt>
              </c:numCache>
            </c:numRef>
          </c:val>
          <c:extLst>
            <c:ext xmlns:c16="http://schemas.microsoft.com/office/drawing/2014/chart" uri="{C3380CC4-5D6E-409C-BE32-E72D297353CC}">
              <c16:uniqueId val="{00000000-5F46-4EE7-90F1-23F1A1FCB471}"/>
            </c:ext>
          </c:extLst>
        </c:ser>
        <c:ser>
          <c:idx val="1"/>
          <c:order val="1"/>
          <c:tx>
            <c:strRef>
              <c:f>Sheet1!$D$2</c:f>
              <c:strCache>
                <c:ptCount val="1"/>
                <c:pt idx="0">
                  <c:v>Nē + drīzāk nē</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0.32</c:v>
                </c:pt>
                <c:pt idx="1">
                  <c:v>0.30508474576271188</c:v>
                </c:pt>
                <c:pt idx="2">
                  <c:v>0.27272727272727271</c:v>
                </c:pt>
                <c:pt idx="3">
                  <c:v>0.25806451612903225</c:v>
                </c:pt>
                <c:pt idx="4">
                  <c:v>0.32258064516129031</c:v>
                </c:pt>
                <c:pt idx="5">
                  <c:v>0.25</c:v>
                </c:pt>
                <c:pt idx="7">
                  <c:v>0.31517509727626458</c:v>
                </c:pt>
                <c:pt idx="8">
                  <c:v>0.12244897959183673</c:v>
                </c:pt>
                <c:pt idx="10">
                  <c:v>0.23333333333333331</c:v>
                </c:pt>
                <c:pt idx="11">
                  <c:v>0.17741935483870969</c:v>
                </c:pt>
                <c:pt idx="12">
                  <c:v>0.36477987421383645</c:v>
                </c:pt>
                <c:pt idx="14">
                  <c:v>0.28484848484848485</c:v>
                </c:pt>
                <c:pt idx="15">
                  <c:v>0.29629629629629628</c:v>
                </c:pt>
                <c:pt idx="17">
                  <c:v>0.28938906752411575</c:v>
                </c:pt>
              </c:numCache>
            </c:numRef>
          </c:val>
          <c:extLst>
            <c:ext xmlns:c16="http://schemas.microsoft.com/office/drawing/2014/chart" uri="{C3380CC4-5D6E-409C-BE32-E72D297353CC}">
              <c16:uniqueId val="{00000001-5F46-4EE7-90F1-23F1A1FCB471}"/>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General</c:formatCode>
                <c:ptCount val="18"/>
                <c:pt idx="0" formatCode="0%">
                  <c:v>0.16</c:v>
                </c:pt>
                <c:pt idx="2" formatCode="0%">
                  <c:v>9.0909090909090912E-2</c:v>
                </c:pt>
                <c:pt idx="3" formatCode="0%">
                  <c:v>3.2258064516129031E-2</c:v>
                </c:pt>
                <c:pt idx="5" formatCode="0%">
                  <c:v>3.9473684210526314E-2</c:v>
                </c:pt>
                <c:pt idx="7" formatCode="0%">
                  <c:v>4.2801556420233464E-2</c:v>
                </c:pt>
                <c:pt idx="10" formatCode="0%">
                  <c:v>6.6666666666666666E-2</c:v>
                </c:pt>
                <c:pt idx="11" formatCode="0%">
                  <c:v>4.8387096774193547E-2</c:v>
                </c:pt>
                <c:pt idx="12" formatCode="0%">
                  <c:v>1.257861635220126E-2</c:v>
                </c:pt>
                <c:pt idx="14" formatCode="0%">
                  <c:v>4.8484848484848485E-2</c:v>
                </c:pt>
                <c:pt idx="15" formatCode="0%">
                  <c:v>1.4814814814814815E-2</c:v>
                </c:pt>
                <c:pt idx="17" formatCode="0%">
                  <c:v>3.5369774919614148E-2</c:v>
                </c:pt>
              </c:numCache>
            </c:numRef>
          </c:val>
          <c:extLst>
            <c:ext xmlns:c16="http://schemas.microsoft.com/office/drawing/2014/chart" uri="{C3380CC4-5D6E-409C-BE32-E72D297353CC}">
              <c16:uniqueId val="{00000002-5F46-4EE7-90F1-23F1A1FCB471}"/>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962535352280114"/>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63536890069448"/>
          <c:y val="4.6398687798314964E-3"/>
          <c:w val="0.48099652231734491"/>
          <c:h val="0.97043476475593848"/>
        </c:manualLayout>
      </c:layout>
      <c:barChart>
        <c:barDir val="bar"/>
        <c:grouping val="clustered"/>
        <c:varyColors val="0"/>
        <c:ser>
          <c:idx val="0"/>
          <c:order val="0"/>
          <c:tx>
            <c:strRef>
              <c:f>Sheet1!$B$1</c:f>
              <c:strCache>
                <c:ptCount val="1"/>
                <c:pt idx="0">
                  <c:v>1.izvēle</c:v>
                </c:pt>
              </c:strCache>
            </c:strRef>
          </c:tx>
          <c:spPr>
            <a:solidFill>
              <a:schemeClr val="accent2"/>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0-10C2-4F40-B831-6AFAAE668D3E}"/>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Grūti pateikt</c:v>
                </c:pt>
                <c:pt idx="1">
                  <c:v>Vērstos Latvijas Olimpiska komitejā</c:v>
                </c:pt>
                <c:pt idx="2">
                  <c:v>Vērstos savā sporta federācijā</c:v>
                </c:pt>
                <c:pt idx="3">
                  <c:v>Izmantotu citus resursus</c:v>
                </c:pt>
                <c:pt idx="4">
                  <c:v>Vērstos pie uztura speciālista\ fizioterapeita</c:v>
                </c:pt>
                <c:pt idx="5">
                  <c:v>Jautātu kolēģiem\ sportistiem</c:v>
                </c:pt>
                <c:pt idx="6">
                  <c:v>Vērstos Latvijas Olimpiskajā vienībā</c:v>
                </c:pt>
                <c:pt idx="7">
                  <c:v>Jautātu vecākiem, ģimenei, draugiem</c:v>
                </c:pt>
                <c:pt idx="8">
                  <c:v>Vērstos pie sava ģimenes ārsta</c:v>
                </c:pt>
                <c:pt idx="9">
                  <c:v>Vērstos pie sporta federācijas ārsta</c:v>
                </c:pt>
                <c:pt idx="10">
                  <c:v>Meklētu internetā</c:v>
                </c:pt>
                <c:pt idx="11">
                  <c:v>Meklētu Pasaules Antidopinga aģentūras (WADA) resursos</c:v>
                </c:pt>
                <c:pt idx="12">
                  <c:v>Vērstos pie sava personīgā vai kluba trenera</c:v>
                </c:pt>
                <c:pt idx="13">
                  <c:v>Vērstos Nacionālā Antidopinga organizācijā (Latvijas Antidopinga birojā)</c:v>
                </c:pt>
                <c:pt idx="14">
                  <c:v>Vērstos pie sava sporta ārsta</c:v>
                </c:pt>
              </c:strCache>
            </c:strRef>
          </c:cat>
          <c:val>
            <c:numRef>
              <c:f>Sheet1!$B$2:$B$16</c:f>
              <c:numCache>
                <c:formatCode>0%</c:formatCode>
                <c:ptCount val="15"/>
                <c:pt idx="0">
                  <c:v>1.9292604501607719E-2</c:v>
                </c:pt>
                <c:pt idx="1">
                  <c:v>6.4308681672025723E-3</c:v>
                </c:pt>
                <c:pt idx="2">
                  <c:v>1.607717041800643E-2</c:v>
                </c:pt>
                <c:pt idx="3">
                  <c:v>1.607717041800643E-2</c:v>
                </c:pt>
                <c:pt idx="4">
                  <c:v>1.9292604501607719E-2</c:v>
                </c:pt>
                <c:pt idx="5">
                  <c:v>2.5723472668810289E-2</c:v>
                </c:pt>
                <c:pt idx="6">
                  <c:v>2.8938906752411574E-2</c:v>
                </c:pt>
                <c:pt idx="7">
                  <c:v>3.215434083601286E-2</c:v>
                </c:pt>
                <c:pt idx="8">
                  <c:v>3.8585209003215437E-2</c:v>
                </c:pt>
                <c:pt idx="9">
                  <c:v>6.4308681672025719E-2</c:v>
                </c:pt>
                <c:pt idx="10">
                  <c:v>7.0739549839228297E-2</c:v>
                </c:pt>
                <c:pt idx="11">
                  <c:v>0.10932475884244373</c:v>
                </c:pt>
                <c:pt idx="12">
                  <c:v>0.11254019292604502</c:v>
                </c:pt>
                <c:pt idx="13">
                  <c:v>0.18006430868167203</c:v>
                </c:pt>
                <c:pt idx="14">
                  <c:v>0.26045016077170419</c:v>
                </c:pt>
              </c:numCache>
            </c:numRef>
          </c:val>
          <c:extLst>
            <c:ext xmlns:c16="http://schemas.microsoft.com/office/drawing/2014/chart" uri="{C3380CC4-5D6E-409C-BE32-E72D297353CC}">
              <c16:uniqueId val="{00000002-10C2-4F40-B831-6AFAAE668D3E}"/>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05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90202492804344"/>
          <c:y val="9.6569924381488068E-3"/>
          <c:w val="0.54409797507195656"/>
          <c:h val="0.98255852367231911"/>
        </c:manualLayout>
      </c:layout>
      <c:barChart>
        <c:barDir val="bar"/>
        <c:grouping val="stacked"/>
        <c:varyColors val="0"/>
        <c:ser>
          <c:idx val="0"/>
          <c:order val="0"/>
          <c:tx>
            <c:strRef>
              <c:f>Sheet1!$B$2</c:f>
              <c:strCache>
                <c:ptCount val="1"/>
                <c:pt idx="0">
                  <c:v>1.izvēle</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DB8B-499B-800C-3CD2ADEF6C3F}"/>
              </c:ext>
            </c:extLst>
          </c:dPt>
          <c:dPt>
            <c:idx val="1"/>
            <c:invertIfNegative val="0"/>
            <c:bubble3D val="0"/>
            <c:extLst>
              <c:ext xmlns:c16="http://schemas.microsoft.com/office/drawing/2014/chart" uri="{C3380CC4-5D6E-409C-BE32-E72D297353CC}">
                <c16:uniqueId val="{00000003-DB8B-499B-800C-3CD2ADEF6C3F}"/>
              </c:ext>
            </c:extLst>
          </c:dPt>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Grūti pateikt</c:v>
                </c:pt>
                <c:pt idx="1">
                  <c:v>Vērstos Latvijas Olimpiska komitejā</c:v>
                </c:pt>
                <c:pt idx="2">
                  <c:v>Izmantotu citus resursus</c:v>
                </c:pt>
                <c:pt idx="3">
                  <c:v>Jautātu vecākiem, ģimenei, draugiem</c:v>
                </c:pt>
                <c:pt idx="4">
                  <c:v>Jautātu kolēģiem\ sportistiem</c:v>
                </c:pt>
                <c:pt idx="5">
                  <c:v>Vērstos savā sporta federācijā</c:v>
                </c:pt>
                <c:pt idx="6">
                  <c:v>Vērstos pie uztura speciālista\ fizioterapeita</c:v>
                </c:pt>
                <c:pt idx="7">
                  <c:v>Vērstos Latvijas Olimpiskajā vienībā</c:v>
                </c:pt>
                <c:pt idx="8">
                  <c:v>Vērstos pie sava ģimenes ārsta</c:v>
                </c:pt>
                <c:pt idx="9">
                  <c:v>Vērstos pie sporta federācijas ārsta</c:v>
                </c:pt>
                <c:pt idx="10">
                  <c:v>Meklētu internetā</c:v>
                </c:pt>
                <c:pt idx="11">
                  <c:v>Vērstos pie sava personīgā vai kluba trenera</c:v>
                </c:pt>
                <c:pt idx="12">
                  <c:v>Meklētu Pasaules Antidopinga aģentūras (WADA) resursos</c:v>
                </c:pt>
                <c:pt idx="13">
                  <c:v>Vērstos Nacionālā Antidopinga organizācijā (Latvijas Antidopinga birojā)</c:v>
                </c:pt>
                <c:pt idx="14">
                  <c:v>Vērstos pie sava sporta ārsta</c:v>
                </c:pt>
              </c:strCache>
            </c:strRef>
          </c:cat>
          <c:val>
            <c:numRef>
              <c:f>Sheet1!$B$3:$B$17</c:f>
              <c:numCache>
                <c:formatCode>0%</c:formatCode>
                <c:ptCount val="15"/>
                <c:pt idx="0">
                  <c:v>1.9292604501607719E-2</c:v>
                </c:pt>
                <c:pt idx="1">
                  <c:v>6.4308681672025723E-3</c:v>
                </c:pt>
                <c:pt idx="2">
                  <c:v>1.607717041800643E-2</c:v>
                </c:pt>
                <c:pt idx="3">
                  <c:v>3.215434083601286E-2</c:v>
                </c:pt>
                <c:pt idx="4">
                  <c:v>2.5723472668810289E-2</c:v>
                </c:pt>
                <c:pt idx="5">
                  <c:v>1.607717041800643E-2</c:v>
                </c:pt>
                <c:pt idx="6">
                  <c:v>1.9292604501607719E-2</c:v>
                </c:pt>
                <c:pt idx="7">
                  <c:v>2.8938906752411574E-2</c:v>
                </c:pt>
                <c:pt idx="8">
                  <c:v>3.8585209003215437E-2</c:v>
                </c:pt>
                <c:pt idx="9">
                  <c:v>6.4308681672025719E-2</c:v>
                </c:pt>
                <c:pt idx="10">
                  <c:v>7.0739549839228297E-2</c:v>
                </c:pt>
                <c:pt idx="11">
                  <c:v>0.11254019292604502</c:v>
                </c:pt>
                <c:pt idx="12">
                  <c:v>0.10932475884244373</c:v>
                </c:pt>
                <c:pt idx="13">
                  <c:v>0.18006430868167203</c:v>
                </c:pt>
                <c:pt idx="14">
                  <c:v>0.26045016077170419</c:v>
                </c:pt>
              </c:numCache>
            </c:numRef>
          </c:val>
          <c:extLst>
            <c:ext xmlns:c16="http://schemas.microsoft.com/office/drawing/2014/chart" uri="{C3380CC4-5D6E-409C-BE32-E72D297353CC}">
              <c16:uniqueId val="{00000008-DB8B-499B-800C-3CD2ADEF6C3F}"/>
            </c:ext>
          </c:extLst>
        </c:ser>
        <c:ser>
          <c:idx val="1"/>
          <c:order val="1"/>
          <c:tx>
            <c:strRef>
              <c:f>Sheet1!$C$2</c:f>
              <c:strCache>
                <c:ptCount val="1"/>
                <c:pt idx="0">
                  <c:v>2.izvēle</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Grūti pateikt</c:v>
                </c:pt>
                <c:pt idx="1">
                  <c:v>Vērstos Latvijas Olimpiska komitejā</c:v>
                </c:pt>
                <c:pt idx="2">
                  <c:v>Izmantotu citus resursus</c:v>
                </c:pt>
                <c:pt idx="3">
                  <c:v>Jautātu vecākiem, ģimenei, draugiem</c:v>
                </c:pt>
                <c:pt idx="4">
                  <c:v>Jautātu kolēģiem\ sportistiem</c:v>
                </c:pt>
                <c:pt idx="5">
                  <c:v>Vērstos savā sporta federācijā</c:v>
                </c:pt>
                <c:pt idx="6">
                  <c:v>Vērstos pie uztura speciālista\ fizioterapeita</c:v>
                </c:pt>
                <c:pt idx="7">
                  <c:v>Vērstos Latvijas Olimpiskajā vienībā</c:v>
                </c:pt>
                <c:pt idx="8">
                  <c:v>Vērstos pie sava ģimenes ārsta</c:v>
                </c:pt>
                <c:pt idx="9">
                  <c:v>Vērstos pie sporta federācijas ārsta</c:v>
                </c:pt>
                <c:pt idx="10">
                  <c:v>Meklētu internetā</c:v>
                </c:pt>
                <c:pt idx="11">
                  <c:v>Vērstos pie sava personīgā vai kluba trenera</c:v>
                </c:pt>
                <c:pt idx="12">
                  <c:v>Meklētu Pasaules Antidopinga aģentūras (WADA) resursos</c:v>
                </c:pt>
                <c:pt idx="13">
                  <c:v>Vērstos Nacionālā Antidopinga organizācijā (Latvijas Antidopinga birojā)</c:v>
                </c:pt>
                <c:pt idx="14">
                  <c:v>Vērstos pie sava sporta ārsta</c:v>
                </c:pt>
              </c:strCache>
            </c:strRef>
          </c:cat>
          <c:val>
            <c:numRef>
              <c:f>Sheet1!$C$3:$C$17</c:f>
              <c:numCache>
                <c:formatCode>0%</c:formatCode>
                <c:ptCount val="15"/>
                <c:pt idx="1">
                  <c:v>1.9292604501607719E-2</c:v>
                </c:pt>
                <c:pt idx="2">
                  <c:v>1.9292604501607719E-2</c:v>
                </c:pt>
                <c:pt idx="3">
                  <c:v>2.5723472668810289E-2</c:v>
                </c:pt>
                <c:pt idx="4">
                  <c:v>2.2508038585209004E-2</c:v>
                </c:pt>
                <c:pt idx="5">
                  <c:v>4.1800643086816719E-2</c:v>
                </c:pt>
                <c:pt idx="6">
                  <c:v>4.8231511254019289E-2</c:v>
                </c:pt>
                <c:pt idx="7">
                  <c:v>4.5016077170418008E-2</c:v>
                </c:pt>
                <c:pt idx="8">
                  <c:v>6.4308681672025719E-2</c:v>
                </c:pt>
                <c:pt idx="9">
                  <c:v>9.9678456591639875E-2</c:v>
                </c:pt>
                <c:pt idx="10">
                  <c:v>8.0385852090032156E-2</c:v>
                </c:pt>
                <c:pt idx="11">
                  <c:v>9.9678456591639875E-2</c:v>
                </c:pt>
                <c:pt idx="12">
                  <c:v>9.9678456591639875E-2</c:v>
                </c:pt>
                <c:pt idx="13">
                  <c:v>0.15755627009646303</c:v>
                </c:pt>
                <c:pt idx="14">
                  <c:v>0.13826366559485531</c:v>
                </c:pt>
              </c:numCache>
            </c:numRef>
          </c:val>
          <c:extLst>
            <c:ext xmlns:c16="http://schemas.microsoft.com/office/drawing/2014/chart" uri="{C3380CC4-5D6E-409C-BE32-E72D297353CC}">
              <c16:uniqueId val="{00000012-DB8B-499B-800C-3CD2ADEF6C3F}"/>
            </c:ext>
          </c:extLst>
        </c:ser>
        <c:ser>
          <c:idx val="2"/>
          <c:order val="2"/>
          <c:tx>
            <c:strRef>
              <c:f>Sheet1!$D$2</c:f>
              <c:strCache>
                <c:ptCount val="1"/>
                <c:pt idx="0">
                  <c:v>3.izvēle</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Grūti pateikt</c:v>
                </c:pt>
                <c:pt idx="1">
                  <c:v>Vērstos Latvijas Olimpiska komitejā</c:v>
                </c:pt>
                <c:pt idx="2">
                  <c:v>Izmantotu citus resursus</c:v>
                </c:pt>
                <c:pt idx="3">
                  <c:v>Jautātu vecākiem, ģimenei, draugiem</c:v>
                </c:pt>
                <c:pt idx="4">
                  <c:v>Jautātu kolēģiem\ sportistiem</c:v>
                </c:pt>
                <c:pt idx="5">
                  <c:v>Vērstos savā sporta federācijā</c:v>
                </c:pt>
                <c:pt idx="6">
                  <c:v>Vērstos pie uztura speciālista\ fizioterapeita</c:v>
                </c:pt>
                <c:pt idx="7">
                  <c:v>Vērstos Latvijas Olimpiskajā vienībā</c:v>
                </c:pt>
                <c:pt idx="8">
                  <c:v>Vērstos pie sava ģimenes ārsta</c:v>
                </c:pt>
                <c:pt idx="9">
                  <c:v>Vērstos pie sporta federācijas ārsta</c:v>
                </c:pt>
                <c:pt idx="10">
                  <c:v>Meklētu internetā</c:v>
                </c:pt>
                <c:pt idx="11">
                  <c:v>Vērstos pie sava personīgā vai kluba trenera</c:v>
                </c:pt>
                <c:pt idx="12">
                  <c:v>Meklētu Pasaules Antidopinga aģentūras (WADA) resursos</c:v>
                </c:pt>
                <c:pt idx="13">
                  <c:v>Vērstos Nacionālā Antidopinga organizācijā (Latvijas Antidopinga birojā)</c:v>
                </c:pt>
                <c:pt idx="14">
                  <c:v>Vērstos pie sava sporta ārsta</c:v>
                </c:pt>
              </c:strCache>
            </c:strRef>
          </c:cat>
          <c:val>
            <c:numRef>
              <c:f>Sheet1!$D$3:$D$17</c:f>
              <c:numCache>
                <c:formatCode>0%</c:formatCode>
                <c:ptCount val="15"/>
                <c:pt idx="1">
                  <c:v>6.4308681672025723E-3</c:v>
                </c:pt>
                <c:pt idx="2">
                  <c:v>1.2861736334405145E-2</c:v>
                </c:pt>
                <c:pt idx="3">
                  <c:v>1.2861736334405145E-2</c:v>
                </c:pt>
                <c:pt idx="4">
                  <c:v>3.8585209003215437E-2</c:v>
                </c:pt>
                <c:pt idx="5">
                  <c:v>4.5016077170418008E-2</c:v>
                </c:pt>
                <c:pt idx="6">
                  <c:v>5.7877813504823149E-2</c:v>
                </c:pt>
                <c:pt idx="7">
                  <c:v>8.0385852090032156E-2</c:v>
                </c:pt>
                <c:pt idx="8">
                  <c:v>5.4662379421221867E-2</c:v>
                </c:pt>
                <c:pt idx="9">
                  <c:v>5.4662379421221867E-2</c:v>
                </c:pt>
                <c:pt idx="10">
                  <c:v>0.11897106109324759</c:v>
                </c:pt>
                <c:pt idx="11">
                  <c:v>6.4308681672025719E-2</c:v>
                </c:pt>
                <c:pt idx="12">
                  <c:v>0.14790996784565916</c:v>
                </c:pt>
                <c:pt idx="13">
                  <c:v>0.11897106109324759</c:v>
                </c:pt>
                <c:pt idx="14">
                  <c:v>8.3601286173633438E-2</c:v>
                </c:pt>
              </c:numCache>
            </c:numRef>
          </c:val>
          <c:extLst>
            <c:ext xmlns:c16="http://schemas.microsoft.com/office/drawing/2014/chart" uri="{C3380CC4-5D6E-409C-BE32-E72D297353CC}">
              <c16:uniqueId val="{00000013-DB8B-499B-800C-3CD2ADEF6C3F}"/>
            </c:ext>
          </c:extLst>
        </c:ser>
        <c:ser>
          <c:idx val="3"/>
          <c:order val="3"/>
          <c:tx>
            <c:strRef>
              <c:f>Sheet1!$E$2</c:f>
              <c:strCache>
                <c:ptCount val="1"/>
              </c:strCache>
            </c:strRef>
          </c:tx>
          <c:spPr>
            <a:noFill/>
          </c:spPr>
          <c:invertIfNegative val="0"/>
          <c:dLbls>
            <c:spPr>
              <a:noFill/>
              <a:ln>
                <a:noFill/>
              </a:ln>
              <a:effectLst/>
            </c:spPr>
            <c:txPr>
              <a:bodyPr wrap="square" lIns="38100" tIns="19050" rIns="38100" bIns="19050" anchor="ctr">
                <a:spAutoFit/>
              </a:bodyPr>
              <a:lstStyle/>
              <a:p>
                <a:pPr>
                  <a:defRPr sz="9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Grūti pateikt</c:v>
                </c:pt>
                <c:pt idx="1">
                  <c:v>Vērstos Latvijas Olimpiska komitejā</c:v>
                </c:pt>
                <c:pt idx="2">
                  <c:v>Izmantotu citus resursus</c:v>
                </c:pt>
                <c:pt idx="3">
                  <c:v>Jautātu vecākiem, ģimenei, draugiem</c:v>
                </c:pt>
                <c:pt idx="4">
                  <c:v>Jautātu kolēģiem\ sportistiem</c:v>
                </c:pt>
                <c:pt idx="5">
                  <c:v>Vērstos savā sporta federācijā</c:v>
                </c:pt>
                <c:pt idx="6">
                  <c:v>Vērstos pie uztura speciālista\ fizioterapeita</c:v>
                </c:pt>
                <c:pt idx="7">
                  <c:v>Vērstos Latvijas Olimpiskajā vienībā</c:v>
                </c:pt>
                <c:pt idx="8">
                  <c:v>Vērstos pie sava ģimenes ārsta</c:v>
                </c:pt>
                <c:pt idx="9">
                  <c:v>Vērstos pie sporta federācijas ārsta</c:v>
                </c:pt>
                <c:pt idx="10">
                  <c:v>Meklētu internetā</c:v>
                </c:pt>
                <c:pt idx="11">
                  <c:v>Vērstos pie sava personīgā vai kluba trenera</c:v>
                </c:pt>
                <c:pt idx="12">
                  <c:v>Meklētu Pasaules Antidopinga aģentūras (WADA) resursos</c:v>
                </c:pt>
                <c:pt idx="13">
                  <c:v>Vērstos Nacionālā Antidopinga organizācijā (Latvijas Antidopinga birojā)</c:v>
                </c:pt>
                <c:pt idx="14">
                  <c:v>Vērstos pie sava sporta ārsta</c:v>
                </c:pt>
              </c:strCache>
            </c:strRef>
          </c:cat>
          <c:val>
            <c:numRef>
              <c:f>Sheet1!$E$3:$E$17</c:f>
              <c:numCache>
                <c:formatCode>0%</c:formatCode>
                <c:ptCount val="15"/>
                <c:pt idx="0">
                  <c:v>1.9292604501607719E-2</c:v>
                </c:pt>
                <c:pt idx="1">
                  <c:v>3.215434083601286E-2</c:v>
                </c:pt>
                <c:pt idx="2">
                  <c:v>4.8231511254019296E-2</c:v>
                </c:pt>
                <c:pt idx="3">
                  <c:v>7.0739549839228297E-2</c:v>
                </c:pt>
                <c:pt idx="4">
                  <c:v>8.6816720257234734E-2</c:v>
                </c:pt>
                <c:pt idx="5">
                  <c:v>0.10289389067524116</c:v>
                </c:pt>
                <c:pt idx="6">
                  <c:v>0.12540192926045016</c:v>
                </c:pt>
                <c:pt idx="7">
                  <c:v>0.15434083601286175</c:v>
                </c:pt>
                <c:pt idx="8">
                  <c:v>0.15755627009646303</c:v>
                </c:pt>
                <c:pt idx="9">
                  <c:v>0.21864951768488747</c:v>
                </c:pt>
                <c:pt idx="10">
                  <c:v>0.270096463022508</c:v>
                </c:pt>
                <c:pt idx="11">
                  <c:v>0.27652733118971062</c:v>
                </c:pt>
                <c:pt idx="12">
                  <c:v>0.35691318327974275</c:v>
                </c:pt>
                <c:pt idx="13">
                  <c:v>0.45659163987138263</c:v>
                </c:pt>
                <c:pt idx="14">
                  <c:v>0.48231511254019294</c:v>
                </c:pt>
              </c:numCache>
            </c:numRef>
          </c:val>
          <c:extLst>
            <c:ext xmlns:c16="http://schemas.microsoft.com/office/drawing/2014/chart" uri="{C3380CC4-5D6E-409C-BE32-E72D297353CC}">
              <c16:uniqueId val="{00000014-DB8B-499B-800C-3CD2ADEF6C3F}"/>
            </c:ext>
          </c:extLst>
        </c:ser>
        <c:dLbls>
          <c:showLegendKey val="0"/>
          <c:showVal val="0"/>
          <c:showCatName val="0"/>
          <c:showSerName val="0"/>
          <c:showPercent val="0"/>
          <c:showBubbleSize val="0"/>
        </c:dLbls>
        <c:gapWidth val="50"/>
        <c:overlap val="100"/>
        <c:axId val="-1640702528"/>
        <c:axId val="-1640704160"/>
      </c:barChart>
      <c:catAx>
        <c:axId val="-1640702528"/>
        <c:scaling>
          <c:orientation val="minMax"/>
        </c:scaling>
        <c:delete val="0"/>
        <c:axPos val="l"/>
        <c:numFmt formatCode="General" sourceLinked="0"/>
        <c:majorTickMark val="out"/>
        <c:minorTickMark val="none"/>
        <c:tickLblPos val="nextTo"/>
        <c:txPr>
          <a:bodyPr/>
          <a:lstStyle/>
          <a:p>
            <a:pPr>
              <a:defRPr lang="en-US" sz="1050" b="1"/>
            </a:pPr>
            <a:endParaRPr lang="en-US"/>
          </a:p>
        </c:txPr>
        <c:crossAx val="-1640704160"/>
        <c:crosses val="autoZero"/>
        <c:auto val="1"/>
        <c:lblAlgn val="ctr"/>
        <c:lblOffset val="100"/>
        <c:noMultiLvlLbl val="0"/>
      </c:catAx>
      <c:valAx>
        <c:axId val="-1640704160"/>
        <c:scaling>
          <c:orientation val="minMax"/>
          <c:max val="0.75000000000000011"/>
        </c:scaling>
        <c:delete val="1"/>
        <c:axPos val="b"/>
        <c:numFmt formatCode="0%" sourceLinked="1"/>
        <c:majorTickMark val="out"/>
        <c:minorTickMark val="none"/>
        <c:tickLblPos val="nextTo"/>
        <c:crossAx val="-1640702528"/>
        <c:crosses val="autoZero"/>
        <c:crossBetween val="between"/>
        <c:majorUnit val="0.25"/>
      </c:valAx>
      <c:spPr>
        <a:noFill/>
        <a:ln w="25400">
          <a:noFill/>
        </a:ln>
      </c:spPr>
    </c:plotArea>
    <c:legend>
      <c:legendPos val="r"/>
      <c:layout>
        <c:manualLayout>
          <c:xMode val="edge"/>
          <c:yMode val="edge"/>
          <c:x val="0.87725150971982169"/>
          <c:y val="3.496285735422773E-2"/>
          <c:w val="8.9188832341079313E-2"/>
          <c:h val="0.1970554461942256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50000"/>
                </a:schemeClr>
              </a:solidFill>
            </c:spPr>
            <c:extLst>
              <c:ext xmlns:c16="http://schemas.microsoft.com/office/drawing/2014/chart" uri="{C3380CC4-5D6E-409C-BE32-E72D297353CC}">
                <c16:uniqueId val="{00000001-638A-40F1-90B1-6112570C246D}"/>
              </c:ext>
            </c:extLst>
          </c:dPt>
          <c:dPt>
            <c:idx val="1"/>
            <c:bubble3D val="0"/>
            <c:spPr>
              <a:solidFill>
                <a:schemeClr val="accent6">
                  <a:lumMod val="75000"/>
                </a:schemeClr>
              </a:solidFill>
            </c:spPr>
            <c:extLst>
              <c:ext xmlns:c16="http://schemas.microsoft.com/office/drawing/2014/chart" uri="{C3380CC4-5D6E-409C-BE32-E72D297353CC}">
                <c16:uniqueId val="{00000002-638A-40F1-90B1-6112570C246D}"/>
              </c:ext>
            </c:extLst>
          </c:dPt>
          <c:dPt>
            <c:idx val="2"/>
            <c:bubble3D val="0"/>
            <c:extLst>
              <c:ext xmlns:c16="http://schemas.microsoft.com/office/drawing/2014/chart" uri="{C3380CC4-5D6E-409C-BE32-E72D297353CC}">
                <c16:uniqueId val="{00000004-638A-40F1-90B1-6112570C246D}"/>
              </c:ext>
            </c:extLst>
          </c:dPt>
          <c:dPt>
            <c:idx val="3"/>
            <c:bubble3D val="0"/>
            <c:spPr>
              <a:solidFill>
                <a:schemeClr val="accent2"/>
              </a:solidFill>
            </c:spPr>
            <c:extLst>
              <c:ext xmlns:c16="http://schemas.microsoft.com/office/drawing/2014/chart" uri="{C3380CC4-5D6E-409C-BE32-E72D297353CC}">
                <c16:uniqueId val="{00000006-638A-40F1-90B1-6112570C246D}"/>
              </c:ext>
            </c:extLst>
          </c:dPt>
          <c:dPt>
            <c:idx val="4"/>
            <c:bubble3D val="0"/>
            <c:spPr>
              <a:solidFill>
                <a:schemeClr val="accent2">
                  <a:lumMod val="75000"/>
                </a:schemeClr>
              </a:solidFill>
            </c:spPr>
            <c:extLst>
              <c:ext xmlns:c16="http://schemas.microsoft.com/office/drawing/2014/chart" uri="{C3380CC4-5D6E-409C-BE32-E72D297353CC}">
                <c16:uniqueId val="{00000008-638A-40F1-90B1-6112570C246D}"/>
              </c:ext>
            </c:extLst>
          </c:dPt>
          <c:dPt>
            <c:idx val="5"/>
            <c:bubble3D val="0"/>
            <c:spPr>
              <a:solidFill>
                <a:schemeClr val="accent2">
                  <a:lumMod val="50000"/>
                </a:schemeClr>
              </a:solidFill>
            </c:spPr>
            <c:extLst>
              <c:ext xmlns:c16="http://schemas.microsoft.com/office/drawing/2014/chart" uri="{C3380CC4-5D6E-409C-BE32-E72D297353CC}">
                <c16:uniqueId val="{0000000A-638A-40F1-90B1-6112570C246D}"/>
              </c:ext>
            </c:extLst>
          </c:dPt>
          <c:dPt>
            <c:idx val="6"/>
            <c:bubble3D val="0"/>
            <c:spPr>
              <a:solidFill>
                <a:srgbClr val="C00000"/>
              </a:solidFill>
            </c:spPr>
            <c:extLst>
              <c:ext xmlns:c16="http://schemas.microsoft.com/office/drawing/2014/chart" uri="{C3380CC4-5D6E-409C-BE32-E72D297353CC}">
                <c16:uniqueId val="{0000000B-638A-40F1-90B1-6112570C246D}"/>
              </c:ext>
            </c:extLst>
          </c:dPt>
          <c:dPt>
            <c:idx val="7"/>
            <c:bubble3D val="0"/>
            <c:spPr>
              <a:solidFill>
                <a:schemeClr val="accent5"/>
              </a:solidFill>
            </c:spPr>
            <c:extLst>
              <c:ext xmlns:c16="http://schemas.microsoft.com/office/drawing/2014/chart" uri="{C3380CC4-5D6E-409C-BE32-E72D297353CC}">
                <c16:uniqueId val="{0000000D-638A-40F1-90B1-6112570C246D}"/>
              </c:ext>
            </c:extLst>
          </c:dPt>
          <c:dPt>
            <c:idx val="8"/>
            <c:bubble3D val="0"/>
            <c:spPr>
              <a:solidFill>
                <a:schemeClr val="bg1">
                  <a:lumMod val="65000"/>
                </a:schemeClr>
              </a:solidFill>
            </c:spPr>
            <c:extLst>
              <c:ext xmlns:c16="http://schemas.microsoft.com/office/drawing/2014/chart" uri="{C3380CC4-5D6E-409C-BE32-E72D297353CC}">
                <c16:uniqueId val="{0000000E-638A-40F1-90B1-6112570C246D}"/>
              </c:ext>
            </c:extLst>
          </c:dPt>
          <c:dLbls>
            <c:dLbl>
              <c:idx val="0"/>
              <c:layout>
                <c:manualLayout>
                  <c:x val="-0.26541241959799494"/>
                  <c:y val="-1.52518589820364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8A-40F1-90B1-6112570C246D}"/>
                </c:ext>
              </c:extLst>
            </c:dLbl>
            <c:dLbl>
              <c:idx val="1"/>
              <c:layout>
                <c:manualLayout>
                  <c:x val="-0.29506478444159434"/>
                  <c:y val="-9.8919284175475478E-2"/>
                </c:manualLayout>
              </c:layout>
              <c:showLegendKey val="0"/>
              <c:showVal val="1"/>
              <c:showCatName val="1"/>
              <c:showSerName val="0"/>
              <c:showPercent val="0"/>
              <c:showBubbleSize val="0"/>
              <c:extLst>
                <c:ext xmlns:c15="http://schemas.microsoft.com/office/drawing/2012/chart" uri="{CE6537A1-D6FC-4f65-9D91-7224C49458BB}">
                  <c15:layout>
                    <c:manualLayout>
                      <c:w val="0.22955091085008023"/>
                      <c:h val="9.3779045439154468E-2"/>
                    </c:manualLayout>
                  </c15:layout>
                </c:ext>
                <c:ext xmlns:c16="http://schemas.microsoft.com/office/drawing/2014/chart" uri="{C3380CC4-5D6E-409C-BE32-E72D297353CC}">
                  <c16:uniqueId val="{00000002-638A-40F1-90B1-6112570C246D}"/>
                </c:ext>
              </c:extLst>
            </c:dLbl>
            <c:dLbl>
              <c:idx val="2"/>
              <c:layout>
                <c:manualLayout>
                  <c:x val="-0.28033700840598458"/>
                  <c:y val="-0.18402776237559348"/>
                </c:manualLayout>
              </c:layout>
              <c:showLegendKey val="0"/>
              <c:showVal val="1"/>
              <c:showCatName val="1"/>
              <c:showSerName val="0"/>
              <c:showPercent val="0"/>
              <c:showBubbleSize val="0"/>
              <c:extLst>
                <c:ext xmlns:c15="http://schemas.microsoft.com/office/drawing/2012/chart" uri="{CE6537A1-D6FC-4f65-9D91-7224C49458BB}">
                  <c15:layout>
                    <c:manualLayout>
                      <c:w val="0.23828643578335321"/>
                      <c:h val="9.3779045439154468E-2"/>
                    </c:manualLayout>
                  </c15:layout>
                </c:ext>
                <c:ext xmlns:c16="http://schemas.microsoft.com/office/drawing/2014/chart" uri="{C3380CC4-5D6E-409C-BE32-E72D297353CC}">
                  <c16:uniqueId val="{00000004-638A-40F1-90B1-6112570C246D}"/>
                </c:ext>
              </c:extLst>
            </c:dLbl>
            <c:dLbl>
              <c:idx val="3"/>
              <c:layout>
                <c:manualLayout>
                  <c:x val="-0.14107288879850499"/>
                  <c:y val="-0.2253401171946042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8A-40F1-90B1-6112570C246D}"/>
                </c:ext>
              </c:extLst>
            </c:dLbl>
            <c:dLbl>
              <c:idx val="4"/>
              <c:layout>
                <c:manualLayout>
                  <c:x val="6.8727817619784429E-2"/>
                  <c:y val="-0.1952947682353236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8A-40F1-90B1-6112570C246D}"/>
                </c:ext>
              </c:extLst>
            </c:dLbl>
            <c:dLbl>
              <c:idx val="5"/>
              <c:layout>
                <c:manualLayout>
                  <c:x val="0.15915915659318516"/>
                  <c:y val="-0.123937064457032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8A-40F1-90B1-6112570C246D}"/>
                </c:ext>
              </c:extLst>
            </c:dLbl>
            <c:dLbl>
              <c:idx val="6"/>
              <c:layout>
                <c:manualLayout>
                  <c:x val="0.30892826473511026"/>
                  <c:y val="-5.196071038324084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8A-40F1-90B1-6112570C246D}"/>
                </c:ext>
              </c:extLst>
            </c:dLbl>
            <c:dLbl>
              <c:idx val="7"/>
              <c:layout>
                <c:manualLayout>
                  <c:x val="0.25682500268445785"/>
                  <c:y val="0.169005087895953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8A-40F1-90B1-6112570C246D}"/>
                </c:ext>
              </c:extLst>
            </c:dLbl>
            <c:dLbl>
              <c:idx val="8"/>
              <c:layout>
                <c:manualLayout>
                  <c:x val="-0.24597324200764978"/>
                  <c:y val="5.25793606787409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8A-40F1-90B1-6112570C246D}"/>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Sheet1!$A$2:$A$10</c:f>
              <c:strCache>
                <c:ptCount val="9"/>
                <c:pt idx="0">
                  <c:v>1 reizi</c:v>
                </c:pt>
                <c:pt idx="1">
                  <c:v>2 reizes</c:v>
                </c:pt>
                <c:pt idx="2">
                  <c:v>3 reizes</c:v>
                </c:pt>
                <c:pt idx="3">
                  <c:v>4 reizes</c:v>
                </c:pt>
                <c:pt idx="4">
                  <c:v>5 reizes</c:v>
                </c:pt>
                <c:pt idx="5">
                  <c:v>6 reizes</c:v>
                </c:pt>
                <c:pt idx="6">
                  <c:v>9-12 reizes</c:v>
                </c:pt>
                <c:pt idx="7">
                  <c:v>Nav aicināts\-a uz dopinga kontroli pēdējo 12 mēnešu laikā</c:v>
                </c:pt>
                <c:pt idx="8">
                  <c:v>Nevēlas atbildēt</c:v>
                </c:pt>
              </c:strCache>
            </c:strRef>
          </c:cat>
          <c:val>
            <c:numRef>
              <c:f>Sheet1!$B$2:$B$10</c:f>
              <c:numCache>
                <c:formatCode>0%</c:formatCode>
                <c:ptCount val="9"/>
                <c:pt idx="0">
                  <c:v>7.3954983922829579E-2</c:v>
                </c:pt>
                <c:pt idx="1">
                  <c:v>1.9292604501607719E-2</c:v>
                </c:pt>
                <c:pt idx="2">
                  <c:v>1.607717041800643E-2</c:v>
                </c:pt>
                <c:pt idx="3">
                  <c:v>1.607717041800643E-2</c:v>
                </c:pt>
                <c:pt idx="4">
                  <c:v>6.4308681672025723E-3</c:v>
                </c:pt>
                <c:pt idx="5">
                  <c:v>1.607717041800643E-2</c:v>
                </c:pt>
                <c:pt idx="6">
                  <c:v>9.6463022508038593E-3</c:v>
                </c:pt>
                <c:pt idx="7">
                  <c:v>0.82636655948553051</c:v>
                </c:pt>
                <c:pt idx="8">
                  <c:v>1.607717041800643E-2</c:v>
                </c:pt>
              </c:numCache>
            </c:numRef>
          </c:val>
          <c:extLst>
            <c:ext xmlns:c16="http://schemas.microsoft.com/office/drawing/2014/chart" uri="{C3380CC4-5D6E-409C-BE32-E72D297353CC}">
              <c16:uniqueId val="{0000000C-638A-40F1-90B1-6112570C246D}"/>
            </c:ext>
          </c:extLst>
        </c:ser>
        <c:dLbls>
          <c:showLegendKey val="0"/>
          <c:showVal val="0"/>
          <c:showCatName val="0"/>
          <c:showSerName val="0"/>
          <c:showPercent val="0"/>
          <c:showBubbleSize val="0"/>
          <c:showLeaderLines val="1"/>
        </c:dLbls>
        <c:firstSliceAng val="305"/>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75048683875955"/>
          <c:y val="9.2012297194360437E-2"/>
          <c:w val="0.81414783732408624"/>
          <c:h val="0.89016278501215462"/>
        </c:manualLayout>
      </c:layout>
      <c:barChart>
        <c:barDir val="bar"/>
        <c:grouping val="stacked"/>
        <c:varyColors val="0"/>
        <c:ser>
          <c:idx val="0"/>
          <c:order val="0"/>
          <c:tx>
            <c:strRef>
              <c:f>Sheet1!$B$1</c:f>
              <c:strCache>
                <c:ptCount val="1"/>
                <c:pt idx="0">
                  <c:v>Vērstos pie sava sporta ārsta</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Sheet1!$B$2:$B$19</c:f>
              <c:numCache>
                <c:formatCode>0%</c:formatCode>
                <c:ptCount val="18"/>
                <c:pt idx="0">
                  <c:v>0.24</c:v>
                </c:pt>
                <c:pt idx="1">
                  <c:v>0.43220338983050849</c:v>
                </c:pt>
                <c:pt idx="2">
                  <c:v>0.45454545454545453</c:v>
                </c:pt>
                <c:pt idx="3">
                  <c:v>0.70967741935483875</c:v>
                </c:pt>
                <c:pt idx="4">
                  <c:v>0.32258064516129031</c:v>
                </c:pt>
                <c:pt idx="5">
                  <c:v>0.60526315789473684</c:v>
                </c:pt>
                <c:pt idx="7">
                  <c:v>0.44357976653696496</c:v>
                </c:pt>
                <c:pt idx="8">
                  <c:v>0.67346938775510201</c:v>
                </c:pt>
                <c:pt idx="10">
                  <c:v>0.44444444444444442</c:v>
                </c:pt>
                <c:pt idx="11">
                  <c:v>0.56451612903225812</c:v>
                </c:pt>
                <c:pt idx="12">
                  <c:v>0.47169811320754718</c:v>
                </c:pt>
                <c:pt idx="14">
                  <c:v>0.52727272727272723</c:v>
                </c:pt>
                <c:pt idx="15">
                  <c:v>0.42962962962962964</c:v>
                </c:pt>
                <c:pt idx="17">
                  <c:v>0.48231511254019294</c:v>
                </c:pt>
              </c:numCache>
            </c:numRef>
          </c:val>
          <c:extLst>
            <c:ext xmlns:c16="http://schemas.microsoft.com/office/drawing/2014/chart" uri="{C3380CC4-5D6E-409C-BE32-E72D297353CC}">
              <c16:uniqueId val="{00000000-8B4B-4014-9E1E-A3694CCDA561}"/>
            </c:ext>
          </c:extLst>
        </c:ser>
        <c:ser>
          <c:idx val="1"/>
          <c:order val="1"/>
          <c:tx>
            <c:strRef>
              <c:f>Sheet1!$C$1</c:f>
              <c:strCache>
                <c:ptCount val="1"/>
              </c:strCache>
            </c:strRef>
          </c:tx>
          <c:spPr>
            <a:noFill/>
          </c:spPr>
          <c:invertIfNegative val="0"/>
          <c:dLbls>
            <c:delete val="1"/>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Sheet1!$C$2:$C$19</c:f>
              <c:numCache>
                <c:formatCode>0%</c:formatCode>
                <c:ptCount val="18"/>
                <c:pt idx="0">
                  <c:v>0.51</c:v>
                </c:pt>
                <c:pt idx="1">
                  <c:v>0.31779661016949151</c:v>
                </c:pt>
                <c:pt idx="2">
                  <c:v>0.29545454545454547</c:v>
                </c:pt>
                <c:pt idx="3">
                  <c:v>4.0322580645161255E-2</c:v>
                </c:pt>
                <c:pt idx="4">
                  <c:v>0.42741935483870969</c:v>
                </c:pt>
                <c:pt idx="5">
                  <c:v>0.14473684210526316</c:v>
                </c:pt>
                <c:pt idx="6">
                  <c:v>0.75</c:v>
                </c:pt>
                <c:pt idx="7">
                  <c:v>0.30642023346303504</c:v>
                </c:pt>
                <c:pt idx="8">
                  <c:v>7.6530612244897989E-2</c:v>
                </c:pt>
                <c:pt idx="9">
                  <c:v>0.75</c:v>
                </c:pt>
                <c:pt idx="10">
                  <c:v>0.30555555555555558</c:v>
                </c:pt>
                <c:pt idx="11">
                  <c:v>0.18548387096774188</c:v>
                </c:pt>
                <c:pt idx="12">
                  <c:v>0.27830188679245282</c:v>
                </c:pt>
                <c:pt idx="13">
                  <c:v>0.75</c:v>
                </c:pt>
                <c:pt idx="14">
                  <c:v>0.22272727272727277</c:v>
                </c:pt>
                <c:pt idx="15">
                  <c:v>0.32037037037037036</c:v>
                </c:pt>
                <c:pt idx="16">
                  <c:v>0.75</c:v>
                </c:pt>
                <c:pt idx="17">
                  <c:v>0.26768488745980706</c:v>
                </c:pt>
              </c:numCache>
            </c:numRef>
          </c:val>
          <c:extLst>
            <c:ext xmlns:c16="http://schemas.microsoft.com/office/drawing/2014/chart" uri="{C3380CC4-5D6E-409C-BE32-E72D297353CC}">
              <c16:uniqueId val="{00000001-8B4B-4014-9E1E-A3694CCDA561}"/>
            </c:ext>
          </c:extLst>
        </c:ser>
        <c:ser>
          <c:idx val="2"/>
          <c:order val="2"/>
          <c:tx>
            <c:strRef>
              <c:f>Sheet1!$D$1</c:f>
              <c:strCache>
                <c:ptCount val="1"/>
                <c:pt idx="0">
                  <c:v>Vērstos Latvijas Antidopinga birojā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Sheet1!$D$2:$D$19</c:f>
              <c:numCache>
                <c:formatCode>0%</c:formatCode>
                <c:ptCount val="18"/>
                <c:pt idx="0">
                  <c:v>0.4</c:v>
                </c:pt>
                <c:pt idx="1">
                  <c:v>0.5</c:v>
                </c:pt>
                <c:pt idx="2">
                  <c:v>0.27272727272727271</c:v>
                </c:pt>
                <c:pt idx="3">
                  <c:v>0.54838709677419351</c:v>
                </c:pt>
                <c:pt idx="4">
                  <c:v>0.41935483870967744</c:v>
                </c:pt>
                <c:pt idx="5">
                  <c:v>0.43421052631578955</c:v>
                </c:pt>
                <c:pt idx="7">
                  <c:v>0.43190661478599224</c:v>
                </c:pt>
                <c:pt idx="8">
                  <c:v>0.63265306122448983</c:v>
                </c:pt>
                <c:pt idx="10">
                  <c:v>0.51111111111111107</c:v>
                </c:pt>
                <c:pt idx="11">
                  <c:v>0.5161290322580645</c:v>
                </c:pt>
                <c:pt idx="12">
                  <c:v>0.40251572327044033</c:v>
                </c:pt>
                <c:pt idx="14">
                  <c:v>0.43636363636363634</c:v>
                </c:pt>
                <c:pt idx="15">
                  <c:v>0.49629629629629624</c:v>
                </c:pt>
                <c:pt idx="17">
                  <c:v>0.45659163987138263</c:v>
                </c:pt>
              </c:numCache>
            </c:numRef>
          </c:val>
          <c:extLst>
            <c:ext xmlns:c16="http://schemas.microsoft.com/office/drawing/2014/chart" uri="{C3380CC4-5D6E-409C-BE32-E72D297353CC}">
              <c16:uniqueId val="{0000001F-8B4B-4014-9E1E-A3694CCDA561}"/>
            </c:ext>
          </c:extLst>
        </c:ser>
        <c:ser>
          <c:idx val="3"/>
          <c:order val="3"/>
          <c:tx>
            <c:strRef>
              <c:f>Sheet1!$E$1</c:f>
              <c:strCache>
                <c:ptCount val="1"/>
              </c:strCache>
            </c:strRef>
          </c:tx>
          <c:spPr>
            <a:noFill/>
          </c:spPr>
          <c:invertIfNegative val="0"/>
          <c:dLbls>
            <c:delete val="1"/>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Sheet1!$E$2:$E$19</c:f>
              <c:numCache>
                <c:formatCode>0%</c:formatCode>
                <c:ptCount val="18"/>
                <c:pt idx="0">
                  <c:v>0.35</c:v>
                </c:pt>
                <c:pt idx="1">
                  <c:v>0.25</c:v>
                </c:pt>
                <c:pt idx="2">
                  <c:v>0.47727272727272729</c:v>
                </c:pt>
                <c:pt idx="3">
                  <c:v>0.20161290322580649</c:v>
                </c:pt>
                <c:pt idx="4">
                  <c:v>0.33064516129032256</c:v>
                </c:pt>
                <c:pt idx="5">
                  <c:v>0.31578947368421045</c:v>
                </c:pt>
                <c:pt idx="6">
                  <c:v>0.75</c:v>
                </c:pt>
                <c:pt idx="7">
                  <c:v>0.31809338521400776</c:v>
                </c:pt>
                <c:pt idx="8">
                  <c:v>0.11734693877551017</c:v>
                </c:pt>
                <c:pt idx="9">
                  <c:v>0.75</c:v>
                </c:pt>
                <c:pt idx="10">
                  <c:v>0.23888888888888893</c:v>
                </c:pt>
                <c:pt idx="11">
                  <c:v>0.2338709677419355</c:v>
                </c:pt>
                <c:pt idx="12">
                  <c:v>0.34748427672955967</c:v>
                </c:pt>
                <c:pt idx="13">
                  <c:v>0.75</c:v>
                </c:pt>
                <c:pt idx="14">
                  <c:v>0.31363636363636366</c:v>
                </c:pt>
                <c:pt idx="15">
                  <c:v>0.25370370370370376</c:v>
                </c:pt>
                <c:pt idx="16">
                  <c:v>0.75</c:v>
                </c:pt>
                <c:pt idx="17">
                  <c:v>0.29340836012861737</c:v>
                </c:pt>
              </c:numCache>
            </c:numRef>
          </c:val>
          <c:extLst>
            <c:ext xmlns:c16="http://schemas.microsoft.com/office/drawing/2014/chart" uri="{C3380CC4-5D6E-409C-BE32-E72D297353CC}">
              <c16:uniqueId val="{00000020-8B4B-4014-9E1E-A3694CCDA561}"/>
            </c:ext>
          </c:extLst>
        </c:ser>
        <c:ser>
          <c:idx val="4"/>
          <c:order val="4"/>
          <c:tx>
            <c:strRef>
              <c:f>Sheet1!$F$1</c:f>
              <c:strCache>
                <c:ptCount val="1"/>
                <c:pt idx="0">
                  <c:v>Meklētu Pasaules Antidopinga aģentūras (WADA) resursos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Sheet1!$F$2:$F$19</c:f>
              <c:numCache>
                <c:formatCode>0%</c:formatCode>
                <c:ptCount val="18"/>
                <c:pt idx="0">
                  <c:v>0.28000000000000003</c:v>
                </c:pt>
                <c:pt idx="1">
                  <c:v>0.4152542372881356</c:v>
                </c:pt>
                <c:pt idx="2">
                  <c:v>0.36363636363636365</c:v>
                </c:pt>
                <c:pt idx="3">
                  <c:v>0.32258064516129031</c:v>
                </c:pt>
                <c:pt idx="4">
                  <c:v>0.35483870967741937</c:v>
                </c:pt>
                <c:pt idx="5">
                  <c:v>0.31578947368421051</c:v>
                </c:pt>
                <c:pt idx="7">
                  <c:v>0.34630350194552528</c:v>
                </c:pt>
                <c:pt idx="8">
                  <c:v>0.44897959183673469</c:v>
                </c:pt>
                <c:pt idx="10">
                  <c:v>0.35555555555555557</c:v>
                </c:pt>
                <c:pt idx="11">
                  <c:v>0.35483870967741937</c:v>
                </c:pt>
                <c:pt idx="12">
                  <c:v>0.35849056603773582</c:v>
                </c:pt>
                <c:pt idx="14">
                  <c:v>0.29696969696969699</c:v>
                </c:pt>
                <c:pt idx="15">
                  <c:v>0.437037037037037</c:v>
                </c:pt>
                <c:pt idx="17">
                  <c:v>0.35691318327974275</c:v>
                </c:pt>
              </c:numCache>
            </c:numRef>
          </c:val>
          <c:extLst>
            <c:ext xmlns:c16="http://schemas.microsoft.com/office/drawing/2014/chart" uri="{C3380CC4-5D6E-409C-BE32-E72D297353CC}">
              <c16:uniqueId val="{0000003E-8B4B-4014-9E1E-A3694CCDA561}"/>
            </c:ext>
          </c:extLst>
        </c:ser>
        <c:ser>
          <c:idx val="5"/>
          <c:order val="5"/>
          <c:tx>
            <c:strRef>
              <c:f>Sheet1!$G$1</c:f>
              <c:strCache>
                <c:ptCount val="1"/>
              </c:strCache>
            </c:strRef>
          </c:tx>
          <c:spPr>
            <a:noFill/>
          </c:spPr>
          <c:invertIfNegative val="0"/>
          <c:dLbls>
            <c:delete val="1"/>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Sheet1!$G$2:$G$19</c:f>
              <c:numCache>
                <c:formatCode>0%</c:formatCode>
                <c:ptCount val="18"/>
                <c:pt idx="0">
                  <c:v>0.47</c:v>
                </c:pt>
                <c:pt idx="1">
                  <c:v>0.3347457627118644</c:v>
                </c:pt>
                <c:pt idx="2">
                  <c:v>0.38636363636363635</c:v>
                </c:pt>
                <c:pt idx="3">
                  <c:v>0.42741935483870969</c:v>
                </c:pt>
                <c:pt idx="4">
                  <c:v>0.39516129032258063</c:v>
                </c:pt>
                <c:pt idx="5">
                  <c:v>0.43421052631578949</c:v>
                </c:pt>
                <c:pt idx="6">
                  <c:v>0.75</c:v>
                </c:pt>
                <c:pt idx="7">
                  <c:v>0.40369649805447472</c:v>
                </c:pt>
                <c:pt idx="8">
                  <c:v>0.30102040816326531</c:v>
                </c:pt>
                <c:pt idx="9">
                  <c:v>0.75</c:v>
                </c:pt>
                <c:pt idx="10">
                  <c:v>0.39444444444444443</c:v>
                </c:pt>
                <c:pt idx="11">
                  <c:v>0.39516129032258063</c:v>
                </c:pt>
                <c:pt idx="12">
                  <c:v>0.39150943396226418</c:v>
                </c:pt>
                <c:pt idx="13">
                  <c:v>0.75</c:v>
                </c:pt>
                <c:pt idx="14">
                  <c:v>0.45303030303030301</c:v>
                </c:pt>
                <c:pt idx="15">
                  <c:v>0.312962962962963</c:v>
                </c:pt>
                <c:pt idx="16">
                  <c:v>0.75</c:v>
                </c:pt>
                <c:pt idx="17">
                  <c:v>0.39308681672025725</c:v>
                </c:pt>
              </c:numCache>
            </c:numRef>
          </c:val>
          <c:extLst>
            <c:ext xmlns:c16="http://schemas.microsoft.com/office/drawing/2014/chart" uri="{C3380CC4-5D6E-409C-BE32-E72D297353CC}">
              <c16:uniqueId val="{0000003F-8B4B-4014-9E1E-A3694CCDA561}"/>
            </c:ext>
          </c:extLst>
        </c:ser>
        <c:ser>
          <c:idx val="6"/>
          <c:order val="6"/>
          <c:tx>
            <c:strRef>
              <c:f>Sheet1!$H$1</c:f>
              <c:strCache>
                <c:ptCount val="1"/>
                <c:pt idx="0">
                  <c:v>Vērstos pie sava personīgā vai kluba trenera</c:v>
                </c:pt>
              </c:strCache>
            </c:strRef>
          </c:tx>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Sheet1!$H$2:$H$19</c:f>
              <c:numCache>
                <c:formatCode>0%</c:formatCode>
                <c:ptCount val="18"/>
                <c:pt idx="0">
                  <c:v>0.28000000000000003</c:v>
                </c:pt>
                <c:pt idx="1">
                  <c:v>0.39830508474576271</c:v>
                </c:pt>
                <c:pt idx="2">
                  <c:v>0.27272727272727271</c:v>
                </c:pt>
                <c:pt idx="3">
                  <c:v>0.19354838709677419</c:v>
                </c:pt>
                <c:pt idx="4">
                  <c:v>0.19354838709677419</c:v>
                </c:pt>
                <c:pt idx="5">
                  <c:v>0.17105263157894737</c:v>
                </c:pt>
                <c:pt idx="7">
                  <c:v>0.30739299610894943</c:v>
                </c:pt>
                <c:pt idx="8">
                  <c:v>0.14285714285714285</c:v>
                </c:pt>
                <c:pt idx="10">
                  <c:v>0.16666666666666663</c:v>
                </c:pt>
                <c:pt idx="11">
                  <c:v>0.17741935483870969</c:v>
                </c:pt>
                <c:pt idx="12">
                  <c:v>0.37735849056603776</c:v>
                </c:pt>
                <c:pt idx="14">
                  <c:v>0.23636363636363636</c:v>
                </c:pt>
                <c:pt idx="15">
                  <c:v>0.33333333333333326</c:v>
                </c:pt>
                <c:pt idx="17">
                  <c:v>0.27652733118971062</c:v>
                </c:pt>
              </c:numCache>
            </c:numRef>
          </c:val>
          <c:extLst>
            <c:ext xmlns:c16="http://schemas.microsoft.com/office/drawing/2014/chart" uri="{C3380CC4-5D6E-409C-BE32-E72D297353CC}">
              <c16:uniqueId val="{0000005D-8B4B-4014-9E1E-A3694CCDA561}"/>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50"/>
            </a:pPr>
            <a:endParaRPr lang="en-US"/>
          </a:p>
        </c:txPr>
        <c:crossAx val="824934728"/>
        <c:crossesAt val="0"/>
        <c:auto val="1"/>
        <c:lblAlgn val="ctr"/>
        <c:lblOffset val="100"/>
        <c:tickLblSkip val="1"/>
        <c:tickMarkSkip val="1"/>
        <c:noMultiLvlLbl val="0"/>
      </c:catAx>
      <c:valAx>
        <c:axId val="824934728"/>
        <c:scaling>
          <c:orientation val="minMax"/>
          <c:max val="3"/>
          <c:min val="0"/>
        </c:scaling>
        <c:delete val="1"/>
        <c:axPos val="b"/>
        <c:numFmt formatCode="0%" sourceLinked="0"/>
        <c:majorTickMark val="out"/>
        <c:minorTickMark val="none"/>
        <c:tickLblPos val="nextTo"/>
        <c:crossAx val="824934336"/>
        <c:crosses val="autoZero"/>
        <c:crossBetween val="between"/>
        <c:majorUnit val="0.75000000000000011"/>
      </c:valAx>
      <c:spPr>
        <a:noFill/>
        <a:ln w="25522">
          <a:noFill/>
        </a:ln>
      </c:spPr>
    </c:plotArea>
    <c:legend>
      <c:legendPos val="r"/>
      <c:legendEntry>
        <c:idx val="1"/>
        <c:delete val="1"/>
      </c:legendEntry>
      <c:legendEntry>
        <c:idx val="3"/>
        <c:delete val="1"/>
      </c:legendEntry>
      <c:legendEntry>
        <c:idx val="5"/>
        <c:delete val="1"/>
      </c:legendEntry>
      <c:layout>
        <c:manualLayout>
          <c:xMode val="edge"/>
          <c:yMode val="edge"/>
          <c:x val="0.11686918675487459"/>
          <c:y val="4.2447916392551804E-3"/>
          <c:w val="0.87897603697017157"/>
          <c:h val="6.5693045215206164E-2"/>
        </c:manualLayout>
      </c:layout>
      <c:overlay val="0"/>
      <c:spPr>
        <a:noFill/>
        <a:ln w="25522">
          <a:noFill/>
        </a:ln>
      </c:spPr>
      <c:txPr>
        <a:bodyPr/>
        <a:lstStyle/>
        <a:p>
          <a:pPr>
            <a:defRPr sz="1000" b="1"/>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75048683875955"/>
          <c:y val="9.2012297194360437E-2"/>
          <c:w val="0.81414783732408624"/>
          <c:h val="0.89016278501215462"/>
        </c:manualLayout>
      </c:layout>
      <c:barChart>
        <c:barDir val="bar"/>
        <c:grouping val="stacked"/>
        <c:varyColors val="0"/>
        <c:ser>
          <c:idx val="0"/>
          <c:order val="0"/>
          <c:tx>
            <c:strRef>
              <c:f>Sheet1!$B$1</c:f>
              <c:strCache>
                <c:ptCount val="1"/>
                <c:pt idx="0">
                  <c:v>Meklētu internetā</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Sheet1!$B$2:$B$19</c:f>
              <c:numCache>
                <c:formatCode>0%</c:formatCode>
                <c:ptCount val="18"/>
                <c:pt idx="0">
                  <c:v>0.4</c:v>
                </c:pt>
                <c:pt idx="1">
                  <c:v>0.2711864406779661</c:v>
                </c:pt>
                <c:pt idx="2">
                  <c:v>0.22727272727272727</c:v>
                </c:pt>
                <c:pt idx="3">
                  <c:v>0.19354838709677419</c:v>
                </c:pt>
                <c:pt idx="4">
                  <c:v>0.29032258064516131</c:v>
                </c:pt>
                <c:pt idx="5">
                  <c:v>0.23684210526315788</c:v>
                </c:pt>
                <c:pt idx="7">
                  <c:v>0.26848249027237353</c:v>
                </c:pt>
                <c:pt idx="8">
                  <c:v>0.2857142857142857</c:v>
                </c:pt>
                <c:pt idx="10">
                  <c:v>0.3</c:v>
                </c:pt>
                <c:pt idx="11">
                  <c:v>0.32258064516129031</c:v>
                </c:pt>
                <c:pt idx="12">
                  <c:v>0.23270440251572327</c:v>
                </c:pt>
                <c:pt idx="14">
                  <c:v>0.26060606060606062</c:v>
                </c:pt>
                <c:pt idx="15">
                  <c:v>0.2814814814814815</c:v>
                </c:pt>
                <c:pt idx="17">
                  <c:v>0.27009646302250806</c:v>
                </c:pt>
              </c:numCache>
            </c:numRef>
          </c:val>
          <c:extLst>
            <c:ext xmlns:c16="http://schemas.microsoft.com/office/drawing/2014/chart" uri="{C3380CC4-5D6E-409C-BE32-E72D297353CC}">
              <c16:uniqueId val="{00000000-ECF0-479A-AB64-23D182942A31}"/>
            </c:ext>
          </c:extLst>
        </c:ser>
        <c:ser>
          <c:idx val="1"/>
          <c:order val="1"/>
          <c:tx>
            <c:strRef>
              <c:f>Sheet1!$C$1</c:f>
              <c:strCache>
                <c:ptCount val="1"/>
              </c:strCache>
            </c:strRef>
          </c:tx>
          <c:spPr>
            <a:noFill/>
          </c:spPr>
          <c:invertIfNegative val="0"/>
          <c:dLbls>
            <c:delete val="1"/>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Sheet1!$C$2:$C$19</c:f>
              <c:numCache>
                <c:formatCode>0%</c:formatCode>
                <c:ptCount val="18"/>
                <c:pt idx="0">
                  <c:v>9.9999999999999978E-2</c:v>
                </c:pt>
                <c:pt idx="1">
                  <c:v>0.2288135593220339</c:v>
                </c:pt>
                <c:pt idx="2">
                  <c:v>0.27272727272727271</c:v>
                </c:pt>
                <c:pt idx="3">
                  <c:v>0.30645161290322581</c:v>
                </c:pt>
                <c:pt idx="4">
                  <c:v>0.20967741935483869</c:v>
                </c:pt>
                <c:pt idx="5">
                  <c:v>0.26315789473684215</c:v>
                </c:pt>
                <c:pt idx="6">
                  <c:v>0.5</c:v>
                </c:pt>
                <c:pt idx="7">
                  <c:v>0.23151750972762647</c:v>
                </c:pt>
                <c:pt idx="8">
                  <c:v>0.2142857142857143</c:v>
                </c:pt>
                <c:pt idx="9">
                  <c:v>0.5</c:v>
                </c:pt>
                <c:pt idx="10">
                  <c:v>0.2</c:v>
                </c:pt>
                <c:pt idx="11">
                  <c:v>0.17741935483870969</c:v>
                </c:pt>
                <c:pt idx="12">
                  <c:v>0.26729559748427673</c:v>
                </c:pt>
                <c:pt idx="13">
                  <c:v>0.5</c:v>
                </c:pt>
                <c:pt idx="14">
                  <c:v>0.23939393939393938</c:v>
                </c:pt>
                <c:pt idx="15">
                  <c:v>0.2185185185185185</c:v>
                </c:pt>
                <c:pt idx="16">
                  <c:v>0.5</c:v>
                </c:pt>
                <c:pt idx="17">
                  <c:v>0.22990353697749194</c:v>
                </c:pt>
              </c:numCache>
            </c:numRef>
          </c:val>
          <c:extLst>
            <c:ext xmlns:c16="http://schemas.microsoft.com/office/drawing/2014/chart" uri="{C3380CC4-5D6E-409C-BE32-E72D297353CC}">
              <c16:uniqueId val="{00000001-ECF0-479A-AB64-23D182942A31}"/>
            </c:ext>
          </c:extLst>
        </c:ser>
        <c:ser>
          <c:idx val="2"/>
          <c:order val="2"/>
          <c:tx>
            <c:strRef>
              <c:f>Sheet1!$D$1</c:f>
              <c:strCache>
                <c:ptCount val="1"/>
                <c:pt idx="0">
                  <c:v>Vērstos pie sporta federācijas ārsta</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Sheet1!$D$2:$D$19</c:f>
              <c:numCache>
                <c:formatCode>0%</c:formatCode>
                <c:ptCount val="18"/>
                <c:pt idx="0">
                  <c:v>0.32</c:v>
                </c:pt>
                <c:pt idx="1">
                  <c:v>0.15254237288135594</c:v>
                </c:pt>
                <c:pt idx="2">
                  <c:v>0.31818181818181818</c:v>
                </c:pt>
                <c:pt idx="3">
                  <c:v>0.25806451612903225</c:v>
                </c:pt>
                <c:pt idx="4">
                  <c:v>0.16129032258064516</c:v>
                </c:pt>
                <c:pt idx="5">
                  <c:v>0.27631578947368424</c:v>
                </c:pt>
                <c:pt idx="7">
                  <c:v>0.23346303501945523</c:v>
                </c:pt>
                <c:pt idx="8">
                  <c:v>0.14285714285714285</c:v>
                </c:pt>
                <c:pt idx="10">
                  <c:v>0.27777777777777779</c:v>
                </c:pt>
                <c:pt idx="11">
                  <c:v>0.17741935483870969</c:v>
                </c:pt>
                <c:pt idx="12">
                  <c:v>0.20125786163522016</c:v>
                </c:pt>
                <c:pt idx="14">
                  <c:v>0.26060606060606062</c:v>
                </c:pt>
                <c:pt idx="15">
                  <c:v>0.1851851851851852</c:v>
                </c:pt>
                <c:pt idx="17">
                  <c:v>0.21864951768488747</c:v>
                </c:pt>
              </c:numCache>
            </c:numRef>
          </c:val>
          <c:extLst>
            <c:ext xmlns:c16="http://schemas.microsoft.com/office/drawing/2014/chart" uri="{C3380CC4-5D6E-409C-BE32-E72D297353CC}">
              <c16:uniqueId val="{00000002-ECF0-479A-AB64-23D182942A31}"/>
            </c:ext>
          </c:extLst>
        </c:ser>
        <c:ser>
          <c:idx val="3"/>
          <c:order val="3"/>
          <c:tx>
            <c:strRef>
              <c:f>Sheet1!$E$1</c:f>
              <c:strCache>
                <c:ptCount val="1"/>
              </c:strCache>
            </c:strRef>
          </c:tx>
          <c:spPr>
            <a:noFill/>
          </c:spPr>
          <c:invertIfNegative val="0"/>
          <c:dLbls>
            <c:delete val="1"/>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Sheet1!$E$2:$E$19</c:f>
              <c:numCache>
                <c:formatCode>0%</c:formatCode>
                <c:ptCount val="18"/>
                <c:pt idx="0">
                  <c:v>0.18</c:v>
                </c:pt>
                <c:pt idx="1">
                  <c:v>0.34745762711864403</c:v>
                </c:pt>
                <c:pt idx="2">
                  <c:v>0.18181818181818182</c:v>
                </c:pt>
                <c:pt idx="3">
                  <c:v>0.24193548387096775</c:v>
                </c:pt>
                <c:pt idx="4">
                  <c:v>0.33870967741935487</c:v>
                </c:pt>
                <c:pt idx="5">
                  <c:v>0.22368421052631576</c:v>
                </c:pt>
                <c:pt idx="6">
                  <c:v>0.5</c:v>
                </c:pt>
                <c:pt idx="7">
                  <c:v>0.2665369649805448</c:v>
                </c:pt>
                <c:pt idx="8">
                  <c:v>0.35714285714285715</c:v>
                </c:pt>
                <c:pt idx="9">
                  <c:v>0.5</c:v>
                </c:pt>
                <c:pt idx="10">
                  <c:v>0.22222222222222221</c:v>
                </c:pt>
                <c:pt idx="11">
                  <c:v>0.32258064516129031</c:v>
                </c:pt>
                <c:pt idx="12">
                  <c:v>0.29874213836477981</c:v>
                </c:pt>
                <c:pt idx="13">
                  <c:v>0.5</c:v>
                </c:pt>
                <c:pt idx="14">
                  <c:v>0.23939393939393938</c:v>
                </c:pt>
                <c:pt idx="15">
                  <c:v>0.31481481481481477</c:v>
                </c:pt>
                <c:pt idx="16">
                  <c:v>0.5</c:v>
                </c:pt>
                <c:pt idx="17">
                  <c:v>0.2813504823151125</c:v>
                </c:pt>
              </c:numCache>
            </c:numRef>
          </c:val>
          <c:extLst>
            <c:ext xmlns:c16="http://schemas.microsoft.com/office/drawing/2014/chart" uri="{C3380CC4-5D6E-409C-BE32-E72D297353CC}">
              <c16:uniqueId val="{00000003-ECF0-479A-AB64-23D182942A31}"/>
            </c:ext>
          </c:extLst>
        </c:ser>
        <c:ser>
          <c:idx val="4"/>
          <c:order val="4"/>
          <c:tx>
            <c:strRef>
              <c:f>Sheet1!$F$1</c:f>
              <c:strCache>
                <c:ptCount val="1"/>
                <c:pt idx="0">
                  <c:v>Vērstos pie sava ģimenes ārsta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Sheet1!$F$2:$F$19</c:f>
              <c:numCache>
                <c:formatCode>0%</c:formatCode>
                <c:ptCount val="18"/>
                <c:pt idx="0">
                  <c:v>0.16</c:v>
                </c:pt>
                <c:pt idx="1">
                  <c:v>0.1271186440677966</c:v>
                </c:pt>
                <c:pt idx="2">
                  <c:v>0.13636363636363635</c:v>
                </c:pt>
                <c:pt idx="3">
                  <c:v>0.16129032258064516</c:v>
                </c:pt>
                <c:pt idx="4">
                  <c:v>0.19354838709677419</c:v>
                </c:pt>
                <c:pt idx="5">
                  <c:v>0.21052631578947367</c:v>
                </c:pt>
                <c:pt idx="7">
                  <c:v>0.15953307392996108</c:v>
                </c:pt>
                <c:pt idx="8">
                  <c:v>0.12244897959183673</c:v>
                </c:pt>
                <c:pt idx="10">
                  <c:v>0.16666666666666663</c:v>
                </c:pt>
                <c:pt idx="11">
                  <c:v>0.1129032258064516</c:v>
                </c:pt>
                <c:pt idx="12">
                  <c:v>0.169811320754717</c:v>
                </c:pt>
                <c:pt idx="14">
                  <c:v>0.16969696969696973</c:v>
                </c:pt>
                <c:pt idx="15">
                  <c:v>0.14814814814814814</c:v>
                </c:pt>
                <c:pt idx="17">
                  <c:v>0.15755627009646303</c:v>
                </c:pt>
              </c:numCache>
            </c:numRef>
          </c:val>
          <c:extLst>
            <c:ext xmlns:c16="http://schemas.microsoft.com/office/drawing/2014/chart" uri="{C3380CC4-5D6E-409C-BE32-E72D297353CC}">
              <c16:uniqueId val="{00000004-ECF0-479A-AB64-23D182942A31}"/>
            </c:ext>
          </c:extLst>
        </c:ser>
        <c:ser>
          <c:idx val="5"/>
          <c:order val="5"/>
          <c:tx>
            <c:strRef>
              <c:f>Sheet1!$G$1</c:f>
              <c:strCache>
                <c:ptCount val="1"/>
              </c:strCache>
            </c:strRef>
          </c:tx>
          <c:spPr>
            <a:noFill/>
          </c:spPr>
          <c:invertIfNegative val="0"/>
          <c:dLbls>
            <c:delete val="1"/>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Sheet1!$G$2:$G$19</c:f>
              <c:numCache>
                <c:formatCode>0%</c:formatCode>
                <c:ptCount val="18"/>
                <c:pt idx="0">
                  <c:v>0.33999999999999997</c:v>
                </c:pt>
                <c:pt idx="1">
                  <c:v>0.3728813559322034</c:v>
                </c:pt>
                <c:pt idx="2">
                  <c:v>0.36363636363636365</c:v>
                </c:pt>
                <c:pt idx="3">
                  <c:v>0.33870967741935487</c:v>
                </c:pt>
                <c:pt idx="4">
                  <c:v>0.30645161290322581</c:v>
                </c:pt>
                <c:pt idx="5">
                  <c:v>0.28947368421052633</c:v>
                </c:pt>
                <c:pt idx="6">
                  <c:v>0.5</c:v>
                </c:pt>
                <c:pt idx="7">
                  <c:v>0.34046692607003892</c:v>
                </c:pt>
                <c:pt idx="8">
                  <c:v>0.37755102040816324</c:v>
                </c:pt>
                <c:pt idx="9">
                  <c:v>0.5</c:v>
                </c:pt>
                <c:pt idx="10">
                  <c:v>0.33333333333333337</c:v>
                </c:pt>
                <c:pt idx="11">
                  <c:v>0.38709677419354838</c:v>
                </c:pt>
                <c:pt idx="12">
                  <c:v>0.330188679245283</c:v>
                </c:pt>
                <c:pt idx="13">
                  <c:v>0.5</c:v>
                </c:pt>
                <c:pt idx="14">
                  <c:v>0.33030303030303027</c:v>
                </c:pt>
                <c:pt idx="15">
                  <c:v>0.35185185185185186</c:v>
                </c:pt>
                <c:pt idx="16">
                  <c:v>0.5</c:v>
                </c:pt>
                <c:pt idx="17">
                  <c:v>0.342443729903537</c:v>
                </c:pt>
              </c:numCache>
            </c:numRef>
          </c:val>
          <c:extLst>
            <c:ext xmlns:c16="http://schemas.microsoft.com/office/drawing/2014/chart" uri="{C3380CC4-5D6E-409C-BE32-E72D297353CC}">
              <c16:uniqueId val="{00000005-ECF0-479A-AB64-23D182942A31}"/>
            </c:ext>
          </c:extLst>
        </c:ser>
        <c:ser>
          <c:idx val="6"/>
          <c:order val="6"/>
          <c:tx>
            <c:strRef>
              <c:f>Sheet1!$H$1</c:f>
              <c:strCache>
                <c:ptCount val="1"/>
                <c:pt idx="0">
                  <c:v>Vērstos Latvijas Olimpiskajā vienībā</c:v>
                </c:pt>
              </c:strCache>
            </c:strRef>
          </c:tx>
          <c:invertIfNegative val="0"/>
          <c:dLbls>
            <c:dLbl>
              <c:idx val="0"/>
              <c:layout>
                <c:manualLayout>
                  <c:x val="4.5910586085334965E-3"/>
                  <c:y val="4.8818590119117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F0-479A-AB64-23D182942A31}"/>
                </c:ext>
              </c:extLst>
            </c:dLbl>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Sheet1!$H$2:$H$19</c:f>
              <c:numCache>
                <c:formatCode>0%</c:formatCode>
                <c:ptCount val="18"/>
                <c:pt idx="0">
                  <c:v>0.04</c:v>
                </c:pt>
                <c:pt idx="1">
                  <c:v>0.16101694915254236</c:v>
                </c:pt>
                <c:pt idx="2">
                  <c:v>0.18181818181818182</c:v>
                </c:pt>
                <c:pt idx="3">
                  <c:v>0.22580645161290319</c:v>
                </c:pt>
                <c:pt idx="4">
                  <c:v>9.6774193548387094E-2</c:v>
                </c:pt>
                <c:pt idx="5">
                  <c:v>0.15789473684210525</c:v>
                </c:pt>
                <c:pt idx="7">
                  <c:v>0.13229571984435798</c:v>
                </c:pt>
                <c:pt idx="8">
                  <c:v>0.2857142857142857</c:v>
                </c:pt>
                <c:pt idx="10">
                  <c:v>0.16666666666666663</c:v>
                </c:pt>
                <c:pt idx="11">
                  <c:v>0.20967741935483872</c:v>
                </c:pt>
                <c:pt idx="12">
                  <c:v>0.12578616352201258</c:v>
                </c:pt>
                <c:pt idx="14">
                  <c:v>0.12727272727272726</c:v>
                </c:pt>
                <c:pt idx="15">
                  <c:v>0.1851851851851852</c:v>
                </c:pt>
                <c:pt idx="17">
                  <c:v>0.15434083601286175</c:v>
                </c:pt>
              </c:numCache>
            </c:numRef>
          </c:val>
          <c:extLst>
            <c:ext xmlns:c16="http://schemas.microsoft.com/office/drawing/2014/chart" uri="{C3380CC4-5D6E-409C-BE32-E72D297353CC}">
              <c16:uniqueId val="{00000006-ECF0-479A-AB64-23D182942A31}"/>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50"/>
            </a:pPr>
            <a:endParaRPr lang="en-US"/>
          </a:p>
        </c:txPr>
        <c:crossAx val="824934728"/>
        <c:crossesAt val="0"/>
        <c:auto val="1"/>
        <c:lblAlgn val="ctr"/>
        <c:lblOffset val="100"/>
        <c:tickLblSkip val="1"/>
        <c:tickMarkSkip val="1"/>
        <c:noMultiLvlLbl val="0"/>
      </c:catAx>
      <c:valAx>
        <c:axId val="824934728"/>
        <c:scaling>
          <c:orientation val="minMax"/>
          <c:max val="2"/>
          <c:min val="0"/>
        </c:scaling>
        <c:delete val="1"/>
        <c:axPos val="b"/>
        <c:numFmt formatCode="0%" sourceLinked="0"/>
        <c:majorTickMark val="out"/>
        <c:minorTickMark val="none"/>
        <c:tickLblPos val="nextTo"/>
        <c:crossAx val="824934336"/>
        <c:crosses val="autoZero"/>
        <c:crossBetween val="between"/>
        <c:majorUnit val="0.5"/>
      </c:valAx>
      <c:spPr>
        <a:noFill/>
        <a:ln w="25522">
          <a:noFill/>
        </a:ln>
      </c:spPr>
    </c:plotArea>
    <c:legend>
      <c:legendPos val="r"/>
      <c:legendEntry>
        <c:idx val="1"/>
        <c:delete val="1"/>
      </c:legendEntry>
      <c:legendEntry>
        <c:idx val="3"/>
        <c:delete val="1"/>
      </c:legendEntry>
      <c:legendEntry>
        <c:idx val="5"/>
        <c:delete val="1"/>
      </c:legendEntry>
      <c:layout>
        <c:manualLayout>
          <c:xMode val="edge"/>
          <c:yMode val="edge"/>
          <c:x val="0.11686918675487459"/>
          <c:y val="4.2447916392551804E-3"/>
          <c:w val="0.87897603697017157"/>
          <c:h val="6.5693045215206164E-2"/>
        </c:manualLayout>
      </c:layout>
      <c:overlay val="0"/>
      <c:spPr>
        <a:noFill/>
        <a:ln w="25522">
          <a:noFill/>
        </a:ln>
      </c:spPr>
      <c:txPr>
        <a:bodyPr/>
        <a:lstStyle/>
        <a:p>
          <a:pPr>
            <a:defRPr sz="1000" b="1"/>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Jā + drīzāk 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0.79</c:v>
                </c:pt>
                <c:pt idx="1">
                  <c:v>0.64308681672025725</c:v>
                </c:pt>
              </c:numCache>
            </c:numRef>
          </c:val>
          <c:extLst>
            <c:ext xmlns:c16="http://schemas.microsoft.com/office/drawing/2014/chart" uri="{C3380CC4-5D6E-409C-BE32-E72D297353CC}">
              <c16:uniqueId val="{00000000-0000-42BF-ADFF-4D879E91DBB4}"/>
            </c:ext>
          </c:extLst>
        </c:ser>
        <c:ser>
          <c:idx val="1"/>
          <c:order val="1"/>
          <c:tx>
            <c:strRef>
              <c:f>Sheet1!$C$2</c:f>
              <c:strCache>
                <c:ptCount val="1"/>
                <c:pt idx="0">
                  <c:v>Nē + drīzāk 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0.14000000000000001</c:v>
                </c:pt>
                <c:pt idx="1">
                  <c:v>0.25080385852090031</c:v>
                </c:pt>
              </c:numCache>
            </c:numRef>
          </c:val>
          <c:extLst>
            <c:ext xmlns:c16="http://schemas.microsoft.com/office/drawing/2014/chart" uri="{C3380CC4-5D6E-409C-BE32-E72D297353CC}">
              <c16:uniqueId val="{00000001-0000-42BF-ADFF-4D879E91DBB4}"/>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7.0000000000000007E-2</c:v>
                </c:pt>
                <c:pt idx="1">
                  <c:v>0.10610932475884244</c:v>
                </c:pt>
              </c:numCache>
            </c:numRef>
          </c:val>
          <c:extLst>
            <c:ext xmlns:c16="http://schemas.microsoft.com/office/drawing/2014/chart" uri="{C3380CC4-5D6E-409C-BE32-E72D297353CC}">
              <c16:uniqueId val="{00000002-0000-42BF-ADFF-4D879E91DBB4}"/>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2478739267034807"/>
          <c:y val="0.87869376235429153"/>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4067-46FE-B70C-5DC6C6A7A8D7}"/>
              </c:ext>
            </c:extLst>
          </c:dPt>
          <c:dPt>
            <c:idx val="1"/>
            <c:bubble3D val="0"/>
            <c:extLst>
              <c:ext xmlns:c16="http://schemas.microsoft.com/office/drawing/2014/chart" uri="{C3380CC4-5D6E-409C-BE32-E72D297353CC}">
                <c16:uniqueId val="{00000002-4067-46FE-B70C-5DC6C6A7A8D7}"/>
              </c:ext>
            </c:extLst>
          </c:dPt>
          <c:dPt>
            <c:idx val="2"/>
            <c:bubble3D val="0"/>
            <c:spPr>
              <a:solidFill>
                <a:schemeClr val="accent2"/>
              </a:solidFill>
            </c:spPr>
            <c:extLst>
              <c:ext xmlns:c16="http://schemas.microsoft.com/office/drawing/2014/chart" uri="{C3380CC4-5D6E-409C-BE32-E72D297353CC}">
                <c16:uniqueId val="{00000004-4067-46FE-B70C-5DC6C6A7A8D7}"/>
              </c:ext>
            </c:extLst>
          </c:dPt>
          <c:dPt>
            <c:idx val="3"/>
            <c:bubble3D val="0"/>
            <c:spPr>
              <a:solidFill>
                <a:schemeClr val="accent2">
                  <a:lumMod val="75000"/>
                </a:schemeClr>
              </a:solidFill>
            </c:spPr>
            <c:extLst>
              <c:ext xmlns:c16="http://schemas.microsoft.com/office/drawing/2014/chart" uri="{C3380CC4-5D6E-409C-BE32-E72D297353CC}">
                <c16:uniqueId val="{00000006-4067-46FE-B70C-5DC6C6A7A8D7}"/>
              </c:ext>
            </c:extLst>
          </c:dPt>
          <c:dPt>
            <c:idx val="4"/>
            <c:bubble3D val="0"/>
            <c:spPr>
              <a:solidFill>
                <a:schemeClr val="bg1">
                  <a:lumMod val="65000"/>
                </a:schemeClr>
              </a:solidFill>
            </c:spPr>
            <c:extLst>
              <c:ext xmlns:c16="http://schemas.microsoft.com/office/drawing/2014/chart" uri="{C3380CC4-5D6E-409C-BE32-E72D297353CC}">
                <c16:uniqueId val="{00000008-4067-46FE-B70C-5DC6C6A7A8D7}"/>
              </c:ext>
            </c:extLst>
          </c:dPt>
          <c:dPt>
            <c:idx val="6"/>
            <c:bubble3D val="0"/>
            <c:extLst>
              <c:ext xmlns:c16="http://schemas.microsoft.com/office/drawing/2014/chart" uri="{C3380CC4-5D6E-409C-BE32-E72D297353CC}">
                <c16:uniqueId val="{00000009-4067-46FE-B70C-5DC6C6A7A8D7}"/>
              </c:ext>
            </c:extLst>
          </c:dPt>
          <c:dLbls>
            <c:dLbl>
              <c:idx val="0"/>
              <c:layout>
                <c:manualLayout>
                  <c:x val="-0.17136382706565828"/>
                  <c:y val="-0.1241662489594284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67-46FE-B70C-5DC6C6A7A8D7}"/>
                </c:ext>
              </c:extLst>
            </c:dLbl>
            <c:dLbl>
              <c:idx val="1"/>
              <c:layout>
                <c:manualLayout>
                  <c:x val="0.18814859563690864"/>
                  <c:y val="-0.11018629003520569"/>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4067-46FE-B70C-5DC6C6A7A8D7}"/>
                </c:ext>
              </c:extLst>
            </c:dLbl>
            <c:dLbl>
              <c:idx val="2"/>
              <c:layout>
                <c:manualLayout>
                  <c:x val="0.14107288879850488"/>
                  <c:y val="0.116425727217212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67-46FE-B70C-5DC6C6A7A8D7}"/>
                </c:ext>
              </c:extLst>
            </c:dLbl>
            <c:dLbl>
              <c:idx val="3"/>
              <c:layout>
                <c:manualLayout>
                  <c:x val="-6.1493310501912445E-2"/>
                  <c:y val="0.153982413416312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67-46FE-B70C-5DC6C6A7A8D7}"/>
                </c:ext>
              </c:extLst>
            </c:dLbl>
            <c:dLbl>
              <c:idx val="4"/>
              <c:layout>
                <c:manualLayout>
                  <c:x val="-0.20256619930041747"/>
                  <c:y val="7.135770377829127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67-46FE-B70C-5DC6C6A7A8D7}"/>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67-46FE-B70C-5DC6C6A7A8D7}"/>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Jā</c:v>
                </c:pt>
                <c:pt idx="1">
                  <c:v>Drīzāk jā</c:v>
                </c:pt>
                <c:pt idx="2">
                  <c:v>Drīzāk nē</c:v>
                </c:pt>
                <c:pt idx="3">
                  <c:v>Nē</c:v>
                </c:pt>
                <c:pt idx="4">
                  <c:v>Grūti pateikt</c:v>
                </c:pt>
              </c:strCache>
            </c:strRef>
          </c:cat>
          <c:val>
            <c:numRef>
              <c:f>Sheet1!$B$2:$B$6</c:f>
              <c:numCache>
                <c:formatCode>0%</c:formatCode>
                <c:ptCount val="5"/>
                <c:pt idx="0">
                  <c:v>0.31511254019292606</c:v>
                </c:pt>
                <c:pt idx="1">
                  <c:v>0.32797427652733119</c:v>
                </c:pt>
                <c:pt idx="2">
                  <c:v>0.18971061093247588</c:v>
                </c:pt>
                <c:pt idx="3">
                  <c:v>6.1093247588424437E-2</c:v>
                </c:pt>
                <c:pt idx="4">
                  <c:v>0.10610932475884244</c:v>
                </c:pt>
              </c:numCache>
            </c:numRef>
          </c:val>
          <c:extLst>
            <c:ext xmlns:c16="http://schemas.microsoft.com/office/drawing/2014/chart" uri="{C3380CC4-5D6E-409C-BE32-E72D297353CC}">
              <c16:uniqueId val="{0000000A-4067-46FE-B70C-5DC6C6A7A8D7}"/>
            </c:ext>
          </c:extLst>
        </c:ser>
        <c:dLbls>
          <c:showLegendKey val="0"/>
          <c:showVal val="0"/>
          <c:showCatName val="0"/>
          <c:showSerName val="0"/>
          <c:showPercent val="0"/>
          <c:showBubbleSize val="0"/>
          <c:showLeaderLines val="1"/>
        </c:dLbls>
        <c:firstSliceAng val="243"/>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Jā + drīzāk jā</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0.48</c:v>
                </c:pt>
                <c:pt idx="1">
                  <c:v>0.66101694915254228</c:v>
                </c:pt>
                <c:pt idx="2">
                  <c:v>0.5</c:v>
                </c:pt>
                <c:pt idx="3">
                  <c:v>0.74193548387096764</c:v>
                </c:pt>
                <c:pt idx="4">
                  <c:v>0.70967741935483875</c:v>
                </c:pt>
                <c:pt idx="5">
                  <c:v>0.67105263157894735</c:v>
                </c:pt>
                <c:pt idx="7">
                  <c:v>0.62256809338521391</c:v>
                </c:pt>
                <c:pt idx="8">
                  <c:v>0.77551020408163263</c:v>
                </c:pt>
                <c:pt idx="10">
                  <c:v>0.64444444444444438</c:v>
                </c:pt>
                <c:pt idx="11">
                  <c:v>0.62903225806451613</c:v>
                </c:pt>
                <c:pt idx="12">
                  <c:v>0.64779874213836475</c:v>
                </c:pt>
                <c:pt idx="14">
                  <c:v>0.66666666666666652</c:v>
                </c:pt>
                <c:pt idx="15">
                  <c:v>0.62962962962962965</c:v>
                </c:pt>
                <c:pt idx="17">
                  <c:v>0.64308681672025725</c:v>
                </c:pt>
              </c:numCache>
            </c:numRef>
          </c:val>
          <c:extLst>
            <c:ext xmlns:c16="http://schemas.microsoft.com/office/drawing/2014/chart" uri="{C3380CC4-5D6E-409C-BE32-E72D297353CC}">
              <c16:uniqueId val="{00000000-756F-4B38-9F0A-53D74FD58022}"/>
            </c:ext>
          </c:extLst>
        </c:ser>
        <c:ser>
          <c:idx val="1"/>
          <c:order val="1"/>
          <c:tx>
            <c:strRef>
              <c:f>Sheet1!$D$2</c:f>
              <c:strCache>
                <c:ptCount val="1"/>
                <c:pt idx="0">
                  <c:v>Nē + drīzāk nē</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0.2</c:v>
                </c:pt>
                <c:pt idx="1">
                  <c:v>0.29661016949152541</c:v>
                </c:pt>
                <c:pt idx="2">
                  <c:v>0.36363636363636359</c:v>
                </c:pt>
                <c:pt idx="3">
                  <c:v>0.16129032258064516</c:v>
                </c:pt>
                <c:pt idx="4">
                  <c:v>0.12903225806451613</c:v>
                </c:pt>
                <c:pt idx="5">
                  <c:v>0.22368421052631579</c:v>
                </c:pt>
                <c:pt idx="7">
                  <c:v>0.25680933852140081</c:v>
                </c:pt>
                <c:pt idx="8">
                  <c:v>0.18367346938775508</c:v>
                </c:pt>
                <c:pt idx="10">
                  <c:v>0.22222222222222221</c:v>
                </c:pt>
                <c:pt idx="11">
                  <c:v>0.25806451612903225</c:v>
                </c:pt>
                <c:pt idx="12">
                  <c:v>0.26415094339622647</c:v>
                </c:pt>
                <c:pt idx="14">
                  <c:v>0.20606060606060608</c:v>
                </c:pt>
                <c:pt idx="15">
                  <c:v>0.28888888888888892</c:v>
                </c:pt>
                <c:pt idx="17">
                  <c:v>0.25080385852090031</c:v>
                </c:pt>
              </c:numCache>
            </c:numRef>
          </c:val>
          <c:extLst>
            <c:ext xmlns:c16="http://schemas.microsoft.com/office/drawing/2014/chart" uri="{C3380CC4-5D6E-409C-BE32-E72D297353CC}">
              <c16:uniqueId val="{00000001-756F-4B38-9F0A-53D74FD58022}"/>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0.32</c:v>
                </c:pt>
                <c:pt idx="1">
                  <c:v>4.2372881355932195E-2</c:v>
                </c:pt>
                <c:pt idx="2">
                  <c:v>0.13636363636363635</c:v>
                </c:pt>
                <c:pt idx="3">
                  <c:v>9.6774193548387094E-2</c:v>
                </c:pt>
                <c:pt idx="4">
                  <c:v>0.16129032258064516</c:v>
                </c:pt>
                <c:pt idx="5">
                  <c:v>0.10526315789473684</c:v>
                </c:pt>
                <c:pt idx="7">
                  <c:v>0.12062256809338522</c:v>
                </c:pt>
                <c:pt idx="8">
                  <c:v>4.0816326530612249E-2</c:v>
                </c:pt>
                <c:pt idx="10">
                  <c:v>0.13333333333333333</c:v>
                </c:pt>
                <c:pt idx="11">
                  <c:v>0.1129032258064516</c:v>
                </c:pt>
                <c:pt idx="12">
                  <c:v>8.8050314465408799E-2</c:v>
                </c:pt>
                <c:pt idx="14">
                  <c:v>0.12727272727272726</c:v>
                </c:pt>
                <c:pt idx="15">
                  <c:v>8.1481481481481488E-2</c:v>
                </c:pt>
                <c:pt idx="17">
                  <c:v>0.10610932475884244</c:v>
                </c:pt>
              </c:numCache>
            </c:numRef>
          </c:val>
          <c:extLst>
            <c:ext xmlns:c16="http://schemas.microsoft.com/office/drawing/2014/chart" uri="{C3380CC4-5D6E-409C-BE32-E72D297353CC}">
              <c16:uniqueId val="{00000002-756F-4B38-9F0A-53D74FD58022}"/>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962535352280114"/>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0.31</c:v>
                </c:pt>
                <c:pt idx="1">
                  <c:v>0.41479099678456594</c:v>
                </c:pt>
              </c:numCache>
            </c:numRef>
          </c:val>
          <c:extLst>
            <c:ext xmlns:c16="http://schemas.microsoft.com/office/drawing/2014/chart" uri="{C3380CC4-5D6E-409C-BE32-E72D297353CC}">
              <c16:uniqueId val="{00000000-A48B-4445-BC83-B76520F8F93A}"/>
            </c:ext>
          </c:extLst>
        </c:ser>
        <c:ser>
          <c:idx val="1"/>
          <c:order val="1"/>
          <c:tx>
            <c:strRef>
              <c:f>Sheet1!$C$2</c:f>
              <c:strCache>
                <c:ptCount val="1"/>
                <c:pt idx="0">
                  <c:v>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0.6</c:v>
                </c:pt>
                <c:pt idx="1">
                  <c:v>0.44694533762057875</c:v>
                </c:pt>
              </c:numCache>
            </c:numRef>
          </c:val>
          <c:extLst>
            <c:ext xmlns:c16="http://schemas.microsoft.com/office/drawing/2014/chart" uri="{C3380CC4-5D6E-409C-BE32-E72D297353CC}">
              <c16:uniqueId val="{00000001-A48B-4445-BC83-B76520F8F93A}"/>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0.09</c:v>
                </c:pt>
                <c:pt idx="1">
                  <c:v>0.13826366559485531</c:v>
                </c:pt>
              </c:numCache>
            </c:numRef>
          </c:val>
          <c:extLst>
            <c:ext xmlns:c16="http://schemas.microsoft.com/office/drawing/2014/chart" uri="{C3380CC4-5D6E-409C-BE32-E72D297353CC}">
              <c16:uniqueId val="{00000002-A48B-4445-BC83-B76520F8F93A}"/>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7869373716324639"/>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2165815980615069"/>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4472C4"/>
              </a:solidFill>
            </c:spPr>
            <c:extLst>
              <c:ext xmlns:c16="http://schemas.microsoft.com/office/drawing/2014/chart" uri="{C3380CC4-5D6E-409C-BE32-E72D297353CC}">
                <c16:uniqueId val="{00000001-CEE6-48A5-AB6D-327E5D31183C}"/>
              </c:ext>
            </c:extLst>
          </c:dPt>
          <c:dPt>
            <c:idx val="1"/>
            <c:invertIfNegative val="0"/>
            <c:bubble3D val="0"/>
            <c:spPr>
              <a:solidFill>
                <a:srgbClr val="4472C4"/>
              </a:solidFill>
            </c:spPr>
            <c:extLst>
              <c:ext xmlns:c16="http://schemas.microsoft.com/office/drawing/2014/chart" uri="{C3380CC4-5D6E-409C-BE32-E72D297353CC}">
                <c16:uniqueId val="{00000003-CEE6-48A5-AB6D-327E5D31183C}"/>
              </c:ext>
            </c:extLst>
          </c:dPt>
          <c:dPt>
            <c:idx val="2"/>
            <c:invertIfNegative val="0"/>
            <c:bubble3D val="0"/>
            <c:spPr>
              <a:solidFill>
                <a:srgbClr val="4472C4"/>
              </a:solidFill>
            </c:spPr>
            <c:extLst>
              <c:ext xmlns:c16="http://schemas.microsoft.com/office/drawing/2014/chart" uri="{C3380CC4-5D6E-409C-BE32-E72D297353CC}">
                <c16:uniqueId val="{00000005-CEE6-48A5-AB6D-327E5D31183C}"/>
              </c:ext>
            </c:extLst>
          </c:dPt>
          <c:dPt>
            <c:idx val="3"/>
            <c:invertIfNegative val="0"/>
            <c:bubble3D val="0"/>
            <c:spPr>
              <a:solidFill>
                <a:srgbClr val="4472C4"/>
              </a:solidFill>
            </c:spPr>
            <c:extLst>
              <c:ext xmlns:c16="http://schemas.microsoft.com/office/drawing/2014/chart" uri="{C3380CC4-5D6E-409C-BE32-E72D297353CC}">
                <c16:uniqueId val="{00000007-CEE6-48A5-AB6D-327E5D31183C}"/>
              </c:ext>
            </c:extLst>
          </c:dPt>
          <c:dPt>
            <c:idx val="4"/>
            <c:invertIfNegative val="0"/>
            <c:bubble3D val="0"/>
            <c:spPr>
              <a:solidFill>
                <a:srgbClr val="4472C4"/>
              </a:solidFill>
            </c:spPr>
            <c:extLst>
              <c:ext xmlns:c16="http://schemas.microsoft.com/office/drawing/2014/chart" uri="{C3380CC4-5D6E-409C-BE32-E72D297353CC}">
                <c16:uniqueId val="{00000009-CEE6-48A5-AB6D-327E5D31183C}"/>
              </c:ext>
            </c:extLst>
          </c:dPt>
          <c:dPt>
            <c:idx val="5"/>
            <c:invertIfNegative val="0"/>
            <c:bubble3D val="0"/>
            <c:spPr>
              <a:solidFill>
                <a:srgbClr val="4472C4"/>
              </a:solidFill>
            </c:spPr>
            <c:extLst>
              <c:ext xmlns:c16="http://schemas.microsoft.com/office/drawing/2014/chart" uri="{C3380CC4-5D6E-409C-BE32-E72D297353CC}">
                <c16:uniqueId val="{0000000B-CEE6-48A5-AB6D-327E5D31183C}"/>
              </c:ext>
            </c:extLst>
          </c:dPt>
          <c:dPt>
            <c:idx val="7"/>
            <c:invertIfNegative val="0"/>
            <c:bubble3D val="0"/>
            <c:spPr>
              <a:solidFill>
                <a:srgbClr val="ED7D31"/>
              </a:solidFill>
            </c:spPr>
            <c:extLst>
              <c:ext xmlns:c16="http://schemas.microsoft.com/office/drawing/2014/chart" uri="{C3380CC4-5D6E-409C-BE32-E72D297353CC}">
                <c16:uniqueId val="{0000000D-CEE6-48A5-AB6D-327E5D31183C}"/>
              </c:ext>
            </c:extLst>
          </c:dPt>
          <c:dPt>
            <c:idx val="8"/>
            <c:invertIfNegative val="0"/>
            <c:bubble3D val="0"/>
            <c:spPr>
              <a:solidFill>
                <a:srgbClr val="ED7D31"/>
              </a:solidFill>
            </c:spPr>
            <c:extLst>
              <c:ext xmlns:c16="http://schemas.microsoft.com/office/drawing/2014/chart" uri="{C3380CC4-5D6E-409C-BE32-E72D297353CC}">
                <c16:uniqueId val="{0000000F-CEE6-48A5-AB6D-327E5D31183C}"/>
              </c:ext>
            </c:extLst>
          </c:dPt>
          <c:dPt>
            <c:idx val="10"/>
            <c:invertIfNegative val="0"/>
            <c:bubble3D val="0"/>
            <c:spPr>
              <a:solidFill>
                <a:srgbClr val="70AD47"/>
              </a:solidFill>
            </c:spPr>
            <c:extLst>
              <c:ext xmlns:c16="http://schemas.microsoft.com/office/drawing/2014/chart" uri="{C3380CC4-5D6E-409C-BE32-E72D297353CC}">
                <c16:uniqueId val="{00000011-CEE6-48A5-AB6D-327E5D31183C}"/>
              </c:ext>
            </c:extLst>
          </c:dPt>
          <c:dPt>
            <c:idx val="11"/>
            <c:invertIfNegative val="0"/>
            <c:bubble3D val="0"/>
            <c:spPr>
              <a:solidFill>
                <a:srgbClr val="70AD47"/>
              </a:solidFill>
            </c:spPr>
            <c:extLst>
              <c:ext xmlns:c16="http://schemas.microsoft.com/office/drawing/2014/chart" uri="{C3380CC4-5D6E-409C-BE32-E72D297353CC}">
                <c16:uniqueId val="{00000013-CEE6-48A5-AB6D-327E5D31183C}"/>
              </c:ext>
            </c:extLst>
          </c:dPt>
          <c:dPt>
            <c:idx val="12"/>
            <c:invertIfNegative val="0"/>
            <c:bubble3D val="0"/>
            <c:spPr>
              <a:solidFill>
                <a:srgbClr val="70AD47"/>
              </a:solidFill>
            </c:spPr>
            <c:extLst>
              <c:ext xmlns:c16="http://schemas.microsoft.com/office/drawing/2014/chart" uri="{C3380CC4-5D6E-409C-BE32-E72D297353CC}">
                <c16:uniqueId val="{00000015-CEE6-48A5-AB6D-327E5D31183C}"/>
              </c:ext>
            </c:extLst>
          </c:dPt>
          <c:dPt>
            <c:idx val="14"/>
            <c:invertIfNegative val="0"/>
            <c:bubble3D val="0"/>
            <c:spPr>
              <a:solidFill>
                <a:srgbClr val="5B9BD5"/>
              </a:solidFill>
            </c:spPr>
            <c:extLst>
              <c:ext xmlns:c16="http://schemas.microsoft.com/office/drawing/2014/chart" uri="{C3380CC4-5D6E-409C-BE32-E72D297353CC}">
                <c16:uniqueId val="{00000017-CEE6-48A5-AB6D-327E5D31183C}"/>
              </c:ext>
            </c:extLst>
          </c:dPt>
          <c:dPt>
            <c:idx val="15"/>
            <c:invertIfNegative val="0"/>
            <c:bubble3D val="0"/>
            <c:spPr>
              <a:solidFill>
                <a:srgbClr val="5B9BD5"/>
              </a:solidFill>
            </c:spPr>
            <c:extLst>
              <c:ext xmlns:c16="http://schemas.microsoft.com/office/drawing/2014/chart" uri="{C3380CC4-5D6E-409C-BE32-E72D297353CC}">
                <c16:uniqueId val="{00000019-CEE6-48A5-AB6D-327E5D31183C}"/>
              </c:ext>
            </c:extLst>
          </c:dPt>
          <c:dPt>
            <c:idx val="17"/>
            <c:invertIfNegative val="0"/>
            <c:bubble3D val="0"/>
            <c:spPr>
              <a:solidFill>
                <a:srgbClr val="990033"/>
              </a:solidFill>
            </c:spPr>
            <c:extLst>
              <c:ext xmlns:c16="http://schemas.microsoft.com/office/drawing/2014/chart" uri="{C3380CC4-5D6E-409C-BE32-E72D297353CC}">
                <c16:uniqueId val="{0000001B-CEE6-48A5-AB6D-327E5D31183C}"/>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0.24</c:v>
                </c:pt>
                <c:pt idx="1">
                  <c:v>0.42372881355932202</c:v>
                </c:pt>
                <c:pt idx="2">
                  <c:v>0.31818181818181818</c:v>
                </c:pt>
                <c:pt idx="3">
                  <c:v>0.5161290322580645</c:v>
                </c:pt>
                <c:pt idx="4">
                  <c:v>0.54838709677419351</c:v>
                </c:pt>
                <c:pt idx="5">
                  <c:v>0.39473684210526316</c:v>
                </c:pt>
                <c:pt idx="7">
                  <c:v>0.35797665369649806</c:v>
                </c:pt>
                <c:pt idx="8">
                  <c:v>0.69387755102040816</c:v>
                </c:pt>
                <c:pt idx="10">
                  <c:v>0.5</c:v>
                </c:pt>
                <c:pt idx="11">
                  <c:v>0.4838709677419355</c:v>
                </c:pt>
                <c:pt idx="12">
                  <c:v>0.339622641509434</c:v>
                </c:pt>
                <c:pt idx="14">
                  <c:v>0.40606060606060607</c:v>
                </c:pt>
                <c:pt idx="15">
                  <c:v>0.42222222222222222</c:v>
                </c:pt>
                <c:pt idx="17">
                  <c:v>0.41479099678456594</c:v>
                </c:pt>
              </c:numCache>
            </c:numRef>
          </c:val>
          <c:extLst>
            <c:ext xmlns:c16="http://schemas.microsoft.com/office/drawing/2014/chart" uri="{C3380CC4-5D6E-409C-BE32-E72D297353CC}">
              <c16:uniqueId val="{0000001C-CEE6-48A5-AB6D-327E5D31183C}"/>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09135807150347"/>
          <c:y val="0"/>
          <c:w val="0.66321022704830879"/>
          <c:h val="0.92525888268537959"/>
        </c:manualLayout>
      </c:layout>
      <c:barChart>
        <c:barDir val="bar"/>
        <c:grouping val="percentStacked"/>
        <c:varyColors val="0"/>
        <c:ser>
          <c:idx val="0"/>
          <c:order val="0"/>
          <c:tx>
            <c:strRef>
              <c:f>Sheet1!$B$1</c:f>
              <c:strCache>
                <c:ptCount val="1"/>
                <c:pt idx="0">
                  <c:v>Lieto</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Riboze</c:v>
                </c:pt>
                <c:pt idx="1">
                  <c:v>Kvercitīns</c:v>
                </c:pt>
                <c:pt idx="2">
                  <c:v>Beta alanīns</c:v>
                </c:pt>
                <c:pt idx="3">
                  <c:v>Nātrija bikarbonāts/kalcija bikarbonāts</c:v>
                </c:pt>
                <c:pt idx="4">
                  <c:v>Antioksidanti</c:v>
                </c:pt>
                <c:pt idx="5">
                  <c:v>Probiotiķi/ prebiotiķi</c:v>
                </c:pt>
                <c:pt idx="6">
                  <c:v>Glikozamīns</c:v>
                </c:pt>
                <c:pt idx="7">
                  <c:v>Kreatīns</c:v>
                </c:pt>
                <c:pt idx="8">
                  <c:v>Proteīna pulveri</c:v>
                </c:pt>
                <c:pt idx="9">
                  <c:v>Enerģijas dzērieni</c:v>
                </c:pt>
                <c:pt idx="10">
                  <c:v>Kofeīns</c:v>
                </c:pt>
                <c:pt idx="11">
                  <c:v>Minerālvielas</c:v>
                </c:pt>
                <c:pt idx="12">
                  <c:v>Zivju eļļu un omega 3,6,9 taukskābes</c:v>
                </c:pt>
                <c:pt idx="13">
                  <c:v>Vitamīni</c:v>
                </c:pt>
              </c:strCache>
            </c:strRef>
          </c:cat>
          <c:val>
            <c:numRef>
              <c:f>Sheet1!$B$2:$B$15</c:f>
              <c:numCache>
                <c:formatCode>0%</c:formatCode>
                <c:ptCount val="14"/>
                <c:pt idx="0">
                  <c:v>6.4308681672025723E-3</c:v>
                </c:pt>
                <c:pt idx="1">
                  <c:v>2.2508038585209004E-2</c:v>
                </c:pt>
                <c:pt idx="2">
                  <c:v>0.10289389067524116</c:v>
                </c:pt>
                <c:pt idx="3">
                  <c:v>0.10289389067524116</c:v>
                </c:pt>
                <c:pt idx="4">
                  <c:v>0.13183279742765272</c:v>
                </c:pt>
                <c:pt idx="5">
                  <c:v>0.15434083601286175</c:v>
                </c:pt>
                <c:pt idx="6">
                  <c:v>0.17041800643086816</c:v>
                </c:pt>
                <c:pt idx="7">
                  <c:v>0.28295819935691319</c:v>
                </c:pt>
                <c:pt idx="8">
                  <c:v>0.39549839228295819</c:v>
                </c:pt>
                <c:pt idx="9">
                  <c:v>0.42765273311897106</c:v>
                </c:pt>
                <c:pt idx="10">
                  <c:v>0.51768488745980712</c:v>
                </c:pt>
                <c:pt idx="11">
                  <c:v>0.70096463022508038</c:v>
                </c:pt>
                <c:pt idx="12">
                  <c:v>0.707395498392283</c:v>
                </c:pt>
                <c:pt idx="13">
                  <c:v>0.92282958199356913</c:v>
                </c:pt>
              </c:numCache>
            </c:numRef>
          </c:val>
          <c:extLst>
            <c:ext xmlns:c16="http://schemas.microsoft.com/office/drawing/2014/chart" uri="{C3380CC4-5D6E-409C-BE32-E72D297353CC}">
              <c16:uniqueId val="{00000000-EBA9-4CB7-A605-33BDFD17DE92}"/>
            </c:ext>
          </c:extLst>
        </c:ser>
        <c:ser>
          <c:idx val="1"/>
          <c:order val="1"/>
          <c:tx>
            <c:strRef>
              <c:f>Sheet1!$C$1</c:f>
              <c:strCache>
                <c:ptCount val="1"/>
                <c:pt idx="0">
                  <c:v>Nelieto</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Riboze</c:v>
                </c:pt>
                <c:pt idx="1">
                  <c:v>Kvercitīns</c:v>
                </c:pt>
                <c:pt idx="2">
                  <c:v>Beta alanīns</c:v>
                </c:pt>
                <c:pt idx="3">
                  <c:v>Nātrija bikarbonāts/kalcija bikarbonāts</c:v>
                </c:pt>
                <c:pt idx="4">
                  <c:v>Antioksidanti</c:v>
                </c:pt>
                <c:pt idx="5">
                  <c:v>Probiotiķi/ prebiotiķi</c:v>
                </c:pt>
                <c:pt idx="6">
                  <c:v>Glikozamīns</c:v>
                </c:pt>
                <c:pt idx="7">
                  <c:v>Kreatīns</c:v>
                </c:pt>
                <c:pt idx="8">
                  <c:v>Proteīna pulveri</c:v>
                </c:pt>
                <c:pt idx="9">
                  <c:v>Enerģijas dzērieni</c:v>
                </c:pt>
                <c:pt idx="10">
                  <c:v>Kofeīns</c:v>
                </c:pt>
                <c:pt idx="11">
                  <c:v>Minerālvielas</c:v>
                </c:pt>
                <c:pt idx="12">
                  <c:v>Zivju eļļu un omega 3,6,9 taukskābes</c:v>
                </c:pt>
                <c:pt idx="13">
                  <c:v>Vitamīni</c:v>
                </c:pt>
              </c:strCache>
            </c:strRef>
          </c:cat>
          <c:val>
            <c:numRef>
              <c:f>Sheet1!$C$2:$C$15</c:f>
              <c:numCache>
                <c:formatCode>0%</c:formatCode>
                <c:ptCount val="14"/>
                <c:pt idx="0">
                  <c:v>0.74276527331189712</c:v>
                </c:pt>
                <c:pt idx="1">
                  <c:v>0.73954983922829587</c:v>
                </c:pt>
                <c:pt idx="2">
                  <c:v>0.72347266881028949</c:v>
                </c:pt>
                <c:pt idx="3">
                  <c:v>0.65594855305466238</c:v>
                </c:pt>
                <c:pt idx="4">
                  <c:v>0.63022508038585212</c:v>
                </c:pt>
                <c:pt idx="5">
                  <c:v>0.65594855305466238</c:v>
                </c:pt>
                <c:pt idx="6">
                  <c:v>0.63665594855305463</c:v>
                </c:pt>
                <c:pt idx="7">
                  <c:v>0.61414790996784563</c:v>
                </c:pt>
                <c:pt idx="8">
                  <c:v>0.52090032154340837</c:v>
                </c:pt>
                <c:pt idx="9">
                  <c:v>0.47266881028938906</c:v>
                </c:pt>
                <c:pt idx="10">
                  <c:v>0.37299035369774919</c:v>
                </c:pt>
                <c:pt idx="11">
                  <c:v>0.17041800643086816</c:v>
                </c:pt>
                <c:pt idx="12">
                  <c:v>0.20257234726688103</c:v>
                </c:pt>
                <c:pt idx="13">
                  <c:v>4.1800643086816719E-2</c:v>
                </c:pt>
              </c:numCache>
            </c:numRef>
          </c:val>
          <c:extLst>
            <c:ext xmlns:c16="http://schemas.microsoft.com/office/drawing/2014/chart" uri="{C3380CC4-5D6E-409C-BE32-E72D297353CC}">
              <c16:uniqueId val="{00000001-EBA9-4CB7-A605-33BDFD17DE92}"/>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Riboze</c:v>
                </c:pt>
                <c:pt idx="1">
                  <c:v>Kvercitīns</c:v>
                </c:pt>
                <c:pt idx="2">
                  <c:v>Beta alanīns</c:v>
                </c:pt>
                <c:pt idx="3">
                  <c:v>Nātrija bikarbonāts/kalcija bikarbonāts</c:v>
                </c:pt>
                <c:pt idx="4">
                  <c:v>Antioksidanti</c:v>
                </c:pt>
                <c:pt idx="5">
                  <c:v>Probiotiķi/ prebiotiķi</c:v>
                </c:pt>
                <c:pt idx="6">
                  <c:v>Glikozamīns</c:v>
                </c:pt>
                <c:pt idx="7">
                  <c:v>Kreatīns</c:v>
                </c:pt>
                <c:pt idx="8">
                  <c:v>Proteīna pulveri</c:v>
                </c:pt>
                <c:pt idx="9">
                  <c:v>Enerģijas dzērieni</c:v>
                </c:pt>
                <c:pt idx="10">
                  <c:v>Kofeīns</c:v>
                </c:pt>
                <c:pt idx="11">
                  <c:v>Minerālvielas</c:v>
                </c:pt>
                <c:pt idx="12">
                  <c:v>Zivju eļļu un omega 3,6,9 taukskābes</c:v>
                </c:pt>
                <c:pt idx="13">
                  <c:v>Vitamīni</c:v>
                </c:pt>
              </c:strCache>
            </c:strRef>
          </c:cat>
          <c:val>
            <c:numRef>
              <c:f>Sheet1!$D$2:$D$15</c:f>
              <c:numCache>
                <c:formatCode>0%</c:formatCode>
                <c:ptCount val="14"/>
                <c:pt idx="0">
                  <c:v>0.25080385852090031</c:v>
                </c:pt>
                <c:pt idx="1">
                  <c:v>0.23794212218649519</c:v>
                </c:pt>
                <c:pt idx="2">
                  <c:v>0.17363344051446947</c:v>
                </c:pt>
                <c:pt idx="3">
                  <c:v>0.24115755627009647</c:v>
                </c:pt>
                <c:pt idx="4">
                  <c:v>0.23794212218649519</c:v>
                </c:pt>
                <c:pt idx="5">
                  <c:v>0.18971061093247588</c:v>
                </c:pt>
                <c:pt idx="6">
                  <c:v>0.19292604501607716</c:v>
                </c:pt>
                <c:pt idx="7">
                  <c:v>0.10289389067524116</c:v>
                </c:pt>
                <c:pt idx="8">
                  <c:v>8.3601286173633438E-2</c:v>
                </c:pt>
                <c:pt idx="9">
                  <c:v>9.9678456591639875E-2</c:v>
                </c:pt>
                <c:pt idx="10">
                  <c:v>0.10932475884244373</c:v>
                </c:pt>
                <c:pt idx="11">
                  <c:v>0.12861736334405144</c:v>
                </c:pt>
                <c:pt idx="12">
                  <c:v>9.0032154340836015E-2</c:v>
                </c:pt>
                <c:pt idx="13">
                  <c:v>3.5369774919614148E-2</c:v>
                </c:pt>
              </c:numCache>
            </c:numRef>
          </c:val>
          <c:extLst>
            <c:ext xmlns:c16="http://schemas.microsoft.com/office/drawing/2014/chart" uri="{C3380CC4-5D6E-409C-BE32-E72D297353CC}">
              <c16:uniqueId val="{00000002-EBA9-4CB7-A605-33BDFD17DE9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31922358673447626"/>
          <c:y val="0.92718951151633111"/>
          <c:w val="0.67388315119648923"/>
          <c:h val="7.1803983335894411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76290917003251"/>
          <c:y val="5.8764354102816128E-2"/>
          <c:w val="0.65936249561444416"/>
          <c:h val="0.91745361783578616"/>
        </c:manualLayout>
      </c:layout>
      <c:barChart>
        <c:barDir val="bar"/>
        <c:grouping val="clustered"/>
        <c:varyColors val="0"/>
        <c:ser>
          <c:idx val="0"/>
          <c:order val="0"/>
          <c:tx>
            <c:strRef>
              <c:f>Sheet1!$B$1</c:f>
              <c:strCache>
                <c:ptCount val="1"/>
                <c:pt idx="0">
                  <c:v>2019</c:v>
                </c:pt>
              </c:strCache>
            </c:strRef>
          </c:tx>
          <c:spPr>
            <a:solidFill>
              <a:srgbClr val="70AD47">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Riboze</c:v>
                </c:pt>
                <c:pt idx="1">
                  <c:v>Kvercitīns</c:v>
                </c:pt>
                <c:pt idx="2">
                  <c:v>Beta alanīns</c:v>
                </c:pt>
                <c:pt idx="3">
                  <c:v>Nātrija bikarbonāts/kalcija bikarbonāts</c:v>
                </c:pt>
                <c:pt idx="4">
                  <c:v>Antioksidanti</c:v>
                </c:pt>
                <c:pt idx="5">
                  <c:v>Probiotiķi/ prebiotiķi</c:v>
                </c:pt>
                <c:pt idx="6">
                  <c:v>Glikozamīns</c:v>
                </c:pt>
                <c:pt idx="7">
                  <c:v>Kreatīns</c:v>
                </c:pt>
                <c:pt idx="8">
                  <c:v>Proteīna pulveri</c:v>
                </c:pt>
                <c:pt idx="9">
                  <c:v>Enerģijas dzērieni</c:v>
                </c:pt>
                <c:pt idx="10">
                  <c:v>Kofeīns</c:v>
                </c:pt>
                <c:pt idx="11">
                  <c:v>Minerālvielas</c:v>
                </c:pt>
                <c:pt idx="12">
                  <c:v>Zivju eļļu un omega 3,6,9 taukskābes</c:v>
                </c:pt>
                <c:pt idx="13">
                  <c:v>Vitamīni</c:v>
                </c:pt>
              </c:strCache>
            </c:strRef>
          </c:cat>
          <c:val>
            <c:numRef>
              <c:f>Sheet1!$B$2:$B$15</c:f>
              <c:numCache>
                <c:formatCode>0%</c:formatCode>
                <c:ptCount val="14"/>
                <c:pt idx="0">
                  <c:v>0.03</c:v>
                </c:pt>
                <c:pt idx="1">
                  <c:v>0.01</c:v>
                </c:pt>
                <c:pt idx="2">
                  <c:v>0.2</c:v>
                </c:pt>
                <c:pt idx="3">
                  <c:v>0.11</c:v>
                </c:pt>
                <c:pt idx="4">
                  <c:v>0.27</c:v>
                </c:pt>
                <c:pt idx="5">
                  <c:v>0.2</c:v>
                </c:pt>
                <c:pt idx="6">
                  <c:v>0.18</c:v>
                </c:pt>
                <c:pt idx="7">
                  <c:v>0.39</c:v>
                </c:pt>
                <c:pt idx="8">
                  <c:v>0.61</c:v>
                </c:pt>
                <c:pt idx="9">
                  <c:v>0.56999999999999995</c:v>
                </c:pt>
                <c:pt idx="10">
                  <c:v>0.56000000000000005</c:v>
                </c:pt>
                <c:pt idx="11">
                  <c:v>0.82</c:v>
                </c:pt>
                <c:pt idx="12">
                  <c:v>0.85</c:v>
                </c:pt>
                <c:pt idx="13">
                  <c:v>0.95</c:v>
                </c:pt>
              </c:numCache>
            </c:numRef>
          </c:val>
          <c:extLst>
            <c:ext xmlns:c16="http://schemas.microsoft.com/office/drawing/2014/chart" uri="{C3380CC4-5D6E-409C-BE32-E72D297353CC}">
              <c16:uniqueId val="{00000000-EDB4-467B-89D5-BDC2E6CFDF18}"/>
            </c:ext>
          </c:extLst>
        </c:ser>
        <c:ser>
          <c:idx val="1"/>
          <c:order val="1"/>
          <c:tx>
            <c:strRef>
              <c:f>Sheet1!$C$1</c:f>
              <c:strCache>
                <c:ptCount val="1"/>
              </c:strCache>
            </c:strRef>
          </c:tx>
          <c:spPr>
            <a:solidFill>
              <a:srgbClr val="4472C4">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Riboze</c:v>
                </c:pt>
                <c:pt idx="1">
                  <c:v>Kvercitīns</c:v>
                </c:pt>
                <c:pt idx="2">
                  <c:v>Beta alanīns</c:v>
                </c:pt>
                <c:pt idx="3">
                  <c:v>Nātrija bikarbonāts/kalcija bikarbonāts</c:v>
                </c:pt>
                <c:pt idx="4">
                  <c:v>Antioksidanti</c:v>
                </c:pt>
                <c:pt idx="5">
                  <c:v>Probiotiķi/ prebiotiķi</c:v>
                </c:pt>
                <c:pt idx="6">
                  <c:v>Glikozamīns</c:v>
                </c:pt>
                <c:pt idx="7">
                  <c:v>Kreatīns</c:v>
                </c:pt>
                <c:pt idx="8">
                  <c:v>Proteīna pulveri</c:v>
                </c:pt>
                <c:pt idx="9">
                  <c:v>Enerģijas dzērieni</c:v>
                </c:pt>
                <c:pt idx="10">
                  <c:v>Kofeīns</c:v>
                </c:pt>
                <c:pt idx="11">
                  <c:v>Minerālvielas</c:v>
                </c:pt>
                <c:pt idx="12">
                  <c:v>Zivju eļļu un omega 3,6,9 taukskābes</c:v>
                </c:pt>
                <c:pt idx="13">
                  <c:v>Vitamīni</c:v>
                </c:pt>
              </c:strCache>
            </c:strRef>
          </c:cat>
          <c:val>
            <c:numRef>
              <c:f>Sheet1!$C$2:$C$15</c:f>
              <c:numCache>
                <c:formatCode>0%</c:formatCode>
                <c:ptCount val="14"/>
                <c:pt idx="0">
                  <c:v>-0.71</c:v>
                </c:pt>
                <c:pt idx="1">
                  <c:v>-0.72</c:v>
                </c:pt>
                <c:pt idx="2">
                  <c:v>-0.66</c:v>
                </c:pt>
                <c:pt idx="3">
                  <c:v>-0.61</c:v>
                </c:pt>
                <c:pt idx="4">
                  <c:v>-0.53</c:v>
                </c:pt>
                <c:pt idx="5">
                  <c:v>-0.56999999999999995</c:v>
                </c:pt>
                <c:pt idx="6">
                  <c:v>-0.61</c:v>
                </c:pt>
                <c:pt idx="7">
                  <c:v>-0.57999999999999996</c:v>
                </c:pt>
                <c:pt idx="8">
                  <c:v>-0.37</c:v>
                </c:pt>
                <c:pt idx="9">
                  <c:v>-0.39</c:v>
                </c:pt>
                <c:pt idx="10">
                  <c:v>-0.36</c:v>
                </c:pt>
                <c:pt idx="11">
                  <c:v>-0.13</c:v>
                </c:pt>
                <c:pt idx="12">
                  <c:v>-0.12</c:v>
                </c:pt>
                <c:pt idx="13">
                  <c:v>-0.04</c:v>
                </c:pt>
              </c:numCache>
            </c:numRef>
          </c:val>
          <c:extLst>
            <c:ext xmlns:c16="http://schemas.microsoft.com/office/drawing/2014/chart" uri="{C3380CC4-5D6E-409C-BE32-E72D297353CC}">
              <c16:uniqueId val="{00000001-EDB4-467B-89D5-BDC2E6CFDF18}"/>
            </c:ext>
          </c:extLst>
        </c:ser>
        <c:ser>
          <c:idx val="2"/>
          <c:order val="2"/>
          <c:tx>
            <c:strRef>
              <c:f>Sheet1!$D$1</c:f>
              <c:strCache>
                <c:ptCount val="1"/>
                <c:pt idx="0">
                  <c:v>2025</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Riboze</c:v>
                </c:pt>
                <c:pt idx="1">
                  <c:v>Kvercitīns</c:v>
                </c:pt>
                <c:pt idx="2">
                  <c:v>Beta alanīns</c:v>
                </c:pt>
                <c:pt idx="3">
                  <c:v>Nātrija bikarbonāts/kalcija bikarbonāts</c:v>
                </c:pt>
                <c:pt idx="4">
                  <c:v>Antioksidanti</c:v>
                </c:pt>
                <c:pt idx="5">
                  <c:v>Probiotiķi/ prebiotiķi</c:v>
                </c:pt>
                <c:pt idx="6">
                  <c:v>Glikozamīns</c:v>
                </c:pt>
                <c:pt idx="7">
                  <c:v>Kreatīns</c:v>
                </c:pt>
                <c:pt idx="8">
                  <c:v>Proteīna pulveri</c:v>
                </c:pt>
                <c:pt idx="9">
                  <c:v>Enerģijas dzērieni</c:v>
                </c:pt>
                <c:pt idx="10">
                  <c:v>Kofeīns</c:v>
                </c:pt>
                <c:pt idx="11">
                  <c:v>Minerālvielas</c:v>
                </c:pt>
                <c:pt idx="12">
                  <c:v>Zivju eļļu un omega 3,6,9 taukskābes</c:v>
                </c:pt>
                <c:pt idx="13">
                  <c:v>Vitamīni</c:v>
                </c:pt>
              </c:strCache>
            </c:strRef>
          </c:cat>
          <c:val>
            <c:numRef>
              <c:f>Sheet1!$D$2:$D$15</c:f>
              <c:numCache>
                <c:formatCode>0%</c:formatCode>
                <c:ptCount val="14"/>
                <c:pt idx="0">
                  <c:v>6.4308681672025723E-3</c:v>
                </c:pt>
                <c:pt idx="1">
                  <c:v>2.2508038585209004E-2</c:v>
                </c:pt>
                <c:pt idx="2">
                  <c:v>0.10289389067524116</c:v>
                </c:pt>
                <c:pt idx="3">
                  <c:v>0.10289389067524116</c:v>
                </c:pt>
                <c:pt idx="4">
                  <c:v>0.13183279742765272</c:v>
                </c:pt>
                <c:pt idx="5">
                  <c:v>0.15434083601286175</c:v>
                </c:pt>
                <c:pt idx="6">
                  <c:v>0.17041800643086816</c:v>
                </c:pt>
                <c:pt idx="7">
                  <c:v>0.28295819935691319</c:v>
                </c:pt>
                <c:pt idx="8">
                  <c:v>0.39549839228295819</c:v>
                </c:pt>
                <c:pt idx="9">
                  <c:v>0.42765273311897106</c:v>
                </c:pt>
                <c:pt idx="10">
                  <c:v>0.51768488745980712</c:v>
                </c:pt>
                <c:pt idx="11">
                  <c:v>0.70096463022508038</c:v>
                </c:pt>
                <c:pt idx="12">
                  <c:v>0.707395498392283</c:v>
                </c:pt>
                <c:pt idx="13">
                  <c:v>0.92282958199356913</c:v>
                </c:pt>
              </c:numCache>
            </c:numRef>
          </c:val>
          <c:extLst>
            <c:ext xmlns:c16="http://schemas.microsoft.com/office/drawing/2014/chart" uri="{C3380CC4-5D6E-409C-BE32-E72D297353CC}">
              <c16:uniqueId val="{00000002-EDB4-467B-89D5-BDC2E6CFDF18}"/>
            </c:ext>
          </c:extLst>
        </c:ser>
        <c:ser>
          <c:idx val="3"/>
          <c:order val="3"/>
          <c:tx>
            <c:strRef>
              <c:f>Sheet1!$E$1</c:f>
              <c:strCache>
                <c:ptCount val="1"/>
              </c:strCache>
            </c:strRef>
          </c:tx>
          <c:spPr>
            <a:solidFill>
              <a:srgbClr val="4472C4"/>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Riboze</c:v>
                </c:pt>
                <c:pt idx="1">
                  <c:v>Kvercitīns</c:v>
                </c:pt>
                <c:pt idx="2">
                  <c:v>Beta alanīns</c:v>
                </c:pt>
                <c:pt idx="3">
                  <c:v>Nātrija bikarbonāts/kalcija bikarbonāts</c:v>
                </c:pt>
                <c:pt idx="4">
                  <c:v>Antioksidanti</c:v>
                </c:pt>
                <c:pt idx="5">
                  <c:v>Probiotiķi/ prebiotiķi</c:v>
                </c:pt>
                <c:pt idx="6">
                  <c:v>Glikozamīns</c:v>
                </c:pt>
                <c:pt idx="7">
                  <c:v>Kreatīns</c:v>
                </c:pt>
                <c:pt idx="8">
                  <c:v>Proteīna pulveri</c:v>
                </c:pt>
                <c:pt idx="9">
                  <c:v>Enerģijas dzērieni</c:v>
                </c:pt>
                <c:pt idx="10">
                  <c:v>Kofeīns</c:v>
                </c:pt>
                <c:pt idx="11">
                  <c:v>Minerālvielas</c:v>
                </c:pt>
                <c:pt idx="12">
                  <c:v>Zivju eļļu un omega 3,6,9 taukskābes</c:v>
                </c:pt>
                <c:pt idx="13">
                  <c:v>Vitamīni</c:v>
                </c:pt>
              </c:strCache>
            </c:strRef>
          </c:cat>
          <c:val>
            <c:numRef>
              <c:f>Sheet1!$E$2:$E$15</c:f>
              <c:numCache>
                <c:formatCode>0%</c:formatCode>
                <c:ptCount val="14"/>
                <c:pt idx="0">
                  <c:v>-0.74276527331189701</c:v>
                </c:pt>
                <c:pt idx="1">
                  <c:v>-0.73954983922829598</c:v>
                </c:pt>
                <c:pt idx="2">
                  <c:v>-0.72347266881028904</c:v>
                </c:pt>
                <c:pt idx="3">
                  <c:v>-0.65594855305466204</c:v>
                </c:pt>
                <c:pt idx="4">
                  <c:v>-0.63022508038585201</c:v>
                </c:pt>
                <c:pt idx="5">
                  <c:v>-0.65594855305466204</c:v>
                </c:pt>
                <c:pt idx="6">
                  <c:v>-0.63665594855305496</c:v>
                </c:pt>
                <c:pt idx="7">
                  <c:v>-0.61414790996784596</c:v>
                </c:pt>
                <c:pt idx="8">
                  <c:v>-0.52090032154340804</c:v>
                </c:pt>
                <c:pt idx="9">
                  <c:v>-0.47266881028938901</c:v>
                </c:pt>
                <c:pt idx="10">
                  <c:v>-0.37299035369774902</c:v>
                </c:pt>
                <c:pt idx="11">
                  <c:v>-0.17041800643086799</c:v>
                </c:pt>
                <c:pt idx="12">
                  <c:v>-0.202572347266881</c:v>
                </c:pt>
                <c:pt idx="13">
                  <c:v>-4.1800643086816698E-2</c:v>
                </c:pt>
              </c:numCache>
            </c:numRef>
          </c:val>
          <c:extLst>
            <c:ext xmlns:c16="http://schemas.microsoft.com/office/drawing/2014/chart" uri="{C3380CC4-5D6E-409C-BE32-E72D297353CC}">
              <c16:uniqueId val="{00000003-EDB4-467B-89D5-BDC2E6CFDF18}"/>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1"/>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33590318580101347"/>
          <c:y val="6.9658225325808662E-2"/>
          <c:w val="0.14077592696217542"/>
          <c:h val="9.8055378612483965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0.7</c:v>
                </c:pt>
                <c:pt idx="1">
                  <c:v>0.38079470198675497</c:v>
                </c:pt>
              </c:numCache>
            </c:numRef>
          </c:val>
          <c:extLst>
            <c:ext xmlns:c16="http://schemas.microsoft.com/office/drawing/2014/chart" uri="{C3380CC4-5D6E-409C-BE32-E72D297353CC}">
              <c16:uniqueId val="{00000000-EB33-40BB-B3F1-8884D81CC62C}"/>
            </c:ext>
          </c:extLst>
        </c:ser>
        <c:ser>
          <c:idx val="1"/>
          <c:order val="1"/>
          <c:tx>
            <c:strRef>
              <c:f>Sheet1!$C$2</c:f>
              <c:strCache>
                <c:ptCount val="1"/>
                <c:pt idx="0">
                  <c:v>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0.1</c:v>
                </c:pt>
                <c:pt idx="1">
                  <c:v>0.22516556291390727</c:v>
                </c:pt>
              </c:numCache>
            </c:numRef>
          </c:val>
          <c:extLst>
            <c:ext xmlns:c16="http://schemas.microsoft.com/office/drawing/2014/chart" uri="{C3380CC4-5D6E-409C-BE32-E72D297353CC}">
              <c16:uniqueId val="{00000001-EB33-40BB-B3F1-8884D81CC62C}"/>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0.2</c:v>
                </c:pt>
                <c:pt idx="1">
                  <c:v>0.39403973509933776</c:v>
                </c:pt>
              </c:numCache>
            </c:numRef>
          </c:val>
          <c:extLst>
            <c:ext xmlns:c16="http://schemas.microsoft.com/office/drawing/2014/chart" uri="{C3380CC4-5D6E-409C-BE32-E72D297353CC}">
              <c16:uniqueId val="{00000002-EB33-40BB-B3F1-8884D81CC62C}"/>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2478739267034807"/>
          <c:y val="0.87869376235429153"/>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0649460731301"/>
          <c:y val="3.975316425439409E-2"/>
          <c:w val="0.87840124124358188"/>
          <c:h val="0.96022788209676269"/>
        </c:manualLayout>
      </c:layout>
      <c:barChart>
        <c:barDir val="bar"/>
        <c:grouping val="clustered"/>
        <c:varyColors val="0"/>
        <c:ser>
          <c:idx val="0"/>
          <c:order val="0"/>
          <c:tx>
            <c:strRef>
              <c:f>Sheet1!$B$1</c:f>
              <c:strCache>
                <c:ptCount val="1"/>
                <c:pt idx="0">
                  <c:v>Series 1</c:v>
                </c:pt>
              </c:strCache>
            </c:strRef>
          </c:tx>
          <c:spPr>
            <a:solidFill>
              <a:schemeClr val="accent4">
                <a:lumMod val="50000"/>
              </a:schemeClr>
            </a:solidFill>
          </c:spPr>
          <c:invertIfNegative val="0"/>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2019</c:v>
                </c:pt>
                <c:pt idx="1">
                  <c:v>2025</c:v>
                </c:pt>
              </c:numCache>
            </c:numRef>
          </c:cat>
          <c:val>
            <c:numRef>
              <c:f>Sheet1!$B$2:$B$3</c:f>
              <c:numCache>
                <c:formatCode>0.0</c:formatCode>
                <c:ptCount val="2"/>
                <c:pt idx="0">
                  <c:v>3.29</c:v>
                </c:pt>
                <c:pt idx="1">
                  <c:v>2.8775510204081645</c:v>
                </c:pt>
              </c:numCache>
            </c:numRef>
          </c:val>
          <c:extLst>
            <c:ext xmlns:c16="http://schemas.microsoft.com/office/drawing/2014/chart" uri="{C3380CC4-5D6E-409C-BE32-E72D297353CC}">
              <c16:uniqueId val="{00000003-9D9A-48D7-82E8-BD707CD56E4F}"/>
            </c:ext>
          </c:extLst>
        </c:ser>
        <c:dLbls>
          <c:showLegendKey val="0"/>
          <c:showVal val="0"/>
          <c:showCatName val="0"/>
          <c:showSerName val="0"/>
          <c:showPercent val="0"/>
          <c:showBubbleSize val="0"/>
        </c:dLbls>
        <c:gapWidth val="50"/>
        <c:axId val="-1640710144"/>
        <c:axId val="-1640716672"/>
      </c:barChart>
      <c:catAx>
        <c:axId val="-1640710144"/>
        <c:scaling>
          <c:orientation val="minMax"/>
        </c:scaling>
        <c:delete val="0"/>
        <c:axPos val="l"/>
        <c:numFmt formatCode="General" sourceLinked="0"/>
        <c:majorTickMark val="out"/>
        <c:minorTickMark val="none"/>
        <c:tickLblPos val="nextTo"/>
        <c:txPr>
          <a:bodyPr/>
          <a:lstStyle/>
          <a:p>
            <a:pPr>
              <a:defRPr lang="en-US" sz="1050" b="1" i="0"/>
            </a:pPr>
            <a:endParaRPr lang="en-US"/>
          </a:p>
        </c:txPr>
        <c:crossAx val="-1640716672"/>
        <c:crosses val="autoZero"/>
        <c:auto val="1"/>
        <c:lblAlgn val="ctr"/>
        <c:lblOffset val="100"/>
        <c:noMultiLvlLbl val="0"/>
      </c:catAx>
      <c:valAx>
        <c:axId val="-1640716672"/>
        <c:scaling>
          <c:orientation val="minMax"/>
          <c:max val="5"/>
          <c:min val="0"/>
        </c:scaling>
        <c:delete val="1"/>
        <c:axPos val="b"/>
        <c:numFmt formatCode="0.0" sourceLinked="1"/>
        <c:majorTickMark val="out"/>
        <c:minorTickMark val="none"/>
        <c:tickLblPos val="nextTo"/>
        <c:crossAx val="-1640710144"/>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76567677750067"/>
          <c:y val="1.2445588522787807E-2"/>
          <c:w val="0.72269219686683783"/>
          <c:h val="0.97043476475593848"/>
        </c:manualLayout>
      </c:layout>
      <c:barChart>
        <c:barDir val="bar"/>
        <c:grouping val="clustered"/>
        <c:varyColors val="0"/>
        <c:ser>
          <c:idx val="0"/>
          <c:order val="0"/>
          <c:tx>
            <c:strRef>
              <c:f>Sheet1!$B$1</c:f>
              <c:strCache>
                <c:ptCount val="1"/>
                <c:pt idx="0">
                  <c:v>2019</c:v>
                </c:pt>
              </c:strCache>
            </c:strRef>
          </c:tx>
          <c:spPr>
            <a:solidFill>
              <a:schemeClr val="accent1">
                <a:lumMod val="60000"/>
                <a:lumOff val="40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C5B8-4FE7-82A1-ABBA88A1DB08}"/>
              </c:ext>
            </c:extLst>
          </c:dPt>
          <c:dPt>
            <c:idx val="1"/>
            <c:invertIfNegative val="0"/>
            <c:bubble3D val="0"/>
            <c:extLst>
              <c:ext xmlns:c16="http://schemas.microsoft.com/office/drawing/2014/chart" uri="{C3380CC4-5D6E-409C-BE32-E72D297353CC}">
                <c16:uniqueId val="{00000003-C5B8-4FE7-82A1-ABBA88A1DB08}"/>
              </c:ext>
            </c:extLst>
          </c:dPt>
          <c:dLbls>
            <c:spPr>
              <a:noFill/>
              <a:ln>
                <a:noFill/>
              </a:ln>
              <a:effectLst/>
            </c:spPr>
            <c:txPr>
              <a:bodyPr/>
              <a:lstStyle/>
              <a:p>
                <a:pPr>
                  <a:defRPr lang="en-US"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Grūti pateikt</c:v>
                </c:pt>
                <c:pt idx="1">
                  <c:v>Citur</c:v>
                </c:pt>
                <c:pt idx="2">
                  <c:v>Tos man izsniedza LOV</c:v>
                </c:pt>
                <c:pt idx="3">
                  <c:v>Specializētā veikalā</c:v>
                </c:pt>
                <c:pt idx="4">
                  <c:v>Interneta veikalā</c:v>
                </c:pt>
                <c:pt idx="5">
                  <c:v>Aptiekā</c:v>
                </c:pt>
              </c:strCache>
            </c:strRef>
          </c:cat>
          <c:val>
            <c:numRef>
              <c:f>Sheet1!$B$2:$B$7</c:f>
              <c:numCache>
                <c:formatCode>0%</c:formatCode>
                <c:ptCount val="6"/>
                <c:pt idx="0">
                  <c:v>0.03</c:v>
                </c:pt>
                <c:pt idx="1">
                  <c:v>0.14000000000000001</c:v>
                </c:pt>
                <c:pt idx="2">
                  <c:v>0.62</c:v>
                </c:pt>
                <c:pt idx="3">
                  <c:v>0.32</c:v>
                </c:pt>
                <c:pt idx="5">
                  <c:v>0.24</c:v>
                </c:pt>
              </c:numCache>
            </c:numRef>
          </c:val>
          <c:extLst>
            <c:ext xmlns:c16="http://schemas.microsoft.com/office/drawing/2014/chart" uri="{C3380CC4-5D6E-409C-BE32-E72D297353CC}">
              <c16:uniqueId val="{00000004-C5B8-4FE7-82A1-ABBA88A1DB08}"/>
            </c:ext>
          </c:extLst>
        </c:ser>
        <c:ser>
          <c:idx val="1"/>
          <c:order val="1"/>
          <c:tx>
            <c:strRef>
              <c:f>Sheet1!$C$1</c:f>
              <c:strCache>
                <c:ptCount val="1"/>
                <c:pt idx="0">
                  <c:v>2025</c:v>
                </c:pt>
              </c:strCache>
            </c:strRef>
          </c:tx>
          <c:spPr>
            <a:solidFill>
              <a:schemeClr val="accent1"/>
            </a:solidFill>
          </c:spPr>
          <c:invertIfNegative val="0"/>
          <c:dPt>
            <c:idx val="0"/>
            <c:invertIfNegative val="0"/>
            <c:bubble3D val="0"/>
            <c:spPr>
              <a:solidFill>
                <a:schemeClr val="bg1">
                  <a:lumMod val="50000"/>
                </a:schemeClr>
              </a:solidFill>
            </c:spPr>
            <c:extLst>
              <c:ext xmlns:c16="http://schemas.microsoft.com/office/drawing/2014/chart" uri="{C3380CC4-5D6E-409C-BE32-E72D297353CC}">
                <c16:uniqueId val="{00000006-C5B8-4FE7-82A1-ABBA88A1DB08}"/>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Grūti pateikt</c:v>
                </c:pt>
                <c:pt idx="1">
                  <c:v>Citur</c:v>
                </c:pt>
                <c:pt idx="2">
                  <c:v>Tos man izsniedza LOV</c:v>
                </c:pt>
                <c:pt idx="3">
                  <c:v>Specializētā veikalā</c:v>
                </c:pt>
                <c:pt idx="4">
                  <c:v>Interneta veikalā</c:v>
                </c:pt>
                <c:pt idx="5">
                  <c:v>Aptiekā</c:v>
                </c:pt>
              </c:strCache>
            </c:strRef>
          </c:cat>
          <c:val>
            <c:numRef>
              <c:f>Sheet1!$C$2:$C$7</c:f>
              <c:numCache>
                <c:formatCode>0%</c:formatCode>
                <c:ptCount val="6"/>
                <c:pt idx="0">
                  <c:v>9.602649006622517E-2</c:v>
                </c:pt>
                <c:pt idx="1">
                  <c:v>0.12913907284768211</c:v>
                </c:pt>
                <c:pt idx="2">
                  <c:v>0.12251655629139073</c:v>
                </c:pt>
                <c:pt idx="3">
                  <c:v>0.32119205298013243</c:v>
                </c:pt>
                <c:pt idx="4">
                  <c:v>0.32119205298013243</c:v>
                </c:pt>
                <c:pt idx="5">
                  <c:v>0.47350993377483441</c:v>
                </c:pt>
              </c:numCache>
            </c:numRef>
          </c:val>
          <c:extLst>
            <c:ext xmlns:c16="http://schemas.microsoft.com/office/drawing/2014/chart" uri="{C3380CC4-5D6E-409C-BE32-E72D297353CC}">
              <c16:uniqueId val="{00000005-C5B8-4FE7-82A1-ABBA88A1DB08}"/>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max val="0.75000000000000011"/>
        </c:scaling>
        <c:delete val="1"/>
        <c:axPos val="b"/>
        <c:numFmt formatCode="0%" sourceLinked="1"/>
        <c:majorTickMark val="out"/>
        <c:minorTickMark val="none"/>
        <c:tickLblPos val="nextTo"/>
        <c:crossAx val="-1642242512"/>
        <c:crosses val="autoZero"/>
        <c:crossBetween val="between"/>
        <c:majorUnit val="0.25"/>
      </c:valAx>
    </c:plotArea>
    <c:legend>
      <c:legendPos val="r"/>
      <c:layout>
        <c:manualLayout>
          <c:xMode val="edge"/>
          <c:yMode val="edge"/>
          <c:x val="0.85439960943897897"/>
          <c:y val="5.03080519382193E-2"/>
          <c:w val="0.11121874801188829"/>
          <c:h val="0.12481124655091191"/>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Jā</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0.125</c:v>
                </c:pt>
                <c:pt idx="1">
                  <c:v>0.40170940170940173</c:v>
                </c:pt>
                <c:pt idx="2">
                  <c:v>0.5714285714285714</c:v>
                </c:pt>
                <c:pt idx="3">
                  <c:v>0.43333333333333335</c:v>
                </c:pt>
                <c:pt idx="4">
                  <c:v>0.37931034482758619</c:v>
                </c:pt>
                <c:pt idx="5">
                  <c:v>0.36</c:v>
                </c:pt>
                <c:pt idx="7">
                  <c:v>0.32400000000000001</c:v>
                </c:pt>
                <c:pt idx="8">
                  <c:v>0.6875</c:v>
                </c:pt>
                <c:pt idx="10">
                  <c:v>0.30681818181818182</c:v>
                </c:pt>
                <c:pt idx="11">
                  <c:v>0.51666666666666672</c:v>
                </c:pt>
                <c:pt idx="12">
                  <c:v>0.37012987012987009</c:v>
                </c:pt>
                <c:pt idx="14">
                  <c:v>0.43125000000000002</c:v>
                </c:pt>
                <c:pt idx="15">
                  <c:v>0.31578947368421051</c:v>
                </c:pt>
                <c:pt idx="17">
                  <c:v>0.38079470198675497</c:v>
                </c:pt>
              </c:numCache>
            </c:numRef>
          </c:val>
          <c:extLst>
            <c:ext xmlns:c16="http://schemas.microsoft.com/office/drawing/2014/chart" uri="{C3380CC4-5D6E-409C-BE32-E72D297353CC}">
              <c16:uniqueId val="{00000000-862A-489B-9C2C-D41BECB78473}"/>
            </c:ext>
          </c:extLst>
        </c:ser>
        <c:ser>
          <c:idx val="1"/>
          <c:order val="1"/>
          <c:tx>
            <c:strRef>
              <c:f>Sheet1!$D$2</c:f>
              <c:strCache>
                <c:ptCount val="1"/>
                <c:pt idx="0">
                  <c:v>Nē</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0.16666666666666663</c:v>
                </c:pt>
                <c:pt idx="1">
                  <c:v>0.25641025641025639</c:v>
                </c:pt>
                <c:pt idx="2">
                  <c:v>0.19047619047619047</c:v>
                </c:pt>
                <c:pt idx="3">
                  <c:v>0.13333333333333333</c:v>
                </c:pt>
                <c:pt idx="4">
                  <c:v>0.17241379310344829</c:v>
                </c:pt>
                <c:pt idx="5">
                  <c:v>0.26666666666666666</c:v>
                </c:pt>
                <c:pt idx="7">
                  <c:v>0.24</c:v>
                </c:pt>
                <c:pt idx="8">
                  <c:v>0.125</c:v>
                </c:pt>
                <c:pt idx="10">
                  <c:v>0.14772727272727273</c:v>
                </c:pt>
                <c:pt idx="11">
                  <c:v>0.2</c:v>
                </c:pt>
                <c:pt idx="12">
                  <c:v>0.2792207792207792</c:v>
                </c:pt>
                <c:pt idx="14">
                  <c:v>0.18124999999999999</c:v>
                </c:pt>
                <c:pt idx="15">
                  <c:v>0.2857142857142857</c:v>
                </c:pt>
                <c:pt idx="17">
                  <c:v>0.22516556291390727</c:v>
                </c:pt>
              </c:numCache>
            </c:numRef>
          </c:val>
          <c:extLst>
            <c:ext xmlns:c16="http://schemas.microsoft.com/office/drawing/2014/chart" uri="{C3380CC4-5D6E-409C-BE32-E72D297353CC}">
              <c16:uniqueId val="{00000001-862A-489B-9C2C-D41BECB78473}"/>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0.70833333333333348</c:v>
                </c:pt>
                <c:pt idx="1">
                  <c:v>0.34188034188034189</c:v>
                </c:pt>
                <c:pt idx="2">
                  <c:v>0.23809523809523805</c:v>
                </c:pt>
                <c:pt idx="3">
                  <c:v>0.43333333333333335</c:v>
                </c:pt>
                <c:pt idx="4">
                  <c:v>0.44827586206896552</c:v>
                </c:pt>
                <c:pt idx="5">
                  <c:v>0.37333333333333335</c:v>
                </c:pt>
                <c:pt idx="7">
                  <c:v>0.436</c:v>
                </c:pt>
                <c:pt idx="8">
                  <c:v>0.1875</c:v>
                </c:pt>
                <c:pt idx="10">
                  <c:v>0.54545454545454541</c:v>
                </c:pt>
                <c:pt idx="11">
                  <c:v>0.28333333333333333</c:v>
                </c:pt>
                <c:pt idx="12">
                  <c:v>0.35064935064935066</c:v>
                </c:pt>
                <c:pt idx="14">
                  <c:v>0.38750000000000001</c:v>
                </c:pt>
                <c:pt idx="15">
                  <c:v>0.39849624060150374</c:v>
                </c:pt>
                <c:pt idx="17">
                  <c:v>0.39403973509933776</c:v>
                </c:pt>
              </c:numCache>
            </c:numRef>
          </c:val>
          <c:extLst>
            <c:ext xmlns:c16="http://schemas.microsoft.com/office/drawing/2014/chart" uri="{C3380CC4-5D6E-409C-BE32-E72D297353CC}">
              <c16:uniqueId val="{00000002-862A-489B-9C2C-D41BECB7847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6037464647719875"/>
          <c:y val="2.3597491191768767E-3"/>
          <c:w val="0.63962535352280114"/>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75048683875955"/>
          <c:y val="6.2721125149338752E-2"/>
          <c:w val="0.81414783732408624"/>
          <c:h val="0.91945393908362505"/>
        </c:manualLayout>
      </c:layout>
      <c:barChart>
        <c:barDir val="bar"/>
        <c:grouping val="stacked"/>
        <c:varyColors val="0"/>
        <c:ser>
          <c:idx val="0"/>
          <c:order val="0"/>
          <c:tx>
            <c:strRef>
              <c:f>Sheet1!$B$1</c:f>
              <c:strCache>
                <c:ptCount val="1"/>
                <c:pt idx="0">
                  <c:v>Aptiekā</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Sheet1!$B$2:$B$19</c:f>
              <c:numCache>
                <c:formatCode>0%</c:formatCode>
                <c:ptCount val="18"/>
                <c:pt idx="0">
                  <c:v>0.41666666666666674</c:v>
                </c:pt>
                <c:pt idx="1">
                  <c:v>0.55555555555555558</c:v>
                </c:pt>
                <c:pt idx="2">
                  <c:v>0.38095238095238093</c:v>
                </c:pt>
                <c:pt idx="3">
                  <c:v>0.4</c:v>
                </c:pt>
                <c:pt idx="4">
                  <c:v>0.41379310344827586</c:v>
                </c:pt>
                <c:pt idx="5">
                  <c:v>0.44</c:v>
                </c:pt>
                <c:pt idx="7">
                  <c:v>0.5</c:v>
                </c:pt>
                <c:pt idx="8">
                  <c:v>0.33333333333333326</c:v>
                </c:pt>
                <c:pt idx="10">
                  <c:v>0.5</c:v>
                </c:pt>
                <c:pt idx="11">
                  <c:v>0.43333333333333335</c:v>
                </c:pt>
                <c:pt idx="12">
                  <c:v>0.47402597402597402</c:v>
                </c:pt>
                <c:pt idx="14">
                  <c:v>0.375</c:v>
                </c:pt>
                <c:pt idx="15">
                  <c:v>0.60902255639097747</c:v>
                </c:pt>
                <c:pt idx="17">
                  <c:v>0.47350993377483441</c:v>
                </c:pt>
              </c:numCache>
            </c:numRef>
          </c:val>
          <c:extLst>
            <c:ext xmlns:c16="http://schemas.microsoft.com/office/drawing/2014/chart" uri="{C3380CC4-5D6E-409C-BE32-E72D297353CC}">
              <c16:uniqueId val="{00000000-A587-4011-91C8-3D404909D81E}"/>
            </c:ext>
          </c:extLst>
        </c:ser>
        <c:ser>
          <c:idx val="1"/>
          <c:order val="1"/>
          <c:tx>
            <c:strRef>
              <c:f>Sheet1!$C$1</c:f>
              <c:strCache>
                <c:ptCount val="1"/>
              </c:strCache>
            </c:strRef>
          </c:tx>
          <c:spPr>
            <a:noFill/>
          </c:spPr>
          <c:invertIfNegative val="0"/>
          <c:dLbls>
            <c:delete val="1"/>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Sheet1!$C$2:$C$19</c:f>
              <c:numCache>
                <c:formatCode>0%</c:formatCode>
                <c:ptCount val="18"/>
                <c:pt idx="0">
                  <c:v>0.33333333333333326</c:v>
                </c:pt>
                <c:pt idx="1">
                  <c:v>0.19444444444444442</c:v>
                </c:pt>
                <c:pt idx="2">
                  <c:v>0.36904761904761907</c:v>
                </c:pt>
                <c:pt idx="3">
                  <c:v>0.35</c:v>
                </c:pt>
                <c:pt idx="4">
                  <c:v>0.33620689655172414</c:v>
                </c:pt>
                <c:pt idx="5">
                  <c:v>0.31</c:v>
                </c:pt>
                <c:pt idx="6">
                  <c:v>0.75</c:v>
                </c:pt>
                <c:pt idx="7">
                  <c:v>0.25</c:v>
                </c:pt>
                <c:pt idx="8">
                  <c:v>0.41666666666666674</c:v>
                </c:pt>
                <c:pt idx="9">
                  <c:v>0.75</c:v>
                </c:pt>
                <c:pt idx="10">
                  <c:v>0.25</c:v>
                </c:pt>
                <c:pt idx="11">
                  <c:v>0.31666666666666665</c:v>
                </c:pt>
                <c:pt idx="12">
                  <c:v>0.27597402597402598</c:v>
                </c:pt>
                <c:pt idx="13">
                  <c:v>0.75</c:v>
                </c:pt>
                <c:pt idx="14">
                  <c:v>0.375</c:v>
                </c:pt>
                <c:pt idx="15">
                  <c:v>0.14097744360902253</c:v>
                </c:pt>
                <c:pt idx="16">
                  <c:v>0.75</c:v>
                </c:pt>
                <c:pt idx="17">
                  <c:v>0.27649006622516559</c:v>
                </c:pt>
              </c:numCache>
            </c:numRef>
          </c:val>
          <c:extLst>
            <c:ext xmlns:c16="http://schemas.microsoft.com/office/drawing/2014/chart" uri="{C3380CC4-5D6E-409C-BE32-E72D297353CC}">
              <c16:uniqueId val="{00000001-A587-4011-91C8-3D404909D81E}"/>
            </c:ext>
          </c:extLst>
        </c:ser>
        <c:ser>
          <c:idx val="2"/>
          <c:order val="2"/>
          <c:tx>
            <c:strRef>
              <c:f>Sheet1!$D$1</c:f>
              <c:strCache>
                <c:ptCount val="1"/>
                <c:pt idx="0">
                  <c:v>Specializētā veikalā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Sheet1!$D$2:$D$19</c:f>
              <c:numCache>
                <c:formatCode>0%</c:formatCode>
                <c:ptCount val="18"/>
                <c:pt idx="0">
                  <c:v>0.25</c:v>
                </c:pt>
                <c:pt idx="1">
                  <c:v>0.3504273504273504</c:v>
                </c:pt>
                <c:pt idx="2">
                  <c:v>0.42857142857142855</c:v>
                </c:pt>
                <c:pt idx="3">
                  <c:v>0.13333333333333333</c:v>
                </c:pt>
                <c:pt idx="4">
                  <c:v>0.31034482758620691</c:v>
                </c:pt>
                <c:pt idx="5">
                  <c:v>0.34666666666666673</c:v>
                </c:pt>
                <c:pt idx="7">
                  <c:v>0.33600000000000002</c:v>
                </c:pt>
                <c:pt idx="8">
                  <c:v>0.27083333333333331</c:v>
                </c:pt>
                <c:pt idx="10">
                  <c:v>0.34090909090909088</c:v>
                </c:pt>
                <c:pt idx="11">
                  <c:v>0.35</c:v>
                </c:pt>
                <c:pt idx="12">
                  <c:v>0.29870129870129869</c:v>
                </c:pt>
                <c:pt idx="14">
                  <c:v>0.40625</c:v>
                </c:pt>
                <c:pt idx="15">
                  <c:v>0.21052631578947367</c:v>
                </c:pt>
                <c:pt idx="17">
                  <c:v>0.32119205298013243</c:v>
                </c:pt>
              </c:numCache>
            </c:numRef>
          </c:val>
          <c:extLst>
            <c:ext xmlns:c16="http://schemas.microsoft.com/office/drawing/2014/chart" uri="{C3380CC4-5D6E-409C-BE32-E72D297353CC}">
              <c16:uniqueId val="{00000002-A587-4011-91C8-3D404909D81E}"/>
            </c:ext>
          </c:extLst>
        </c:ser>
        <c:ser>
          <c:idx val="3"/>
          <c:order val="3"/>
          <c:tx>
            <c:strRef>
              <c:f>Sheet1!$E$1</c:f>
              <c:strCache>
                <c:ptCount val="1"/>
              </c:strCache>
            </c:strRef>
          </c:tx>
          <c:spPr>
            <a:noFill/>
          </c:spPr>
          <c:invertIfNegative val="0"/>
          <c:dLbls>
            <c:delete val="1"/>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Sheet1!$E$2:$E$19</c:f>
              <c:numCache>
                <c:formatCode>0%</c:formatCode>
                <c:ptCount val="18"/>
                <c:pt idx="0">
                  <c:v>0.5</c:v>
                </c:pt>
                <c:pt idx="1">
                  <c:v>0.3995726495726496</c:v>
                </c:pt>
                <c:pt idx="2">
                  <c:v>0.32142857142857145</c:v>
                </c:pt>
                <c:pt idx="3">
                  <c:v>0.6166666666666667</c:v>
                </c:pt>
                <c:pt idx="4">
                  <c:v>0.43965517241379309</c:v>
                </c:pt>
                <c:pt idx="5">
                  <c:v>0.40333333333333327</c:v>
                </c:pt>
                <c:pt idx="6">
                  <c:v>0.75</c:v>
                </c:pt>
                <c:pt idx="7">
                  <c:v>0.41399999999999998</c:v>
                </c:pt>
                <c:pt idx="8">
                  <c:v>0.47916666666666669</c:v>
                </c:pt>
                <c:pt idx="9">
                  <c:v>0.75</c:v>
                </c:pt>
                <c:pt idx="10">
                  <c:v>0.40909090909090912</c:v>
                </c:pt>
                <c:pt idx="11">
                  <c:v>0.4</c:v>
                </c:pt>
                <c:pt idx="12">
                  <c:v>0.45129870129870131</c:v>
                </c:pt>
                <c:pt idx="13">
                  <c:v>0.75</c:v>
                </c:pt>
                <c:pt idx="14">
                  <c:v>0.34375</c:v>
                </c:pt>
                <c:pt idx="15">
                  <c:v>0.53947368421052633</c:v>
                </c:pt>
                <c:pt idx="16">
                  <c:v>0.75</c:v>
                </c:pt>
                <c:pt idx="17">
                  <c:v>0.42880794701986757</c:v>
                </c:pt>
              </c:numCache>
            </c:numRef>
          </c:val>
          <c:extLst>
            <c:ext xmlns:c16="http://schemas.microsoft.com/office/drawing/2014/chart" uri="{C3380CC4-5D6E-409C-BE32-E72D297353CC}">
              <c16:uniqueId val="{00000003-A587-4011-91C8-3D404909D81E}"/>
            </c:ext>
          </c:extLst>
        </c:ser>
        <c:ser>
          <c:idx val="4"/>
          <c:order val="4"/>
          <c:tx>
            <c:strRef>
              <c:f>Sheet1!$F$1</c:f>
              <c:strCache>
                <c:ptCount val="1"/>
                <c:pt idx="0">
                  <c:v>Interneta veikalā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Sheet1!$F$2:$F$19</c:f>
              <c:numCache>
                <c:formatCode>0%</c:formatCode>
                <c:ptCount val="18"/>
                <c:pt idx="0">
                  <c:v>0.33333333333333326</c:v>
                </c:pt>
                <c:pt idx="1">
                  <c:v>0.36752136752136755</c:v>
                </c:pt>
                <c:pt idx="2">
                  <c:v>0.33333333333333326</c:v>
                </c:pt>
                <c:pt idx="3">
                  <c:v>0.16666666666666663</c:v>
                </c:pt>
                <c:pt idx="4">
                  <c:v>0.37931034482758619</c:v>
                </c:pt>
                <c:pt idx="5">
                  <c:v>0.26666666666666666</c:v>
                </c:pt>
                <c:pt idx="7">
                  <c:v>0.33600000000000002</c:v>
                </c:pt>
                <c:pt idx="8">
                  <c:v>0.27083333333333331</c:v>
                </c:pt>
                <c:pt idx="10">
                  <c:v>0.22727272727272727</c:v>
                </c:pt>
                <c:pt idx="11">
                  <c:v>0.31666666666666665</c:v>
                </c:pt>
                <c:pt idx="12">
                  <c:v>0.37662337662337664</c:v>
                </c:pt>
                <c:pt idx="14">
                  <c:v>0.36249999999999999</c:v>
                </c:pt>
                <c:pt idx="15">
                  <c:v>0.2781954887218045</c:v>
                </c:pt>
                <c:pt idx="17">
                  <c:v>0.32119205298013243</c:v>
                </c:pt>
              </c:numCache>
            </c:numRef>
          </c:val>
          <c:extLst>
            <c:ext xmlns:c16="http://schemas.microsoft.com/office/drawing/2014/chart" uri="{C3380CC4-5D6E-409C-BE32-E72D297353CC}">
              <c16:uniqueId val="{00000004-A587-4011-91C8-3D404909D81E}"/>
            </c:ext>
          </c:extLst>
        </c:ser>
        <c:ser>
          <c:idx val="5"/>
          <c:order val="5"/>
          <c:tx>
            <c:strRef>
              <c:f>Sheet1!$G$1</c:f>
              <c:strCache>
                <c:ptCount val="1"/>
              </c:strCache>
            </c:strRef>
          </c:tx>
          <c:spPr>
            <a:noFill/>
          </c:spPr>
          <c:invertIfNegative val="0"/>
          <c:dLbls>
            <c:delete val="1"/>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Sheet1!$G$2:$G$19</c:f>
              <c:numCache>
                <c:formatCode>0%</c:formatCode>
                <c:ptCount val="18"/>
                <c:pt idx="0">
                  <c:v>0.41666666666666674</c:v>
                </c:pt>
                <c:pt idx="1">
                  <c:v>0.38247863247863245</c:v>
                </c:pt>
                <c:pt idx="2">
                  <c:v>0.41666666666666674</c:v>
                </c:pt>
                <c:pt idx="3">
                  <c:v>0.58333333333333337</c:v>
                </c:pt>
                <c:pt idx="4">
                  <c:v>0.37068965517241381</c:v>
                </c:pt>
                <c:pt idx="5">
                  <c:v>0.48333333333333334</c:v>
                </c:pt>
                <c:pt idx="6">
                  <c:v>0.75</c:v>
                </c:pt>
                <c:pt idx="7">
                  <c:v>0.41399999999999998</c:v>
                </c:pt>
                <c:pt idx="8">
                  <c:v>0.47916666666666669</c:v>
                </c:pt>
                <c:pt idx="9">
                  <c:v>0.75</c:v>
                </c:pt>
                <c:pt idx="10">
                  <c:v>0.52272727272727271</c:v>
                </c:pt>
                <c:pt idx="11">
                  <c:v>0.43333333333333335</c:v>
                </c:pt>
                <c:pt idx="12">
                  <c:v>0.37337662337662336</c:v>
                </c:pt>
                <c:pt idx="13">
                  <c:v>0.75</c:v>
                </c:pt>
                <c:pt idx="14">
                  <c:v>0.38750000000000001</c:v>
                </c:pt>
                <c:pt idx="15">
                  <c:v>0.4718045112781955</c:v>
                </c:pt>
                <c:pt idx="16">
                  <c:v>0.75</c:v>
                </c:pt>
                <c:pt idx="17">
                  <c:v>0.42880794701986757</c:v>
                </c:pt>
              </c:numCache>
            </c:numRef>
          </c:val>
          <c:extLst>
            <c:ext xmlns:c16="http://schemas.microsoft.com/office/drawing/2014/chart" uri="{C3380CC4-5D6E-409C-BE32-E72D297353CC}">
              <c16:uniqueId val="{00000005-A587-4011-91C8-3D404909D81E}"/>
            </c:ext>
          </c:extLst>
        </c:ser>
        <c:ser>
          <c:idx val="6"/>
          <c:order val="6"/>
          <c:tx>
            <c:strRef>
              <c:f>Sheet1!$H$1</c:f>
              <c:strCache>
                <c:ptCount val="1"/>
                <c:pt idx="0">
                  <c:v>Tos man izsniedza LOV</c:v>
                </c:pt>
              </c:strCache>
            </c:strRef>
          </c:tx>
          <c:invertIfNegative val="0"/>
          <c:dLbls>
            <c:dLbl>
              <c:idx val="0"/>
              <c:layout>
                <c:manualLayout>
                  <c:x val="2.348021591781624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587-4011-91C8-3D404909D81E}"/>
                </c:ext>
              </c:extLst>
            </c:dLbl>
            <c:dLbl>
              <c:idx val="1"/>
              <c:layout>
                <c:manualLayout>
                  <c:x val="2.9424041654263898E-2"/>
                  <c:y val="-2.44092950595586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587-4011-91C8-3D404909D81E}"/>
                </c:ext>
              </c:extLst>
            </c:dLbl>
            <c:dLbl>
              <c:idx val="2"/>
              <c:layout>
                <c:manualLayout>
                  <c:x val="3.9891103684379335E-2"/>
                  <c:y val="2.44092950595586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587-4011-91C8-3D404909D81E}"/>
                </c:ext>
              </c:extLst>
            </c:dLbl>
            <c:dLbl>
              <c:idx val="3"/>
              <c:layout>
                <c:manualLayout>
                  <c:x val="7.04118138858507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587-4011-91C8-3D404909D81E}"/>
                </c:ext>
              </c:extLst>
            </c:dLbl>
            <c:dLbl>
              <c:idx val="4"/>
              <c:layout>
                <c:manualLayout>
                  <c:x val="5.013902832074745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587-4011-91C8-3D404909D81E}"/>
                </c:ext>
              </c:extLst>
            </c:dLbl>
            <c:dLbl>
              <c:idx val="5"/>
              <c:layout>
                <c:manualLayout>
                  <c:x val="2.6872551115085415E-2"/>
                  <c:y val="2.44092950595577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587-4011-91C8-3D404909D81E}"/>
                </c:ext>
              </c:extLst>
            </c:dLbl>
            <c:dLbl>
              <c:idx val="7"/>
              <c:layout>
                <c:manualLayout>
                  <c:x val="2.488240076425711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587-4011-91C8-3D404909D81E}"/>
                </c:ext>
              </c:extLst>
            </c:dLbl>
            <c:dLbl>
              <c:idx val="8"/>
              <c:layout>
                <c:manualLayout>
                  <c:x val="8.7083678828505845E-2"/>
                  <c:y val="4.8818590119117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587-4011-91C8-3D404909D81E}"/>
                </c:ext>
              </c:extLst>
            </c:dLbl>
            <c:dLbl>
              <c:idx val="10"/>
              <c:layout>
                <c:manualLayout>
                  <c:x val="3.0162065967471962E-2"/>
                  <c:y val="-8.949971464337429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587-4011-91C8-3D404909D81E}"/>
                </c:ext>
              </c:extLst>
            </c:dLbl>
            <c:dLbl>
              <c:idx val="11"/>
              <c:layout>
                <c:manualLayout>
                  <c:x val="5.3726206844595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587-4011-91C8-3D404909D81E}"/>
                </c:ext>
              </c:extLst>
            </c:dLbl>
            <c:dLbl>
              <c:idx val="12"/>
              <c:layout>
                <c:manualLayout>
                  <c:x val="3.216509953573792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87-4011-91C8-3D404909D81E}"/>
                </c:ext>
              </c:extLst>
            </c:dLbl>
            <c:dLbl>
              <c:idx val="14"/>
              <c:layout>
                <c:manualLayout>
                  <c:x val="3.5771909629014872E-2"/>
                  <c:y val="7.3227885178676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87-4011-91C8-3D404909D81E}"/>
                </c:ext>
              </c:extLst>
            </c:dLbl>
            <c:dLbl>
              <c:idx val="15"/>
              <c:layout>
                <c:manualLayout>
                  <c:x val="3.7850647436890025E-2"/>
                  <c:y val="2.44092950595586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87-4011-91C8-3D404909D81E}"/>
                </c:ext>
              </c:extLst>
            </c:dLbl>
            <c:dLbl>
              <c:idx val="17"/>
              <c:layout>
                <c:manualLayout>
                  <c:x val="3.557289459393202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87-4011-91C8-3D404909D81E}"/>
                </c:ext>
              </c:extLst>
            </c:dLbl>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strCache>
            </c:strRef>
          </c:cat>
          <c:val>
            <c:numRef>
              <c:f>Sheet1!$H$2:$H$19</c:f>
              <c:numCache>
                <c:formatCode>0%</c:formatCode>
                <c:ptCount val="18"/>
                <c:pt idx="0">
                  <c:v>4.1666666666666657E-2</c:v>
                </c:pt>
                <c:pt idx="1">
                  <c:v>8.5470085470085472E-2</c:v>
                </c:pt>
                <c:pt idx="2">
                  <c:v>0.14285714285714285</c:v>
                </c:pt>
                <c:pt idx="3">
                  <c:v>0.33333333333333326</c:v>
                </c:pt>
                <c:pt idx="4">
                  <c:v>0.20689655172413793</c:v>
                </c:pt>
                <c:pt idx="5">
                  <c:v>6.6666666666666666E-2</c:v>
                </c:pt>
                <c:pt idx="7">
                  <c:v>5.2000000000000005E-2</c:v>
                </c:pt>
                <c:pt idx="8">
                  <c:v>0.47916666666666674</c:v>
                </c:pt>
                <c:pt idx="10">
                  <c:v>9.0909090909090912E-2</c:v>
                </c:pt>
                <c:pt idx="11">
                  <c:v>0.23333333333333331</c:v>
                </c:pt>
                <c:pt idx="12">
                  <c:v>9.7402597402597421E-2</c:v>
                </c:pt>
                <c:pt idx="14">
                  <c:v>0.1125</c:v>
                </c:pt>
                <c:pt idx="15">
                  <c:v>0.12781954887218044</c:v>
                </c:pt>
                <c:pt idx="17">
                  <c:v>0.12251655629139073</c:v>
                </c:pt>
              </c:numCache>
            </c:numRef>
          </c:val>
          <c:extLst>
            <c:ext xmlns:c16="http://schemas.microsoft.com/office/drawing/2014/chart" uri="{C3380CC4-5D6E-409C-BE32-E72D297353CC}">
              <c16:uniqueId val="{00000006-A587-4011-91C8-3D404909D81E}"/>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50"/>
            </a:pPr>
            <a:endParaRPr lang="en-US"/>
          </a:p>
        </c:txPr>
        <c:crossAx val="824934728"/>
        <c:crossesAt val="0"/>
        <c:auto val="1"/>
        <c:lblAlgn val="ctr"/>
        <c:lblOffset val="100"/>
        <c:tickLblSkip val="1"/>
        <c:tickMarkSkip val="1"/>
        <c:noMultiLvlLbl val="0"/>
      </c:catAx>
      <c:valAx>
        <c:axId val="824934728"/>
        <c:scaling>
          <c:orientation val="minMax"/>
          <c:max val="3"/>
          <c:min val="0"/>
        </c:scaling>
        <c:delete val="1"/>
        <c:axPos val="b"/>
        <c:numFmt formatCode="0%" sourceLinked="0"/>
        <c:majorTickMark val="out"/>
        <c:minorTickMark val="none"/>
        <c:tickLblPos val="nextTo"/>
        <c:crossAx val="824934336"/>
        <c:crosses val="autoZero"/>
        <c:crossBetween val="between"/>
        <c:majorUnit val="0.75000000000000011"/>
      </c:valAx>
      <c:spPr>
        <a:noFill/>
        <a:ln w="25522">
          <a:noFill/>
        </a:ln>
      </c:spPr>
    </c:plotArea>
    <c:legend>
      <c:legendPos val="r"/>
      <c:legendEntry>
        <c:idx val="1"/>
        <c:delete val="1"/>
      </c:legendEntry>
      <c:legendEntry>
        <c:idx val="3"/>
        <c:delete val="1"/>
      </c:legendEntry>
      <c:legendEntry>
        <c:idx val="5"/>
        <c:delete val="1"/>
      </c:legendEntry>
      <c:layout>
        <c:manualLayout>
          <c:xMode val="edge"/>
          <c:yMode val="edge"/>
          <c:x val="0.11686918675487459"/>
          <c:y val="4.2447916392551804E-3"/>
          <c:w val="0.87897603697017157"/>
          <c:h val="4.6165664924573364E-2"/>
        </c:manualLayout>
      </c:layout>
      <c:overlay val="0"/>
      <c:spPr>
        <a:noFill/>
        <a:ln w="25522">
          <a:noFill/>
        </a:ln>
      </c:spPr>
      <c:txPr>
        <a:bodyPr/>
        <a:lstStyle/>
        <a:p>
          <a:pPr>
            <a:defRPr sz="1000" b="1"/>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extLst>
              <c:ext xmlns:c16="http://schemas.microsoft.com/office/drawing/2014/chart" uri="{C3380CC4-5D6E-409C-BE32-E72D297353CC}">
                <c16:uniqueId val="{00000001-BAC1-4C13-B655-3E4C8278E425}"/>
              </c:ext>
            </c:extLst>
          </c:dPt>
          <c:dPt>
            <c:idx val="1"/>
            <c:bubble3D val="0"/>
            <c:spPr>
              <a:solidFill>
                <a:schemeClr val="accent2"/>
              </a:solidFill>
            </c:spPr>
            <c:extLst>
              <c:ext xmlns:c16="http://schemas.microsoft.com/office/drawing/2014/chart" uri="{C3380CC4-5D6E-409C-BE32-E72D297353CC}">
                <c16:uniqueId val="{00000003-BAC1-4C13-B655-3E4C8278E425}"/>
              </c:ext>
            </c:extLst>
          </c:dPt>
          <c:dPt>
            <c:idx val="6"/>
            <c:bubble3D val="0"/>
            <c:extLst>
              <c:ext xmlns:c16="http://schemas.microsoft.com/office/drawing/2014/chart" uri="{C3380CC4-5D6E-409C-BE32-E72D297353CC}">
                <c16:uniqueId val="{00000006-BAC1-4C13-B655-3E4C8278E425}"/>
              </c:ext>
            </c:extLst>
          </c:dPt>
          <c:dLbls>
            <c:dLbl>
              <c:idx val="0"/>
              <c:layout>
                <c:manualLayout>
                  <c:x val="-0.16051211468845208"/>
                  <c:y val="-0.1195051440972741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C1-4C13-B655-3E4C8278E425}"/>
                </c:ext>
              </c:extLst>
            </c:dLbl>
            <c:dLbl>
              <c:idx val="1"/>
              <c:layout>
                <c:manualLayout>
                  <c:x val="0.21159768750179891"/>
                  <c:y val="0.118943005632263"/>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BAC1-4C13-B655-3E4C8278E425}"/>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C1-4C13-B655-3E4C8278E425}"/>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Jā</c:v>
                </c:pt>
                <c:pt idx="1">
                  <c:v>Nē</c:v>
                </c:pt>
              </c:strCache>
            </c:strRef>
          </c:cat>
          <c:val>
            <c:numRef>
              <c:f>Sheet1!$B$2:$B$3</c:f>
              <c:numCache>
                <c:formatCode>0%</c:formatCode>
                <c:ptCount val="2"/>
                <c:pt idx="0">
                  <c:v>0.45016077170418006</c:v>
                </c:pt>
                <c:pt idx="1">
                  <c:v>0.54983922829581988</c:v>
                </c:pt>
              </c:numCache>
            </c:numRef>
          </c:val>
          <c:extLst>
            <c:ext xmlns:c16="http://schemas.microsoft.com/office/drawing/2014/chart" uri="{C3380CC4-5D6E-409C-BE32-E72D297353CC}">
              <c16:uniqueId val="{00000007-BAC1-4C13-B655-3E4C8278E425}"/>
            </c:ext>
          </c:extLst>
        </c:ser>
        <c:dLbls>
          <c:showLegendKey val="0"/>
          <c:showVal val="0"/>
          <c:showCatName val="0"/>
          <c:showSerName val="0"/>
          <c:showPercent val="0"/>
          <c:showBubbleSize val="0"/>
          <c:showLeaderLines val="1"/>
        </c:dLbls>
        <c:firstSliceAng val="242"/>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extLst>
              <c:ext xmlns:c16="http://schemas.microsoft.com/office/drawing/2014/chart" uri="{C3380CC4-5D6E-409C-BE32-E72D297353CC}">
                <c16:uniqueId val="{00000001-ABD8-43FE-89DE-A8A191DBBCCD}"/>
              </c:ext>
            </c:extLst>
          </c:dPt>
          <c:dPt>
            <c:idx val="1"/>
            <c:bubble3D val="0"/>
            <c:spPr>
              <a:solidFill>
                <a:schemeClr val="accent2"/>
              </a:solidFill>
            </c:spPr>
            <c:extLst>
              <c:ext xmlns:c16="http://schemas.microsoft.com/office/drawing/2014/chart" uri="{C3380CC4-5D6E-409C-BE32-E72D297353CC}">
                <c16:uniqueId val="{00000003-ABD8-43FE-89DE-A8A191DBBCCD}"/>
              </c:ext>
            </c:extLst>
          </c:dPt>
          <c:dPt>
            <c:idx val="6"/>
            <c:bubble3D val="0"/>
            <c:extLst>
              <c:ext xmlns:c16="http://schemas.microsoft.com/office/drawing/2014/chart" uri="{C3380CC4-5D6E-409C-BE32-E72D297353CC}">
                <c16:uniqueId val="{00000006-ABD8-43FE-89DE-A8A191DBBCCD}"/>
              </c:ext>
            </c:extLst>
          </c:dPt>
          <c:dLbls>
            <c:dLbl>
              <c:idx val="0"/>
              <c:layout>
                <c:manualLayout>
                  <c:x val="-0.16051211468845208"/>
                  <c:y val="-0.1195051440972741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D8-43FE-89DE-A8A191DBBCCD}"/>
                </c:ext>
              </c:extLst>
            </c:dLbl>
            <c:dLbl>
              <c:idx val="1"/>
              <c:layout>
                <c:manualLayout>
                  <c:x val="0.21159768750179891"/>
                  <c:y val="0.118943005632263"/>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ABD8-43FE-89DE-A8A191DBBCCD}"/>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D8-43FE-89DE-A8A191DBBCCD}"/>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Jā</c:v>
                </c:pt>
                <c:pt idx="1">
                  <c:v>Nē</c:v>
                </c:pt>
              </c:strCache>
            </c:strRef>
          </c:cat>
          <c:val>
            <c:numRef>
              <c:f>Sheet1!$B$2:$B$3</c:f>
              <c:numCache>
                <c:formatCode>0%</c:formatCode>
                <c:ptCount val="2"/>
                <c:pt idx="0">
                  <c:v>0.3536977491961415</c:v>
                </c:pt>
                <c:pt idx="1">
                  <c:v>0.6463022508038585</c:v>
                </c:pt>
              </c:numCache>
            </c:numRef>
          </c:val>
          <c:extLst>
            <c:ext xmlns:c16="http://schemas.microsoft.com/office/drawing/2014/chart" uri="{C3380CC4-5D6E-409C-BE32-E72D297353CC}">
              <c16:uniqueId val="{00000007-ABD8-43FE-89DE-A8A191DBBCCD}"/>
            </c:ext>
          </c:extLst>
        </c:ser>
        <c:dLbls>
          <c:showLegendKey val="0"/>
          <c:showVal val="0"/>
          <c:showCatName val="0"/>
          <c:showSerName val="0"/>
          <c:showPercent val="0"/>
          <c:showBubbleSize val="0"/>
          <c:showLeaderLines val="1"/>
        </c:dLbls>
        <c:firstSliceAng val="242"/>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49940378987534156"/>
          <c:h val="0.98095305148604828"/>
        </c:manualLayout>
      </c:layout>
      <c:barChart>
        <c:barDir val="bar"/>
        <c:grouping val="clustered"/>
        <c:varyColors val="0"/>
        <c:ser>
          <c:idx val="0"/>
          <c:order val="0"/>
          <c:tx>
            <c:strRef>
              <c:f>Sheet1!$C$2</c:f>
              <c:strCache>
                <c:ptCount val="1"/>
                <c:pt idx="0">
                  <c:v>Jā</c:v>
                </c:pt>
              </c:strCache>
            </c:strRef>
          </c:tx>
          <c:invertIfNegative val="0"/>
          <c:dPt>
            <c:idx val="7"/>
            <c:invertIfNegative val="0"/>
            <c:bubble3D val="0"/>
            <c:spPr>
              <a:solidFill>
                <a:srgbClr val="ED7D31"/>
              </a:solidFill>
            </c:spPr>
            <c:extLst>
              <c:ext xmlns:c16="http://schemas.microsoft.com/office/drawing/2014/chart" uri="{C3380CC4-5D6E-409C-BE32-E72D297353CC}">
                <c16:uniqueId val="{00000001-5AB5-40D9-8FCD-69F7D94B46B0}"/>
              </c:ext>
            </c:extLst>
          </c:dPt>
          <c:dPt>
            <c:idx val="8"/>
            <c:invertIfNegative val="0"/>
            <c:bubble3D val="0"/>
            <c:spPr>
              <a:solidFill>
                <a:srgbClr val="ED7D31"/>
              </a:solidFill>
            </c:spPr>
            <c:extLst>
              <c:ext xmlns:c16="http://schemas.microsoft.com/office/drawing/2014/chart" uri="{C3380CC4-5D6E-409C-BE32-E72D297353CC}">
                <c16:uniqueId val="{00000003-5AB5-40D9-8FCD-69F7D94B46B0}"/>
              </c:ext>
            </c:extLst>
          </c:dPt>
          <c:dPt>
            <c:idx val="10"/>
            <c:invertIfNegative val="0"/>
            <c:bubble3D val="0"/>
            <c:spPr>
              <a:solidFill>
                <a:srgbClr val="70AD47"/>
              </a:solidFill>
            </c:spPr>
            <c:extLst>
              <c:ext xmlns:c16="http://schemas.microsoft.com/office/drawing/2014/chart" uri="{C3380CC4-5D6E-409C-BE32-E72D297353CC}">
                <c16:uniqueId val="{00000005-5AB5-40D9-8FCD-69F7D94B46B0}"/>
              </c:ext>
            </c:extLst>
          </c:dPt>
          <c:dPt>
            <c:idx val="11"/>
            <c:invertIfNegative val="0"/>
            <c:bubble3D val="0"/>
            <c:spPr>
              <a:solidFill>
                <a:srgbClr val="70AD47"/>
              </a:solidFill>
            </c:spPr>
            <c:extLst>
              <c:ext xmlns:c16="http://schemas.microsoft.com/office/drawing/2014/chart" uri="{C3380CC4-5D6E-409C-BE32-E72D297353CC}">
                <c16:uniqueId val="{00000007-5AB5-40D9-8FCD-69F7D94B46B0}"/>
              </c:ext>
            </c:extLst>
          </c:dPt>
          <c:dPt>
            <c:idx val="12"/>
            <c:invertIfNegative val="0"/>
            <c:bubble3D val="0"/>
            <c:spPr>
              <a:solidFill>
                <a:srgbClr val="70AD47"/>
              </a:solidFill>
            </c:spPr>
            <c:extLst>
              <c:ext xmlns:c16="http://schemas.microsoft.com/office/drawing/2014/chart" uri="{C3380CC4-5D6E-409C-BE32-E72D297353CC}">
                <c16:uniqueId val="{00000009-5AB5-40D9-8FCD-69F7D94B46B0}"/>
              </c:ext>
            </c:extLst>
          </c:dPt>
          <c:dPt>
            <c:idx val="14"/>
            <c:invertIfNegative val="0"/>
            <c:bubble3D val="0"/>
            <c:spPr>
              <a:solidFill>
                <a:srgbClr val="5B9BD5"/>
              </a:solidFill>
            </c:spPr>
            <c:extLst>
              <c:ext xmlns:c16="http://schemas.microsoft.com/office/drawing/2014/chart" uri="{C3380CC4-5D6E-409C-BE32-E72D297353CC}">
                <c16:uniqueId val="{0000000B-5AB5-40D9-8FCD-69F7D94B46B0}"/>
              </c:ext>
            </c:extLst>
          </c:dPt>
          <c:dPt>
            <c:idx val="15"/>
            <c:invertIfNegative val="0"/>
            <c:bubble3D val="0"/>
            <c:spPr>
              <a:solidFill>
                <a:srgbClr val="5B9BD5"/>
              </a:solidFill>
            </c:spPr>
            <c:extLst>
              <c:ext xmlns:c16="http://schemas.microsoft.com/office/drawing/2014/chart" uri="{C3380CC4-5D6E-409C-BE32-E72D297353CC}">
                <c16:uniqueId val="{0000000D-5AB5-40D9-8FCD-69F7D94B46B0}"/>
              </c:ext>
            </c:extLst>
          </c:dPt>
          <c:dPt>
            <c:idx val="17"/>
            <c:invertIfNegative val="0"/>
            <c:bubble3D val="0"/>
            <c:spPr>
              <a:solidFill>
                <a:srgbClr val="990033"/>
              </a:solidFill>
            </c:spPr>
            <c:extLst>
              <c:ext xmlns:c16="http://schemas.microsoft.com/office/drawing/2014/chart" uri="{C3380CC4-5D6E-409C-BE32-E72D297353CC}">
                <c16:uniqueId val="{0000000F-5AB5-40D9-8FCD-69F7D94B46B0}"/>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0.24</c:v>
                </c:pt>
                <c:pt idx="1">
                  <c:v>0.47457627118644069</c:v>
                </c:pt>
                <c:pt idx="2">
                  <c:v>0.45454545454545453</c:v>
                </c:pt>
                <c:pt idx="3">
                  <c:v>0.45161290322580638</c:v>
                </c:pt>
                <c:pt idx="4">
                  <c:v>0.45161290322580638</c:v>
                </c:pt>
                <c:pt idx="5">
                  <c:v>0.47368421052631576</c:v>
                </c:pt>
                <c:pt idx="7">
                  <c:v>0.39688715953307396</c:v>
                </c:pt>
                <c:pt idx="8">
                  <c:v>0.7142857142857143</c:v>
                </c:pt>
                <c:pt idx="10">
                  <c:v>0.52222222222222225</c:v>
                </c:pt>
                <c:pt idx="11">
                  <c:v>0.45161290322580638</c:v>
                </c:pt>
                <c:pt idx="12">
                  <c:v>0.4088050314465409</c:v>
                </c:pt>
                <c:pt idx="14">
                  <c:v>0.46060606060606063</c:v>
                </c:pt>
                <c:pt idx="15">
                  <c:v>0.437037037037037</c:v>
                </c:pt>
                <c:pt idx="17">
                  <c:v>0.45016077170418006</c:v>
                </c:pt>
              </c:numCache>
            </c:numRef>
          </c:val>
          <c:extLst>
            <c:ext xmlns:c16="http://schemas.microsoft.com/office/drawing/2014/chart" uri="{C3380CC4-5D6E-409C-BE32-E72D297353CC}">
              <c16:uniqueId val="{00000010-5AB5-40D9-8FCD-69F7D94B46B0}"/>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900" b="0"/>
            </a:pPr>
            <a:endParaRPr lang="en-US"/>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49940378987534156"/>
          <c:h val="0.98095305148604828"/>
        </c:manualLayout>
      </c:layout>
      <c:barChart>
        <c:barDir val="bar"/>
        <c:grouping val="clustered"/>
        <c:varyColors val="0"/>
        <c:ser>
          <c:idx val="0"/>
          <c:order val="0"/>
          <c:tx>
            <c:strRef>
              <c:f>Sheet1!$C$2</c:f>
              <c:strCache>
                <c:ptCount val="1"/>
                <c:pt idx="0">
                  <c:v>Jā</c:v>
                </c:pt>
              </c:strCache>
            </c:strRef>
          </c:tx>
          <c:invertIfNegative val="0"/>
          <c:dPt>
            <c:idx val="7"/>
            <c:invertIfNegative val="0"/>
            <c:bubble3D val="0"/>
            <c:spPr>
              <a:solidFill>
                <a:srgbClr val="ED7D31"/>
              </a:solidFill>
            </c:spPr>
            <c:extLst>
              <c:ext xmlns:c16="http://schemas.microsoft.com/office/drawing/2014/chart" uri="{C3380CC4-5D6E-409C-BE32-E72D297353CC}">
                <c16:uniqueId val="{00000001-9483-4BF7-857B-4111CD45C9C8}"/>
              </c:ext>
            </c:extLst>
          </c:dPt>
          <c:dPt>
            <c:idx val="8"/>
            <c:invertIfNegative val="0"/>
            <c:bubble3D val="0"/>
            <c:spPr>
              <a:solidFill>
                <a:srgbClr val="ED7D31"/>
              </a:solidFill>
            </c:spPr>
            <c:extLst>
              <c:ext xmlns:c16="http://schemas.microsoft.com/office/drawing/2014/chart" uri="{C3380CC4-5D6E-409C-BE32-E72D297353CC}">
                <c16:uniqueId val="{00000003-9483-4BF7-857B-4111CD45C9C8}"/>
              </c:ext>
            </c:extLst>
          </c:dPt>
          <c:dPt>
            <c:idx val="10"/>
            <c:invertIfNegative val="0"/>
            <c:bubble3D val="0"/>
            <c:spPr>
              <a:solidFill>
                <a:srgbClr val="70AD47"/>
              </a:solidFill>
            </c:spPr>
            <c:extLst>
              <c:ext xmlns:c16="http://schemas.microsoft.com/office/drawing/2014/chart" uri="{C3380CC4-5D6E-409C-BE32-E72D297353CC}">
                <c16:uniqueId val="{00000005-9483-4BF7-857B-4111CD45C9C8}"/>
              </c:ext>
            </c:extLst>
          </c:dPt>
          <c:dPt>
            <c:idx val="11"/>
            <c:invertIfNegative val="0"/>
            <c:bubble3D val="0"/>
            <c:spPr>
              <a:solidFill>
                <a:srgbClr val="70AD47"/>
              </a:solidFill>
            </c:spPr>
            <c:extLst>
              <c:ext xmlns:c16="http://schemas.microsoft.com/office/drawing/2014/chart" uri="{C3380CC4-5D6E-409C-BE32-E72D297353CC}">
                <c16:uniqueId val="{00000007-9483-4BF7-857B-4111CD45C9C8}"/>
              </c:ext>
            </c:extLst>
          </c:dPt>
          <c:dPt>
            <c:idx val="12"/>
            <c:invertIfNegative val="0"/>
            <c:bubble3D val="0"/>
            <c:spPr>
              <a:solidFill>
                <a:srgbClr val="70AD47"/>
              </a:solidFill>
            </c:spPr>
            <c:extLst>
              <c:ext xmlns:c16="http://schemas.microsoft.com/office/drawing/2014/chart" uri="{C3380CC4-5D6E-409C-BE32-E72D297353CC}">
                <c16:uniqueId val="{00000009-9483-4BF7-857B-4111CD45C9C8}"/>
              </c:ext>
            </c:extLst>
          </c:dPt>
          <c:dPt>
            <c:idx val="14"/>
            <c:invertIfNegative val="0"/>
            <c:bubble3D val="0"/>
            <c:spPr>
              <a:solidFill>
                <a:srgbClr val="5B9BD5"/>
              </a:solidFill>
            </c:spPr>
            <c:extLst>
              <c:ext xmlns:c16="http://schemas.microsoft.com/office/drawing/2014/chart" uri="{C3380CC4-5D6E-409C-BE32-E72D297353CC}">
                <c16:uniqueId val="{0000000B-9483-4BF7-857B-4111CD45C9C8}"/>
              </c:ext>
            </c:extLst>
          </c:dPt>
          <c:dPt>
            <c:idx val="15"/>
            <c:invertIfNegative val="0"/>
            <c:bubble3D val="0"/>
            <c:spPr>
              <a:solidFill>
                <a:srgbClr val="5B9BD5"/>
              </a:solidFill>
            </c:spPr>
            <c:extLst>
              <c:ext xmlns:c16="http://schemas.microsoft.com/office/drawing/2014/chart" uri="{C3380CC4-5D6E-409C-BE32-E72D297353CC}">
                <c16:uniqueId val="{0000000D-9483-4BF7-857B-4111CD45C9C8}"/>
              </c:ext>
            </c:extLst>
          </c:dPt>
          <c:dPt>
            <c:idx val="17"/>
            <c:invertIfNegative val="0"/>
            <c:bubble3D val="0"/>
            <c:spPr>
              <a:solidFill>
                <a:srgbClr val="990033"/>
              </a:solidFill>
            </c:spPr>
            <c:extLst>
              <c:ext xmlns:c16="http://schemas.microsoft.com/office/drawing/2014/chart" uri="{C3380CC4-5D6E-409C-BE32-E72D297353CC}">
                <c16:uniqueId val="{0000000F-9483-4BF7-857B-4111CD45C9C8}"/>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0.24</c:v>
                </c:pt>
                <c:pt idx="1">
                  <c:v>0.30508474576271188</c:v>
                </c:pt>
                <c:pt idx="2">
                  <c:v>0.45454545454545453</c:v>
                </c:pt>
                <c:pt idx="3">
                  <c:v>0.41935483870967744</c:v>
                </c:pt>
                <c:pt idx="4">
                  <c:v>0.35483870967741937</c:v>
                </c:pt>
                <c:pt idx="5">
                  <c:v>0.38157894736842107</c:v>
                </c:pt>
                <c:pt idx="7">
                  <c:v>0.3268482490272373</c:v>
                </c:pt>
                <c:pt idx="8">
                  <c:v>0.48979591836734693</c:v>
                </c:pt>
                <c:pt idx="10">
                  <c:v>0.41111111111111109</c:v>
                </c:pt>
                <c:pt idx="11">
                  <c:v>0.38709677419354838</c:v>
                </c:pt>
                <c:pt idx="12">
                  <c:v>0.3081761006289308</c:v>
                </c:pt>
                <c:pt idx="14">
                  <c:v>0.38787878787878788</c:v>
                </c:pt>
                <c:pt idx="15">
                  <c:v>0.31111111111111112</c:v>
                </c:pt>
                <c:pt idx="17">
                  <c:v>0.3536977491961415</c:v>
                </c:pt>
              </c:numCache>
            </c:numRef>
          </c:val>
          <c:extLst>
            <c:ext xmlns:c16="http://schemas.microsoft.com/office/drawing/2014/chart" uri="{C3380CC4-5D6E-409C-BE32-E72D297353CC}">
              <c16:uniqueId val="{00000010-9483-4BF7-857B-4111CD45C9C8}"/>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900" b="0"/>
            </a:pPr>
            <a:endParaRPr lang="en-US"/>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66120632635217913"/>
        </c:manualLayout>
      </c:layout>
      <c:barChart>
        <c:barDir val="bar"/>
        <c:grouping val="percentStacked"/>
        <c:varyColors val="0"/>
        <c:ser>
          <c:idx val="0"/>
          <c:order val="0"/>
          <c:tx>
            <c:strRef>
              <c:f>Sheet1!$B$2</c:f>
              <c:strCache>
                <c:ptCount val="1"/>
                <c:pt idx="0">
                  <c:v>Jā + drīzāk jā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0.19</c:v>
                </c:pt>
                <c:pt idx="1">
                  <c:v>0.25401929260450162</c:v>
                </c:pt>
              </c:numCache>
            </c:numRef>
          </c:val>
          <c:extLst>
            <c:ext xmlns:c16="http://schemas.microsoft.com/office/drawing/2014/chart" uri="{C3380CC4-5D6E-409C-BE32-E72D297353CC}">
              <c16:uniqueId val="{00000000-F041-4B87-81AD-6D08E8C1E922}"/>
            </c:ext>
          </c:extLst>
        </c:ser>
        <c:ser>
          <c:idx val="1"/>
          <c:order val="1"/>
          <c:tx>
            <c:strRef>
              <c:f>Sheet1!$C$2</c:f>
              <c:strCache>
                <c:ptCount val="1"/>
                <c:pt idx="0">
                  <c:v>Nē + drīzāk nē</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0.54</c:v>
                </c:pt>
                <c:pt idx="1">
                  <c:v>0.4212218649517685</c:v>
                </c:pt>
              </c:numCache>
            </c:numRef>
          </c:val>
          <c:extLst>
            <c:ext xmlns:c16="http://schemas.microsoft.com/office/drawing/2014/chart" uri="{C3380CC4-5D6E-409C-BE32-E72D297353CC}">
              <c16:uniqueId val="{00000001-F041-4B87-81AD-6D08E8C1E922}"/>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0.11</c:v>
                </c:pt>
                <c:pt idx="1">
                  <c:v>0.16077170418006431</c:v>
                </c:pt>
              </c:numCache>
            </c:numRef>
          </c:val>
          <c:extLst>
            <c:ext xmlns:c16="http://schemas.microsoft.com/office/drawing/2014/chart" uri="{C3380CC4-5D6E-409C-BE32-E72D297353CC}">
              <c16:uniqueId val="{00000002-F041-4B87-81AD-6D08E8C1E922}"/>
            </c:ext>
          </c:extLst>
        </c:ser>
        <c:ser>
          <c:idx val="3"/>
          <c:order val="3"/>
          <c:tx>
            <c:strRef>
              <c:f>Sheet1!$E$2</c:f>
              <c:strCache>
                <c:ptCount val="1"/>
                <c:pt idx="0">
                  <c:v>Pēdējo 12 mēnešu laikā nav  piedalījies nacionālā līmeņa sacensībās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Sheet1!$E$3:$E$4</c:f>
              <c:numCache>
                <c:formatCode>0%</c:formatCode>
                <c:ptCount val="2"/>
                <c:pt idx="0">
                  <c:v>0.16</c:v>
                </c:pt>
                <c:pt idx="1">
                  <c:v>0.16398713826366559</c:v>
                </c:pt>
              </c:numCache>
            </c:numRef>
          </c:val>
          <c:extLst>
            <c:ext xmlns:c16="http://schemas.microsoft.com/office/drawing/2014/chart" uri="{C3380CC4-5D6E-409C-BE32-E72D297353CC}">
              <c16:uniqueId val="{00000003-F041-4B87-81AD-6D08E8C1E92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6.9771683667653128E-2"/>
          <c:y val="0.68814268447949312"/>
          <c:w val="0.92147961021609581"/>
          <c:h val="0.2991820169072949"/>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2">
                  <a:lumMod val="75000"/>
                </a:schemeClr>
              </a:solidFill>
            </c:spPr>
            <c:extLst>
              <c:ext xmlns:c16="http://schemas.microsoft.com/office/drawing/2014/chart" uri="{C3380CC4-5D6E-409C-BE32-E72D297353CC}">
                <c16:uniqueId val="{00000001-4B77-4A8F-9B8E-7E7652459F54}"/>
              </c:ext>
            </c:extLst>
          </c:dPt>
          <c:dPt>
            <c:idx val="1"/>
            <c:bubble3D val="0"/>
            <c:spPr>
              <a:solidFill>
                <a:schemeClr val="accent2"/>
              </a:solidFill>
            </c:spPr>
            <c:extLst>
              <c:ext xmlns:c16="http://schemas.microsoft.com/office/drawing/2014/chart" uri="{C3380CC4-5D6E-409C-BE32-E72D297353CC}">
                <c16:uniqueId val="{00000003-4B77-4A8F-9B8E-7E7652459F54}"/>
              </c:ext>
            </c:extLst>
          </c:dPt>
          <c:dPt>
            <c:idx val="2"/>
            <c:bubble3D val="0"/>
            <c:extLst>
              <c:ext xmlns:c16="http://schemas.microsoft.com/office/drawing/2014/chart" uri="{C3380CC4-5D6E-409C-BE32-E72D297353CC}">
                <c16:uniqueId val="{00000004-4B77-4A8F-9B8E-7E7652459F54}"/>
              </c:ext>
            </c:extLst>
          </c:dPt>
          <c:dPt>
            <c:idx val="3"/>
            <c:bubble3D val="0"/>
            <c:spPr>
              <a:solidFill>
                <a:schemeClr val="accent6">
                  <a:lumMod val="75000"/>
                </a:schemeClr>
              </a:solidFill>
            </c:spPr>
            <c:extLst>
              <c:ext xmlns:c16="http://schemas.microsoft.com/office/drawing/2014/chart" uri="{C3380CC4-5D6E-409C-BE32-E72D297353CC}">
                <c16:uniqueId val="{00000006-4B77-4A8F-9B8E-7E7652459F54}"/>
              </c:ext>
            </c:extLst>
          </c:dPt>
          <c:dPt>
            <c:idx val="4"/>
            <c:bubble3D val="0"/>
            <c:spPr>
              <a:solidFill>
                <a:schemeClr val="accent5"/>
              </a:solidFill>
            </c:spPr>
            <c:extLst>
              <c:ext xmlns:c16="http://schemas.microsoft.com/office/drawing/2014/chart" uri="{C3380CC4-5D6E-409C-BE32-E72D297353CC}">
                <c16:uniqueId val="{00000008-4B77-4A8F-9B8E-7E7652459F54}"/>
              </c:ext>
            </c:extLst>
          </c:dPt>
          <c:dPt>
            <c:idx val="5"/>
            <c:bubble3D val="0"/>
            <c:spPr>
              <a:solidFill>
                <a:schemeClr val="bg1">
                  <a:lumMod val="65000"/>
                </a:schemeClr>
              </a:solidFill>
            </c:spPr>
            <c:extLst>
              <c:ext xmlns:c16="http://schemas.microsoft.com/office/drawing/2014/chart" uri="{C3380CC4-5D6E-409C-BE32-E72D297353CC}">
                <c16:uniqueId val="{0000000B-4B77-4A8F-9B8E-7E7652459F54}"/>
              </c:ext>
            </c:extLst>
          </c:dPt>
          <c:dPt>
            <c:idx val="6"/>
            <c:bubble3D val="0"/>
            <c:extLst>
              <c:ext xmlns:c16="http://schemas.microsoft.com/office/drawing/2014/chart" uri="{C3380CC4-5D6E-409C-BE32-E72D297353CC}">
                <c16:uniqueId val="{00000009-4B77-4A8F-9B8E-7E7652459F54}"/>
              </c:ext>
            </c:extLst>
          </c:dPt>
          <c:dLbls>
            <c:dLbl>
              <c:idx val="0"/>
              <c:layout>
                <c:manualLayout>
                  <c:x val="-0.16051206638885021"/>
                  <c:y val="-0.109143574479788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77-4A8F-9B8E-7E7652459F54}"/>
                </c:ext>
              </c:extLst>
            </c:dLbl>
            <c:dLbl>
              <c:idx val="1"/>
              <c:layout>
                <c:manualLayout>
                  <c:x val="1.2801517309697572E-2"/>
                  <c:y val="-0.15525431347412655"/>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4B77-4A8F-9B8E-7E7652459F54}"/>
                </c:ext>
              </c:extLst>
            </c:dLbl>
            <c:dLbl>
              <c:idx val="2"/>
              <c:layout>
                <c:manualLayout>
                  <c:x val="0.16639366371105721"/>
                  <c:y val="-0.123937064457032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77-4A8F-9B8E-7E7652459F54}"/>
                </c:ext>
              </c:extLst>
            </c:dLbl>
            <c:dLbl>
              <c:idx val="3"/>
              <c:layout>
                <c:manualLayout>
                  <c:x val="0.18447993150573733"/>
                  <c:y val="0.1464710761764927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77-4A8F-9B8E-7E7652459F54}"/>
                </c:ext>
              </c:extLst>
            </c:dLbl>
            <c:dLbl>
              <c:idx val="4"/>
              <c:layout>
                <c:manualLayout>
                  <c:x val="-0.30746655250956223"/>
                  <c:y val="0.1577380820362229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77-4A8F-9B8E-7E7652459F54}"/>
                </c:ext>
              </c:extLst>
            </c:dLbl>
            <c:dLbl>
              <c:idx val="5"/>
              <c:layout>
                <c:manualLayout>
                  <c:x val="-0.24597324200764978"/>
                  <c:y val="-3.75566861991007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77-4A8F-9B8E-7E7652459F54}"/>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77-4A8F-9B8E-7E7652459F54}"/>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Noteikti jā</c:v>
                </c:pt>
                <c:pt idx="1">
                  <c:v>Drīzāk jā</c:v>
                </c:pt>
                <c:pt idx="2">
                  <c:v>Drīzāk nē</c:v>
                </c:pt>
                <c:pt idx="3">
                  <c:v>Noteikti nē</c:v>
                </c:pt>
                <c:pt idx="4">
                  <c:v>Pēdējo 12 mēnešu laikā nav  piedalījies nacionālā līmeņa sacensībās</c:v>
                </c:pt>
                <c:pt idx="5">
                  <c:v>Grūti pateikt</c:v>
                </c:pt>
              </c:strCache>
            </c:strRef>
          </c:cat>
          <c:val>
            <c:numRef>
              <c:f>Sheet1!$B$2:$B$7</c:f>
              <c:numCache>
                <c:formatCode>0%</c:formatCode>
                <c:ptCount val="6"/>
                <c:pt idx="0">
                  <c:v>0.13183279742765272</c:v>
                </c:pt>
                <c:pt idx="1">
                  <c:v>0.12218649517684887</c:v>
                </c:pt>
                <c:pt idx="2">
                  <c:v>0.24758842443729903</c:v>
                </c:pt>
                <c:pt idx="3">
                  <c:v>0.17363344051446947</c:v>
                </c:pt>
                <c:pt idx="4">
                  <c:v>0.16398713826366559</c:v>
                </c:pt>
                <c:pt idx="5">
                  <c:v>0.16077170418006431</c:v>
                </c:pt>
              </c:numCache>
            </c:numRef>
          </c:val>
          <c:extLst>
            <c:ext xmlns:c16="http://schemas.microsoft.com/office/drawing/2014/chart" uri="{C3380CC4-5D6E-409C-BE32-E72D297353CC}">
              <c16:uniqueId val="{0000000A-4B77-4A8F-9B8E-7E7652459F54}"/>
            </c:ext>
          </c:extLst>
        </c:ser>
        <c:dLbls>
          <c:showLegendKey val="0"/>
          <c:showVal val="0"/>
          <c:showCatName val="0"/>
          <c:showSerName val="0"/>
          <c:showPercent val="0"/>
          <c:showBubbleSize val="0"/>
          <c:showLeaderLines val="1"/>
        </c:dLbls>
        <c:firstSliceAng val="296"/>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Noteikti + drīzāk jā</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0.24</c:v>
                </c:pt>
                <c:pt idx="1">
                  <c:v>0.38983050847457634</c:v>
                </c:pt>
                <c:pt idx="2">
                  <c:v>0.13636363636363635</c:v>
                </c:pt>
                <c:pt idx="3">
                  <c:v>0.16129032258064516</c:v>
                </c:pt>
                <c:pt idx="4">
                  <c:v>0.25806451612903225</c:v>
                </c:pt>
                <c:pt idx="5">
                  <c:v>0.13157894736842105</c:v>
                </c:pt>
                <c:pt idx="7">
                  <c:v>0.26848249027237353</c:v>
                </c:pt>
                <c:pt idx="8">
                  <c:v>0.20408163265306123</c:v>
                </c:pt>
                <c:pt idx="10">
                  <c:v>0.2</c:v>
                </c:pt>
                <c:pt idx="11">
                  <c:v>0.20967741935483872</c:v>
                </c:pt>
                <c:pt idx="12">
                  <c:v>0.30188679245283018</c:v>
                </c:pt>
                <c:pt idx="14">
                  <c:v>0.24242424242424243</c:v>
                </c:pt>
                <c:pt idx="15">
                  <c:v>0.26666666666666666</c:v>
                </c:pt>
                <c:pt idx="17">
                  <c:v>0.25401929260450162</c:v>
                </c:pt>
              </c:numCache>
            </c:numRef>
          </c:val>
          <c:extLst>
            <c:ext xmlns:c16="http://schemas.microsoft.com/office/drawing/2014/chart" uri="{C3380CC4-5D6E-409C-BE32-E72D297353CC}">
              <c16:uniqueId val="{00000000-AF09-4265-B1D4-5C204DC06101}"/>
            </c:ext>
          </c:extLst>
        </c:ser>
        <c:ser>
          <c:idx val="1"/>
          <c:order val="1"/>
          <c:tx>
            <c:strRef>
              <c:f>Sheet1!$D$2</c:f>
              <c:strCache>
                <c:ptCount val="1"/>
                <c:pt idx="0">
                  <c:v>Noteikti + drīzāk nē</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0.44</c:v>
                </c:pt>
                <c:pt idx="1">
                  <c:v>0.30508474576271188</c:v>
                </c:pt>
                <c:pt idx="2">
                  <c:v>0.5</c:v>
                </c:pt>
                <c:pt idx="3">
                  <c:v>0.45161290322580638</c:v>
                </c:pt>
                <c:pt idx="4">
                  <c:v>0.38709677419354832</c:v>
                </c:pt>
                <c:pt idx="5">
                  <c:v>0.56578947368421051</c:v>
                </c:pt>
                <c:pt idx="7">
                  <c:v>0.38521400778210113</c:v>
                </c:pt>
                <c:pt idx="8">
                  <c:v>0.61224489795918369</c:v>
                </c:pt>
                <c:pt idx="10">
                  <c:v>0.41111111111111109</c:v>
                </c:pt>
                <c:pt idx="11">
                  <c:v>0.45161290322580638</c:v>
                </c:pt>
                <c:pt idx="12">
                  <c:v>0.41509433962264153</c:v>
                </c:pt>
                <c:pt idx="14">
                  <c:v>0.41818181818181821</c:v>
                </c:pt>
                <c:pt idx="15">
                  <c:v>0.42962962962962964</c:v>
                </c:pt>
                <c:pt idx="17">
                  <c:v>0.4212218649517685</c:v>
                </c:pt>
              </c:numCache>
            </c:numRef>
          </c:val>
          <c:extLst>
            <c:ext xmlns:c16="http://schemas.microsoft.com/office/drawing/2014/chart" uri="{C3380CC4-5D6E-409C-BE32-E72D297353CC}">
              <c16:uniqueId val="{00000001-AF09-4265-B1D4-5C204DC06101}"/>
            </c:ext>
          </c:extLst>
        </c:ser>
        <c:ser>
          <c:idx val="2"/>
          <c:order val="2"/>
          <c:tx>
            <c:strRef>
              <c:f>Sheet1!$E$2</c:f>
              <c:strCache>
                <c:ptCount val="1"/>
                <c:pt idx="0">
                  <c:v>Grūti pateikt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0.28000000000000003</c:v>
                </c:pt>
                <c:pt idx="1">
                  <c:v>0.16101694915254236</c:v>
                </c:pt>
                <c:pt idx="2">
                  <c:v>0.18181818181818182</c:v>
                </c:pt>
                <c:pt idx="3">
                  <c:v>0.16129032258064516</c:v>
                </c:pt>
                <c:pt idx="4">
                  <c:v>0.16129032258064516</c:v>
                </c:pt>
                <c:pt idx="5">
                  <c:v>0.10526315789473684</c:v>
                </c:pt>
                <c:pt idx="7">
                  <c:v>0.1556420233463035</c:v>
                </c:pt>
                <c:pt idx="8">
                  <c:v>0.14285714285714285</c:v>
                </c:pt>
                <c:pt idx="10">
                  <c:v>0.18888888888888888</c:v>
                </c:pt>
                <c:pt idx="11">
                  <c:v>0.16129032258064516</c:v>
                </c:pt>
                <c:pt idx="12">
                  <c:v>0.14465408805031446</c:v>
                </c:pt>
                <c:pt idx="14">
                  <c:v>0.1393939393939394</c:v>
                </c:pt>
                <c:pt idx="15">
                  <c:v>0.17777777777777778</c:v>
                </c:pt>
                <c:pt idx="17">
                  <c:v>0.16077170418006431</c:v>
                </c:pt>
              </c:numCache>
            </c:numRef>
          </c:val>
          <c:extLst>
            <c:ext xmlns:c16="http://schemas.microsoft.com/office/drawing/2014/chart" uri="{C3380CC4-5D6E-409C-BE32-E72D297353CC}">
              <c16:uniqueId val="{00000002-AF09-4265-B1D4-5C204DC06101}"/>
            </c:ext>
          </c:extLst>
        </c:ser>
        <c:ser>
          <c:idx val="3"/>
          <c:order val="3"/>
          <c:tx>
            <c:strRef>
              <c:f>Sheet1!$F$2</c:f>
              <c:strCache>
                <c:ptCount val="1"/>
                <c:pt idx="0">
                  <c:v>Pēdējo 12 mēnešu laikā nav  piedalījies nacionālā līmeņa sacensībās</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0.04</c:v>
                </c:pt>
                <c:pt idx="1">
                  <c:v>0.1440677966101695</c:v>
                </c:pt>
                <c:pt idx="2">
                  <c:v>0.18181818181818182</c:v>
                </c:pt>
                <c:pt idx="3">
                  <c:v>0.22580645161290319</c:v>
                </c:pt>
                <c:pt idx="4">
                  <c:v>0.19354838709677419</c:v>
                </c:pt>
                <c:pt idx="5">
                  <c:v>0.19736842105263158</c:v>
                </c:pt>
                <c:pt idx="7">
                  <c:v>0.19066147859922178</c:v>
                </c:pt>
                <c:pt idx="8">
                  <c:v>4.0816326530612249E-2</c:v>
                </c:pt>
                <c:pt idx="10">
                  <c:v>0.2</c:v>
                </c:pt>
                <c:pt idx="11">
                  <c:v>0.17741935483870969</c:v>
                </c:pt>
                <c:pt idx="12">
                  <c:v>0.13836477987421383</c:v>
                </c:pt>
                <c:pt idx="14">
                  <c:v>0.2</c:v>
                </c:pt>
                <c:pt idx="15">
                  <c:v>0.12592592592592591</c:v>
                </c:pt>
                <c:pt idx="17">
                  <c:v>0.16398713826366559</c:v>
                </c:pt>
              </c:numCache>
            </c:numRef>
          </c:val>
          <c:extLst>
            <c:ext xmlns:c16="http://schemas.microsoft.com/office/drawing/2014/chart" uri="{C3380CC4-5D6E-409C-BE32-E72D297353CC}">
              <c16:uniqueId val="{00000003-AF09-4265-B1D4-5C204DC06101}"/>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9.0439637689087207E-2"/>
          <c:y val="2.3597491191768767E-3"/>
          <c:w val="0.90185663283688122"/>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67458689920750303"/>
          <c:h val="0.98095305148604828"/>
        </c:manualLayout>
      </c:layout>
      <c:barChart>
        <c:barDir val="bar"/>
        <c:grouping val="clustered"/>
        <c:varyColors val="0"/>
        <c:ser>
          <c:idx val="0"/>
          <c:order val="0"/>
          <c:tx>
            <c:strRef>
              <c:f>Sheet1!$C$1</c:f>
              <c:strCache>
                <c:ptCount val="1"/>
                <c:pt idx="0">
                  <c:v>Ir uzaicināts\-a uz dopinga kontroli pēdējo 12 mēnešu laikā</c:v>
                </c:pt>
              </c:strCache>
            </c:strRef>
          </c:tx>
          <c:invertIfNegative val="0"/>
          <c:dPt>
            <c:idx val="7"/>
            <c:invertIfNegative val="0"/>
            <c:bubble3D val="0"/>
            <c:spPr>
              <a:solidFill>
                <a:srgbClr val="ED7D31"/>
              </a:solidFill>
            </c:spPr>
            <c:extLst>
              <c:ext xmlns:c16="http://schemas.microsoft.com/office/drawing/2014/chart" uri="{C3380CC4-5D6E-409C-BE32-E72D297353CC}">
                <c16:uniqueId val="{00000001-E9A8-410A-BC4D-948452AA9A4B}"/>
              </c:ext>
            </c:extLst>
          </c:dPt>
          <c:dPt>
            <c:idx val="8"/>
            <c:invertIfNegative val="0"/>
            <c:bubble3D val="0"/>
            <c:spPr>
              <a:solidFill>
                <a:srgbClr val="ED7D31"/>
              </a:solidFill>
            </c:spPr>
            <c:extLst>
              <c:ext xmlns:c16="http://schemas.microsoft.com/office/drawing/2014/chart" uri="{C3380CC4-5D6E-409C-BE32-E72D297353CC}">
                <c16:uniqueId val="{00000003-E9A8-410A-BC4D-948452AA9A4B}"/>
              </c:ext>
            </c:extLst>
          </c:dPt>
          <c:dPt>
            <c:idx val="9"/>
            <c:invertIfNegative val="0"/>
            <c:bubble3D val="0"/>
            <c:spPr>
              <a:solidFill>
                <a:srgbClr val="ED7D31"/>
              </a:solidFill>
            </c:spPr>
            <c:extLst>
              <c:ext xmlns:c16="http://schemas.microsoft.com/office/drawing/2014/chart" uri="{C3380CC4-5D6E-409C-BE32-E72D297353CC}">
                <c16:uniqueId val="{00000005-3BF5-4DCD-B6A2-4B4ADD3B8A02}"/>
              </c:ext>
            </c:extLst>
          </c:dPt>
          <c:dPt>
            <c:idx val="11"/>
            <c:invertIfNegative val="0"/>
            <c:bubble3D val="0"/>
            <c:spPr>
              <a:solidFill>
                <a:srgbClr val="70AD47"/>
              </a:solidFill>
            </c:spPr>
            <c:extLst>
              <c:ext xmlns:c16="http://schemas.microsoft.com/office/drawing/2014/chart" uri="{C3380CC4-5D6E-409C-BE32-E72D297353CC}">
                <c16:uniqueId val="{00000007-E9A8-410A-BC4D-948452AA9A4B}"/>
              </c:ext>
            </c:extLst>
          </c:dPt>
          <c:dPt>
            <c:idx val="12"/>
            <c:invertIfNegative val="0"/>
            <c:bubble3D val="0"/>
            <c:spPr>
              <a:solidFill>
                <a:srgbClr val="70AD47"/>
              </a:solidFill>
            </c:spPr>
            <c:extLst>
              <c:ext xmlns:c16="http://schemas.microsoft.com/office/drawing/2014/chart" uri="{C3380CC4-5D6E-409C-BE32-E72D297353CC}">
                <c16:uniqueId val="{00000009-E9A8-410A-BC4D-948452AA9A4B}"/>
              </c:ext>
            </c:extLst>
          </c:dPt>
          <c:dPt>
            <c:idx val="14"/>
            <c:invertIfNegative val="0"/>
            <c:bubble3D val="0"/>
            <c:spPr>
              <a:solidFill>
                <a:srgbClr val="990033"/>
              </a:solidFill>
            </c:spPr>
            <c:extLst>
              <c:ext xmlns:c16="http://schemas.microsoft.com/office/drawing/2014/chart" uri="{C3380CC4-5D6E-409C-BE32-E72D297353CC}">
                <c16:uniqueId val="{0000000B-E9A8-410A-BC4D-948452AA9A4B}"/>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Sheet1!$A$2:$B$16</c:f>
              <c:multiLvlStrCache>
                <c:ptCount val="15"/>
                <c:lvl>
                  <c:pt idx="0">
                    <c:v>Citi sporta veidi</c:v>
                  </c:pt>
                  <c:pt idx="1">
                    <c:v>Vieglatlētika</c:v>
                  </c:pt>
                  <c:pt idx="2">
                    <c:v>Ūdens sporta veidi</c:v>
                  </c:pt>
                  <c:pt idx="3">
                    <c:v>Ziemas sporta veidi</c:v>
                  </c:pt>
                  <c:pt idx="4">
                    <c:v>Individuālie, spēka, cīņas sporta veidi</c:v>
                  </c:pt>
                  <c:pt idx="5">
                    <c:v>Komandu sporta veidi</c:v>
                  </c:pt>
                  <c:pt idx="7">
                    <c:v>31 un vairāk gadi</c:v>
                  </c:pt>
                  <c:pt idx="8">
                    <c:v>21-30 gadi</c:v>
                  </c:pt>
                  <c:pt idx="9">
                    <c:v>Līdz 20 gadiem</c:v>
                  </c:pt>
                  <c:pt idx="11">
                    <c:v>Vīrieši</c:v>
                  </c:pt>
                  <c:pt idx="12">
                    <c:v>Sievietes</c:v>
                  </c:pt>
                  <c:pt idx="14">
                    <c:v>Kopā</c:v>
                  </c:pt>
                </c:lvl>
                <c:lvl>
                  <c:pt idx="0">
                    <c:v>Pārstāvētais sporta veids</c:v>
                  </c:pt>
                  <c:pt idx="7">
                    <c:v>Vecums</c:v>
                  </c:pt>
                  <c:pt idx="11">
                    <c:v>Dzimums</c:v>
                  </c:pt>
                  <c:pt idx="14">
                    <c:v>Kopā</c:v>
                  </c:pt>
                </c:lvl>
              </c:multiLvlStrCache>
            </c:multiLvlStrRef>
          </c:cat>
          <c:val>
            <c:numRef>
              <c:f>Sheet1!$C$2:$C$16</c:f>
              <c:numCache>
                <c:formatCode>0%</c:formatCode>
                <c:ptCount val="15"/>
                <c:pt idx="0">
                  <c:v>7.999999999999996E-2</c:v>
                </c:pt>
                <c:pt idx="1">
                  <c:v>0.1271186440677966</c:v>
                </c:pt>
                <c:pt idx="2">
                  <c:v>0.13636363636363635</c:v>
                </c:pt>
                <c:pt idx="3">
                  <c:v>0.29032258064516125</c:v>
                </c:pt>
                <c:pt idx="4">
                  <c:v>0.19354838709677424</c:v>
                </c:pt>
                <c:pt idx="5">
                  <c:v>0.1578947368421052</c:v>
                </c:pt>
                <c:pt idx="7">
                  <c:v>0.12222222222222212</c:v>
                </c:pt>
                <c:pt idx="8">
                  <c:v>0.33870967741935487</c:v>
                </c:pt>
                <c:pt idx="9">
                  <c:v>0.10691823899371067</c:v>
                </c:pt>
                <c:pt idx="11">
                  <c:v>0.15757575757575759</c:v>
                </c:pt>
                <c:pt idx="12">
                  <c:v>0.15555555555555556</c:v>
                </c:pt>
                <c:pt idx="14">
                  <c:v>0.15755627009646311</c:v>
                </c:pt>
              </c:numCache>
            </c:numRef>
          </c:val>
          <c:extLst>
            <c:ext xmlns:c16="http://schemas.microsoft.com/office/drawing/2014/chart" uri="{C3380CC4-5D6E-409C-BE32-E72D297353CC}">
              <c16:uniqueId val="{00000010-E9A8-410A-BC4D-948452AA9A4B}"/>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5"/>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66120632635217913"/>
        </c:manualLayout>
      </c:layout>
      <c:barChart>
        <c:barDir val="bar"/>
        <c:grouping val="percentStacked"/>
        <c:varyColors val="0"/>
        <c:ser>
          <c:idx val="0"/>
          <c:order val="0"/>
          <c:tx>
            <c:strRef>
              <c:f>Sheet1!$B$2</c:f>
              <c:strCache>
                <c:ptCount val="1"/>
                <c:pt idx="0">
                  <c:v>Jā + drīzāk jā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Sheet1!$B$3:$B$4</c:f>
              <c:numCache>
                <c:formatCode>0%</c:formatCode>
                <c:ptCount val="2"/>
                <c:pt idx="0">
                  <c:v>0.33</c:v>
                </c:pt>
                <c:pt idx="1">
                  <c:v>0.22508038585209</c:v>
                </c:pt>
              </c:numCache>
            </c:numRef>
          </c:val>
          <c:extLst>
            <c:ext xmlns:c16="http://schemas.microsoft.com/office/drawing/2014/chart" uri="{C3380CC4-5D6E-409C-BE32-E72D297353CC}">
              <c16:uniqueId val="{00000000-E945-4CD7-B701-5FF1ECF59F67}"/>
            </c:ext>
          </c:extLst>
        </c:ser>
        <c:ser>
          <c:idx val="1"/>
          <c:order val="1"/>
          <c:tx>
            <c:strRef>
              <c:f>Sheet1!$C$2</c:f>
              <c:strCache>
                <c:ptCount val="1"/>
                <c:pt idx="0">
                  <c:v>Nē + drīzāk nē</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Sheet1!$C$3:$C$4</c:f>
              <c:numCache>
                <c:formatCode>0%</c:formatCode>
                <c:ptCount val="2"/>
                <c:pt idx="0">
                  <c:v>0.36</c:v>
                </c:pt>
                <c:pt idx="1">
                  <c:v>0.3987138263665595</c:v>
                </c:pt>
              </c:numCache>
            </c:numRef>
          </c:val>
          <c:extLst>
            <c:ext xmlns:c16="http://schemas.microsoft.com/office/drawing/2014/chart" uri="{C3380CC4-5D6E-409C-BE32-E72D297353CC}">
              <c16:uniqueId val="{00000001-E945-4CD7-B701-5FF1ECF59F67}"/>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Sheet1!$D$3:$D$4</c:f>
              <c:numCache>
                <c:formatCode>0%</c:formatCode>
                <c:ptCount val="2"/>
                <c:pt idx="0">
                  <c:v>0.13</c:v>
                </c:pt>
                <c:pt idx="1">
                  <c:v>0.15755627009646303</c:v>
                </c:pt>
              </c:numCache>
            </c:numRef>
          </c:val>
          <c:extLst>
            <c:ext xmlns:c16="http://schemas.microsoft.com/office/drawing/2014/chart" uri="{C3380CC4-5D6E-409C-BE32-E72D297353CC}">
              <c16:uniqueId val="{00000002-E945-4CD7-B701-5FF1ECF59F67}"/>
            </c:ext>
          </c:extLst>
        </c:ser>
        <c:ser>
          <c:idx val="3"/>
          <c:order val="3"/>
          <c:tx>
            <c:strRef>
              <c:f>Sheet1!$E$2</c:f>
              <c:strCache>
                <c:ptCount val="1"/>
                <c:pt idx="0">
                  <c:v>Pēdējo 12 mēnešu laikā nav  piedalījies starptautiska līmeņa sacensībās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2025</c:v>
                </c:pt>
              </c:numCache>
            </c:numRef>
          </c:cat>
          <c:val>
            <c:numRef>
              <c:f>Sheet1!$E$3:$E$4</c:f>
              <c:numCache>
                <c:formatCode>0%</c:formatCode>
                <c:ptCount val="2"/>
                <c:pt idx="0">
                  <c:v>0.18</c:v>
                </c:pt>
                <c:pt idx="1">
                  <c:v>0.21864951768488747</c:v>
                </c:pt>
              </c:numCache>
            </c:numRef>
          </c:val>
          <c:extLst>
            <c:ext xmlns:c16="http://schemas.microsoft.com/office/drawing/2014/chart" uri="{C3380CC4-5D6E-409C-BE32-E72D297353CC}">
              <c16:uniqueId val="{00000003-E945-4CD7-B701-5FF1ECF59F6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3.7920483718724488E-2"/>
          <c:y val="0.68814268447949312"/>
          <c:w val="0.9533308101650243"/>
          <c:h val="0.29918202810586958"/>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2">
                  <a:lumMod val="75000"/>
                </a:schemeClr>
              </a:solidFill>
            </c:spPr>
            <c:extLst>
              <c:ext xmlns:c16="http://schemas.microsoft.com/office/drawing/2014/chart" uri="{C3380CC4-5D6E-409C-BE32-E72D297353CC}">
                <c16:uniqueId val="{00000001-D770-462A-B122-C7898A5F396B}"/>
              </c:ext>
            </c:extLst>
          </c:dPt>
          <c:dPt>
            <c:idx val="1"/>
            <c:bubble3D val="0"/>
            <c:spPr>
              <a:solidFill>
                <a:schemeClr val="accent2"/>
              </a:solidFill>
            </c:spPr>
            <c:extLst>
              <c:ext xmlns:c16="http://schemas.microsoft.com/office/drawing/2014/chart" uri="{C3380CC4-5D6E-409C-BE32-E72D297353CC}">
                <c16:uniqueId val="{00000003-D770-462A-B122-C7898A5F396B}"/>
              </c:ext>
            </c:extLst>
          </c:dPt>
          <c:dPt>
            <c:idx val="2"/>
            <c:bubble3D val="0"/>
            <c:extLst>
              <c:ext xmlns:c16="http://schemas.microsoft.com/office/drawing/2014/chart" uri="{C3380CC4-5D6E-409C-BE32-E72D297353CC}">
                <c16:uniqueId val="{00000004-D770-462A-B122-C7898A5F396B}"/>
              </c:ext>
            </c:extLst>
          </c:dPt>
          <c:dPt>
            <c:idx val="3"/>
            <c:bubble3D val="0"/>
            <c:spPr>
              <a:solidFill>
                <a:schemeClr val="accent6">
                  <a:lumMod val="75000"/>
                </a:schemeClr>
              </a:solidFill>
            </c:spPr>
            <c:extLst>
              <c:ext xmlns:c16="http://schemas.microsoft.com/office/drawing/2014/chart" uri="{C3380CC4-5D6E-409C-BE32-E72D297353CC}">
                <c16:uniqueId val="{00000006-D770-462A-B122-C7898A5F396B}"/>
              </c:ext>
            </c:extLst>
          </c:dPt>
          <c:dPt>
            <c:idx val="4"/>
            <c:bubble3D val="0"/>
            <c:spPr>
              <a:solidFill>
                <a:schemeClr val="accent5"/>
              </a:solidFill>
            </c:spPr>
            <c:extLst>
              <c:ext xmlns:c16="http://schemas.microsoft.com/office/drawing/2014/chart" uri="{C3380CC4-5D6E-409C-BE32-E72D297353CC}">
                <c16:uniqueId val="{00000008-D770-462A-B122-C7898A5F396B}"/>
              </c:ext>
            </c:extLst>
          </c:dPt>
          <c:dPt>
            <c:idx val="5"/>
            <c:bubble3D val="0"/>
            <c:spPr>
              <a:solidFill>
                <a:schemeClr val="bg1">
                  <a:lumMod val="65000"/>
                </a:schemeClr>
              </a:solidFill>
            </c:spPr>
            <c:extLst>
              <c:ext xmlns:c16="http://schemas.microsoft.com/office/drawing/2014/chart" uri="{C3380CC4-5D6E-409C-BE32-E72D297353CC}">
                <c16:uniqueId val="{0000000A-D770-462A-B122-C7898A5F396B}"/>
              </c:ext>
            </c:extLst>
          </c:dPt>
          <c:dPt>
            <c:idx val="6"/>
            <c:bubble3D val="0"/>
            <c:extLst>
              <c:ext xmlns:c16="http://schemas.microsoft.com/office/drawing/2014/chart" uri="{C3380CC4-5D6E-409C-BE32-E72D297353CC}">
                <c16:uniqueId val="{0000000B-D770-462A-B122-C7898A5F396B}"/>
              </c:ext>
            </c:extLst>
          </c:dPt>
          <c:dLbls>
            <c:dLbl>
              <c:idx val="0"/>
              <c:layout>
                <c:manualLayout>
                  <c:x val="-0.18583284130140237"/>
                  <c:y val="-0.1467002606788888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70-462A-B122-C7898A5F396B}"/>
                </c:ext>
              </c:extLst>
            </c:dLbl>
            <c:dLbl>
              <c:idx val="1"/>
              <c:layout>
                <c:manualLayout>
                  <c:x val="-1.6136511161790705E-2"/>
                  <c:y val="-0.18529966243340712"/>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D770-462A-B122-C7898A5F396B}"/>
                </c:ext>
              </c:extLst>
            </c:dLbl>
            <c:dLbl>
              <c:idx val="2"/>
              <c:layout>
                <c:manualLayout>
                  <c:x val="0.16639366371105721"/>
                  <c:y val="-0.123937064457032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70-462A-B122-C7898A5F396B}"/>
                </c:ext>
              </c:extLst>
            </c:dLbl>
            <c:dLbl>
              <c:idx val="3"/>
              <c:layout>
                <c:manualLayout>
                  <c:x val="0.18447993150573733"/>
                  <c:y val="0.1464710761764927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70-462A-B122-C7898A5F396B}"/>
                </c:ext>
              </c:extLst>
            </c:dLbl>
            <c:dLbl>
              <c:idx val="4"/>
              <c:layout>
                <c:manualLayout>
                  <c:x val="-0.28757165793541406"/>
                  <c:y val="0.15773808203622297"/>
                </c:manualLayout>
              </c:layout>
              <c:showLegendKey val="0"/>
              <c:showVal val="1"/>
              <c:showCatName val="1"/>
              <c:showSerName val="0"/>
              <c:showPercent val="0"/>
              <c:showBubbleSize val="0"/>
              <c:extLst>
                <c:ext xmlns:c15="http://schemas.microsoft.com/office/drawing/2012/chart" uri="{CE6537A1-D6FC-4f65-9D91-7224C49458BB}">
                  <c15:layout>
                    <c:manualLayout>
                      <c:w val="0.23152245645125782"/>
                      <c:h val="0.37797048990774956"/>
                    </c:manualLayout>
                  </c15:layout>
                </c:ext>
                <c:ext xmlns:c16="http://schemas.microsoft.com/office/drawing/2014/chart" uri="{C3380CC4-5D6E-409C-BE32-E72D297353CC}">
                  <c16:uniqueId val="{00000008-D770-462A-B122-C7898A5F396B}"/>
                </c:ext>
              </c:extLst>
            </c:dLbl>
            <c:dLbl>
              <c:idx val="5"/>
              <c:layout>
                <c:manualLayout>
                  <c:x val="-0.24597324200764978"/>
                  <c:y val="-3.75566861991007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70-462A-B122-C7898A5F396B}"/>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70-462A-B122-C7898A5F396B}"/>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Noteikti jā</c:v>
                </c:pt>
                <c:pt idx="1">
                  <c:v>Drīzāk jā</c:v>
                </c:pt>
                <c:pt idx="2">
                  <c:v>Drīzāk nē</c:v>
                </c:pt>
                <c:pt idx="3">
                  <c:v>Noteikti nē</c:v>
                </c:pt>
                <c:pt idx="4">
                  <c:v>Pēdējo 12 mēnešu laikā nav  piedalījies starptautiska līmeņa sacensībās</c:v>
                </c:pt>
                <c:pt idx="5">
                  <c:v>Grūti pateikt</c:v>
                </c:pt>
              </c:strCache>
            </c:strRef>
          </c:cat>
          <c:val>
            <c:numRef>
              <c:f>Sheet1!$B$2:$B$7</c:f>
              <c:numCache>
                <c:formatCode>0%</c:formatCode>
                <c:ptCount val="6"/>
                <c:pt idx="0">
                  <c:v>9.6463022508038579E-2</c:v>
                </c:pt>
                <c:pt idx="1">
                  <c:v>0.12861736334405144</c:v>
                </c:pt>
                <c:pt idx="2">
                  <c:v>0.22508038585209003</c:v>
                </c:pt>
                <c:pt idx="3">
                  <c:v>0.17363344051446947</c:v>
                </c:pt>
                <c:pt idx="4">
                  <c:v>0.21864951768488747</c:v>
                </c:pt>
                <c:pt idx="5">
                  <c:v>0.15755627009646303</c:v>
                </c:pt>
              </c:numCache>
            </c:numRef>
          </c:val>
          <c:extLst>
            <c:ext xmlns:c16="http://schemas.microsoft.com/office/drawing/2014/chart" uri="{C3380CC4-5D6E-409C-BE32-E72D297353CC}">
              <c16:uniqueId val="{0000000C-D770-462A-B122-C7898A5F396B}"/>
            </c:ext>
          </c:extLst>
        </c:ser>
        <c:dLbls>
          <c:showLegendKey val="0"/>
          <c:showVal val="0"/>
          <c:showCatName val="0"/>
          <c:showSerName val="0"/>
          <c:showPercent val="0"/>
          <c:showBubbleSize val="0"/>
          <c:showLeaderLines val="1"/>
        </c:dLbls>
        <c:firstSliceAng val="296"/>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Noteikti + drīzāk jā</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0.24</c:v>
                </c:pt>
                <c:pt idx="1">
                  <c:v>0.33898305084745756</c:v>
                </c:pt>
                <c:pt idx="2">
                  <c:v>0.27272727272727271</c:v>
                </c:pt>
                <c:pt idx="3">
                  <c:v>0.19354838709677419</c:v>
                </c:pt>
                <c:pt idx="4">
                  <c:v>0.19354838709677416</c:v>
                </c:pt>
                <c:pt idx="5">
                  <c:v>6.5789473684210523E-2</c:v>
                </c:pt>
                <c:pt idx="7">
                  <c:v>0.22178988326848248</c:v>
                </c:pt>
                <c:pt idx="8">
                  <c:v>0.24489795918367346</c:v>
                </c:pt>
                <c:pt idx="10">
                  <c:v>0.22222222222222221</c:v>
                </c:pt>
                <c:pt idx="11">
                  <c:v>0.20967741935483872</c:v>
                </c:pt>
                <c:pt idx="12">
                  <c:v>0.23270440251572327</c:v>
                </c:pt>
                <c:pt idx="14">
                  <c:v>0.20606060606060606</c:v>
                </c:pt>
                <c:pt idx="15">
                  <c:v>0.24444444444444444</c:v>
                </c:pt>
                <c:pt idx="17">
                  <c:v>0.22508038585209</c:v>
                </c:pt>
              </c:numCache>
            </c:numRef>
          </c:val>
          <c:extLst>
            <c:ext xmlns:c16="http://schemas.microsoft.com/office/drawing/2014/chart" uri="{C3380CC4-5D6E-409C-BE32-E72D297353CC}">
              <c16:uniqueId val="{00000000-77FA-4F71-9BDA-F1C345792AA7}"/>
            </c:ext>
          </c:extLst>
        </c:ser>
        <c:ser>
          <c:idx val="1"/>
          <c:order val="1"/>
          <c:tx>
            <c:strRef>
              <c:f>Sheet1!$D$2</c:f>
              <c:strCache>
                <c:ptCount val="1"/>
                <c:pt idx="0">
                  <c:v>Noteikti + drīzāk nē</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0.4</c:v>
                </c:pt>
                <c:pt idx="1">
                  <c:v>0.28813559322033894</c:v>
                </c:pt>
                <c:pt idx="2">
                  <c:v>0.40909090909090906</c:v>
                </c:pt>
                <c:pt idx="3">
                  <c:v>0.38709677419354838</c:v>
                </c:pt>
                <c:pt idx="4">
                  <c:v>0.38709677419354832</c:v>
                </c:pt>
                <c:pt idx="5">
                  <c:v>0.56578947368421051</c:v>
                </c:pt>
                <c:pt idx="7">
                  <c:v>0.35797665369649806</c:v>
                </c:pt>
                <c:pt idx="8">
                  <c:v>0.63265306122448972</c:v>
                </c:pt>
                <c:pt idx="10">
                  <c:v>0.35555555555555557</c:v>
                </c:pt>
                <c:pt idx="11">
                  <c:v>0.43548387096774194</c:v>
                </c:pt>
                <c:pt idx="12">
                  <c:v>0.40880503144654085</c:v>
                </c:pt>
                <c:pt idx="14">
                  <c:v>0.40606060606060607</c:v>
                </c:pt>
                <c:pt idx="15">
                  <c:v>0.40740740740740738</c:v>
                </c:pt>
                <c:pt idx="17">
                  <c:v>0.3987138263665595</c:v>
                </c:pt>
              </c:numCache>
            </c:numRef>
          </c:val>
          <c:extLst>
            <c:ext xmlns:c16="http://schemas.microsoft.com/office/drawing/2014/chart" uri="{C3380CC4-5D6E-409C-BE32-E72D297353CC}">
              <c16:uniqueId val="{00000001-77FA-4F71-9BDA-F1C345792AA7}"/>
            </c:ext>
          </c:extLst>
        </c:ser>
        <c:ser>
          <c:idx val="2"/>
          <c:order val="2"/>
          <c:tx>
            <c:strRef>
              <c:f>Sheet1!$E$2</c:f>
              <c:strCache>
                <c:ptCount val="1"/>
                <c:pt idx="0">
                  <c:v>Grūti pateikt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0.32</c:v>
                </c:pt>
                <c:pt idx="1">
                  <c:v>0.11016949152542371</c:v>
                </c:pt>
                <c:pt idx="2">
                  <c:v>0.18181818181818182</c:v>
                </c:pt>
                <c:pt idx="3">
                  <c:v>0.12903225806451613</c:v>
                </c:pt>
                <c:pt idx="4">
                  <c:v>0.22580645161290319</c:v>
                </c:pt>
                <c:pt idx="5">
                  <c:v>0.14473684210526316</c:v>
                </c:pt>
                <c:pt idx="7">
                  <c:v>0.1556420233463035</c:v>
                </c:pt>
                <c:pt idx="8">
                  <c:v>0.12244897959183673</c:v>
                </c:pt>
                <c:pt idx="10">
                  <c:v>0.17777777777777778</c:v>
                </c:pt>
                <c:pt idx="11">
                  <c:v>0.16129032258064516</c:v>
                </c:pt>
                <c:pt idx="12">
                  <c:v>0.14465408805031446</c:v>
                </c:pt>
                <c:pt idx="14">
                  <c:v>0.17575757575757575</c:v>
                </c:pt>
                <c:pt idx="15">
                  <c:v>0.11851851851851852</c:v>
                </c:pt>
                <c:pt idx="17">
                  <c:v>0.15755627009646303</c:v>
                </c:pt>
              </c:numCache>
            </c:numRef>
          </c:val>
          <c:extLst>
            <c:ext xmlns:c16="http://schemas.microsoft.com/office/drawing/2014/chart" uri="{C3380CC4-5D6E-409C-BE32-E72D297353CC}">
              <c16:uniqueId val="{00000002-77FA-4F71-9BDA-F1C345792AA7}"/>
            </c:ext>
          </c:extLst>
        </c:ser>
        <c:ser>
          <c:idx val="3"/>
          <c:order val="3"/>
          <c:tx>
            <c:strRef>
              <c:f>Sheet1!$F$2</c:f>
              <c:strCache>
                <c:ptCount val="1"/>
                <c:pt idx="0">
                  <c:v>Pēdējo 12 mēnešu laikā nav  piedalījies starptautiska līmeņa sacensībās</c:v>
                </c:pt>
              </c:strCache>
            </c:strRef>
          </c:tx>
          <c:spPr>
            <a:solidFill>
              <a:schemeClr val="accent5"/>
            </a:solidFill>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4-77FA-4F71-9BDA-F1C345792AA7}"/>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0">
                  <c:v>0.04</c:v>
                </c:pt>
                <c:pt idx="1">
                  <c:v>0.26271186440677968</c:v>
                </c:pt>
                <c:pt idx="2">
                  <c:v>0.13636363636363635</c:v>
                </c:pt>
                <c:pt idx="3">
                  <c:v>0.29032258064516131</c:v>
                </c:pt>
                <c:pt idx="4">
                  <c:v>0.19354838709677419</c:v>
                </c:pt>
                <c:pt idx="5">
                  <c:v>0.22368421052631579</c:v>
                </c:pt>
                <c:pt idx="7">
                  <c:v>0.26459143968871596</c:v>
                </c:pt>
                <c:pt idx="8">
                  <c:v>0</c:v>
                </c:pt>
                <c:pt idx="10">
                  <c:v>0.24444444444444444</c:v>
                </c:pt>
                <c:pt idx="11">
                  <c:v>0.19354838709677419</c:v>
                </c:pt>
                <c:pt idx="12">
                  <c:v>0.21383647798742139</c:v>
                </c:pt>
                <c:pt idx="14">
                  <c:v>0.2121212121212121</c:v>
                </c:pt>
                <c:pt idx="15">
                  <c:v>0.22962962962962963</c:v>
                </c:pt>
                <c:pt idx="17">
                  <c:v>0.21864951768488747</c:v>
                </c:pt>
              </c:numCache>
            </c:numRef>
          </c:val>
          <c:extLst>
            <c:ext xmlns:c16="http://schemas.microsoft.com/office/drawing/2014/chart" uri="{C3380CC4-5D6E-409C-BE32-E72D297353CC}">
              <c16:uniqueId val="{00000003-77FA-4F71-9BDA-F1C345792AA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6.0630863712485904E-2"/>
          <c:y val="2.3597491191768767E-3"/>
          <c:w val="0.93166540681348253"/>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2"/>
              </a:solidFill>
            </c:spPr>
            <c:extLst>
              <c:ext xmlns:c16="http://schemas.microsoft.com/office/drawing/2014/chart" uri="{C3380CC4-5D6E-409C-BE32-E72D297353CC}">
                <c16:uniqueId val="{00000001-38AF-44E3-8B40-BB2A3C53F760}"/>
              </c:ext>
            </c:extLst>
          </c:dPt>
          <c:dPt>
            <c:idx val="1"/>
            <c:bubble3D val="0"/>
            <c:extLst>
              <c:ext xmlns:c16="http://schemas.microsoft.com/office/drawing/2014/chart" uri="{C3380CC4-5D6E-409C-BE32-E72D297353CC}">
                <c16:uniqueId val="{00000002-38AF-44E3-8B40-BB2A3C53F760}"/>
              </c:ext>
            </c:extLst>
          </c:dPt>
          <c:dPt>
            <c:idx val="2"/>
            <c:bubble3D val="0"/>
            <c:spPr>
              <a:solidFill>
                <a:schemeClr val="accent5"/>
              </a:solidFill>
            </c:spPr>
            <c:extLst>
              <c:ext xmlns:c16="http://schemas.microsoft.com/office/drawing/2014/chart" uri="{C3380CC4-5D6E-409C-BE32-E72D297353CC}">
                <c16:uniqueId val="{00000004-38AF-44E3-8B40-BB2A3C53F760}"/>
              </c:ext>
            </c:extLst>
          </c:dPt>
          <c:dPt>
            <c:idx val="3"/>
            <c:bubble3D val="0"/>
            <c:spPr>
              <a:solidFill>
                <a:schemeClr val="bg1">
                  <a:lumMod val="65000"/>
                </a:schemeClr>
              </a:solidFill>
            </c:spPr>
            <c:extLst>
              <c:ext xmlns:c16="http://schemas.microsoft.com/office/drawing/2014/chart" uri="{C3380CC4-5D6E-409C-BE32-E72D297353CC}">
                <c16:uniqueId val="{00000006-38AF-44E3-8B40-BB2A3C53F760}"/>
              </c:ext>
            </c:extLst>
          </c:dPt>
          <c:dPt>
            <c:idx val="6"/>
            <c:bubble3D val="0"/>
            <c:extLst>
              <c:ext xmlns:c16="http://schemas.microsoft.com/office/drawing/2014/chart" uri="{C3380CC4-5D6E-409C-BE32-E72D297353CC}">
                <c16:uniqueId val="{00000009-38AF-44E3-8B40-BB2A3C53F760}"/>
              </c:ext>
            </c:extLst>
          </c:dPt>
          <c:dLbls>
            <c:dLbl>
              <c:idx val="0"/>
              <c:layout>
                <c:manualLayout>
                  <c:x val="3.5493388928537514E-3"/>
                  <c:y val="-0.1747671354326725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AF-44E3-8B40-BB2A3C53F760}"/>
                </c:ext>
              </c:extLst>
            </c:dLbl>
            <c:dLbl>
              <c:idx val="1"/>
              <c:layout>
                <c:manualLayout>
                  <c:x val="0.19720633192449138"/>
                  <c:y val="0.136212377924575"/>
                </c:manualLayout>
              </c:layout>
              <c:spPr>
                <a:noFill/>
                <a:ln>
                  <a:noFill/>
                </a:ln>
                <a:effectLst/>
              </c:spPr>
              <c:txPr>
                <a:bodyPr wrap="square" lIns="38100" tIns="19050" rIns="38100" bIns="19050" anchor="ctr">
                  <a:noAutofit/>
                </a:bodyPr>
                <a:lstStyle/>
                <a:p>
                  <a:pPr>
                    <a:defRPr sz="11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38AF-44E3-8B40-BB2A3C53F760}"/>
                </c:ext>
              </c:extLst>
            </c:dLbl>
            <c:dLbl>
              <c:idx val="2"/>
              <c:layout>
                <c:manualLayout>
                  <c:x val="-0.17899888744622788"/>
                  <c:y val="0.23699276318115423"/>
                </c:manualLayout>
              </c:layout>
              <c:spPr>
                <a:noFill/>
                <a:ln>
                  <a:noFill/>
                </a:ln>
                <a:effectLst/>
              </c:spPr>
              <c:txPr>
                <a:bodyPr wrap="square" lIns="38100" tIns="19050" rIns="38100" bIns="19050" anchor="ctr">
                  <a:noAutofit/>
                </a:bodyPr>
                <a:lstStyle/>
                <a:p>
                  <a:pPr>
                    <a:defRPr sz="11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7490909082667795"/>
                      <c:h val="0.22405283612045587"/>
                    </c:manualLayout>
                  </c15:layout>
                </c:ext>
                <c:ext xmlns:c16="http://schemas.microsoft.com/office/drawing/2014/chart" uri="{C3380CC4-5D6E-409C-BE32-E72D297353CC}">
                  <c16:uniqueId val="{00000004-38AF-44E3-8B40-BB2A3C53F760}"/>
                </c:ext>
              </c:extLst>
            </c:dLbl>
            <c:dLbl>
              <c:idx val="3"/>
              <c:layout>
                <c:manualLayout>
                  <c:x val="-0.22065256978617617"/>
                  <c:y val="1.5458671808497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AF-44E3-8B40-BB2A3C53F760}"/>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AF-44E3-8B40-BB2A3C53F760}"/>
                </c:ext>
              </c:extLst>
            </c:dLbl>
            <c:spPr>
              <a:noFill/>
              <a:ln>
                <a:noFill/>
              </a:ln>
              <a:effectLst/>
            </c:spPr>
            <c:txPr>
              <a:bodyPr wrap="square" lIns="38100" tIns="19050" rIns="38100" bIns="19050" anchor="ctr">
                <a:spAutoFit/>
              </a:bodyPr>
              <a:lstStyle/>
              <a:p>
                <a:pPr>
                  <a:defRPr sz="11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Jā</c:v>
                </c:pt>
                <c:pt idx="1">
                  <c:v>Nē</c:v>
                </c:pt>
                <c:pt idx="2">
                  <c:v>Pēdējo 12 mēnešu laikā nav piedalījies nacionālā vai starptautiskā līmeņa sacensībās</c:v>
                </c:pt>
                <c:pt idx="3">
                  <c:v>Grūti pateikt</c:v>
                </c:pt>
              </c:strCache>
            </c:strRef>
          </c:cat>
          <c:val>
            <c:numRef>
              <c:f>Sheet1!$B$2:$B$5</c:f>
              <c:numCache>
                <c:formatCode>0%</c:formatCode>
                <c:ptCount val="4"/>
                <c:pt idx="0">
                  <c:v>0.3086816720257235</c:v>
                </c:pt>
                <c:pt idx="1">
                  <c:v>0.45016077170418006</c:v>
                </c:pt>
                <c:pt idx="2">
                  <c:v>0.11897106109324759</c:v>
                </c:pt>
                <c:pt idx="3">
                  <c:v>0.12218649517684887</c:v>
                </c:pt>
              </c:numCache>
            </c:numRef>
          </c:val>
          <c:extLst>
            <c:ext xmlns:c16="http://schemas.microsoft.com/office/drawing/2014/chart" uri="{C3380CC4-5D6E-409C-BE32-E72D297353CC}">
              <c16:uniqueId val="{0000000A-38AF-44E3-8B40-BB2A3C53F760}"/>
            </c:ext>
          </c:extLst>
        </c:ser>
        <c:dLbls>
          <c:showLegendKey val="0"/>
          <c:showVal val="0"/>
          <c:showCatName val="0"/>
          <c:showSerName val="0"/>
          <c:showPercent val="0"/>
          <c:showBubbleSize val="0"/>
          <c:showLeaderLines val="1"/>
        </c:dLbls>
        <c:firstSliceAng val="291"/>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Jā</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Sheet1!$C$3:$C$20</c:f>
              <c:numCache>
                <c:formatCode>0%</c:formatCode>
                <c:ptCount val="18"/>
                <c:pt idx="0">
                  <c:v>0.28000000000000003</c:v>
                </c:pt>
                <c:pt idx="1">
                  <c:v>0.4576271186440678</c:v>
                </c:pt>
                <c:pt idx="2">
                  <c:v>0.27272727272727271</c:v>
                </c:pt>
                <c:pt idx="3">
                  <c:v>0.22580645161290319</c:v>
                </c:pt>
                <c:pt idx="4">
                  <c:v>0.32258064516129031</c:v>
                </c:pt>
                <c:pt idx="5">
                  <c:v>0.14473684210526316</c:v>
                </c:pt>
                <c:pt idx="7">
                  <c:v>0.32295719844357973</c:v>
                </c:pt>
                <c:pt idx="8">
                  <c:v>0.24489795918367346</c:v>
                </c:pt>
                <c:pt idx="10">
                  <c:v>0.27777777777777779</c:v>
                </c:pt>
                <c:pt idx="11">
                  <c:v>0.27419354838709675</c:v>
                </c:pt>
                <c:pt idx="12">
                  <c:v>0.339622641509434</c:v>
                </c:pt>
                <c:pt idx="14">
                  <c:v>0.28484848484848485</c:v>
                </c:pt>
                <c:pt idx="15">
                  <c:v>0.33333333333333326</c:v>
                </c:pt>
                <c:pt idx="17">
                  <c:v>0.3086816720257235</c:v>
                </c:pt>
              </c:numCache>
            </c:numRef>
          </c:val>
          <c:extLst>
            <c:ext xmlns:c16="http://schemas.microsoft.com/office/drawing/2014/chart" uri="{C3380CC4-5D6E-409C-BE32-E72D297353CC}">
              <c16:uniqueId val="{00000000-1BF6-4E57-95D8-C3DFED1FFC4A}"/>
            </c:ext>
          </c:extLst>
        </c:ser>
        <c:ser>
          <c:idx val="1"/>
          <c:order val="1"/>
          <c:tx>
            <c:strRef>
              <c:f>Sheet1!$D$2</c:f>
              <c:strCache>
                <c:ptCount val="1"/>
                <c:pt idx="0">
                  <c:v>Nē</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Sheet1!$D$3:$D$20</c:f>
              <c:numCache>
                <c:formatCode>0%</c:formatCode>
                <c:ptCount val="18"/>
                <c:pt idx="0">
                  <c:v>0.48</c:v>
                </c:pt>
                <c:pt idx="1">
                  <c:v>0.3135593220338983</c:v>
                </c:pt>
                <c:pt idx="2">
                  <c:v>0.59090909090909094</c:v>
                </c:pt>
                <c:pt idx="3">
                  <c:v>0.41935483870967744</c:v>
                </c:pt>
                <c:pt idx="4">
                  <c:v>0.41935483870967744</c:v>
                </c:pt>
                <c:pt idx="5">
                  <c:v>0.61842105263157898</c:v>
                </c:pt>
                <c:pt idx="7">
                  <c:v>0.41634241245136189</c:v>
                </c:pt>
                <c:pt idx="8">
                  <c:v>0.65306122448979598</c:v>
                </c:pt>
                <c:pt idx="10">
                  <c:v>0.44444444444444442</c:v>
                </c:pt>
                <c:pt idx="11">
                  <c:v>0.46774193548387094</c:v>
                </c:pt>
                <c:pt idx="12">
                  <c:v>0.44654088050314461</c:v>
                </c:pt>
                <c:pt idx="14">
                  <c:v>0.46060606060606063</c:v>
                </c:pt>
                <c:pt idx="15">
                  <c:v>0.45185185185185184</c:v>
                </c:pt>
                <c:pt idx="17">
                  <c:v>0.45016077170418006</c:v>
                </c:pt>
              </c:numCache>
            </c:numRef>
          </c:val>
          <c:extLst>
            <c:ext xmlns:c16="http://schemas.microsoft.com/office/drawing/2014/chart" uri="{C3380CC4-5D6E-409C-BE32-E72D297353CC}">
              <c16:uniqueId val="{00000001-1BF6-4E57-95D8-C3DFED1FFC4A}"/>
            </c:ext>
          </c:extLst>
        </c:ser>
        <c:ser>
          <c:idx val="2"/>
          <c:order val="2"/>
          <c:tx>
            <c:strRef>
              <c:f>Sheet1!$E$2</c:f>
              <c:strCache>
                <c:ptCount val="1"/>
                <c:pt idx="0">
                  <c:v>Grūti pateikt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Sheet1!$E$3:$E$20</c:f>
              <c:numCache>
                <c:formatCode>0%</c:formatCode>
                <c:ptCount val="18"/>
                <c:pt idx="0">
                  <c:v>0.24</c:v>
                </c:pt>
                <c:pt idx="1">
                  <c:v>0.11016949152542371</c:v>
                </c:pt>
                <c:pt idx="2">
                  <c:v>9.0909090909090912E-2</c:v>
                </c:pt>
                <c:pt idx="3">
                  <c:v>0.12903225806451613</c:v>
                </c:pt>
                <c:pt idx="4">
                  <c:v>0.12903225806451613</c:v>
                </c:pt>
                <c:pt idx="5">
                  <c:v>9.2105263157894732E-2</c:v>
                </c:pt>
                <c:pt idx="7">
                  <c:v>0.11673151750972761</c:v>
                </c:pt>
                <c:pt idx="8">
                  <c:v>0.10204081632653061</c:v>
                </c:pt>
                <c:pt idx="10">
                  <c:v>0.12222222222222222</c:v>
                </c:pt>
                <c:pt idx="11">
                  <c:v>0.12903225806451613</c:v>
                </c:pt>
                <c:pt idx="12">
                  <c:v>0.11949685534591195</c:v>
                </c:pt>
                <c:pt idx="14">
                  <c:v>0.12121212121212122</c:v>
                </c:pt>
                <c:pt idx="15">
                  <c:v>0.1111111111111111</c:v>
                </c:pt>
                <c:pt idx="17">
                  <c:v>0.12218649517684887</c:v>
                </c:pt>
              </c:numCache>
            </c:numRef>
          </c:val>
          <c:extLst>
            <c:ext xmlns:c16="http://schemas.microsoft.com/office/drawing/2014/chart" uri="{C3380CC4-5D6E-409C-BE32-E72D297353CC}">
              <c16:uniqueId val="{00000002-1BF6-4E57-95D8-C3DFED1FFC4A}"/>
            </c:ext>
          </c:extLst>
        </c:ser>
        <c:ser>
          <c:idx val="3"/>
          <c:order val="3"/>
          <c:tx>
            <c:strRef>
              <c:f>Sheet1!$F$2</c:f>
              <c:strCache>
                <c:ptCount val="1"/>
                <c:pt idx="0">
                  <c:v>Pēdējo 12 mēnešu laikā nav piedalījies sacensībās</c:v>
                </c:pt>
              </c:strCache>
            </c:strRef>
          </c:tx>
          <c:spPr>
            <a:solidFill>
              <a:schemeClr val="accent5"/>
            </a:solidFill>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3-1BF6-4E57-95D8-C3DFED1FFC4A}"/>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Sheet1!$A$3:$B$20</c:f>
              <c:multiLvlStrCache>
                <c:ptCount val="18"/>
                <c:lvl>
                  <c:pt idx="0">
                    <c:v>Citi sporta veidi</c:v>
                  </c:pt>
                  <c:pt idx="1">
                    <c:v>Vieglatlētika</c:v>
                  </c:pt>
                  <c:pt idx="2">
                    <c:v>Ūdens sporta veidi</c:v>
                  </c:pt>
                  <c:pt idx="3">
                    <c:v>Ziemas sporta veidi</c:v>
                  </c:pt>
                  <c:pt idx="4">
                    <c:v>Individuālie, spēka, cīņas sporta veidi</c:v>
                  </c:pt>
                  <c:pt idx="5">
                    <c:v>Komandu sporta veidi</c:v>
                  </c:pt>
                  <c:pt idx="7">
                    <c:v>Nav veikta</c:v>
                  </c:pt>
                  <c:pt idx="8">
                    <c:v>Ir veikta</c:v>
                  </c:pt>
                  <c:pt idx="10">
                    <c:v>31 un vairāk gadi</c:v>
                  </c:pt>
                  <c:pt idx="11">
                    <c:v>21-30 gadi</c:v>
                  </c:pt>
                  <c:pt idx="12">
                    <c:v>Līdz 20 gadiem</c:v>
                  </c:pt>
                  <c:pt idx="14">
                    <c:v>Vīrieši</c:v>
                  </c:pt>
                  <c:pt idx="15">
                    <c:v>Sievietes</c:v>
                  </c:pt>
                  <c:pt idx="17">
                    <c:v>Kopā</c:v>
                  </c:pt>
                </c:lvl>
                <c:lvl>
                  <c:pt idx="0">
                    <c:v>Pārstāvētais sporta veids</c:v>
                  </c:pt>
                  <c:pt idx="7">
                    <c:v>Dopinga kontrole pēdējā gada laikā</c:v>
                  </c:pt>
                  <c:pt idx="10">
                    <c:v>Vecums</c:v>
                  </c:pt>
                  <c:pt idx="14">
                    <c:v>Dzimums</c:v>
                  </c:pt>
                  <c:pt idx="17">
                    <c:v>Kopā</c:v>
                  </c:pt>
                </c:lvl>
              </c:multiLvlStrCache>
            </c:multiLvlStrRef>
          </c:cat>
          <c:val>
            <c:numRef>
              <c:f>Sheet1!$F$3:$F$20</c:f>
              <c:numCache>
                <c:formatCode>0%</c:formatCode>
                <c:ptCount val="18"/>
                <c:pt idx="1">
                  <c:v>0.11864406779661017</c:v>
                </c:pt>
                <c:pt idx="2">
                  <c:v>4.5454545454545456E-2</c:v>
                </c:pt>
                <c:pt idx="3">
                  <c:v>0.22580645161290319</c:v>
                </c:pt>
                <c:pt idx="4">
                  <c:v>0.12903225806451613</c:v>
                </c:pt>
                <c:pt idx="5">
                  <c:v>0.14473684210526316</c:v>
                </c:pt>
                <c:pt idx="7">
                  <c:v>0.14396887159533073</c:v>
                </c:pt>
                <c:pt idx="10">
                  <c:v>0.15555555555555556</c:v>
                </c:pt>
                <c:pt idx="11">
                  <c:v>0.12903225806451613</c:v>
                </c:pt>
                <c:pt idx="12">
                  <c:v>9.4339622641509441E-2</c:v>
                </c:pt>
                <c:pt idx="14">
                  <c:v>0.13333333333333333</c:v>
                </c:pt>
                <c:pt idx="15">
                  <c:v>0.1037037037037037</c:v>
                </c:pt>
                <c:pt idx="17">
                  <c:v>0.11897106109324759</c:v>
                </c:pt>
              </c:numCache>
            </c:numRef>
          </c:val>
          <c:extLst>
            <c:ext xmlns:c16="http://schemas.microsoft.com/office/drawing/2014/chart" uri="{C3380CC4-5D6E-409C-BE32-E72D297353CC}">
              <c16:uniqueId val="{00000004-1BF6-4E57-95D8-C3DFED1FFC4A}"/>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35375047448239855"/>
          <c:y val="2.3597491191768767E-3"/>
          <c:w val="0.63854579604356987"/>
          <c:h val="4.9795230924998039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BE5B-43BF-9B85-16460134DDC4}"/>
              </c:ext>
            </c:extLst>
          </c:dPt>
          <c:dPt>
            <c:idx val="1"/>
            <c:bubble3D val="0"/>
            <c:extLst>
              <c:ext xmlns:c16="http://schemas.microsoft.com/office/drawing/2014/chart" uri="{C3380CC4-5D6E-409C-BE32-E72D297353CC}">
                <c16:uniqueId val="{00000002-BE5B-43BF-9B85-16460134DDC4}"/>
              </c:ext>
            </c:extLst>
          </c:dPt>
          <c:dPt>
            <c:idx val="2"/>
            <c:bubble3D val="0"/>
            <c:spPr>
              <a:solidFill>
                <a:schemeClr val="accent2"/>
              </a:solidFill>
            </c:spPr>
            <c:extLst>
              <c:ext xmlns:c16="http://schemas.microsoft.com/office/drawing/2014/chart" uri="{C3380CC4-5D6E-409C-BE32-E72D297353CC}">
                <c16:uniqueId val="{00000004-BE5B-43BF-9B85-16460134DDC4}"/>
              </c:ext>
            </c:extLst>
          </c:dPt>
          <c:dPt>
            <c:idx val="3"/>
            <c:bubble3D val="0"/>
            <c:spPr>
              <a:solidFill>
                <a:schemeClr val="accent2">
                  <a:lumMod val="75000"/>
                </a:schemeClr>
              </a:solidFill>
            </c:spPr>
            <c:extLst>
              <c:ext xmlns:c16="http://schemas.microsoft.com/office/drawing/2014/chart" uri="{C3380CC4-5D6E-409C-BE32-E72D297353CC}">
                <c16:uniqueId val="{00000006-BE5B-43BF-9B85-16460134DDC4}"/>
              </c:ext>
            </c:extLst>
          </c:dPt>
          <c:dPt>
            <c:idx val="4"/>
            <c:bubble3D val="0"/>
            <c:spPr>
              <a:solidFill>
                <a:schemeClr val="bg1">
                  <a:lumMod val="65000"/>
                </a:schemeClr>
              </a:solidFill>
            </c:spPr>
            <c:extLst>
              <c:ext xmlns:c16="http://schemas.microsoft.com/office/drawing/2014/chart" uri="{C3380CC4-5D6E-409C-BE32-E72D297353CC}">
                <c16:uniqueId val="{00000008-BE5B-43BF-9B85-16460134DDC4}"/>
              </c:ext>
            </c:extLst>
          </c:dPt>
          <c:dPt>
            <c:idx val="6"/>
            <c:bubble3D val="0"/>
            <c:extLst>
              <c:ext xmlns:c16="http://schemas.microsoft.com/office/drawing/2014/chart" uri="{C3380CC4-5D6E-409C-BE32-E72D297353CC}">
                <c16:uniqueId val="{00000009-BE5B-43BF-9B85-16460134DDC4}"/>
              </c:ext>
            </c:extLst>
          </c:dPt>
          <c:dLbls>
            <c:dLbl>
              <c:idx val="0"/>
              <c:layout>
                <c:manualLayout>
                  <c:x val="-0.22562263044969866"/>
                  <c:y val="3.73275016967046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5B-43BF-9B85-16460134DDC4}"/>
                </c:ext>
              </c:extLst>
            </c:dLbl>
            <c:dLbl>
              <c:idx val="1"/>
              <c:layout>
                <c:manualLayout>
                  <c:x val="-0.18508621279670714"/>
                  <c:y val="-0.10733515105116613"/>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BE5B-43BF-9B85-16460134DDC4}"/>
                </c:ext>
              </c:extLst>
            </c:dLbl>
            <c:dLbl>
              <c:idx val="2"/>
              <c:layout>
                <c:manualLayout>
                  <c:x val="0.20086427672135113"/>
                  <c:y val="-9.439854859257801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5B-43BF-9B85-16460134DDC4}"/>
                </c:ext>
              </c:extLst>
            </c:dLbl>
            <c:dLbl>
              <c:idx val="3"/>
              <c:layout>
                <c:manualLayout>
                  <c:x val="0.16703269767345619"/>
                  <c:y val="0.1558373125246884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5B-43BF-9B85-16460134DDC4}"/>
                </c:ext>
              </c:extLst>
            </c:dLbl>
            <c:dLbl>
              <c:idx val="4"/>
              <c:layout>
                <c:manualLayout>
                  <c:x val="-0.13830687712786358"/>
                  <c:y val="0.1454282963675535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E5B-43BF-9B85-16460134DDC4}"/>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5B-43BF-9B85-16460134DDC4}"/>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Jā</c:v>
                </c:pt>
                <c:pt idx="1">
                  <c:v>Drīzāk jā</c:v>
                </c:pt>
                <c:pt idx="2">
                  <c:v>Drīzāk nē</c:v>
                </c:pt>
                <c:pt idx="3">
                  <c:v>Nē</c:v>
                </c:pt>
                <c:pt idx="4">
                  <c:v>Grūti pateikt</c:v>
                </c:pt>
              </c:strCache>
            </c:strRef>
          </c:cat>
          <c:val>
            <c:numRef>
              <c:f>Sheet1!$B$2:$B$6</c:f>
              <c:numCache>
                <c:formatCode>0%</c:formatCode>
                <c:ptCount val="5"/>
                <c:pt idx="0">
                  <c:v>0.15769230769230769</c:v>
                </c:pt>
                <c:pt idx="1">
                  <c:v>0.14615384615384616</c:v>
                </c:pt>
                <c:pt idx="2">
                  <c:v>0.29615384615384616</c:v>
                </c:pt>
                <c:pt idx="3">
                  <c:v>0.2076923076923077</c:v>
                </c:pt>
                <c:pt idx="4">
                  <c:v>0.19230769230769235</c:v>
                </c:pt>
              </c:numCache>
            </c:numRef>
          </c:val>
          <c:extLst>
            <c:ext xmlns:c16="http://schemas.microsoft.com/office/drawing/2014/chart" uri="{C3380CC4-5D6E-409C-BE32-E72D297353CC}">
              <c16:uniqueId val="{0000000A-BE5B-43BF-9B85-16460134DDC4}"/>
            </c:ext>
          </c:extLst>
        </c:ser>
        <c:dLbls>
          <c:showLegendKey val="0"/>
          <c:showVal val="0"/>
          <c:showCatName val="0"/>
          <c:showSerName val="0"/>
          <c:showPercent val="0"/>
          <c:showBubbleSize val="0"/>
          <c:showLeaderLines val="1"/>
        </c:dLbls>
        <c:firstSliceAng val="229"/>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E27F-4C8A-8CC7-A3F5B4B2FD40}"/>
              </c:ext>
            </c:extLst>
          </c:dPt>
          <c:dPt>
            <c:idx val="1"/>
            <c:bubble3D val="0"/>
            <c:extLst>
              <c:ext xmlns:c16="http://schemas.microsoft.com/office/drawing/2014/chart" uri="{C3380CC4-5D6E-409C-BE32-E72D297353CC}">
                <c16:uniqueId val="{00000002-E27F-4C8A-8CC7-A3F5B4B2FD40}"/>
              </c:ext>
            </c:extLst>
          </c:dPt>
          <c:dPt>
            <c:idx val="2"/>
            <c:bubble3D val="0"/>
            <c:spPr>
              <a:solidFill>
                <a:schemeClr val="accent2"/>
              </a:solidFill>
            </c:spPr>
            <c:extLst>
              <c:ext xmlns:c16="http://schemas.microsoft.com/office/drawing/2014/chart" uri="{C3380CC4-5D6E-409C-BE32-E72D297353CC}">
                <c16:uniqueId val="{00000004-E27F-4C8A-8CC7-A3F5B4B2FD40}"/>
              </c:ext>
            </c:extLst>
          </c:dPt>
          <c:dPt>
            <c:idx val="3"/>
            <c:bubble3D val="0"/>
            <c:spPr>
              <a:solidFill>
                <a:schemeClr val="accent2">
                  <a:lumMod val="75000"/>
                </a:schemeClr>
              </a:solidFill>
            </c:spPr>
            <c:extLst>
              <c:ext xmlns:c16="http://schemas.microsoft.com/office/drawing/2014/chart" uri="{C3380CC4-5D6E-409C-BE32-E72D297353CC}">
                <c16:uniqueId val="{00000006-E27F-4C8A-8CC7-A3F5B4B2FD40}"/>
              </c:ext>
            </c:extLst>
          </c:dPt>
          <c:dPt>
            <c:idx val="4"/>
            <c:bubble3D val="0"/>
            <c:spPr>
              <a:solidFill>
                <a:schemeClr val="bg1">
                  <a:lumMod val="65000"/>
                </a:schemeClr>
              </a:solidFill>
            </c:spPr>
            <c:extLst>
              <c:ext xmlns:c16="http://schemas.microsoft.com/office/drawing/2014/chart" uri="{C3380CC4-5D6E-409C-BE32-E72D297353CC}">
                <c16:uniqueId val="{00000008-E27F-4C8A-8CC7-A3F5B4B2FD40}"/>
              </c:ext>
            </c:extLst>
          </c:dPt>
          <c:dPt>
            <c:idx val="6"/>
            <c:bubble3D val="0"/>
            <c:extLst>
              <c:ext xmlns:c16="http://schemas.microsoft.com/office/drawing/2014/chart" uri="{C3380CC4-5D6E-409C-BE32-E72D297353CC}">
                <c16:uniqueId val="{00000009-E27F-4C8A-8CC7-A3F5B4B2FD40}"/>
              </c:ext>
            </c:extLst>
          </c:dPt>
          <c:dLbls>
            <c:dLbl>
              <c:idx val="0"/>
              <c:layout>
                <c:manualLayout>
                  <c:x val="-0.22562263044969866"/>
                  <c:y val="3.73275016967046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7F-4C8A-8CC7-A3F5B4B2FD40}"/>
                </c:ext>
              </c:extLst>
            </c:dLbl>
            <c:dLbl>
              <c:idx val="1"/>
              <c:layout>
                <c:manualLayout>
                  <c:x val="-0.18508621279670714"/>
                  <c:y val="-0.10733515105116613"/>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E27F-4C8A-8CC7-A3F5B4B2FD40}"/>
                </c:ext>
              </c:extLst>
            </c:dLbl>
            <c:dLbl>
              <c:idx val="2"/>
              <c:layout>
                <c:manualLayout>
                  <c:x val="0.20086427672135113"/>
                  <c:y val="-9.439854859257801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7F-4C8A-8CC7-A3F5B4B2FD40}"/>
                </c:ext>
              </c:extLst>
            </c:dLbl>
            <c:dLbl>
              <c:idx val="3"/>
              <c:layout>
                <c:manualLayout>
                  <c:x val="0.16703269767345619"/>
                  <c:y val="0.1558373125246884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7F-4C8A-8CC7-A3F5B4B2FD40}"/>
                </c:ext>
              </c:extLst>
            </c:dLbl>
            <c:dLbl>
              <c:idx val="4"/>
              <c:layout>
                <c:manualLayout>
                  <c:x val="-0.13830687712786358"/>
                  <c:y val="0.1454282963675535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7F-4C8A-8CC7-A3F5B4B2FD40}"/>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7F-4C8A-8CC7-A3F5B4B2FD40}"/>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Jā</c:v>
                </c:pt>
                <c:pt idx="1">
                  <c:v>Drīzāk jā</c:v>
                </c:pt>
                <c:pt idx="2">
                  <c:v>Drīzāk nē</c:v>
                </c:pt>
                <c:pt idx="3">
                  <c:v>Nē</c:v>
                </c:pt>
                <c:pt idx="4">
                  <c:v>Grūti pateikt</c:v>
                </c:pt>
              </c:strCache>
            </c:strRef>
          </c:cat>
          <c:val>
            <c:numRef>
              <c:f>Sheet1!$B$2:$B$6</c:f>
              <c:numCache>
                <c:formatCode>0%</c:formatCode>
                <c:ptCount val="5"/>
                <c:pt idx="0">
                  <c:v>0.15769230769230769</c:v>
                </c:pt>
                <c:pt idx="1">
                  <c:v>0.14615384615384616</c:v>
                </c:pt>
                <c:pt idx="2">
                  <c:v>0.29615384615384616</c:v>
                </c:pt>
                <c:pt idx="3">
                  <c:v>0.2076923076923077</c:v>
                </c:pt>
                <c:pt idx="4">
                  <c:v>0.19230769230769235</c:v>
                </c:pt>
              </c:numCache>
            </c:numRef>
          </c:val>
          <c:extLst>
            <c:ext xmlns:c16="http://schemas.microsoft.com/office/drawing/2014/chart" uri="{C3380CC4-5D6E-409C-BE32-E72D297353CC}">
              <c16:uniqueId val="{0000000A-E27F-4C8A-8CC7-A3F5B4B2FD40}"/>
            </c:ext>
          </c:extLst>
        </c:ser>
        <c:dLbls>
          <c:showLegendKey val="0"/>
          <c:showVal val="0"/>
          <c:showCatName val="0"/>
          <c:showSerName val="0"/>
          <c:showPercent val="0"/>
          <c:showBubbleSize val="0"/>
          <c:showLeaderLines val="1"/>
        </c:dLbls>
        <c:firstSliceAng val="229"/>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43388014856394"/>
          <c:y val="4.6001232772310595E-3"/>
          <c:w val="0.74367055207572097"/>
          <c:h val="0.83018835132090119"/>
        </c:manualLayout>
      </c:layout>
      <c:barChart>
        <c:barDir val="bar"/>
        <c:grouping val="percentStacked"/>
        <c:varyColors val="0"/>
        <c:ser>
          <c:idx val="0"/>
          <c:order val="0"/>
          <c:tx>
            <c:strRef>
              <c:f>Sheet1!$B$2</c:f>
              <c:strCache>
                <c:ptCount val="1"/>
                <c:pt idx="0">
                  <c:v>Jā + drīzāk jā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 starptautiskā līmeņa</c:v>
                </c:pt>
                <c:pt idx="1">
                  <c:v>… nacionālā līmeņa</c:v>
                </c:pt>
              </c:strCache>
            </c:strRef>
          </c:cat>
          <c:val>
            <c:numRef>
              <c:f>Sheet1!$B$3:$B$4</c:f>
              <c:numCache>
                <c:formatCode>0%</c:formatCode>
                <c:ptCount val="2"/>
                <c:pt idx="0">
                  <c:v>0.28806584362139914</c:v>
                </c:pt>
                <c:pt idx="1">
                  <c:v>0.30384615384615388</c:v>
                </c:pt>
              </c:numCache>
            </c:numRef>
          </c:val>
          <c:extLst>
            <c:ext xmlns:c16="http://schemas.microsoft.com/office/drawing/2014/chart" uri="{C3380CC4-5D6E-409C-BE32-E72D297353CC}">
              <c16:uniqueId val="{00000000-AE20-4CEF-B086-781934D84C3F}"/>
            </c:ext>
          </c:extLst>
        </c:ser>
        <c:ser>
          <c:idx val="1"/>
          <c:order val="1"/>
          <c:tx>
            <c:strRef>
              <c:f>Sheet1!$C$2</c:f>
              <c:strCache>
                <c:ptCount val="1"/>
                <c:pt idx="0">
                  <c:v>Nē + drīzāk nē</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 starptautiskā līmeņa</c:v>
                </c:pt>
                <c:pt idx="1">
                  <c:v>… nacionālā līmeņa</c:v>
                </c:pt>
              </c:strCache>
            </c:strRef>
          </c:cat>
          <c:val>
            <c:numRef>
              <c:f>Sheet1!$C$3:$C$4</c:f>
              <c:numCache>
                <c:formatCode>0%</c:formatCode>
                <c:ptCount val="2"/>
                <c:pt idx="0">
                  <c:v>0.51028806584362141</c:v>
                </c:pt>
                <c:pt idx="1">
                  <c:v>0.50384615384615383</c:v>
                </c:pt>
              </c:numCache>
            </c:numRef>
          </c:val>
          <c:extLst>
            <c:ext xmlns:c16="http://schemas.microsoft.com/office/drawing/2014/chart" uri="{C3380CC4-5D6E-409C-BE32-E72D297353CC}">
              <c16:uniqueId val="{00000001-AE20-4CEF-B086-781934D84C3F}"/>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 starptautiskā līmeņa</c:v>
                </c:pt>
                <c:pt idx="1">
                  <c:v>… nacionālā līmeņa</c:v>
                </c:pt>
              </c:strCache>
            </c:strRef>
          </c:cat>
          <c:val>
            <c:numRef>
              <c:f>Sheet1!$D$3:$D$4</c:f>
              <c:numCache>
                <c:formatCode>0%</c:formatCode>
                <c:ptCount val="2"/>
                <c:pt idx="0">
                  <c:v>0.20164609053497939</c:v>
                </c:pt>
                <c:pt idx="1">
                  <c:v>0.19230769230769235</c:v>
                </c:pt>
              </c:numCache>
            </c:numRef>
          </c:val>
          <c:extLst>
            <c:ext xmlns:c16="http://schemas.microsoft.com/office/drawing/2014/chart" uri="{C3380CC4-5D6E-409C-BE32-E72D297353CC}">
              <c16:uniqueId val="{00000002-AE20-4CEF-B086-781934D84C3F}"/>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5214228143163891"/>
          <c:y val="0.87869376235429153"/>
          <c:w val="0.74785771856836114"/>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044913573301902"/>
          <c:y val="0"/>
          <c:w val="0.56605556364230691"/>
          <c:h val="0.92525888268537959"/>
        </c:manualLayout>
      </c:layout>
      <c:barChart>
        <c:barDir val="bar"/>
        <c:grouping val="percentStacked"/>
        <c:varyColors val="0"/>
        <c:ser>
          <c:idx val="0"/>
          <c:order val="0"/>
          <c:tx>
            <c:strRef>
              <c:f>Sheet1!$B$1</c:f>
              <c:strCache>
                <c:ptCount val="1"/>
                <c:pt idx="0">
                  <c:v>Jā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Zināt par kādu sportistu un dopinga lietošanu, bet sportists nepiedalījās sacensībās</c:v>
                </c:pt>
                <c:pt idx="1">
                  <c:v>Personīgi pazīstat sportistu, kurš pēdējo 12 mēnešu laikā ir lietojis sportā aizliegtās vielas un piedalījies sporta sacensībās bez terapeitiskās lietošanas atļaujas (TUE)</c:v>
                </c:pt>
                <c:pt idx="2">
                  <c:v>Ir aizdomas par šādiem gadījumiem savā sporta veidā, bet nav pierādāmu faktu</c:v>
                </c:pt>
                <c:pt idx="3">
                  <c:v>Esat dzirdējis par šādu gadījumu, bet personiski nepazīstu tādu sportistu</c:v>
                </c:pt>
                <c:pt idx="4">
                  <c:v>Esat dzirdējis par šādiem gadījumiem savā sporta veidā</c:v>
                </c:pt>
              </c:strCache>
            </c:strRef>
          </c:cat>
          <c:val>
            <c:numRef>
              <c:f>Sheet1!$B$2:$B$6</c:f>
              <c:numCache>
                <c:formatCode>0%</c:formatCode>
                <c:ptCount val="5"/>
                <c:pt idx="0">
                  <c:v>0.11254019292604502</c:v>
                </c:pt>
                <c:pt idx="1">
                  <c:v>0.12218649517684887</c:v>
                </c:pt>
                <c:pt idx="2">
                  <c:v>0.25080385852090031</c:v>
                </c:pt>
                <c:pt idx="3">
                  <c:v>0.44694533762057875</c:v>
                </c:pt>
                <c:pt idx="4">
                  <c:v>0.50803858520900325</c:v>
                </c:pt>
              </c:numCache>
            </c:numRef>
          </c:val>
          <c:extLst>
            <c:ext xmlns:c16="http://schemas.microsoft.com/office/drawing/2014/chart" uri="{C3380CC4-5D6E-409C-BE32-E72D297353CC}">
              <c16:uniqueId val="{00000000-4E69-47E9-B174-FAE5F71FC8D1}"/>
            </c:ext>
          </c:extLst>
        </c:ser>
        <c:ser>
          <c:idx val="1"/>
          <c:order val="1"/>
          <c:tx>
            <c:strRef>
              <c:f>Sheet1!$C$1</c:f>
              <c:strCache>
                <c:ptCount val="1"/>
                <c:pt idx="0">
                  <c:v>Nē</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Zināt par kādu sportistu un dopinga lietošanu, bet sportists nepiedalījās sacensībās</c:v>
                </c:pt>
                <c:pt idx="1">
                  <c:v>Personīgi pazīstat sportistu, kurš pēdējo 12 mēnešu laikā ir lietojis sportā aizliegtās vielas un piedalījies sporta sacensībās bez terapeitiskās lietošanas atļaujas (TUE)</c:v>
                </c:pt>
                <c:pt idx="2">
                  <c:v>Ir aizdomas par šādiem gadījumiem savā sporta veidā, bet nav pierādāmu faktu</c:v>
                </c:pt>
                <c:pt idx="3">
                  <c:v>Esat dzirdējis par šādu gadījumu, bet personiski nepazīstu tādu sportistu</c:v>
                </c:pt>
                <c:pt idx="4">
                  <c:v>Esat dzirdējis par šādiem gadījumiem savā sporta veidā</c:v>
                </c:pt>
              </c:strCache>
            </c:strRef>
          </c:cat>
          <c:val>
            <c:numRef>
              <c:f>Sheet1!$C$2:$C$6</c:f>
              <c:numCache>
                <c:formatCode>0%</c:formatCode>
                <c:ptCount val="5"/>
                <c:pt idx="0">
                  <c:v>0.6913183279742765</c:v>
                </c:pt>
                <c:pt idx="1">
                  <c:v>0.67845659163987138</c:v>
                </c:pt>
                <c:pt idx="2">
                  <c:v>0.52411575562700963</c:v>
                </c:pt>
                <c:pt idx="3">
                  <c:v>0.39549839228295819</c:v>
                </c:pt>
                <c:pt idx="4">
                  <c:v>0.35691318327974275</c:v>
                </c:pt>
              </c:numCache>
            </c:numRef>
          </c:val>
          <c:extLst>
            <c:ext xmlns:c16="http://schemas.microsoft.com/office/drawing/2014/chart" uri="{C3380CC4-5D6E-409C-BE32-E72D297353CC}">
              <c16:uniqueId val="{00000001-4E69-47E9-B174-FAE5F71FC8D1}"/>
            </c:ext>
          </c:extLst>
        </c:ser>
        <c:ser>
          <c:idx val="2"/>
          <c:order val="2"/>
          <c:tx>
            <c:strRef>
              <c:f>Sheet1!$D$1</c:f>
              <c:strCache>
                <c:ptCount val="1"/>
                <c:pt idx="0">
                  <c:v>Grūti pateikt \ nevēlas atbildēt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Zināt par kādu sportistu un dopinga lietošanu, bet sportists nepiedalījās sacensībās</c:v>
                </c:pt>
                <c:pt idx="1">
                  <c:v>Personīgi pazīstat sportistu, kurš pēdējo 12 mēnešu laikā ir lietojis sportā aizliegtās vielas un piedalījies sporta sacensībās bez terapeitiskās lietošanas atļaujas (TUE)</c:v>
                </c:pt>
                <c:pt idx="2">
                  <c:v>Ir aizdomas par šādiem gadījumiem savā sporta veidā, bet nav pierādāmu faktu</c:v>
                </c:pt>
                <c:pt idx="3">
                  <c:v>Esat dzirdējis par šādu gadījumu, bet personiski nepazīstu tādu sportistu</c:v>
                </c:pt>
                <c:pt idx="4">
                  <c:v>Esat dzirdējis par šādiem gadījumiem savā sporta veidā</c:v>
                </c:pt>
              </c:strCache>
            </c:strRef>
          </c:cat>
          <c:val>
            <c:numRef>
              <c:f>Sheet1!$D$2:$D$6</c:f>
              <c:numCache>
                <c:formatCode>0%</c:formatCode>
                <c:ptCount val="5"/>
                <c:pt idx="0">
                  <c:v>0.19614147909967847</c:v>
                </c:pt>
                <c:pt idx="1">
                  <c:v>0.19935691318327975</c:v>
                </c:pt>
                <c:pt idx="2">
                  <c:v>0.22508038585209003</c:v>
                </c:pt>
                <c:pt idx="3">
                  <c:v>0.15755627009646303</c:v>
                </c:pt>
                <c:pt idx="4">
                  <c:v>0.13504823151125403</c:v>
                </c:pt>
              </c:numCache>
            </c:numRef>
          </c:val>
          <c:extLst>
            <c:ext xmlns:c16="http://schemas.microsoft.com/office/drawing/2014/chart" uri="{C3380CC4-5D6E-409C-BE32-E72D297353CC}">
              <c16:uniqueId val="{00000002-4E69-47E9-B174-FAE5F71FC8D1}"/>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34505546404625276"/>
          <c:y val="0.94345238095238115"/>
          <c:w val="0.64805134168998124"/>
          <c:h val="5.5541113899844625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82828096780296"/>
          <c:y val="0.31313097799038903"/>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explosion val="3"/>
          <c:dPt>
            <c:idx val="0"/>
            <c:bubble3D val="0"/>
            <c:spPr>
              <a:solidFill>
                <a:srgbClr val="990033"/>
              </a:solidFill>
            </c:spPr>
            <c:extLst>
              <c:ext xmlns:c16="http://schemas.microsoft.com/office/drawing/2014/chart" uri="{C3380CC4-5D6E-409C-BE32-E72D297353CC}">
                <c16:uniqueId val="{00000001-FA80-4114-93F2-D6F6A93EA7B5}"/>
              </c:ext>
            </c:extLst>
          </c:dPt>
          <c:dPt>
            <c:idx val="1"/>
            <c:bubble3D val="0"/>
            <c:spPr>
              <a:solidFill>
                <a:schemeClr val="bg1">
                  <a:lumMod val="65000"/>
                </a:schemeClr>
              </a:solidFill>
            </c:spPr>
            <c:extLst>
              <c:ext xmlns:c16="http://schemas.microsoft.com/office/drawing/2014/chart" uri="{C3380CC4-5D6E-409C-BE32-E72D297353CC}">
                <c16:uniqueId val="{00000002-FA80-4114-93F2-D6F6A93EA7B5}"/>
              </c:ext>
            </c:extLst>
          </c:dPt>
          <c:dPt>
            <c:idx val="6"/>
            <c:bubble3D val="0"/>
            <c:extLst>
              <c:ext xmlns:c16="http://schemas.microsoft.com/office/drawing/2014/chart" uri="{C3380CC4-5D6E-409C-BE32-E72D297353CC}">
                <c16:uniqueId val="{00000005-FA80-4114-93F2-D6F6A93EA7B5}"/>
              </c:ext>
            </c:extLst>
          </c:dPt>
          <c:dLbls>
            <c:dLbl>
              <c:idx val="0"/>
              <c:layout>
                <c:manualLayout>
                  <c:x val="-3.2745724035957491E-2"/>
                  <c:y val="-0.27838323320723518"/>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653589993502274"/>
                      <c:h val="0.29019453200001083"/>
                    </c:manualLayout>
                  </c15:layout>
                </c:ext>
                <c:ext xmlns:c16="http://schemas.microsoft.com/office/drawing/2014/chart" uri="{C3380CC4-5D6E-409C-BE32-E72D297353CC}">
                  <c16:uniqueId val="{00000001-FA80-4114-93F2-D6F6A93EA7B5}"/>
                </c:ext>
              </c:extLst>
            </c:dLbl>
            <c:dLbl>
              <c:idx val="1"/>
              <c:delete val="1"/>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FA80-4114-93F2-D6F6A93EA7B5}"/>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80-4114-93F2-D6F6A93EA7B5}"/>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Personīgi pazīst sportistu vai ir dzirdējis par sportistu, kurš lietojis sportā aizliegtās vielas</c:v>
                </c:pt>
                <c:pt idx="1">
                  <c:v>Nē</c:v>
                </c:pt>
              </c:strCache>
            </c:strRef>
          </c:cat>
          <c:val>
            <c:numRef>
              <c:f>Sheet1!$B$2:$B$3</c:f>
              <c:numCache>
                <c:formatCode>0%</c:formatCode>
                <c:ptCount val="2"/>
                <c:pt idx="0">
                  <c:v>0.68810289389067525</c:v>
                </c:pt>
                <c:pt idx="1">
                  <c:v>0.31189710610932475</c:v>
                </c:pt>
              </c:numCache>
            </c:numRef>
          </c:val>
          <c:extLst>
            <c:ext xmlns:c16="http://schemas.microsoft.com/office/drawing/2014/chart" uri="{C3380CC4-5D6E-409C-BE32-E72D297353CC}">
              <c16:uniqueId val="{00000006-FA80-4114-93F2-D6F6A93EA7B5}"/>
            </c:ext>
          </c:extLst>
        </c:ser>
        <c:dLbls>
          <c:showLegendKey val="0"/>
          <c:showVal val="0"/>
          <c:showCatName val="0"/>
          <c:showSerName val="0"/>
          <c:showPercent val="0"/>
          <c:showBubbleSize val="0"/>
          <c:showLeaderLines val="1"/>
        </c:dLbls>
        <c:firstSliceAng val="210"/>
        <c:holeSize val="40"/>
      </c:doughnutChart>
    </c:plotArea>
    <c:plotVisOnly val="1"/>
    <c:dispBlanksAs val="zero"/>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0.48743</cdr:x>
      <cdr:y>0.02829</cdr:y>
    </cdr:from>
    <cdr:to>
      <cdr:x>0.69611</cdr:x>
      <cdr:y>0.0857</cdr:y>
    </cdr:to>
    <cdr:sp macro="" textlink="">
      <cdr:nvSpPr>
        <cdr:cNvPr id="2049" name="Text Box 1"/>
        <cdr:cNvSpPr txBox="1">
          <a:spLocks xmlns:a="http://schemas.openxmlformats.org/drawingml/2006/main" noChangeArrowheads="1"/>
        </cdr:cNvSpPr>
      </cdr:nvSpPr>
      <cdr:spPr bwMode="auto">
        <a:xfrm xmlns:a="http://schemas.openxmlformats.org/drawingml/2006/main">
          <a:off x="3899451" y="133822"/>
          <a:ext cx="1669454" cy="2715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Pilnīgi + drīzāk nepiekrīt</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0.74451</cdr:x>
      <cdr:y>0.02699</cdr:y>
    </cdr:from>
    <cdr:to>
      <cdr:x>0.92705</cdr:x>
      <cdr:y>0.08206</cdr:y>
    </cdr:to>
    <cdr:sp macro="" textlink="">
      <cdr:nvSpPr>
        <cdr:cNvPr id="2050" name="Text Box 2"/>
        <cdr:cNvSpPr txBox="1">
          <a:spLocks xmlns:a="http://schemas.openxmlformats.org/drawingml/2006/main" noChangeArrowheads="1"/>
        </cdr:cNvSpPr>
      </cdr:nvSpPr>
      <cdr:spPr bwMode="auto">
        <a:xfrm xmlns:a="http://schemas.openxmlformats.org/drawingml/2006/main">
          <a:off x="5561374" y="114817"/>
          <a:ext cx="1363554" cy="234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Pilnībā + drīzāk piekrīt</a:t>
          </a:r>
        </a:p>
      </cdr:txBody>
    </cdr:sp>
  </cdr:relSizeAnchor>
</c:userShapes>
</file>

<file path=ppt/drawings/drawing2.xml><?xml version="1.0" encoding="utf-8"?>
<c:userShapes xmlns:c="http://schemas.openxmlformats.org/drawingml/2006/chart">
  <cdr:relSizeAnchor xmlns:cdr="http://schemas.openxmlformats.org/drawingml/2006/chartDrawing">
    <cdr:from>
      <cdr:x>0.52339</cdr:x>
      <cdr:y>0.02626</cdr:y>
    </cdr:from>
    <cdr:to>
      <cdr:x>0.73207</cdr:x>
      <cdr:y>0.08367</cdr:y>
    </cdr:to>
    <cdr:sp macro="" textlink="">
      <cdr:nvSpPr>
        <cdr:cNvPr id="2049" name="Text Box 1"/>
        <cdr:cNvSpPr txBox="1">
          <a:spLocks xmlns:a="http://schemas.openxmlformats.org/drawingml/2006/main" noChangeArrowheads="1"/>
        </cdr:cNvSpPr>
      </cdr:nvSpPr>
      <cdr:spPr bwMode="auto">
        <a:xfrm xmlns:a="http://schemas.openxmlformats.org/drawingml/2006/main">
          <a:off x="4187120" y="124199"/>
          <a:ext cx="1669455" cy="2715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Pilnīgi + drīzāk nepiekrīt</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0.78794</cdr:x>
      <cdr:y>0.02626</cdr:y>
    </cdr:from>
    <cdr:to>
      <cdr:x>0.97048</cdr:x>
      <cdr:y>0.08133</cdr:y>
    </cdr:to>
    <cdr:sp macro="" textlink="">
      <cdr:nvSpPr>
        <cdr:cNvPr id="2050" name="Text Box 2"/>
        <cdr:cNvSpPr txBox="1">
          <a:spLocks xmlns:a="http://schemas.openxmlformats.org/drawingml/2006/main" noChangeArrowheads="1"/>
        </cdr:cNvSpPr>
      </cdr:nvSpPr>
      <cdr:spPr bwMode="auto">
        <a:xfrm xmlns:a="http://schemas.openxmlformats.org/drawingml/2006/main">
          <a:off x="6303604" y="124199"/>
          <a:ext cx="1460333" cy="2604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Pilnībā + drīzāk piekrīt</a:t>
          </a:r>
        </a:p>
      </cdr:txBody>
    </cdr:sp>
  </cdr:relSizeAnchor>
</c:userShapes>
</file>

<file path=ppt/drawings/drawing3.xml><?xml version="1.0" encoding="utf-8"?>
<c:userShapes xmlns:c="http://schemas.openxmlformats.org/drawingml/2006/chart">
  <cdr:relSizeAnchor xmlns:cdr="http://schemas.openxmlformats.org/drawingml/2006/chartDrawing">
    <cdr:from>
      <cdr:x>0.59354</cdr:x>
      <cdr:y>0</cdr:y>
    </cdr:from>
    <cdr:to>
      <cdr:x>0.70876</cdr:x>
      <cdr:y>0.04389</cdr:y>
    </cdr:to>
    <cdr:sp macro="" textlink="">
      <cdr:nvSpPr>
        <cdr:cNvPr id="2049" name="Text Box 1"/>
        <cdr:cNvSpPr txBox="1">
          <a:spLocks xmlns:a="http://schemas.openxmlformats.org/drawingml/2006/main" noChangeArrowheads="1"/>
        </cdr:cNvSpPr>
      </cdr:nvSpPr>
      <cdr:spPr bwMode="auto">
        <a:xfrm xmlns:a="http://schemas.openxmlformats.org/drawingml/2006/main">
          <a:off x="4770629" y="0"/>
          <a:ext cx="926083" cy="2488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Nav patiess</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0.79299</cdr:x>
      <cdr:y>0</cdr:y>
    </cdr:from>
    <cdr:to>
      <cdr:x>0.97553</cdr:x>
      <cdr:y>0.04194</cdr:y>
    </cdr:to>
    <cdr:sp macro="" textlink="">
      <cdr:nvSpPr>
        <cdr:cNvPr id="2050" name="Text Box 2"/>
        <cdr:cNvSpPr txBox="1">
          <a:spLocks xmlns:a="http://schemas.openxmlformats.org/drawingml/2006/main" noChangeArrowheads="1"/>
        </cdr:cNvSpPr>
      </cdr:nvSpPr>
      <cdr:spPr bwMode="auto">
        <a:xfrm xmlns:a="http://schemas.openxmlformats.org/drawingml/2006/main">
          <a:off x="6373730" y="0"/>
          <a:ext cx="1467179" cy="2377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Ir patiess</a:t>
          </a:r>
        </a:p>
      </cdr:txBody>
    </cdr:sp>
  </cdr:relSizeAnchor>
</c:userShapes>
</file>

<file path=ppt/drawings/drawing4.xml><?xml version="1.0" encoding="utf-8"?>
<c:userShapes xmlns:c="http://schemas.openxmlformats.org/drawingml/2006/chart">
  <cdr:relSizeAnchor xmlns:cdr="http://schemas.openxmlformats.org/drawingml/2006/chartDrawing">
    <cdr:from>
      <cdr:x>0.35122</cdr:x>
      <cdr:y>0</cdr:y>
    </cdr:from>
    <cdr:to>
      <cdr:x>0.5599</cdr:x>
      <cdr:y>0.04389</cdr:y>
    </cdr:to>
    <cdr:sp macro="" textlink="">
      <cdr:nvSpPr>
        <cdr:cNvPr id="2049" name="Text Box 1"/>
        <cdr:cNvSpPr txBox="1">
          <a:spLocks xmlns:a="http://schemas.openxmlformats.org/drawingml/2006/main" noChangeArrowheads="1"/>
        </cdr:cNvSpPr>
      </cdr:nvSpPr>
      <cdr:spPr bwMode="auto">
        <a:xfrm xmlns:a="http://schemas.openxmlformats.org/drawingml/2006/main">
          <a:off x="2530707" y="0"/>
          <a:ext cx="1503638" cy="2359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Nav iekļauts</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0.6724</cdr:x>
      <cdr:y>0</cdr:y>
    </cdr:from>
    <cdr:to>
      <cdr:x>0.85494</cdr:x>
      <cdr:y>0.05507</cdr:y>
    </cdr:to>
    <cdr:sp macro="" textlink="">
      <cdr:nvSpPr>
        <cdr:cNvPr id="2050" name="Text Box 2"/>
        <cdr:cNvSpPr txBox="1">
          <a:spLocks xmlns:a="http://schemas.openxmlformats.org/drawingml/2006/main" noChangeArrowheads="1"/>
        </cdr:cNvSpPr>
      </cdr:nvSpPr>
      <cdr:spPr bwMode="auto">
        <a:xfrm xmlns:a="http://schemas.openxmlformats.org/drawingml/2006/main">
          <a:off x="4844947" y="0"/>
          <a:ext cx="1315286" cy="2959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Ir iekļauts</a:t>
          </a:r>
        </a:p>
      </cdr:txBody>
    </cdr:sp>
  </cdr:relSizeAnchor>
</c:userShapes>
</file>

<file path=ppt/drawings/drawing5.xml><?xml version="1.0" encoding="utf-8"?>
<c:userShapes xmlns:c="http://schemas.openxmlformats.org/drawingml/2006/chart">
  <cdr:relSizeAnchor xmlns:cdr="http://schemas.openxmlformats.org/drawingml/2006/chartDrawing">
    <cdr:from>
      <cdr:x>0.45481</cdr:x>
      <cdr:y>0.03206</cdr:y>
    </cdr:from>
    <cdr:to>
      <cdr:x>0.66349</cdr:x>
      <cdr:y>0.08947</cdr:y>
    </cdr:to>
    <cdr:sp macro="" textlink="">
      <cdr:nvSpPr>
        <cdr:cNvPr id="2049" name="Text Box 1"/>
        <cdr:cNvSpPr txBox="1">
          <a:spLocks xmlns:a="http://schemas.openxmlformats.org/drawingml/2006/main" noChangeArrowheads="1"/>
        </cdr:cNvSpPr>
      </cdr:nvSpPr>
      <cdr:spPr bwMode="auto">
        <a:xfrm xmlns:a="http://schemas.openxmlformats.org/drawingml/2006/main">
          <a:off x="3638517" y="151642"/>
          <a:ext cx="1669454" cy="2715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Nemaz + drīzāk nav svarīgi</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0.75822</cdr:x>
      <cdr:y>0.03206</cdr:y>
    </cdr:from>
    <cdr:to>
      <cdr:x>0.94076</cdr:x>
      <cdr:y>0.08713</cdr:y>
    </cdr:to>
    <cdr:sp macro="" textlink="">
      <cdr:nvSpPr>
        <cdr:cNvPr id="2050" name="Text Box 2"/>
        <cdr:cNvSpPr txBox="1">
          <a:spLocks xmlns:a="http://schemas.openxmlformats.org/drawingml/2006/main" noChangeArrowheads="1"/>
        </cdr:cNvSpPr>
      </cdr:nvSpPr>
      <cdr:spPr bwMode="auto">
        <a:xfrm xmlns:a="http://schemas.openxmlformats.org/drawingml/2006/main">
          <a:off x="6065831" y="151642"/>
          <a:ext cx="1460333" cy="2604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Ļoti + drīzāk svarīgi</a:t>
          </a:r>
        </a:p>
      </cdr:txBody>
    </cdr:sp>
  </cdr:relSizeAnchor>
</c:userShapes>
</file>

<file path=ppt/drawings/drawing6.xml><?xml version="1.0" encoding="utf-8"?>
<c:userShapes xmlns:c="http://schemas.openxmlformats.org/drawingml/2006/chart">
  <cdr:relSizeAnchor xmlns:cdr="http://schemas.openxmlformats.org/drawingml/2006/chartDrawing">
    <cdr:from>
      <cdr:x>0.46701</cdr:x>
      <cdr:y>0.01361</cdr:y>
    </cdr:from>
    <cdr:to>
      <cdr:x>0.56371</cdr:x>
      <cdr:y>0.0575</cdr:y>
    </cdr:to>
    <cdr:sp macro="" textlink="">
      <cdr:nvSpPr>
        <cdr:cNvPr id="2049" name="Text Box 1"/>
        <cdr:cNvSpPr txBox="1">
          <a:spLocks xmlns:a="http://schemas.openxmlformats.org/drawingml/2006/main" noChangeArrowheads="1"/>
        </cdr:cNvSpPr>
      </cdr:nvSpPr>
      <cdr:spPr bwMode="auto">
        <a:xfrm xmlns:a="http://schemas.openxmlformats.org/drawingml/2006/main">
          <a:off x="3364992" y="73152"/>
          <a:ext cx="696784" cy="2359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Nelieto</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0.76758</cdr:x>
      <cdr:y>0.01701</cdr:y>
    </cdr:from>
    <cdr:to>
      <cdr:x>0.95012</cdr:x>
      <cdr:y>0.06091</cdr:y>
    </cdr:to>
    <cdr:sp macro="" textlink="">
      <cdr:nvSpPr>
        <cdr:cNvPr id="2050" name="Text Box 2"/>
        <cdr:cNvSpPr txBox="1">
          <a:spLocks xmlns:a="http://schemas.openxmlformats.org/drawingml/2006/main" noChangeArrowheads="1"/>
        </cdr:cNvSpPr>
      </cdr:nvSpPr>
      <cdr:spPr bwMode="auto">
        <a:xfrm xmlns:a="http://schemas.openxmlformats.org/drawingml/2006/main">
          <a:off x="5530759" y="91440"/>
          <a:ext cx="1315287" cy="2359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Lieto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4F5BC-A4EE-4A02-88C4-64302DCEC20D}" type="datetimeFigureOut">
              <a:rPr lang="en-US" smtClean="0"/>
              <a:t>1/31/2025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AAA33-3482-4A05-8D93-31F5C962C5E0}" type="slidenum">
              <a:rPr lang="en-US" smtClean="0"/>
              <a:t>‹#›</a:t>
            </a:fld>
            <a:endParaRPr lang="en-US"/>
          </a:p>
        </p:txBody>
      </p:sp>
    </p:spTree>
    <p:extLst>
      <p:ext uri="{BB962C8B-B14F-4D97-AF65-F5344CB8AC3E}">
        <p14:creationId xmlns:p14="http://schemas.microsoft.com/office/powerpoint/2010/main" val="12090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AAA33-3482-4A05-8D93-31F5C962C5E0}" type="slidenum">
              <a:rPr lang="en-US" smtClean="0"/>
              <a:t>1</a:t>
            </a:fld>
            <a:endParaRPr lang="en-US"/>
          </a:p>
        </p:txBody>
      </p:sp>
    </p:spTree>
    <p:extLst>
      <p:ext uri="{BB962C8B-B14F-4D97-AF65-F5344CB8AC3E}">
        <p14:creationId xmlns:p14="http://schemas.microsoft.com/office/powerpoint/2010/main" val="72506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AAA33-3482-4A05-8D93-31F5C962C5E0}" type="slidenum">
              <a:rPr lang="en-US" smtClean="0"/>
              <a:t>76</a:t>
            </a:fld>
            <a:endParaRPr lang="en-US"/>
          </a:p>
        </p:txBody>
      </p:sp>
    </p:spTree>
    <p:extLst>
      <p:ext uri="{BB962C8B-B14F-4D97-AF65-F5344CB8AC3E}">
        <p14:creationId xmlns:p14="http://schemas.microsoft.com/office/powerpoint/2010/main" val="402317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AAA33-3482-4A05-8D93-31F5C962C5E0}" type="slidenum">
              <a:rPr lang="en-US" smtClean="0"/>
              <a:t>91</a:t>
            </a:fld>
            <a:endParaRPr lang="en-US"/>
          </a:p>
        </p:txBody>
      </p:sp>
    </p:spTree>
    <p:extLst>
      <p:ext uri="{BB962C8B-B14F-4D97-AF65-F5344CB8AC3E}">
        <p14:creationId xmlns:p14="http://schemas.microsoft.com/office/powerpoint/2010/main" val="234175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DFF76B-CE5C-4937-B075-2A3F5095C77E}"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351202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FF76B-CE5C-4937-B075-2A3F5095C77E}"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87000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FF76B-CE5C-4937-B075-2A3F5095C77E}"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412091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FF76B-CE5C-4937-B075-2A3F5095C77E}"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243823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FF76B-CE5C-4937-B075-2A3F5095C77E}"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414429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DFF76B-CE5C-4937-B075-2A3F5095C77E}"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38295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DFF76B-CE5C-4937-B075-2A3F5095C77E}" type="datetimeFigureOut">
              <a:rPr lang="en-US" smtClean="0"/>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111435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DFF76B-CE5C-4937-B075-2A3F5095C77E}"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124487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FF76B-CE5C-4937-B075-2A3F5095C77E}" type="datetimeFigureOut">
              <a:rPr lang="en-US" smtClean="0"/>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36025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FF76B-CE5C-4937-B075-2A3F5095C77E}"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43629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FF76B-CE5C-4937-B075-2A3F5095C77E}"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9E43A-A9D6-4667-9D76-E27EA9470133}" type="slidenum">
              <a:rPr lang="en-US" smtClean="0"/>
              <a:t>‹#›</a:t>
            </a:fld>
            <a:endParaRPr lang="en-US"/>
          </a:p>
        </p:txBody>
      </p:sp>
    </p:spTree>
    <p:extLst>
      <p:ext uri="{BB962C8B-B14F-4D97-AF65-F5344CB8AC3E}">
        <p14:creationId xmlns:p14="http://schemas.microsoft.com/office/powerpoint/2010/main" val="125555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FF76B-CE5C-4937-B075-2A3F5095C77E}" type="datetimeFigureOut">
              <a:rPr lang="en-US" smtClean="0"/>
              <a:t>1/31/2025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9E43A-A9D6-4667-9D76-E27EA9470133}" type="slidenum">
              <a:rPr lang="en-US" smtClean="0"/>
              <a:t>‹#›</a:t>
            </a:fld>
            <a:endParaRPr lang="en-US"/>
          </a:p>
        </p:txBody>
      </p:sp>
      <p:pic>
        <p:nvPicPr>
          <p:cNvPr id="8" name="Picture 7">
            <a:extLst>
              <a:ext uri="{FF2B5EF4-FFF2-40B4-BE49-F238E27FC236}">
                <a16:creationId xmlns:a16="http://schemas.microsoft.com/office/drawing/2014/main" id="{F1DBB4EF-72E4-C7E0-0A77-453D2E4DAD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2755198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7.xml"/><Relationship Id="rId4" Type="http://schemas.openxmlformats.org/officeDocument/2006/relationships/chart" Target="../charts/chart97.xml"/></Relationships>
</file>

<file path=ppt/slides/_rels/slide10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chart" Target="../charts/chart11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chart" Target="../charts/chart11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hyperlink" Target="mailto:sana@latfacts.lv" TargetMode="External"/><Relationship Id="rId2" Type="http://schemas.openxmlformats.org/officeDocument/2006/relationships/hyperlink" Target="http://www.latvianfacts.lv/"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80.xml"/></Relationships>
</file>

<file path=ppt/slides/_rels/slide92.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6204194-D5E2-A888-1B3E-8F4A9DCF071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lv-LV" sz="1200" b="0" i="0" u="none" strike="noStrike" kern="1200" cap="none" spc="0" normalizeH="0" baseline="0" noProof="0" dirty="0">
              <a:ln>
                <a:noFill/>
              </a:ln>
              <a:effectLst/>
              <a:uLnTx/>
              <a:uFillTx/>
              <a:latin typeface="+mn-lt"/>
              <a:ea typeface="+mn-ea"/>
              <a:cs typeface="+mn-cs"/>
            </a:endParaRPr>
          </a:p>
        </p:txBody>
      </p:sp>
      <p:pic>
        <p:nvPicPr>
          <p:cNvPr id="2" name="Picture 1">
            <a:extLst>
              <a:ext uri="{FF2B5EF4-FFF2-40B4-BE49-F238E27FC236}">
                <a16:creationId xmlns:a16="http://schemas.microsoft.com/office/drawing/2014/main" id="{FDAA2FE6-3313-7156-F9E7-F20CE882C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7" y="0"/>
            <a:ext cx="9142984" cy="6858000"/>
          </a:xfrm>
          <a:prstGeom prst="rect">
            <a:avLst/>
          </a:prstGeom>
        </p:spPr>
      </p:pic>
      <p:sp>
        <p:nvSpPr>
          <p:cNvPr id="3" name="Rectangle 2">
            <a:extLst>
              <a:ext uri="{FF2B5EF4-FFF2-40B4-BE49-F238E27FC236}">
                <a16:creationId xmlns:a16="http://schemas.microsoft.com/office/drawing/2014/main" id="{AC4DEF62-5F56-AD44-C606-5D576A5B13B7}"/>
              </a:ext>
            </a:extLst>
          </p:cNvPr>
          <p:cNvSpPr>
            <a:spLocks noChangeArrowheads="1"/>
          </p:cNvSpPr>
          <p:nvPr/>
        </p:nvSpPr>
        <p:spPr bwMode="auto">
          <a:xfrm>
            <a:off x="1603706" y="5466748"/>
            <a:ext cx="6223558" cy="422395"/>
          </a:xfrm>
          <a:prstGeom prst="rect">
            <a:avLst/>
          </a:prstGeom>
          <a:noFill/>
          <a:ln w="9525">
            <a:noFill/>
            <a:miter lim="800000"/>
            <a:headEnd/>
            <a:tailEnd/>
          </a:ln>
        </p:spPr>
        <p:txBody>
          <a:bodyPr/>
          <a:lstStyle/>
          <a:p>
            <a:pPr marL="342900" indent="-342900" algn="ctr" eaLnBrk="1" hangingPunct="1">
              <a:spcBef>
                <a:spcPct val="20000"/>
              </a:spcBef>
              <a:defRPr/>
            </a:pPr>
            <a:r>
              <a:rPr lang="lv-LV" altLang="lv-LV" dirty="0">
                <a:solidFill>
                  <a:schemeClr val="bg1"/>
                </a:solidFill>
                <a:latin typeface="+mj-lt"/>
              </a:rPr>
              <a:t>© “Latvijas Fakti”, 2024.gada decembris – 2025.gada janvāris</a:t>
            </a:r>
          </a:p>
        </p:txBody>
      </p:sp>
      <p:sp>
        <p:nvSpPr>
          <p:cNvPr id="4" name="Rectangle 3">
            <a:extLst>
              <a:ext uri="{FF2B5EF4-FFF2-40B4-BE49-F238E27FC236}">
                <a16:creationId xmlns:a16="http://schemas.microsoft.com/office/drawing/2014/main" id="{7170F8DE-DA14-333F-F8CB-8522B8F68F84}"/>
              </a:ext>
            </a:extLst>
          </p:cNvPr>
          <p:cNvSpPr>
            <a:spLocks noChangeArrowheads="1"/>
          </p:cNvSpPr>
          <p:nvPr/>
        </p:nvSpPr>
        <p:spPr bwMode="auto">
          <a:xfrm>
            <a:off x="1603706" y="4255464"/>
            <a:ext cx="6400800" cy="455670"/>
          </a:xfrm>
          <a:prstGeom prst="rect">
            <a:avLst/>
          </a:prstGeom>
          <a:noFill/>
          <a:ln w="9525">
            <a:noFill/>
            <a:miter lim="800000"/>
            <a:headEnd/>
            <a:tailEnd/>
          </a:ln>
        </p:spPr>
        <p:txBody>
          <a:bodyPr/>
          <a:lstStyle/>
          <a:p>
            <a:pPr marL="342900" indent="-342900" algn="ctr" eaLnBrk="1" hangingPunct="1">
              <a:spcBef>
                <a:spcPct val="20000"/>
              </a:spcBef>
              <a:defRPr/>
            </a:pPr>
            <a:r>
              <a:rPr lang="lv-LV" altLang="lv-LV" sz="2000" dirty="0">
                <a:solidFill>
                  <a:schemeClr val="bg1"/>
                </a:solidFill>
                <a:latin typeface="+mj-lt"/>
              </a:rPr>
              <a:t>KVANTITATĪVAIS PĒTĪJUMS</a:t>
            </a:r>
            <a:endParaRPr lang="en-GB" altLang="lv-LV" sz="2000" dirty="0">
              <a:solidFill>
                <a:schemeClr val="bg1"/>
              </a:solidFill>
              <a:latin typeface="+mj-lt"/>
            </a:endParaRPr>
          </a:p>
        </p:txBody>
      </p:sp>
      <p:sp>
        <p:nvSpPr>
          <p:cNvPr id="6" name="Rectangle 9">
            <a:extLst>
              <a:ext uri="{FF2B5EF4-FFF2-40B4-BE49-F238E27FC236}">
                <a16:creationId xmlns:a16="http://schemas.microsoft.com/office/drawing/2014/main" id="{6CFEA36F-E212-C8E5-5FA5-9CD64B39F602}"/>
              </a:ext>
            </a:extLst>
          </p:cNvPr>
          <p:cNvSpPr>
            <a:spLocks noChangeArrowheads="1"/>
          </p:cNvSpPr>
          <p:nvPr/>
        </p:nvSpPr>
        <p:spPr bwMode="auto">
          <a:xfrm>
            <a:off x="714375" y="1466492"/>
            <a:ext cx="7786688" cy="1605320"/>
          </a:xfrm>
          <a:prstGeom prst="rect">
            <a:avLst/>
          </a:prstGeom>
          <a:noFill/>
          <a:ln w="9525">
            <a:noFill/>
            <a:miter lim="800000"/>
            <a:headEnd/>
            <a:tailEnd/>
          </a:ln>
          <a:effectLst/>
        </p:spPr>
        <p:txBody>
          <a:bodyPr/>
          <a:lstStyle/>
          <a:p>
            <a:pPr algn="ctr" fontAlgn="auto">
              <a:lnSpc>
                <a:spcPct val="120000"/>
              </a:lnSpc>
              <a:spcBef>
                <a:spcPts val="1200"/>
              </a:spcBef>
              <a:spcAft>
                <a:spcPts val="0"/>
              </a:spcAft>
              <a:defRPr/>
            </a:pPr>
            <a:r>
              <a:rPr lang="lv-LV" sz="32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Sportistu aptauja </a:t>
            </a:r>
          </a:p>
          <a:p>
            <a:pPr algn="ctr" fontAlgn="auto">
              <a:lnSpc>
                <a:spcPct val="120000"/>
              </a:lnSpc>
              <a:spcBef>
                <a:spcPts val="1200"/>
              </a:spcBef>
              <a:spcAft>
                <a:spcPts val="0"/>
              </a:spcAft>
              <a:defRPr/>
            </a:pPr>
            <a:r>
              <a:rPr lang="lv-LV" sz="32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par dopinga lietošanu sportā</a:t>
            </a:r>
          </a:p>
        </p:txBody>
      </p:sp>
    </p:spTree>
    <p:extLst>
      <p:ext uri="{BB962C8B-B14F-4D97-AF65-F5344CB8AC3E}">
        <p14:creationId xmlns:p14="http://schemas.microsoft.com/office/powerpoint/2010/main" val="297413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BD3B8B-2DC3-2B36-8A71-E3474C86A814}"/>
              </a:ext>
            </a:extLst>
          </p:cNvPr>
          <p:cNvSpPr>
            <a:spLocks noChangeArrowheads="1"/>
          </p:cNvSpPr>
          <p:nvPr/>
        </p:nvSpPr>
        <p:spPr bwMode="auto">
          <a:xfrm>
            <a:off x="164592" y="265176"/>
            <a:ext cx="8833104" cy="6208776"/>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Par terapeitiskās lietošanas atļauju (TUE) iespēju ir informēta gandrīz puse (47%; -23% salīdzinājumā ar 2019.g.) aptaujāto sportistu. Tikai 15 (5%) respondentiem ir pieteikuma iesniegšanas pieredze konkrētu zāļu vai medicīniskās metodes atļaujas (TUE) saņemšanai. Ar problēmām, iesniedzot pieteikumu TUE saņemšanai,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4 respondenti.</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Runājot par antidopinga noteikumiem un sportā aizliegtajām vielām, lielākā daļa aptaujāto sportistu piekrita šādiem izteikumiem: </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Ja esmu izvēlēts/-a dopinga kontroles veikšanai, man ir jāveic šī pārbaude, pat ja tā prasa vairākas stundas (piekrita 84% (-12% salīdzinājumā ar 2019.g.) nepiekrita 5% (+3% salīdzinājumā ar 2019.g.) sportistu, pārējie atturējās sniegt konkrētu vērtējumu);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Atteikšanās piedalīties dopinga kontrolē var novest pie diskvalifikācijas uz ilgāku laiku (piekrita 81% (-13% salīdzinājumā ar 2019.g.), nepiekrita 5% (+3%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Preparāti, kurus var nopirkt aptiekā, var saturēt dopingu (piekrita 81% (-14% salīdzinājumā ar 2019.g.), nepiekrita 5% aptaujāto;</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Ja es lietotu dopingu, es justos vainīgs/-a (piekrita  77% (-6% salīdzinājumā ar 2019.g.), nepiekrita 8% (+2% salīdzinājumā ar 2019.g.) sportistu, pārējie respondentu atturējās sniegt konkrētu vērtējumu);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Uzskatu, ka pašreizējie antidopinga noteikumi nodrošina, ka sacensības norit godīgi un sportistu iegūtās vietas ir pelnītas (piekrita  70% (+1% salīdzinājumā ar 2019.g.), nepiekrita 19% (+2% salīdzinājumā ar 2019.g.) respondentu);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Pārtikas piedevu un uztura bagātinātāju sastāvā var būt sportā aizliegtās vielas (dopings) (piekrita 60% (-25% salīdzinājumā ar 2019.g.), nepiekrita 18% (+9%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Uzskatu, ka pašreizējie antidopinga noteikumi ir efektīvi (piekrita  59% (-3% salīdzinājumā ar 2019.g.), nepiekrita 26% (+11%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Manā sporta veidā dopinga lietošana var būt ļoti bīstama veselībai un apdraudēt sportista dzīvību (piekrita  54% (+4% salīdzinājumā ar 2019.g.), nepiekrita 15% (rezultāts nav mainījies));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Manā sporta veidā dopinga lietošana var veicināt būtisku snieguma uzlabojumu (piekrita  53% (-7% salīdzinājumā ar 2019.g.), nepiekrita 22% (-6%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Tas ir labi, ka 10 gadus veci dopinga kontroles paraugi vēl aizvien var tikt izmantoti, lai noskaidrotu dopinga vielu klātbūtni paraugā (piekrita  50% (-3% salīdzinājumā ar 2019.g.), nepiekrita 27% (-6%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Ja sportistiem vai treneriem rodas aizdomas, ka kāds manā sporta veidā lieto dopingu, par to nekavējoties tiek ziņots atbildīgajām iestādēm (piekrita  50% (+6% salīdzinājumā ar 2019.g.), nepiekrita 12% (-6% salīdzinājumā ar 2019.g.) respondentu).</a:t>
            </a:r>
          </a:p>
        </p:txBody>
      </p:sp>
    </p:spTree>
    <p:extLst>
      <p:ext uri="{BB962C8B-B14F-4D97-AF65-F5344CB8AC3E}">
        <p14:creationId xmlns:p14="http://schemas.microsoft.com/office/powerpoint/2010/main" val="20214122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F5DD-9EC2-B3D8-9E1F-757DBB70D60C}"/>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Dalības pieredze </a:t>
            </a:r>
            <a:r>
              <a:rPr lang="lv-LV" sz="2000" u="sng" dirty="0">
                <a:solidFill>
                  <a:srgbClr val="990033"/>
                </a:solidFill>
                <a:latin typeface="+mj-lt"/>
              </a:rPr>
              <a:t>starptautiska</a:t>
            </a:r>
            <a:r>
              <a:rPr lang="lv-LV" sz="2000" dirty="0">
                <a:solidFill>
                  <a:srgbClr val="990033"/>
                </a:solidFill>
                <a:latin typeface="+mj-lt"/>
              </a:rPr>
              <a:t> līmeņa sacensībās, kuru rezultātus varētu būt ietekmējusi dopinga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6764651C-EB26-ACC3-9FBD-7170EEB40485}"/>
              </a:ext>
            </a:extLst>
          </p:cNvPr>
          <p:cNvSpPr txBox="1">
            <a:spLocks/>
          </p:cNvSpPr>
          <p:nvPr/>
        </p:nvSpPr>
        <p:spPr>
          <a:xfrm>
            <a:off x="285752" y="852604"/>
            <a:ext cx="8858248" cy="317828"/>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a:t>
            </a:r>
            <a:r>
              <a:rPr kumimoji="0" lang="lv-LV" sz="1100" b="0" i="0" u="none" strike="noStrike" kern="1200" cap="none" spc="0" normalizeH="0" baseline="0" noProof="0" dirty="0" err="1">
                <a:ln>
                  <a:noFill/>
                </a:ln>
                <a:solidFill>
                  <a:schemeClr val="tx2">
                    <a:lumMod val="50000"/>
                  </a:schemeClr>
                </a:solidFill>
                <a:effectLst/>
                <a:uLnTx/>
                <a:uFillTx/>
                <a:latin typeface="+mn-lt"/>
                <a:ea typeface="+mn-ea"/>
                <a:cs typeface="+mn-cs"/>
              </a:rPr>
              <a:t>usies</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0" i="0" u="sng" strike="noStrike" kern="1200" cap="none" spc="0" normalizeH="0" baseline="0" noProof="0" dirty="0">
                <a:ln>
                  <a:noFill/>
                </a:ln>
                <a:solidFill>
                  <a:schemeClr val="tx2">
                    <a:lumMod val="50000"/>
                  </a:schemeClr>
                </a:solidFill>
                <a:effectLst/>
                <a:uLnTx/>
                <a:uFillTx/>
                <a:latin typeface="+mn-lt"/>
                <a:ea typeface="+mn-ea"/>
                <a:cs typeface="+mn-cs"/>
              </a:rPr>
              <a:t>starptautiska</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līmeņa sacensībās, kurās dalībnieku rezultātus varētu būt ietekmējusi dopinga lietošana?</a:t>
            </a:r>
          </a:p>
        </p:txBody>
      </p:sp>
      <p:graphicFrame>
        <p:nvGraphicFramePr>
          <p:cNvPr id="4" name="Chart 3">
            <a:extLst>
              <a:ext uri="{FF2B5EF4-FFF2-40B4-BE49-F238E27FC236}">
                <a16:creationId xmlns:a16="http://schemas.microsoft.com/office/drawing/2014/main" id="{8B0BBC28-9C13-971F-A217-4809D63106D1}"/>
              </a:ext>
            </a:extLst>
          </p:cNvPr>
          <p:cNvGraphicFramePr/>
          <p:nvPr>
            <p:extLst>
              <p:ext uri="{D42A27DB-BD31-4B8C-83A1-F6EECF244321}">
                <p14:modId xmlns:p14="http://schemas.microsoft.com/office/powerpoint/2010/main" val="2022165648"/>
              </p:ext>
            </p:extLst>
          </p:nvPr>
        </p:nvGraphicFramePr>
        <p:xfrm>
          <a:off x="1070085" y="1186904"/>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F056F0A-EFEF-E598-5F2F-3D0E8F1ACBFA}"/>
              </a:ext>
            </a:extLst>
          </p:cNvPr>
          <p:cNvSpPr txBox="1"/>
          <p:nvPr/>
        </p:nvSpPr>
        <p:spPr>
          <a:xfrm>
            <a:off x="4102710" y="6137440"/>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362E27B0-DF6D-5349-B824-9FD081B46B5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8969566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266F3A-5A26-65D5-B70E-00C6BE91204F}"/>
              </a:ext>
            </a:extLst>
          </p:cNvPr>
          <p:cNvGraphicFramePr/>
          <p:nvPr>
            <p:extLst>
              <p:ext uri="{D42A27DB-BD31-4B8C-83A1-F6EECF244321}">
                <p14:modId xmlns:p14="http://schemas.microsoft.com/office/powerpoint/2010/main" val="2803476597"/>
              </p:ext>
            </p:extLst>
          </p:nvPr>
        </p:nvGraphicFramePr>
        <p:xfrm>
          <a:off x="1877114" y="1517904"/>
          <a:ext cx="4412371" cy="367703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5A340CE-6438-FFCD-2DB8-9FA68C71CEE7}"/>
              </a:ext>
            </a:extLst>
          </p:cNvPr>
          <p:cNvSpPr txBox="1"/>
          <p:nvPr/>
        </p:nvSpPr>
        <p:spPr>
          <a:xfrm>
            <a:off x="3591927" y="5452108"/>
            <a:ext cx="2401619" cy="246221"/>
          </a:xfrm>
          <a:prstGeom prst="rect">
            <a:avLst/>
          </a:prstGeom>
          <a:noFill/>
        </p:spPr>
        <p:txBody>
          <a:bodyPr wrap="none" rtlCol="0">
            <a:spAutoFit/>
          </a:bodyPr>
          <a:lstStyle/>
          <a:p>
            <a:r>
              <a:rPr lang="lv-LV" sz="1000" dirty="0"/>
              <a:t>Bāze: visi aptaujas dalībnieki, 2025: n= 311</a:t>
            </a:r>
          </a:p>
        </p:txBody>
      </p:sp>
      <p:sp>
        <p:nvSpPr>
          <p:cNvPr id="8" name="Title 1">
            <a:extLst>
              <a:ext uri="{FF2B5EF4-FFF2-40B4-BE49-F238E27FC236}">
                <a16:creationId xmlns:a16="http://schemas.microsoft.com/office/drawing/2014/main" id="{1688DBFE-691C-7C17-4969-07A37DEA16E1}"/>
              </a:ext>
            </a:extLst>
          </p:cNvPr>
          <p:cNvSpPr txBox="1">
            <a:spLocks/>
          </p:cNvSpPr>
          <p:nvPr/>
        </p:nvSpPr>
        <p:spPr>
          <a:xfrm>
            <a:off x="219456" y="142853"/>
            <a:ext cx="8851391"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Dalības pieredze sacensībās, kuru rezultātus varētu būt ietekmējusi dopinga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9" name="Text Placeholder 4">
            <a:extLst>
              <a:ext uri="{FF2B5EF4-FFF2-40B4-BE49-F238E27FC236}">
                <a16:creationId xmlns:a16="http://schemas.microsoft.com/office/drawing/2014/main" id="{6DAB42E1-946C-40CD-0558-34FB9190A092}"/>
              </a:ext>
            </a:extLst>
          </p:cNvPr>
          <p:cNvSpPr txBox="1">
            <a:spLocks/>
          </p:cNvSpPr>
          <p:nvPr/>
        </p:nvSpPr>
        <p:spPr>
          <a:xfrm>
            <a:off x="106162" y="742876"/>
            <a:ext cx="8851391" cy="554430"/>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a:t>
            </a:r>
            <a:r>
              <a:rPr kumimoji="0" lang="lv-LV" sz="1100" b="0" i="0" u="none" strike="noStrike" kern="1200" cap="none" spc="0" normalizeH="0" baseline="0" noProof="0" dirty="0" err="1">
                <a:ln>
                  <a:noFill/>
                </a:ln>
                <a:solidFill>
                  <a:schemeClr val="tx2">
                    <a:lumMod val="50000"/>
                  </a:schemeClr>
                </a:solidFill>
                <a:effectLst/>
                <a:uLnTx/>
                <a:uFillTx/>
                <a:latin typeface="+mn-lt"/>
                <a:ea typeface="+mn-ea"/>
                <a:cs typeface="+mn-cs"/>
              </a:rPr>
              <a:t>usies</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0" i="0" u="sng" strike="noStrike" kern="1200" cap="none" spc="0" normalizeH="0" baseline="0" noProof="0" dirty="0">
                <a:ln>
                  <a:noFill/>
                </a:ln>
                <a:solidFill>
                  <a:schemeClr val="tx2">
                    <a:lumMod val="50000"/>
                  </a:schemeClr>
                </a:solidFill>
                <a:effectLst/>
                <a:uLnTx/>
                <a:uFillTx/>
                <a:latin typeface="+mn-lt"/>
                <a:ea typeface="+mn-ea"/>
                <a:cs typeface="+mn-cs"/>
              </a:rPr>
              <a:t>nacionālā</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līmeņa sacensībās, kurās dalībnieku rezultātus varētu būt ietekmējusi dopinga lietošana?</a:t>
            </a:r>
          </a:p>
          <a:p>
            <a:pPr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a:t>
            </a:r>
            <a:r>
              <a:rPr kumimoji="0" lang="lv-LV" sz="1100" b="0" i="0" u="none" strike="noStrike" kern="1200" cap="none" spc="0" normalizeH="0" baseline="0" noProof="0" dirty="0" err="1">
                <a:ln>
                  <a:noFill/>
                </a:ln>
                <a:solidFill>
                  <a:schemeClr val="tx2">
                    <a:lumMod val="50000"/>
                  </a:schemeClr>
                </a:solidFill>
                <a:effectLst/>
                <a:uLnTx/>
                <a:uFillTx/>
                <a:latin typeface="+mn-lt"/>
                <a:ea typeface="+mn-ea"/>
                <a:cs typeface="+mn-cs"/>
              </a:rPr>
              <a:t>usies</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0" i="0" u="sng" strike="noStrike" kern="1200" cap="none" spc="0" normalizeH="0" baseline="0" noProof="0" dirty="0">
                <a:ln>
                  <a:noFill/>
                </a:ln>
                <a:solidFill>
                  <a:schemeClr val="tx2">
                    <a:lumMod val="50000"/>
                  </a:schemeClr>
                </a:solidFill>
                <a:effectLst/>
                <a:uLnTx/>
                <a:uFillTx/>
                <a:latin typeface="+mn-lt"/>
                <a:ea typeface="+mn-ea"/>
                <a:cs typeface="+mn-cs"/>
              </a:rPr>
              <a:t>starptautiska</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līmeņa sacensībās, kurās dalībnieku rezultātus varētu būt ietekmējusi dopinga lietošana?</a:t>
            </a:r>
          </a:p>
          <a:p>
            <a:pPr lvl="0" eaLnBrk="0" hangingPunct="0">
              <a:spcBef>
                <a:spcPct val="20000"/>
              </a:spcBef>
              <a:defRPr/>
            </a:pPr>
            <a:endPar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10" name="Slide Number Placeholder 1">
            <a:extLst>
              <a:ext uri="{FF2B5EF4-FFF2-40B4-BE49-F238E27FC236}">
                <a16:creationId xmlns:a16="http://schemas.microsoft.com/office/drawing/2014/main" id="{FF68F753-8F5C-AE03-1CA1-BF019C5C8BB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101</a:t>
            </a:fld>
            <a:endParaRPr kumimoji="0" lang="lv-LV" sz="1200" b="0" i="0" u="none" strike="noStrike" kern="1200" cap="none" spc="0" normalizeH="0" baseline="0" noProof="0" dirty="0">
              <a:ln>
                <a:noFill/>
              </a:ln>
              <a:effectLst/>
              <a:uLnTx/>
              <a:uFillTx/>
              <a:latin typeface="+mn-lt"/>
              <a:ea typeface="+mn-ea"/>
              <a:cs typeface="+mn-cs"/>
            </a:endParaRPr>
          </a:p>
        </p:txBody>
      </p:sp>
      <p:sp>
        <p:nvSpPr>
          <p:cNvPr id="11" name="Text Placeholder 4">
            <a:extLst>
              <a:ext uri="{FF2B5EF4-FFF2-40B4-BE49-F238E27FC236}">
                <a16:creationId xmlns:a16="http://schemas.microsoft.com/office/drawing/2014/main" id="{339DB1F3-762E-4837-6E46-807DE4342E34}"/>
              </a:ext>
            </a:extLst>
          </p:cNvPr>
          <p:cNvSpPr txBox="1">
            <a:spLocks/>
          </p:cNvSpPr>
          <p:nvPr/>
        </p:nvSpPr>
        <p:spPr>
          <a:xfrm>
            <a:off x="1533266" y="1416238"/>
            <a:ext cx="5100065" cy="339746"/>
          </a:xfrm>
          <a:prstGeom prst="rect">
            <a:avLst/>
          </a:prstGeom>
        </p:spPr>
        <p:txBody>
          <a:bodyPr/>
          <a:lstStyle/>
          <a:p>
            <a:pPr lvl="0" algn="ctr"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Kopsavilkums par dalību sacensībās (nacionālā vai starptautiska līmeņa)</a:t>
            </a:r>
          </a:p>
        </p:txBody>
      </p:sp>
    </p:spTree>
    <p:extLst>
      <p:ext uri="{BB962C8B-B14F-4D97-AF65-F5344CB8AC3E}">
        <p14:creationId xmlns:p14="http://schemas.microsoft.com/office/powerpoint/2010/main" val="25241919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7314-DF51-6733-FEC7-53CDAA2860AD}"/>
              </a:ext>
            </a:extLst>
          </p:cNvPr>
          <p:cNvSpPr txBox="1">
            <a:spLocks/>
          </p:cNvSpPr>
          <p:nvPr/>
        </p:nvSpPr>
        <p:spPr>
          <a:xfrm>
            <a:off x="219456" y="97133"/>
            <a:ext cx="8851391"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Dalības pieredze sacensībās, kuru rezultātus varētu būt ietekmējusi dopinga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9261CA25-5123-B36D-CD64-66625C67D6E7}"/>
              </a:ext>
            </a:extLst>
          </p:cNvPr>
          <p:cNvSpPr txBox="1">
            <a:spLocks/>
          </p:cNvSpPr>
          <p:nvPr/>
        </p:nvSpPr>
        <p:spPr>
          <a:xfrm>
            <a:off x="106162" y="523420"/>
            <a:ext cx="8851391" cy="554430"/>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a:t>
            </a:r>
            <a:r>
              <a:rPr kumimoji="0" lang="lv-LV" sz="1100" b="0" i="0" u="none" strike="noStrike" kern="1200" cap="none" spc="0" normalizeH="0" baseline="0" noProof="0" dirty="0" err="1">
                <a:ln>
                  <a:noFill/>
                </a:ln>
                <a:solidFill>
                  <a:schemeClr val="tx2">
                    <a:lumMod val="50000"/>
                  </a:schemeClr>
                </a:solidFill>
                <a:effectLst/>
                <a:uLnTx/>
                <a:uFillTx/>
                <a:latin typeface="+mn-lt"/>
                <a:ea typeface="+mn-ea"/>
                <a:cs typeface="+mn-cs"/>
              </a:rPr>
              <a:t>usies</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0" i="0" u="sng" strike="noStrike" kern="1200" cap="none" spc="0" normalizeH="0" baseline="0" noProof="0" dirty="0">
                <a:ln>
                  <a:noFill/>
                </a:ln>
                <a:solidFill>
                  <a:schemeClr val="tx2">
                    <a:lumMod val="50000"/>
                  </a:schemeClr>
                </a:solidFill>
                <a:effectLst/>
                <a:uLnTx/>
                <a:uFillTx/>
                <a:latin typeface="+mn-lt"/>
                <a:ea typeface="+mn-ea"/>
                <a:cs typeface="+mn-cs"/>
              </a:rPr>
              <a:t>nacionālā</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līmeņa sacensībās, kurās dalībnieku rezultātus varētu būt ietekmējusi dopinga lietošana?</a:t>
            </a:r>
          </a:p>
          <a:p>
            <a:pPr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a:t>
            </a:r>
            <a:r>
              <a:rPr kumimoji="0" lang="lv-LV" sz="1100" b="0" i="0" u="none" strike="noStrike" kern="1200" cap="none" spc="0" normalizeH="0" baseline="0" noProof="0" dirty="0" err="1">
                <a:ln>
                  <a:noFill/>
                </a:ln>
                <a:solidFill>
                  <a:schemeClr val="tx2">
                    <a:lumMod val="50000"/>
                  </a:schemeClr>
                </a:solidFill>
                <a:effectLst/>
                <a:uLnTx/>
                <a:uFillTx/>
                <a:latin typeface="+mn-lt"/>
                <a:ea typeface="+mn-ea"/>
                <a:cs typeface="+mn-cs"/>
              </a:rPr>
              <a:t>usies</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0" i="0" u="sng" strike="noStrike" kern="1200" cap="none" spc="0" normalizeH="0" baseline="0" noProof="0" dirty="0">
                <a:ln>
                  <a:noFill/>
                </a:ln>
                <a:solidFill>
                  <a:schemeClr val="tx2">
                    <a:lumMod val="50000"/>
                  </a:schemeClr>
                </a:solidFill>
                <a:effectLst/>
                <a:uLnTx/>
                <a:uFillTx/>
                <a:latin typeface="+mn-lt"/>
                <a:ea typeface="+mn-ea"/>
                <a:cs typeface="+mn-cs"/>
              </a:rPr>
              <a:t>starptautiska</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līmeņa sacensībās, kurās dalībnieku rezultātus varētu būt ietekmējusi dopinga lietošana?</a:t>
            </a:r>
          </a:p>
          <a:p>
            <a:pPr lvl="0" eaLnBrk="0" hangingPunct="0">
              <a:spcBef>
                <a:spcPct val="20000"/>
              </a:spcBef>
              <a:defRPr/>
            </a:pPr>
            <a:endPar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99400EEB-AE87-FA8C-6AC7-6CE2537226BE}"/>
              </a:ext>
            </a:extLst>
          </p:cNvPr>
          <p:cNvGraphicFramePr/>
          <p:nvPr>
            <p:extLst>
              <p:ext uri="{D42A27DB-BD31-4B8C-83A1-F6EECF244321}">
                <p14:modId xmlns:p14="http://schemas.microsoft.com/office/powerpoint/2010/main" val="2838831828"/>
              </p:ext>
            </p:extLst>
          </p:nvPr>
        </p:nvGraphicFramePr>
        <p:xfrm>
          <a:off x="1070085" y="1186904"/>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6AB8BF3-518C-EE12-8632-AF865B219A67}"/>
              </a:ext>
            </a:extLst>
          </p:cNvPr>
          <p:cNvSpPr txBox="1"/>
          <p:nvPr/>
        </p:nvSpPr>
        <p:spPr>
          <a:xfrm>
            <a:off x="4102710" y="6137440"/>
            <a:ext cx="2401619" cy="246221"/>
          </a:xfrm>
          <a:prstGeom prst="rect">
            <a:avLst/>
          </a:prstGeom>
          <a:noFill/>
        </p:spPr>
        <p:txBody>
          <a:bodyPr wrap="none" rtlCol="0">
            <a:spAutoFit/>
          </a:bodyPr>
          <a:lstStyle/>
          <a:p>
            <a:r>
              <a:rPr lang="lv-LV" sz="1000" dirty="0"/>
              <a:t>Bāze: visi aptaujas dalībnieki, 2025: n= 311</a:t>
            </a:r>
          </a:p>
        </p:txBody>
      </p:sp>
    </p:spTree>
    <p:extLst>
      <p:ext uri="{BB962C8B-B14F-4D97-AF65-F5344CB8AC3E}">
        <p14:creationId xmlns:p14="http://schemas.microsoft.com/office/powerpoint/2010/main" val="3064256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A4C4DD7-0397-11D9-0DC2-93FA3AEDAB0F}"/>
              </a:ext>
            </a:extLst>
          </p:cNvPr>
          <p:cNvGraphicFramePr/>
          <p:nvPr/>
        </p:nvGraphicFramePr>
        <p:xfrm>
          <a:off x="1430645" y="602363"/>
          <a:ext cx="3141355" cy="269862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3E6BD7CE-A568-54D4-4AAF-1B14D2BB2FFE}"/>
              </a:ext>
            </a:extLst>
          </p:cNvPr>
          <p:cNvSpPr txBox="1">
            <a:spLocks/>
          </p:cNvSpPr>
          <p:nvPr/>
        </p:nvSpPr>
        <p:spPr>
          <a:xfrm>
            <a:off x="203454" y="142853"/>
            <a:ext cx="8858249"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Dalības pieredze sacensībās, kuru rezultātus varētu būt ietekmējusi dopinga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4" name="Text Placeholder 4">
            <a:extLst>
              <a:ext uri="{FF2B5EF4-FFF2-40B4-BE49-F238E27FC236}">
                <a16:creationId xmlns:a16="http://schemas.microsoft.com/office/drawing/2014/main" id="{AD57E989-C694-0BEA-4EDC-294DC6FC630D}"/>
              </a:ext>
            </a:extLst>
          </p:cNvPr>
          <p:cNvSpPr txBox="1">
            <a:spLocks/>
          </p:cNvSpPr>
          <p:nvPr/>
        </p:nvSpPr>
        <p:spPr>
          <a:xfrm>
            <a:off x="315077" y="1046876"/>
            <a:ext cx="1449715" cy="1459286"/>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 </a:t>
            </a:r>
            <a:r>
              <a:rPr kumimoji="0" lang="lv-LV" sz="1100" b="0" i="0" u="sng" strike="noStrike" kern="1200" cap="none" spc="0" normalizeH="0" baseline="0" noProof="0" dirty="0">
                <a:ln>
                  <a:noFill/>
                </a:ln>
                <a:solidFill>
                  <a:schemeClr val="tx2">
                    <a:lumMod val="50000"/>
                  </a:schemeClr>
                </a:solidFill>
                <a:effectLst/>
                <a:uLnTx/>
                <a:uFillTx/>
                <a:latin typeface="+mn-lt"/>
                <a:ea typeface="+mn-ea"/>
                <a:cs typeface="+mn-cs"/>
              </a:rPr>
              <a:t>nacionālā</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līmeņa sacensībās, kurās dalībnieku rezultātus varētu būt ietekmējusi dopinga lietošana?</a:t>
            </a:r>
          </a:p>
        </p:txBody>
      </p:sp>
      <p:graphicFrame>
        <p:nvGraphicFramePr>
          <p:cNvPr id="5" name="Chart 4">
            <a:extLst>
              <a:ext uri="{FF2B5EF4-FFF2-40B4-BE49-F238E27FC236}">
                <a16:creationId xmlns:a16="http://schemas.microsoft.com/office/drawing/2014/main" id="{E13340A7-69A7-CF3C-0D50-F0042D701E80}"/>
              </a:ext>
            </a:extLst>
          </p:cNvPr>
          <p:cNvGraphicFramePr/>
          <p:nvPr/>
        </p:nvGraphicFramePr>
        <p:xfrm>
          <a:off x="1427597" y="3150491"/>
          <a:ext cx="3141355" cy="26986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11D86445-ACC7-B581-7D30-4A0543448DD6}"/>
              </a:ext>
            </a:extLst>
          </p:cNvPr>
          <p:cNvSpPr txBox="1">
            <a:spLocks/>
          </p:cNvSpPr>
          <p:nvPr/>
        </p:nvSpPr>
        <p:spPr>
          <a:xfrm>
            <a:off x="312029" y="3613292"/>
            <a:ext cx="1449715" cy="1459286"/>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 </a:t>
            </a:r>
            <a:r>
              <a:rPr kumimoji="0" lang="lv-LV" sz="1100" b="0" i="0" u="sng" strike="noStrike" kern="1200" cap="none" spc="0" normalizeH="0" baseline="0" noProof="0" dirty="0">
                <a:ln>
                  <a:noFill/>
                </a:ln>
                <a:solidFill>
                  <a:schemeClr val="tx2">
                    <a:lumMod val="50000"/>
                  </a:schemeClr>
                </a:solidFill>
                <a:effectLst/>
                <a:uLnTx/>
                <a:uFillTx/>
                <a:latin typeface="+mn-lt"/>
                <a:ea typeface="+mn-ea"/>
                <a:cs typeface="+mn-cs"/>
              </a:rPr>
              <a:t>starptautiskā</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līmeņa sacensībās, kurās dalībnieku rezultātus varētu būt ietekmējusi dopinga lietošana?</a:t>
            </a:r>
          </a:p>
        </p:txBody>
      </p:sp>
      <p:sp>
        <p:nvSpPr>
          <p:cNvPr id="7" name="TextBox 6">
            <a:extLst>
              <a:ext uri="{FF2B5EF4-FFF2-40B4-BE49-F238E27FC236}">
                <a16:creationId xmlns:a16="http://schemas.microsoft.com/office/drawing/2014/main" id="{19D48B03-1D65-C3E3-D966-F448DA074679}"/>
              </a:ext>
            </a:extLst>
          </p:cNvPr>
          <p:cNvSpPr txBox="1"/>
          <p:nvPr/>
        </p:nvSpPr>
        <p:spPr>
          <a:xfrm>
            <a:off x="246441" y="2998487"/>
            <a:ext cx="4386137" cy="246221"/>
          </a:xfrm>
          <a:prstGeom prst="rect">
            <a:avLst/>
          </a:prstGeom>
          <a:noFill/>
        </p:spPr>
        <p:txBody>
          <a:bodyPr wrap="none" rtlCol="0">
            <a:spAutoFit/>
          </a:bodyPr>
          <a:lstStyle/>
          <a:p>
            <a:r>
              <a:rPr lang="lv-LV" sz="1000" dirty="0"/>
              <a:t>Bāze: respondenti, kuri ir piedalījušies nacionālā līmeņa sacensībās, 2025: n= 260</a:t>
            </a:r>
          </a:p>
        </p:txBody>
      </p:sp>
      <p:sp>
        <p:nvSpPr>
          <p:cNvPr id="8" name="TextBox 7">
            <a:extLst>
              <a:ext uri="{FF2B5EF4-FFF2-40B4-BE49-F238E27FC236}">
                <a16:creationId xmlns:a16="http://schemas.microsoft.com/office/drawing/2014/main" id="{7EBB8EEF-0059-A832-FE5B-BD88BB00BA73}"/>
              </a:ext>
            </a:extLst>
          </p:cNvPr>
          <p:cNvSpPr txBox="1"/>
          <p:nvPr/>
        </p:nvSpPr>
        <p:spPr>
          <a:xfrm>
            <a:off x="398841" y="5587391"/>
            <a:ext cx="4567276" cy="246221"/>
          </a:xfrm>
          <a:prstGeom prst="rect">
            <a:avLst/>
          </a:prstGeom>
          <a:noFill/>
        </p:spPr>
        <p:txBody>
          <a:bodyPr wrap="none" rtlCol="0">
            <a:spAutoFit/>
          </a:bodyPr>
          <a:lstStyle/>
          <a:p>
            <a:r>
              <a:rPr lang="lv-LV" sz="1000" dirty="0"/>
              <a:t>Bāze: respondenti, kuri ir piedalījušies starptautiska līmeņa sacensībās, 2025: n= 243</a:t>
            </a:r>
          </a:p>
        </p:txBody>
      </p:sp>
      <p:graphicFrame>
        <p:nvGraphicFramePr>
          <p:cNvPr id="9" name="Chart 8">
            <a:extLst>
              <a:ext uri="{FF2B5EF4-FFF2-40B4-BE49-F238E27FC236}">
                <a16:creationId xmlns:a16="http://schemas.microsoft.com/office/drawing/2014/main" id="{AF0343F0-A7B2-45E9-0313-6FF1B72897F6}"/>
              </a:ext>
            </a:extLst>
          </p:cNvPr>
          <p:cNvGraphicFramePr/>
          <p:nvPr/>
        </p:nvGraphicFramePr>
        <p:xfrm>
          <a:off x="4966116" y="1923741"/>
          <a:ext cx="3988855" cy="230149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4">
            <a:extLst>
              <a:ext uri="{FF2B5EF4-FFF2-40B4-BE49-F238E27FC236}">
                <a16:creationId xmlns:a16="http://schemas.microsoft.com/office/drawing/2014/main" id="{AFBE16FD-77E9-7B77-078C-99A80155DBDC}"/>
              </a:ext>
            </a:extLst>
          </p:cNvPr>
          <p:cNvSpPr txBox="1">
            <a:spLocks/>
          </p:cNvSpPr>
          <p:nvPr/>
        </p:nvSpPr>
        <p:spPr>
          <a:xfrm>
            <a:off x="5687568" y="1046876"/>
            <a:ext cx="3305947" cy="602092"/>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 … sacensībās, kurās dalībnieku rezultātus varētu būt ietekmējusi dopinga lietošana?</a:t>
            </a:r>
          </a:p>
        </p:txBody>
      </p:sp>
      <p:sp>
        <p:nvSpPr>
          <p:cNvPr id="11" name="TextBox 10">
            <a:extLst>
              <a:ext uri="{FF2B5EF4-FFF2-40B4-BE49-F238E27FC236}">
                <a16:creationId xmlns:a16="http://schemas.microsoft.com/office/drawing/2014/main" id="{7799DF22-791B-ECEE-B7B9-757BB34FDE61}"/>
              </a:ext>
            </a:extLst>
          </p:cNvPr>
          <p:cNvSpPr txBox="1"/>
          <p:nvPr/>
        </p:nvSpPr>
        <p:spPr>
          <a:xfrm>
            <a:off x="5884542" y="4660093"/>
            <a:ext cx="3070430" cy="400110"/>
          </a:xfrm>
          <a:prstGeom prst="rect">
            <a:avLst/>
          </a:prstGeom>
          <a:noFill/>
        </p:spPr>
        <p:txBody>
          <a:bodyPr wrap="square" rtlCol="0">
            <a:spAutoFit/>
          </a:bodyPr>
          <a:lstStyle/>
          <a:p>
            <a:r>
              <a:rPr lang="lv-LV" sz="1000" dirty="0"/>
              <a:t>Bāze: respondenti, kuri ir piedalījušies attiecīgā līmeņa sacensībās</a:t>
            </a:r>
          </a:p>
        </p:txBody>
      </p:sp>
      <p:sp>
        <p:nvSpPr>
          <p:cNvPr id="12" name="Slide Number Placeholder 1">
            <a:extLst>
              <a:ext uri="{FF2B5EF4-FFF2-40B4-BE49-F238E27FC236}">
                <a16:creationId xmlns:a16="http://schemas.microsoft.com/office/drawing/2014/main" id="{B23E5B6C-1B56-A086-EE29-5F25AB91415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103</a:t>
            </a:fld>
            <a:endParaRPr kumimoji="0" lang="lv-LV" sz="1200" b="0" i="0" u="none" strike="noStrike" kern="1200" cap="none" spc="0" normalizeH="0" baseline="0" noProof="0" dirty="0">
              <a:ln>
                <a:noFill/>
              </a:ln>
              <a:effectLst/>
              <a:uLnTx/>
              <a:uFillTx/>
              <a:latin typeface="+mn-lt"/>
              <a:ea typeface="+mn-ea"/>
              <a:cs typeface="+mn-cs"/>
            </a:endParaRPr>
          </a:p>
        </p:txBody>
      </p:sp>
      <p:sp>
        <p:nvSpPr>
          <p:cNvPr id="13" name="Text Placeholder 4">
            <a:extLst>
              <a:ext uri="{FF2B5EF4-FFF2-40B4-BE49-F238E27FC236}">
                <a16:creationId xmlns:a16="http://schemas.microsoft.com/office/drawing/2014/main" id="{929347AC-1171-F3A2-6480-3118691C48C7}"/>
              </a:ext>
            </a:extLst>
          </p:cNvPr>
          <p:cNvSpPr txBox="1">
            <a:spLocks/>
          </p:cNvSpPr>
          <p:nvPr/>
        </p:nvSpPr>
        <p:spPr>
          <a:xfrm>
            <a:off x="285751" y="534106"/>
            <a:ext cx="5100065" cy="339746"/>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Izlase: respondenti, kuri ir piedalījušies sacensībās</a:t>
            </a:r>
          </a:p>
        </p:txBody>
      </p:sp>
    </p:spTree>
    <p:extLst>
      <p:ext uri="{BB962C8B-B14F-4D97-AF65-F5344CB8AC3E}">
        <p14:creationId xmlns:p14="http://schemas.microsoft.com/office/powerpoint/2010/main" val="25252414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99E6-BE2F-4DF7-DAA8-BF65C20B53DB}"/>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dopinga lietošanu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9C481BAB-047E-D32C-AFAD-929255F44C34}"/>
              </a:ext>
            </a:extLst>
          </p:cNvPr>
          <p:cNvSpPr txBox="1">
            <a:spLocks/>
          </p:cNvSpPr>
          <p:nvPr/>
        </p:nvSpPr>
        <p:spPr>
          <a:xfrm>
            <a:off x="406517" y="588970"/>
            <a:ext cx="8448558" cy="339746"/>
          </a:xfrm>
          <a:prstGeom prst="rect">
            <a:avLst/>
          </a:prstGeom>
        </p:spPr>
        <p:txBody>
          <a:bodyPr/>
          <a:lstStyle/>
          <a:p>
            <a:pPr lvl="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Domājot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aizliegto</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un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metožu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lietošanu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sportistu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vidū</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pēdējo</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12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mēnešu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laikā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varētu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teikt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ka …?</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BD45CD6E-A01B-FE57-9EA5-496C3291C3D5}"/>
              </a:ext>
            </a:extLst>
          </p:cNvPr>
          <p:cNvGraphicFramePr/>
          <p:nvPr>
            <p:extLst>
              <p:ext uri="{D42A27DB-BD31-4B8C-83A1-F6EECF244321}">
                <p14:modId xmlns:p14="http://schemas.microsoft.com/office/powerpoint/2010/main" val="148391367"/>
              </p:ext>
            </p:extLst>
          </p:nvPr>
        </p:nvGraphicFramePr>
        <p:xfrm>
          <a:off x="406518" y="1188720"/>
          <a:ext cx="5482218" cy="46360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0087201-8CA4-2542-A52F-BD945CA7AF90}"/>
              </a:ext>
            </a:extLst>
          </p:cNvPr>
          <p:cNvGraphicFramePr/>
          <p:nvPr>
            <p:extLst>
              <p:ext uri="{D42A27DB-BD31-4B8C-83A1-F6EECF244321}">
                <p14:modId xmlns:p14="http://schemas.microsoft.com/office/powerpoint/2010/main" val="2743085931"/>
              </p:ext>
            </p:extLst>
          </p:nvPr>
        </p:nvGraphicFramePr>
        <p:xfrm>
          <a:off x="5925312" y="1677352"/>
          <a:ext cx="3127248" cy="367703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CFEE32A-B983-EF30-C7FA-760B0D53F973}"/>
              </a:ext>
            </a:extLst>
          </p:cNvPr>
          <p:cNvSpPr txBox="1"/>
          <p:nvPr/>
        </p:nvSpPr>
        <p:spPr>
          <a:xfrm>
            <a:off x="6335863" y="5578506"/>
            <a:ext cx="2401619" cy="246221"/>
          </a:xfrm>
          <a:prstGeom prst="rect">
            <a:avLst/>
          </a:prstGeom>
          <a:noFill/>
        </p:spPr>
        <p:txBody>
          <a:bodyPr wrap="none" rtlCol="0">
            <a:spAutoFit/>
          </a:bodyPr>
          <a:lstStyle/>
          <a:p>
            <a:r>
              <a:rPr lang="lv-LV" sz="1000" dirty="0"/>
              <a:t>Bāze: visi aptaujas dalībnieki, 2025: n= 311</a:t>
            </a:r>
          </a:p>
        </p:txBody>
      </p:sp>
      <p:sp>
        <p:nvSpPr>
          <p:cNvPr id="7" name="Text Placeholder 4">
            <a:extLst>
              <a:ext uri="{FF2B5EF4-FFF2-40B4-BE49-F238E27FC236}">
                <a16:creationId xmlns:a16="http://schemas.microsoft.com/office/drawing/2014/main" id="{1E1E4128-30D9-7734-2B64-A0C32F9581BE}"/>
              </a:ext>
            </a:extLst>
          </p:cNvPr>
          <p:cNvSpPr txBox="1">
            <a:spLocks/>
          </p:cNvSpPr>
          <p:nvPr/>
        </p:nvSpPr>
        <p:spPr>
          <a:xfrm>
            <a:off x="6335863" y="1453228"/>
            <a:ext cx="1673352" cy="273448"/>
          </a:xfrm>
          <a:prstGeom prst="rect">
            <a:avLst/>
          </a:prstGeom>
        </p:spPr>
        <p:txBody>
          <a:bodyPr/>
          <a:lstStyle/>
          <a:p>
            <a:pPr lvl="0" algn="ctr"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Rezultātu apkopojums</a:t>
            </a:r>
          </a:p>
        </p:txBody>
      </p:sp>
      <p:sp>
        <p:nvSpPr>
          <p:cNvPr id="8" name="Slide Number Placeholder 1">
            <a:extLst>
              <a:ext uri="{FF2B5EF4-FFF2-40B4-BE49-F238E27FC236}">
                <a16:creationId xmlns:a16="http://schemas.microsoft.com/office/drawing/2014/main" id="{2FC09A5D-D157-50C5-8A58-54FA9FE3306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6888072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1581-62A7-433C-BEAA-5D111A958663}"/>
              </a:ext>
            </a:extLst>
          </p:cNvPr>
          <p:cNvSpPr txBox="1">
            <a:spLocks/>
          </p:cNvSpPr>
          <p:nvPr/>
        </p:nvSpPr>
        <p:spPr>
          <a:xfrm>
            <a:off x="285751" y="9713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dopinga lietošanu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FB8BEE0A-746B-C3C9-ED30-AE5AE393BB16}"/>
              </a:ext>
            </a:extLst>
          </p:cNvPr>
          <p:cNvSpPr txBox="1">
            <a:spLocks/>
          </p:cNvSpPr>
          <p:nvPr/>
        </p:nvSpPr>
        <p:spPr>
          <a:xfrm>
            <a:off x="285751" y="488386"/>
            <a:ext cx="8569324" cy="339746"/>
          </a:xfrm>
          <a:prstGeom prst="rect">
            <a:avLst/>
          </a:prstGeom>
        </p:spPr>
        <p:txBody>
          <a:bodyPr/>
          <a:lstStyle/>
          <a:p>
            <a:pPr lvl="0" eaLnBrk="0" hangingPunct="0">
              <a:spcBef>
                <a:spcPct val="20000"/>
              </a:spcBef>
              <a:defRPr/>
            </a:pP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Personīgi</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pazīst</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sportistu</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vai</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ir</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dzirdējis</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par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sportistu</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kurš</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lietojis</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sportā</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aizliegtās</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vielas</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vai metodes (dopingu) pēdējo 12 mēnešu laikā</a:t>
            </a:r>
          </a:p>
        </p:txBody>
      </p:sp>
      <p:graphicFrame>
        <p:nvGraphicFramePr>
          <p:cNvPr id="4" name="Chart 3">
            <a:extLst>
              <a:ext uri="{FF2B5EF4-FFF2-40B4-BE49-F238E27FC236}">
                <a16:creationId xmlns:a16="http://schemas.microsoft.com/office/drawing/2014/main" id="{41162125-58FB-BC3F-F60B-CA8D5C274AA7}"/>
              </a:ext>
            </a:extLst>
          </p:cNvPr>
          <p:cNvGraphicFramePr/>
          <p:nvPr>
            <p:extLst>
              <p:ext uri="{D42A27DB-BD31-4B8C-83A1-F6EECF244321}">
                <p14:modId xmlns:p14="http://schemas.microsoft.com/office/powerpoint/2010/main" val="2798302098"/>
              </p:ext>
            </p:extLst>
          </p:nvPr>
        </p:nvGraphicFramePr>
        <p:xfrm>
          <a:off x="1490472" y="949546"/>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443DA01-70FC-D2BF-8E17-10C053254B87}"/>
              </a:ext>
            </a:extLst>
          </p:cNvPr>
          <p:cNvSpPr txBox="1"/>
          <p:nvPr/>
        </p:nvSpPr>
        <p:spPr>
          <a:xfrm>
            <a:off x="4208514" y="6013665"/>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AF3D7A70-08BB-1E98-AAA8-ED3FF2832DB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7079070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C83D-61D4-4068-9944-E244331550A1}"/>
              </a:ext>
            </a:extLst>
          </p:cNvPr>
          <p:cNvSpPr txBox="1">
            <a:spLocks/>
          </p:cNvSpPr>
          <p:nvPr/>
        </p:nvSpPr>
        <p:spPr>
          <a:xfrm>
            <a:off x="285751" y="9713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dopinga lietošanu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520BDD9B-B57C-9921-FB8A-BE399171F808}"/>
              </a:ext>
            </a:extLst>
          </p:cNvPr>
          <p:cNvSpPr txBox="1">
            <a:spLocks/>
          </p:cNvSpPr>
          <p:nvPr/>
        </p:nvSpPr>
        <p:spPr>
          <a:xfrm>
            <a:off x="285751" y="488386"/>
            <a:ext cx="8569324" cy="339746"/>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dzirdējis</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par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sportā</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aizliegt</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o</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viel</a:t>
            </a:r>
            <a:r>
              <a:rPr lang="lv-LV" sz="1100" b="1" dirty="0">
                <a:solidFill>
                  <a:schemeClr val="accent1">
                    <a:lumMod val="50000"/>
                  </a:schemeClr>
                </a:solidFill>
              </a:rPr>
              <a:t>u</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vai metožu (dopinga) lietošanas</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gadījumiem</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pēdējo 12 mēnešu laikā</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savā</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sporta</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veidā</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a:t>
            </a:r>
          </a:p>
        </p:txBody>
      </p:sp>
      <p:graphicFrame>
        <p:nvGraphicFramePr>
          <p:cNvPr id="4" name="Chart 3">
            <a:extLst>
              <a:ext uri="{FF2B5EF4-FFF2-40B4-BE49-F238E27FC236}">
                <a16:creationId xmlns:a16="http://schemas.microsoft.com/office/drawing/2014/main" id="{781035CB-35D3-A859-6811-EC7EC6DEBC43}"/>
              </a:ext>
            </a:extLst>
          </p:cNvPr>
          <p:cNvGraphicFramePr/>
          <p:nvPr>
            <p:extLst>
              <p:ext uri="{D42A27DB-BD31-4B8C-83A1-F6EECF244321}">
                <p14:modId xmlns:p14="http://schemas.microsoft.com/office/powerpoint/2010/main" val="2197297942"/>
              </p:ext>
            </p:extLst>
          </p:nvPr>
        </p:nvGraphicFramePr>
        <p:xfrm>
          <a:off x="1490472" y="949546"/>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F93A886-55A6-9F7C-1659-006EAE588558}"/>
              </a:ext>
            </a:extLst>
          </p:cNvPr>
          <p:cNvSpPr txBox="1"/>
          <p:nvPr/>
        </p:nvSpPr>
        <p:spPr>
          <a:xfrm>
            <a:off x="4208514" y="6013665"/>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6CDF40E6-DB3F-0C4E-C4A0-23CB1A805EE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0586944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4DC9-C388-86E7-22C7-2B7527F87ECF}"/>
              </a:ext>
            </a:extLst>
          </p:cNvPr>
          <p:cNvSpPr txBox="1">
            <a:spLocks/>
          </p:cNvSpPr>
          <p:nvPr/>
        </p:nvSpPr>
        <p:spPr>
          <a:xfrm>
            <a:off x="285751" y="9713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dopinga lietošanu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71DED052-D779-0BB6-4B7B-423C4ED8F851}"/>
              </a:ext>
            </a:extLst>
          </p:cNvPr>
          <p:cNvSpPr txBox="1">
            <a:spLocks/>
          </p:cNvSpPr>
          <p:nvPr/>
        </p:nvSpPr>
        <p:spPr>
          <a:xfrm>
            <a:off x="285751" y="488386"/>
            <a:ext cx="8569324" cy="339746"/>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dzirdējis</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par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sportā</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aizliegt</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o</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viel</a:t>
            </a:r>
            <a:r>
              <a:rPr lang="lv-LV" sz="1100" b="1" dirty="0">
                <a:solidFill>
                  <a:schemeClr val="accent1">
                    <a:lumMod val="50000"/>
                  </a:schemeClr>
                </a:solidFill>
              </a:rPr>
              <a:t>u</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vai metožu (dopinga) lietošanas</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gadījum</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u, bet personiski nepazīst tādu sportistu</a:t>
            </a:r>
          </a:p>
        </p:txBody>
      </p:sp>
      <p:graphicFrame>
        <p:nvGraphicFramePr>
          <p:cNvPr id="4" name="Chart 3">
            <a:extLst>
              <a:ext uri="{FF2B5EF4-FFF2-40B4-BE49-F238E27FC236}">
                <a16:creationId xmlns:a16="http://schemas.microsoft.com/office/drawing/2014/main" id="{99F2FE43-3A2A-78BD-CA66-E1148D9A56E0}"/>
              </a:ext>
            </a:extLst>
          </p:cNvPr>
          <p:cNvGraphicFramePr/>
          <p:nvPr>
            <p:extLst>
              <p:ext uri="{D42A27DB-BD31-4B8C-83A1-F6EECF244321}">
                <p14:modId xmlns:p14="http://schemas.microsoft.com/office/powerpoint/2010/main" val="1869869305"/>
              </p:ext>
            </p:extLst>
          </p:nvPr>
        </p:nvGraphicFramePr>
        <p:xfrm>
          <a:off x="1490472" y="949546"/>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928CC0-9A90-BEAC-24A8-73541B0A93CE}"/>
              </a:ext>
            </a:extLst>
          </p:cNvPr>
          <p:cNvSpPr txBox="1"/>
          <p:nvPr/>
        </p:nvSpPr>
        <p:spPr>
          <a:xfrm>
            <a:off x="4208514" y="6013665"/>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F2B6DB28-EA03-4B89-8AB5-55B295F67CB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711595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5D00-B08C-4CEC-3F50-8B06AD1C736C}"/>
              </a:ext>
            </a:extLst>
          </p:cNvPr>
          <p:cNvSpPr txBox="1">
            <a:spLocks/>
          </p:cNvSpPr>
          <p:nvPr/>
        </p:nvSpPr>
        <p:spPr>
          <a:xfrm>
            <a:off x="285751" y="9713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dopinga lietošanu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45B2263-C851-5879-5703-A47FBE8BCC66}"/>
              </a:ext>
            </a:extLst>
          </p:cNvPr>
          <p:cNvSpPr txBox="1">
            <a:spLocks/>
          </p:cNvSpPr>
          <p:nvPr/>
        </p:nvSpPr>
        <p:spPr>
          <a:xfrm>
            <a:off x="285751" y="488386"/>
            <a:ext cx="8569324" cy="339746"/>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aizdomas</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par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sportā</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aizliegt</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o</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viel</a:t>
            </a:r>
            <a:r>
              <a:rPr lang="lv-LV" sz="1100" b="1" dirty="0">
                <a:solidFill>
                  <a:schemeClr val="accent1">
                    <a:lumMod val="50000"/>
                  </a:schemeClr>
                </a:solidFill>
              </a:rPr>
              <a:t>u</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vai metožu (dopinga) lietošanas</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gadījum</a:t>
            </a:r>
            <a:r>
              <a:rPr kumimoji="0" lang="lv-LV" sz="1100" b="1" i="0" u="none" strike="noStrike" kern="1200" cap="none" spc="0" normalizeH="0" baseline="0" noProof="0" dirty="0" err="1">
                <a:ln>
                  <a:noFill/>
                </a:ln>
                <a:solidFill>
                  <a:schemeClr val="accent1">
                    <a:lumMod val="50000"/>
                  </a:schemeClr>
                </a:solidFill>
                <a:effectLst/>
                <a:uLnTx/>
                <a:uFillTx/>
                <a:latin typeface="+mn-lt"/>
                <a:ea typeface="+mn-ea"/>
                <a:cs typeface="+mn-cs"/>
              </a:rPr>
              <a:t>iem</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savā sporta veidā, bet nav pierādāmu faktu</a:t>
            </a:r>
          </a:p>
        </p:txBody>
      </p:sp>
      <p:graphicFrame>
        <p:nvGraphicFramePr>
          <p:cNvPr id="4" name="Chart 3">
            <a:extLst>
              <a:ext uri="{FF2B5EF4-FFF2-40B4-BE49-F238E27FC236}">
                <a16:creationId xmlns:a16="http://schemas.microsoft.com/office/drawing/2014/main" id="{BEDAFA3E-9267-9195-1C1D-93B2942AD061}"/>
              </a:ext>
            </a:extLst>
          </p:cNvPr>
          <p:cNvGraphicFramePr/>
          <p:nvPr>
            <p:extLst>
              <p:ext uri="{D42A27DB-BD31-4B8C-83A1-F6EECF244321}">
                <p14:modId xmlns:p14="http://schemas.microsoft.com/office/powerpoint/2010/main" val="138972960"/>
              </p:ext>
            </p:extLst>
          </p:nvPr>
        </p:nvGraphicFramePr>
        <p:xfrm>
          <a:off x="1490472" y="949546"/>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4EFFFA8-641B-360F-EB0C-78788F38E8DA}"/>
              </a:ext>
            </a:extLst>
          </p:cNvPr>
          <p:cNvSpPr txBox="1"/>
          <p:nvPr/>
        </p:nvSpPr>
        <p:spPr>
          <a:xfrm>
            <a:off x="4208514" y="6013665"/>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9D80F3D6-B5D2-FD70-92C4-774E2DF2C57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7068923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2239-C9DD-E3D6-3C1F-101135E08031}"/>
              </a:ext>
            </a:extLst>
          </p:cNvPr>
          <p:cNvSpPr txBox="1">
            <a:spLocks/>
          </p:cNvSpPr>
          <p:nvPr/>
        </p:nvSpPr>
        <p:spPr>
          <a:xfrm>
            <a:off x="285751" y="9713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dopinga lietošanu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1E25591B-7C1D-3D75-0599-7F93997E18A4}"/>
              </a:ext>
            </a:extLst>
          </p:cNvPr>
          <p:cNvSpPr txBox="1">
            <a:spLocks/>
          </p:cNvSpPr>
          <p:nvPr/>
        </p:nvSpPr>
        <p:spPr>
          <a:xfrm>
            <a:off x="285751" y="488386"/>
            <a:ext cx="8569324" cy="339746"/>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Personīgi pazīst sportistu, kurš pēdējo 12 mēnešu laikā ir lietojis sportā aizliegtās vielas un piedalījies sporta sacensībās bez terapeitiskās lietošanas atļaujas (TUE)</a:t>
            </a:r>
          </a:p>
        </p:txBody>
      </p:sp>
      <p:graphicFrame>
        <p:nvGraphicFramePr>
          <p:cNvPr id="4" name="Chart 3">
            <a:extLst>
              <a:ext uri="{FF2B5EF4-FFF2-40B4-BE49-F238E27FC236}">
                <a16:creationId xmlns:a16="http://schemas.microsoft.com/office/drawing/2014/main" id="{BB1BDCD5-B92D-1A1F-65C0-40E71565AC8E}"/>
              </a:ext>
            </a:extLst>
          </p:cNvPr>
          <p:cNvGraphicFramePr/>
          <p:nvPr>
            <p:extLst>
              <p:ext uri="{D42A27DB-BD31-4B8C-83A1-F6EECF244321}">
                <p14:modId xmlns:p14="http://schemas.microsoft.com/office/powerpoint/2010/main" val="2284926375"/>
              </p:ext>
            </p:extLst>
          </p:nvPr>
        </p:nvGraphicFramePr>
        <p:xfrm>
          <a:off x="1490472" y="1013554"/>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2D6FF9D-B49A-07B3-E0C2-01B225B7E35C}"/>
              </a:ext>
            </a:extLst>
          </p:cNvPr>
          <p:cNvSpPr txBox="1"/>
          <p:nvPr/>
        </p:nvSpPr>
        <p:spPr>
          <a:xfrm>
            <a:off x="4208514" y="6050241"/>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53D0123C-E6B1-FDE5-8404-CB26C72A8F5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61293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9624E3-8D31-4DBC-CB07-776283455C44}"/>
              </a:ext>
            </a:extLst>
          </p:cNvPr>
          <p:cNvSpPr>
            <a:spLocks noChangeArrowheads="1"/>
          </p:cNvSpPr>
          <p:nvPr/>
        </p:nvSpPr>
        <p:spPr bwMode="auto">
          <a:xfrm>
            <a:off x="393193" y="466344"/>
            <a:ext cx="8394192" cy="6208776"/>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Šādus apgalvojumus vairākums aptaujāto sportistu noraidīja: </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Ja es pirms dopinga kontroles atzīstos dopinga lietošanā, tad es nevaru tikt sodīts (nepiekrita  76% (-15% salīdzinājumā ar 2019.g.), piekrita 8% (+5% salīdzinājumā ar 2019.g.) aptaujas dalībnieku);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Ja aizliegtas vielas vai metodes esmu lietojis neapzināti, tad es nevaru tikt sodīts (nepiekrita  70% (-15% salīdzinājumā ar 2019.g.), piekrita 10% (rezultāts nav mainījies));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Ja dopinga kontrole tiek veikta sacensību laikā, tad tikai godalgoto vietu ieguvēji var tikt uzaicināti veikt dopinga kontroli (nepiekrita  67% (-21% salīdzinājumā ar 2019.g.), piekrita 18% (+7%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Uzskatu, ka dopinga lietošana būtu jāliberalizē (vajadzētu mazāk ierobežojumu) (nepiekrita  66% (-6% salīdzinājumā ar 2019.g.), piekrita 10% (-4% salīdzinājumā ar 2019.g.) respondentu);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Uzskatu, ka dopinga lietošana treniņu laikā nav tik negodīga, kā tā lietošana sacensībās (nepiekrita  62% (-23% salīdzinājumā ar 2019.g.), piekrita 12% (+4%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Ja sportā aizliegtu medikamentu man iedeva ārstējošais ārsts, tad es nevaru tikt sodīts (nepiekrita  59%, piekrita 16% aptaujāto sportistu);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Recepšu medikamentus drīkst lietot vienmēr (nepiekrita  54% (-18% salīdzinājumā ar 2019.g.), piekrita 14% (+8%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Uzskatu, ka antidopinga noteikumi sportistiem ir sarežģīti un nesaprotami (nepiekrita  51% (rezultāts nav mainījies), piekrita 23% (+2%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No sportistiem tiek sagaidīts tik augsts sniegums un rekordi, ka viņi ir gandrīz vai spiesti lietot dopingu (nepiekrita  51%   (-7% salīdzinājumā ar 2019.g.), piekrita 22% (+1% salīdzinājumā ar 2019.g.) respondentu).</a:t>
            </a:r>
          </a:p>
        </p:txBody>
      </p:sp>
    </p:spTree>
    <p:extLst>
      <p:ext uri="{BB962C8B-B14F-4D97-AF65-F5344CB8AC3E}">
        <p14:creationId xmlns:p14="http://schemas.microsoft.com/office/powerpoint/2010/main" val="42192533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D827-63ED-3D16-355B-D12F1C655CA2}"/>
              </a:ext>
            </a:extLst>
          </p:cNvPr>
          <p:cNvSpPr txBox="1">
            <a:spLocks/>
          </p:cNvSpPr>
          <p:nvPr/>
        </p:nvSpPr>
        <p:spPr>
          <a:xfrm>
            <a:off x="285751" y="9713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dopinga lietošanu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DE834B8D-0A35-FCB4-E5EF-CB60D786197E}"/>
              </a:ext>
            </a:extLst>
          </p:cNvPr>
          <p:cNvSpPr txBox="1">
            <a:spLocks/>
          </p:cNvSpPr>
          <p:nvPr/>
        </p:nvSpPr>
        <p:spPr>
          <a:xfrm>
            <a:off x="285751" y="488386"/>
            <a:ext cx="8569324" cy="339746"/>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Zina par kādu sportistu un dopinga lietošanu, bet sportists nepiedalījās sacensībās</a:t>
            </a:r>
          </a:p>
        </p:txBody>
      </p:sp>
      <p:graphicFrame>
        <p:nvGraphicFramePr>
          <p:cNvPr id="4" name="Chart 3">
            <a:extLst>
              <a:ext uri="{FF2B5EF4-FFF2-40B4-BE49-F238E27FC236}">
                <a16:creationId xmlns:a16="http://schemas.microsoft.com/office/drawing/2014/main" id="{0A8C29C0-D8C6-29DE-16A4-76A318B398F1}"/>
              </a:ext>
            </a:extLst>
          </p:cNvPr>
          <p:cNvGraphicFramePr/>
          <p:nvPr>
            <p:extLst>
              <p:ext uri="{D42A27DB-BD31-4B8C-83A1-F6EECF244321}">
                <p14:modId xmlns:p14="http://schemas.microsoft.com/office/powerpoint/2010/main" val="292966317"/>
              </p:ext>
            </p:extLst>
          </p:nvPr>
        </p:nvGraphicFramePr>
        <p:xfrm>
          <a:off x="1490472" y="1013554"/>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00D823D-5D4F-0EDD-7F43-A96F462AE71D}"/>
              </a:ext>
            </a:extLst>
          </p:cNvPr>
          <p:cNvSpPr txBox="1"/>
          <p:nvPr/>
        </p:nvSpPr>
        <p:spPr>
          <a:xfrm>
            <a:off x="4208514" y="6050241"/>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C757A899-DBAF-9EBA-E984-303FF3E8186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2964326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0E3FE0-6876-315B-BF6F-3661D4831F8B}"/>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10. Saskarsmes pieredze ar nepiedienīgu attieksmi un uzvedību </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8B51808D-0F5C-7193-9E9B-87C8DAC1496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648440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384F954-5798-236B-2999-E11954DC8667}"/>
              </a:ext>
            </a:extLst>
          </p:cNvPr>
          <p:cNvGraphicFramePr/>
          <p:nvPr>
            <p:extLst>
              <p:ext uri="{D42A27DB-BD31-4B8C-83A1-F6EECF244321}">
                <p14:modId xmlns:p14="http://schemas.microsoft.com/office/powerpoint/2010/main" val="2968218162"/>
              </p:ext>
            </p:extLst>
          </p:nvPr>
        </p:nvGraphicFramePr>
        <p:xfrm>
          <a:off x="689982" y="1188721"/>
          <a:ext cx="7237866" cy="395020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E68CC747-2225-AEAD-7292-4E865DB53E9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nepiedienīgu attieksmi un uzvedību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E3A9D193-6378-5966-4838-2D7EE2615994}"/>
              </a:ext>
            </a:extLst>
          </p:cNvPr>
          <p:cNvSpPr txBox="1">
            <a:spLocks/>
          </p:cNvSpPr>
          <p:nvPr/>
        </p:nvSpPr>
        <p:spPr>
          <a:xfrm>
            <a:off x="406517" y="588970"/>
            <a:ext cx="8448558" cy="339746"/>
          </a:xfrm>
          <a:prstGeom prst="rect">
            <a:avLst/>
          </a:prstGeom>
        </p:spPr>
        <p:txBody>
          <a:bodyPr/>
          <a:lstStyle/>
          <a:p>
            <a:pPr lvl="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Padalies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lūdzu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savu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pieredzi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kādreiz</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esi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piedzīvojis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jusi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kādu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no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situācijām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 ? </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C9496D39-D9A7-FFE8-4870-11D1EBA80883}"/>
              </a:ext>
            </a:extLst>
          </p:cNvPr>
          <p:cNvSpPr txBox="1"/>
          <p:nvPr/>
        </p:nvSpPr>
        <p:spPr>
          <a:xfrm>
            <a:off x="3738231" y="5398934"/>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C2E20B5A-6970-4B91-1C25-E3CECB46DDC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9874214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18CE-57E1-1242-C0C9-E7D2EF3F9536}"/>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uzmākšanos vai nepiedienīgu uzvedību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6049FE68-7077-A1C2-E80A-93DB343842FC}"/>
              </a:ext>
            </a:extLst>
          </p:cNvPr>
          <p:cNvSpPr txBox="1">
            <a:spLocks/>
          </p:cNvSpPr>
          <p:nvPr/>
        </p:nvSpPr>
        <p:spPr>
          <a:xfrm>
            <a:off x="406517" y="726130"/>
            <a:ext cx="3754003" cy="1084382"/>
          </a:xfrm>
          <a:prstGeom prst="rect">
            <a:avLst/>
          </a:prstGeom>
        </p:spPr>
        <p:txBody>
          <a:bodyPr/>
          <a:lstStyle/>
          <a:p>
            <a:pPr lvl="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Padalies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lūdzu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savu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pieredzi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kādreiz</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esi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piedzīvojis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jusi</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uzmākšanos vai nepiedienīgu uzvedību (pavedināšanu) no citiem sportistiem, no trenera puses vai no citiem sporta darbiniekiem, piem., medicīnas personāla, sporta federācijas darbiniekiem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4BCF308D-FC37-0FCC-421D-B8B6D19E4E60}"/>
              </a:ext>
            </a:extLst>
          </p:cNvPr>
          <p:cNvGraphicFramePr/>
          <p:nvPr/>
        </p:nvGraphicFramePr>
        <p:xfrm>
          <a:off x="132197" y="1777042"/>
          <a:ext cx="4412371" cy="3677030"/>
        </p:xfrm>
        <a:graphic>
          <a:graphicData uri="http://schemas.openxmlformats.org/drawingml/2006/chart">
            <c:chart xmlns:c="http://schemas.openxmlformats.org/drawingml/2006/chart" xmlns:r="http://schemas.openxmlformats.org/officeDocument/2006/relationships" r:id="rId2"/>
          </a:graphicData>
        </a:graphic>
      </p:graphicFrame>
      <p:sp>
        <p:nvSpPr>
          <p:cNvPr id="5" name="Arrow: Down 4">
            <a:extLst>
              <a:ext uri="{FF2B5EF4-FFF2-40B4-BE49-F238E27FC236}">
                <a16:creationId xmlns:a16="http://schemas.microsoft.com/office/drawing/2014/main" id="{0ACF457E-A3BD-8443-09FA-78D0D80390DA}"/>
              </a:ext>
            </a:extLst>
          </p:cNvPr>
          <p:cNvSpPr/>
          <p:nvPr/>
        </p:nvSpPr>
        <p:spPr>
          <a:xfrm rot="16200000">
            <a:off x="3369897" y="1675705"/>
            <a:ext cx="246222" cy="1847088"/>
          </a:xfrm>
          <a:prstGeom prst="downArrow">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
            <a:extLst>
              <a:ext uri="{FF2B5EF4-FFF2-40B4-BE49-F238E27FC236}">
                <a16:creationId xmlns:a16="http://schemas.microsoft.com/office/drawing/2014/main" id="{E1E28CF4-0FA7-3023-B349-0F1894B850A3}"/>
              </a:ext>
            </a:extLst>
          </p:cNvPr>
          <p:cNvSpPr txBox="1">
            <a:spLocks/>
          </p:cNvSpPr>
          <p:nvPr/>
        </p:nvSpPr>
        <p:spPr>
          <a:xfrm>
            <a:off x="5559552" y="1051560"/>
            <a:ext cx="2987040" cy="746760"/>
          </a:xfrm>
          <a:prstGeom prst="rect">
            <a:avLst/>
          </a:prstGeom>
        </p:spPr>
        <p:txBody>
          <a:bodyPr/>
          <a:lstStyle/>
          <a:p>
            <a:pPr lvl="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Vai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šī</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uzmākšanās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nepiedienīga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uzvedība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pavedināšana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bija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seksuālā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rakstura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uzvedība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7" name="Chart 6">
            <a:extLst>
              <a:ext uri="{FF2B5EF4-FFF2-40B4-BE49-F238E27FC236}">
                <a16:creationId xmlns:a16="http://schemas.microsoft.com/office/drawing/2014/main" id="{1F452C14-48FD-05CC-7112-CC3EA2984593}"/>
              </a:ext>
            </a:extLst>
          </p:cNvPr>
          <p:cNvGraphicFramePr/>
          <p:nvPr>
            <p:extLst>
              <p:ext uri="{D42A27DB-BD31-4B8C-83A1-F6EECF244321}">
                <p14:modId xmlns:p14="http://schemas.microsoft.com/office/powerpoint/2010/main" val="1327050969"/>
              </p:ext>
            </p:extLst>
          </p:nvPr>
        </p:nvGraphicFramePr>
        <p:xfrm>
          <a:off x="4472549" y="1792282"/>
          <a:ext cx="4412371" cy="36770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C97EB81-373E-714F-F7A4-F77FA8D5532D}"/>
              </a:ext>
            </a:extLst>
          </p:cNvPr>
          <p:cNvSpPr txBox="1"/>
          <p:nvPr/>
        </p:nvSpPr>
        <p:spPr>
          <a:xfrm>
            <a:off x="1137572" y="5223091"/>
            <a:ext cx="2401619" cy="246221"/>
          </a:xfrm>
          <a:prstGeom prst="rect">
            <a:avLst/>
          </a:prstGeom>
          <a:noFill/>
        </p:spPr>
        <p:txBody>
          <a:bodyPr wrap="none" rtlCol="0">
            <a:spAutoFit/>
          </a:bodyPr>
          <a:lstStyle/>
          <a:p>
            <a:r>
              <a:rPr lang="lv-LV" sz="1000" dirty="0"/>
              <a:t>Bāze: visi aptaujas dalībnieki, 2025: n= 311</a:t>
            </a:r>
          </a:p>
        </p:txBody>
      </p:sp>
      <p:sp>
        <p:nvSpPr>
          <p:cNvPr id="9" name="TextBox 8">
            <a:extLst>
              <a:ext uri="{FF2B5EF4-FFF2-40B4-BE49-F238E27FC236}">
                <a16:creationId xmlns:a16="http://schemas.microsoft.com/office/drawing/2014/main" id="{3CEE008D-76E3-1A96-4C11-20B80CF89E39}"/>
              </a:ext>
            </a:extLst>
          </p:cNvPr>
          <p:cNvSpPr txBox="1"/>
          <p:nvPr/>
        </p:nvSpPr>
        <p:spPr>
          <a:xfrm>
            <a:off x="5852262" y="5207851"/>
            <a:ext cx="2816250" cy="400110"/>
          </a:xfrm>
          <a:prstGeom prst="rect">
            <a:avLst/>
          </a:prstGeom>
          <a:noFill/>
        </p:spPr>
        <p:txBody>
          <a:bodyPr wrap="square" rtlCol="0">
            <a:spAutoFit/>
          </a:bodyPr>
          <a:lstStyle/>
          <a:p>
            <a:r>
              <a:rPr lang="lv-LV" sz="1000" dirty="0"/>
              <a:t>Bāze: respondenti, kuri ir piedzīvojuši uzmākšanos vai nepiedienīgu uzvedību, 2025: n= 26</a:t>
            </a:r>
          </a:p>
        </p:txBody>
      </p:sp>
      <p:sp>
        <p:nvSpPr>
          <p:cNvPr id="10" name="Slide Number Placeholder 1">
            <a:extLst>
              <a:ext uri="{FF2B5EF4-FFF2-40B4-BE49-F238E27FC236}">
                <a16:creationId xmlns:a16="http://schemas.microsoft.com/office/drawing/2014/main" id="{B8B4C789-7CF1-771D-E755-174A740CD5B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5250728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647E-2FAB-678F-52B4-A5A05E9E8BC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nepiedienīgu attieksmi un uzvedību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E0EDF267-5291-EB96-D787-C8D875F80A14}"/>
              </a:ext>
            </a:extLst>
          </p:cNvPr>
          <p:cNvSpPr txBox="1">
            <a:spLocks/>
          </p:cNvSpPr>
          <p:nvPr/>
        </p:nvSpPr>
        <p:spPr>
          <a:xfrm>
            <a:off x="406517" y="588970"/>
            <a:ext cx="8448558" cy="339746"/>
          </a:xfrm>
          <a:prstGeom prst="rect">
            <a:avLst/>
          </a:prstGeom>
        </p:spPr>
        <p:txBody>
          <a:bodyPr/>
          <a:lstStyle/>
          <a:p>
            <a:pPr lvl="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Padalies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lūdzu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savu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pieredzi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kādreiz</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esi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piedzīvojis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jusi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kādu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no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situācijām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 ? </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A873CB7C-B7A7-6499-19D9-787347F56804}"/>
              </a:ext>
            </a:extLst>
          </p:cNvPr>
          <p:cNvGraphicFramePr/>
          <p:nvPr>
            <p:extLst>
              <p:ext uri="{D42A27DB-BD31-4B8C-83A1-F6EECF244321}">
                <p14:modId xmlns:p14="http://schemas.microsoft.com/office/powerpoint/2010/main" val="2739982466"/>
              </p:ext>
            </p:extLst>
          </p:nvPr>
        </p:nvGraphicFramePr>
        <p:xfrm>
          <a:off x="761194" y="1120474"/>
          <a:ext cx="6892334" cy="44604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73DCAE8-94EA-F0BA-688C-76BF38223EF9}"/>
              </a:ext>
            </a:extLst>
          </p:cNvPr>
          <p:cNvSpPr txBox="1"/>
          <p:nvPr/>
        </p:nvSpPr>
        <p:spPr>
          <a:xfrm>
            <a:off x="6115671" y="5649577"/>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7AEECE50-4AF4-19BE-5345-76EDFFBFDEDD}"/>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0865545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D05C-9711-192E-3BE8-574687D0E3A4}"/>
              </a:ext>
            </a:extLst>
          </p:cNvPr>
          <p:cNvSpPr txBox="1">
            <a:spLocks/>
          </p:cNvSpPr>
          <p:nvPr/>
        </p:nvSpPr>
        <p:spPr>
          <a:xfrm>
            <a:off x="285751" y="106277"/>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nepiedienīgu attieksmi un uzvedību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FC75B5A2-4B8C-E6D4-BB1B-3EB00BB5411B}"/>
              </a:ext>
            </a:extLst>
          </p:cNvPr>
          <p:cNvSpPr txBox="1">
            <a:spLocks/>
          </p:cNvSpPr>
          <p:nvPr/>
        </p:nvSpPr>
        <p:spPr>
          <a:xfrm>
            <a:off x="4208513" y="561538"/>
            <a:ext cx="4646561" cy="266594"/>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pieredzējis vai dzirdējis par vardarbības gadījumu sportā</a:t>
            </a:r>
          </a:p>
        </p:txBody>
      </p:sp>
      <p:graphicFrame>
        <p:nvGraphicFramePr>
          <p:cNvPr id="4" name="Chart 3">
            <a:extLst>
              <a:ext uri="{FF2B5EF4-FFF2-40B4-BE49-F238E27FC236}">
                <a16:creationId xmlns:a16="http://schemas.microsoft.com/office/drawing/2014/main" id="{74C2AB89-10E9-B370-D0CE-3EAF5BB14433}"/>
              </a:ext>
            </a:extLst>
          </p:cNvPr>
          <p:cNvGraphicFramePr/>
          <p:nvPr>
            <p:extLst>
              <p:ext uri="{D42A27DB-BD31-4B8C-83A1-F6EECF244321}">
                <p14:modId xmlns:p14="http://schemas.microsoft.com/office/powerpoint/2010/main" val="1562633292"/>
              </p:ext>
            </p:extLst>
          </p:nvPr>
        </p:nvGraphicFramePr>
        <p:xfrm>
          <a:off x="1490472" y="1013554"/>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7561072-207F-D6CB-BF93-A2C741B1BBFC}"/>
              </a:ext>
            </a:extLst>
          </p:cNvPr>
          <p:cNvSpPr txBox="1"/>
          <p:nvPr/>
        </p:nvSpPr>
        <p:spPr>
          <a:xfrm>
            <a:off x="4208514" y="6050241"/>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4D03B3EF-D40A-4E12-6BC9-D8EB2AF00B7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3680281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74CC-9721-D629-CBA7-F191965EEC85}"/>
              </a:ext>
            </a:extLst>
          </p:cNvPr>
          <p:cNvSpPr txBox="1">
            <a:spLocks/>
          </p:cNvSpPr>
          <p:nvPr/>
        </p:nvSpPr>
        <p:spPr>
          <a:xfrm>
            <a:off x="285751" y="106277"/>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nepiedienīgu attieksmi un uzvedību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D84A947-627C-5467-F2E1-E067011100E9}"/>
              </a:ext>
            </a:extLst>
          </p:cNvPr>
          <p:cNvSpPr txBox="1">
            <a:spLocks/>
          </p:cNvSpPr>
          <p:nvPr/>
        </p:nvSpPr>
        <p:spPr>
          <a:xfrm>
            <a:off x="4208513" y="561538"/>
            <a:ext cx="4646561" cy="266594"/>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dzirdējis par vardarbības gadījumu sportā</a:t>
            </a:r>
          </a:p>
        </p:txBody>
      </p:sp>
      <p:graphicFrame>
        <p:nvGraphicFramePr>
          <p:cNvPr id="4" name="Chart 3">
            <a:extLst>
              <a:ext uri="{FF2B5EF4-FFF2-40B4-BE49-F238E27FC236}">
                <a16:creationId xmlns:a16="http://schemas.microsoft.com/office/drawing/2014/main" id="{4127A098-A697-4D9E-7F90-7CF7D629A68D}"/>
              </a:ext>
            </a:extLst>
          </p:cNvPr>
          <p:cNvGraphicFramePr/>
          <p:nvPr>
            <p:extLst>
              <p:ext uri="{D42A27DB-BD31-4B8C-83A1-F6EECF244321}">
                <p14:modId xmlns:p14="http://schemas.microsoft.com/office/powerpoint/2010/main" val="2349150235"/>
              </p:ext>
            </p:extLst>
          </p:nvPr>
        </p:nvGraphicFramePr>
        <p:xfrm>
          <a:off x="1490472" y="1013554"/>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B83A651-EED0-B653-2876-B18824C81440}"/>
              </a:ext>
            </a:extLst>
          </p:cNvPr>
          <p:cNvSpPr txBox="1"/>
          <p:nvPr/>
        </p:nvSpPr>
        <p:spPr>
          <a:xfrm>
            <a:off x="4208514" y="6050241"/>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B369B85F-415E-547A-E4AD-55AB82BCD7F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761221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C6FA-B717-9522-6201-5CEE0746BA42}"/>
              </a:ext>
            </a:extLst>
          </p:cNvPr>
          <p:cNvSpPr txBox="1">
            <a:spLocks/>
          </p:cNvSpPr>
          <p:nvPr/>
        </p:nvSpPr>
        <p:spPr>
          <a:xfrm>
            <a:off x="285751" y="106277"/>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nepiedienīgu attieksmi un uzvedību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1F93761-C484-A0C1-6B92-A988369DE341}"/>
              </a:ext>
            </a:extLst>
          </p:cNvPr>
          <p:cNvSpPr txBox="1">
            <a:spLocks/>
          </p:cNvSpPr>
          <p:nvPr/>
        </p:nvSpPr>
        <p:spPr>
          <a:xfrm>
            <a:off x="4288535" y="561538"/>
            <a:ext cx="4566539" cy="266594"/>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pieredzējis vardarbību sportā</a:t>
            </a:r>
          </a:p>
        </p:txBody>
      </p:sp>
      <p:graphicFrame>
        <p:nvGraphicFramePr>
          <p:cNvPr id="4" name="Chart 3">
            <a:extLst>
              <a:ext uri="{FF2B5EF4-FFF2-40B4-BE49-F238E27FC236}">
                <a16:creationId xmlns:a16="http://schemas.microsoft.com/office/drawing/2014/main" id="{29768827-F2FA-74EE-359A-8095B2A1AC2C}"/>
              </a:ext>
            </a:extLst>
          </p:cNvPr>
          <p:cNvGraphicFramePr/>
          <p:nvPr>
            <p:extLst>
              <p:ext uri="{D42A27DB-BD31-4B8C-83A1-F6EECF244321}">
                <p14:modId xmlns:p14="http://schemas.microsoft.com/office/powerpoint/2010/main" val="3379027667"/>
              </p:ext>
            </p:extLst>
          </p:nvPr>
        </p:nvGraphicFramePr>
        <p:xfrm>
          <a:off x="1490472" y="1013554"/>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F98954D-BA23-6E64-BB8F-AF85D2BDF2AE}"/>
              </a:ext>
            </a:extLst>
          </p:cNvPr>
          <p:cNvSpPr txBox="1"/>
          <p:nvPr/>
        </p:nvSpPr>
        <p:spPr>
          <a:xfrm>
            <a:off x="4208514" y="6050241"/>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69F47E4F-C790-4623-D2F6-44A6D1CE82B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6128952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35A5-AF7A-03B4-6531-1379D9181FF0}"/>
              </a:ext>
            </a:extLst>
          </p:cNvPr>
          <p:cNvSpPr txBox="1">
            <a:spLocks/>
          </p:cNvSpPr>
          <p:nvPr/>
        </p:nvSpPr>
        <p:spPr>
          <a:xfrm>
            <a:off x="285751" y="106277"/>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nepiedienīgu attieksmi un uzvedību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84006609-B3F2-C568-B8E6-162966083C40}"/>
              </a:ext>
            </a:extLst>
          </p:cNvPr>
          <p:cNvSpPr txBox="1">
            <a:spLocks/>
          </p:cNvSpPr>
          <p:nvPr/>
        </p:nvSpPr>
        <p:spPr>
          <a:xfrm>
            <a:off x="3703321" y="561538"/>
            <a:ext cx="5151754" cy="266594"/>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pieredzējis / dzirdējis par uzmākšanās / nepiedienīgas uzvedības gadījumu sportā</a:t>
            </a:r>
          </a:p>
        </p:txBody>
      </p:sp>
      <p:graphicFrame>
        <p:nvGraphicFramePr>
          <p:cNvPr id="4" name="Chart 3">
            <a:extLst>
              <a:ext uri="{FF2B5EF4-FFF2-40B4-BE49-F238E27FC236}">
                <a16:creationId xmlns:a16="http://schemas.microsoft.com/office/drawing/2014/main" id="{04D892C8-AEF2-593B-E916-507A85FD2744}"/>
              </a:ext>
            </a:extLst>
          </p:cNvPr>
          <p:cNvGraphicFramePr/>
          <p:nvPr>
            <p:extLst>
              <p:ext uri="{D42A27DB-BD31-4B8C-83A1-F6EECF244321}">
                <p14:modId xmlns:p14="http://schemas.microsoft.com/office/powerpoint/2010/main" val="3855993305"/>
              </p:ext>
            </p:extLst>
          </p:nvPr>
        </p:nvGraphicFramePr>
        <p:xfrm>
          <a:off x="1490472" y="1013554"/>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A6DE8B0-39C5-D8C2-A333-6AAC671204B9}"/>
              </a:ext>
            </a:extLst>
          </p:cNvPr>
          <p:cNvSpPr txBox="1"/>
          <p:nvPr/>
        </p:nvSpPr>
        <p:spPr>
          <a:xfrm>
            <a:off x="4208514" y="6050241"/>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1E8BB895-5224-5834-6811-B4141EEED935}"/>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5458179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1F27-6021-2B9A-B794-689ABA106D8A}"/>
              </a:ext>
            </a:extLst>
          </p:cNvPr>
          <p:cNvSpPr txBox="1">
            <a:spLocks/>
          </p:cNvSpPr>
          <p:nvPr/>
        </p:nvSpPr>
        <p:spPr>
          <a:xfrm>
            <a:off x="285751" y="106277"/>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nepiedienīgu attieksmi un uzvedību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0D7CBDA-845C-5396-219C-014212C78B61}"/>
              </a:ext>
            </a:extLst>
          </p:cNvPr>
          <p:cNvSpPr txBox="1">
            <a:spLocks/>
          </p:cNvSpPr>
          <p:nvPr/>
        </p:nvSpPr>
        <p:spPr>
          <a:xfrm>
            <a:off x="4208513" y="561538"/>
            <a:ext cx="4646561" cy="266594"/>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dzirdējis par uzmākšanās / nepiedienīgas uzvedības gadījumu sportā</a:t>
            </a:r>
          </a:p>
        </p:txBody>
      </p:sp>
      <p:graphicFrame>
        <p:nvGraphicFramePr>
          <p:cNvPr id="4" name="Chart 3">
            <a:extLst>
              <a:ext uri="{FF2B5EF4-FFF2-40B4-BE49-F238E27FC236}">
                <a16:creationId xmlns:a16="http://schemas.microsoft.com/office/drawing/2014/main" id="{C0DFC9CB-4132-1EA5-A91F-252AC38BCEFE}"/>
              </a:ext>
            </a:extLst>
          </p:cNvPr>
          <p:cNvGraphicFramePr/>
          <p:nvPr>
            <p:extLst>
              <p:ext uri="{D42A27DB-BD31-4B8C-83A1-F6EECF244321}">
                <p14:modId xmlns:p14="http://schemas.microsoft.com/office/powerpoint/2010/main" val="1526371955"/>
              </p:ext>
            </p:extLst>
          </p:nvPr>
        </p:nvGraphicFramePr>
        <p:xfrm>
          <a:off x="1490472" y="1013554"/>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5EE2542-AAEB-73C1-B8BB-34CCB484E6BF}"/>
              </a:ext>
            </a:extLst>
          </p:cNvPr>
          <p:cNvSpPr txBox="1"/>
          <p:nvPr/>
        </p:nvSpPr>
        <p:spPr>
          <a:xfrm>
            <a:off x="4208514" y="6050241"/>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82909466-B633-4928-5591-E284F9426CA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36567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22B4EF-9A42-756F-B31A-CAF1F72EFDD9}"/>
              </a:ext>
            </a:extLst>
          </p:cNvPr>
          <p:cNvSpPr>
            <a:spLocks noChangeArrowheads="1"/>
          </p:cNvSpPr>
          <p:nvPr/>
        </p:nvSpPr>
        <p:spPr bwMode="auto">
          <a:xfrm>
            <a:off x="393193" y="466344"/>
            <a:ext cx="8394192" cy="5641848"/>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Lielākā daļa (52%) aptaujas dalībnieku atturējās vērtēt  pašreizējo antidopinga noteikumu ietekmi uz personīgo dzīvi. 12% (-13% salīdzinājumā ar 2019.g.) sportistu skatījumā antidopinga noteikumu ietekme uz viņu personīgo dzīvi ir pārāk liela, 36% (-15% salīdzinājumā ar 2019.g.) aptaujāto pārstāvēja pretēju viedokli, ka antidopinga noteikumi būtiski neietekmē viņu personīgo dzīvi.</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Lielai daļai aptaujāto sportistu, biežāk jauniešiem, nav skaidra priekšstati par daudzām vielām, vai tās ir vai nav iekļauts aizliegto vielu un metožu sarakstā. Vairākuma aptaujas dalībnieku skatījumā sportā aizliegtās vielas ir:</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Marihuāna (kā sportā aizliegtu vielu to raksturoja 78% sportistu; -16%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err="1">
                <a:solidFill>
                  <a:srgbClr val="000000"/>
                </a:solidFill>
                <a:latin typeface="Calibri" pitchFamily="34" charset="0"/>
              </a:rPr>
              <a:t>Meldonium</a:t>
            </a:r>
            <a:r>
              <a:rPr lang="lv-LV" sz="1100" dirty="0">
                <a:solidFill>
                  <a:srgbClr val="000000"/>
                </a:solidFill>
                <a:latin typeface="Calibri" pitchFamily="34" charset="0"/>
              </a:rPr>
              <a:t> (Mildronāts) (67%; -8%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Amfetamīns (67%; -21%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err="1">
                <a:solidFill>
                  <a:srgbClr val="000000"/>
                </a:solidFill>
                <a:latin typeface="Calibri" pitchFamily="34" charset="0"/>
              </a:rPr>
              <a:t>Testosterons</a:t>
            </a:r>
            <a:r>
              <a:rPr lang="lv-LV" sz="1100" dirty="0">
                <a:solidFill>
                  <a:srgbClr val="000000"/>
                </a:solidFill>
                <a:latin typeface="Calibri" pitchFamily="34" charset="0"/>
              </a:rPr>
              <a:t> (63%; -16%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Augšanas hormons (59%; -33% salīdzinājumā ar 2019.g.).</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Lielākās daļas sportistu vērtējumā sportā aizliegto vielu sarakstā nav:</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Magnijs (84% respondentu skatījumā tā nav sportā aizliegtā viela; -12%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Kofeīns (78%; -13%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err="1">
                <a:solidFill>
                  <a:srgbClr val="000000"/>
                </a:solidFill>
                <a:latin typeface="Calibri" pitchFamily="34" charset="0"/>
              </a:rPr>
              <a:t>Ibuprofēns</a:t>
            </a:r>
            <a:r>
              <a:rPr lang="lv-LV" sz="1100" dirty="0">
                <a:solidFill>
                  <a:srgbClr val="000000"/>
                </a:solidFill>
                <a:latin typeface="Calibri" pitchFamily="34" charset="0"/>
              </a:rPr>
              <a:t> (</a:t>
            </a:r>
            <a:r>
              <a:rPr lang="lv-LV" sz="1100" dirty="0" err="1">
                <a:solidFill>
                  <a:srgbClr val="000000"/>
                </a:solidFill>
                <a:latin typeface="Calibri" pitchFamily="34" charset="0"/>
              </a:rPr>
              <a:t>Ibumetīns</a:t>
            </a:r>
            <a:r>
              <a:rPr lang="lv-LV" sz="1100" dirty="0">
                <a:solidFill>
                  <a:srgbClr val="000000"/>
                </a:solidFill>
                <a:latin typeface="Calibri" pitchFamily="34" charset="0"/>
              </a:rPr>
              <a:t>) (73%; +1%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err="1">
                <a:solidFill>
                  <a:srgbClr val="000000"/>
                </a:solidFill>
                <a:latin typeface="Calibri" pitchFamily="34" charset="0"/>
              </a:rPr>
              <a:t>Paracetamols</a:t>
            </a:r>
            <a:r>
              <a:rPr lang="lv-LV" sz="1100" dirty="0">
                <a:solidFill>
                  <a:srgbClr val="000000"/>
                </a:solidFill>
                <a:latin typeface="Calibri" pitchFamily="34" charset="0"/>
              </a:rPr>
              <a:t> (72%; -9%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err="1">
                <a:solidFill>
                  <a:srgbClr val="000000"/>
                </a:solidFill>
                <a:latin typeface="Calibri" pitchFamily="34" charset="0"/>
              </a:rPr>
              <a:t>Kreatīns</a:t>
            </a:r>
            <a:r>
              <a:rPr lang="lv-LV" sz="1100" dirty="0">
                <a:solidFill>
                  <a:srgbClr val="000000"/>
                </a:solidFill>
                <a:latin typeface="Calibri" pitchFamily="34" charset="0"/>
              </a:rPr>
              <a:t> (71%; -9% salīdzinājumā ar 2019.g.).</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Par pārējām (pusi no visām) aptaujas instrumentārijā iekļautajām vielām aptaujātajiem sportistiem vairākumā gadījumu nebija konkrēta viedokļa, vai tās ir vai nav iekļauts aizliegto vielu un metožu sarakstā. </a:t>
            </a:r>
          </a:p>
          <a:p>
            <a:pPr marL="914400" lvl="1" indent="-457200" algn="just">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42033076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2486-FFED-1FD2-FFD4-1E56217EF114}"/>
              </a:ext>
            </a:extLst>
          </p:cNvPr>
          <p:cNvSpPr txBox="1">
            <a:spLocks/>
          </p:cNvSpPr>
          <p:nvPr/>
        </p:nvSpPr>
        <p:spPr>
          <a:xfrm>
            <a:off x="285751" y="106277"/>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Saskarsmes pieredze ar nepiedienīgu attieksmi un uzvedību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21EF2FEE-AC9B-32D0-3E5B-F75FBFEF862F}"/>
              </a:ext>
            </a:extLst>
          </p:cNvPr>
          <p:cNvSpPr txBox="1">
            <a:spLocks/>
          </p:cNvSpPr>
          <p:nvPr/>
        </p:nvSpPr>
        <p:spPr>
          <a:xfrm>
            <a:off x="4208513" y="561538"/>
            <a:ext cx="4646561" cy="266594"/>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pieredzējis uzmākšanos / nepiedienīgu uzvedību sportā</a:t>
            </a:r>
          </a:p>
        </p:txBody>
      </p:sp>
      <p:graphicFrame>
        <p:nvGraphicFramePr>
          <p:cNvPr id="4" name="Chart 3">
            <a:extLst>
              <a:ext uri="{FF2B5EF4-FFF2-40B4-BE49-F238E27FC236}">
                <a16:creationId xmlns:a16="http://schemas.microsoft.com/office/drawing/2014/main" id="{42F215BA-9ED2-F662-7BCD-4EBD5E616185}"/>
              </a:ext>
            </a:extLst>
          </p:cNvPr>
          <p:cNvGraphicFramePr/>
          <p:nvPr>
            <p:extLst>
              <p:ext uri="{D42A27DB-BD31-4B8C-83A1-F6EECF244321}">
                <p14:modId xmlns:p14="http://schemas.microsoft.com/office/powerpoint/2010/main" val="271200602"/>
              </p:ext>
            </p:extLst>
          </p:nvPr>
        </p:nvGraphicFramePr>
        <p:xfrm>
          <a:off x="1490472" y="1013554"/>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C7153A9-5F63-C042-6ECF-37EBB087857B}"/>
              </a:ext>
            </a:extLst>
          </p:cNvPr>
          <p:cNvSpPr txBox="1"/>
          <p:nvPr/>
        </p:nvSpPr>
        <p:spPr>
          <a:xfrm>
            <a:off x="4208514" y="6050241"/>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6C6F4C69-BF31-F504-7193-A308DD9840E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2101176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B16AD6B-362E-D959-8573-7E4943333570}"/>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11. Aptaujas vērtējums </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6BA4D5CB-8637-51F4-AA13-20B4FF645C1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6068120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9E9A-83E8-7B75-2503-679566670F2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Aptaujas vērtējums</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5DC2B3D7-8A46-C912-845B-D8BEFDB62B76}"/>
              </a:ext>
            </a:extLst>
          </p:cNvPr>
          <p:cNvSpPr txBox="1">
            <a:spLocks/>
          </p:cNvSpPr>
          <p:nvPr/>
        </p:nvSpPr>
        <p:spPr>
          <a:xfrm>
            <a:off x="406517" y="588970"/>
            <a:ext cx="8448558" cy="339746"/>
          </a:xfrm>
          <a:prstGeom prst="rect">
            <a:avLst/>
          </a:prstGeom>
        </p:spPr>
        <p:txBody>
          <a:bodyPr/>
          <a:lstStyle/>
          <a:p>
            <a:pPr lvl="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aptaujas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veicēji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vēlas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uzzināt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vērtējat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šo</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anketēšanu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12D1F6C3-A0EA-AD2A-9EDE-034272F35383}"/>
              </a:ext>
            </a:extLst>
          </p:cNvPr>
          <p:cNvGraphicFramePr/>
          <p:nvPr>
            <p:extLst>
              <p:ext uri="{D42A27DB-BD31-4B8C-83A1-F6EECF244321}">
                <p14:modId xmlns:p14="http://schemas.microsoft.com/office/powerpoint/2010/main" val="4051318093"/>
              </p:ext>
            </p:extLst>
          </p:nvPr>
        </p:nvGraphicFramePr>
        <p:xfrm>
          <a:off x="653406" y="1188721"/>
          <a:ext cx="6506346" cy="380390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4E3B810-1F1E-16FB-011F-0AE49B1D3886}"/>
              </a:ext>
            </a:extLst>
          </p:cNvPr>
          <p:cNvSpPr txBox="1"/>
          <p:nvPr/>
        </p:nvSpPr>
        <p:spPr>
          <a:xfrm>
            <a:off x="4985754" y="5252629"/>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66625000-C529-80FF-46FA-FC18A47B02B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014499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C5817-979E-C0DF-9CBF-85C3151FA11A}"/>
              </a:ext>
            </a:extLst>
          </p:cNvPr>
          <p:cNvSpPr>
            <a:spLocks noChangeArrowheads="1"/>
          </p:cNvSpPr>
          <p:nvPr/>
        </p:nvSpPr>
        <p:spPr bwMode="auto">
          <a:xfrm>
            <a:off x="683568" y="332656"/>
            <a:ext cx="8064896" cy="5739532"/>
          </a:xfrm>
          <a:prstGeom prst="rect">
            <a:avLst/>
          </a:prstGeom>
          <a:noFill/>
          <a:ln w="9525">
            <a:noFill/>
            <a:miter lim="800000"/>
            <a:headEnd/>
            <a:tailEnd/>
          </a:ln>
        </p:spPr>
        <p:txBody>
          <a:bodyPr/>
          <a:lstStyle/>
          <a:p>
            <a:pPr marL="0" lvl="1">
              <a:lnSpc>
                <a:spcPct val="120000"/>
              </a:lnSpc>
              <a:spcBef>
                <a:spcPct val="60000"/>
              </a:spcBef>
              <a:buClr>
                <a:srgbClr val="CC3300"/>
              </a:buClr>
            </a:pPr>
            <a:r>
              <a:rPr lang="lv-LV" altLang="lv-LV" sz="2000" dirty="0">
                <a:latin typeface="+mj-lt"/>
                <a:ea typeface="+mj-ea"/>
                <a:cs typeface="+mj-cs"/>
              </a:rPr>
              <a:t>Kontaktinformācija:</a:t>
            </a: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r>
              <a:rPr lang="lv-LV" altLang="lv-LV" sz="1400" b="1" dirty="0">
                <a:solidFill>
                  <a:schemeClr val="tx1">
                    <a:lumMod val="65000"/>
                    <a:lumOff val="35000"/>
                  </a:schemeClr>
                </a:solidFill>
                <a:latin typeface="Calibri" pitchFamily="34" charset="0"/>
              </a:rPr>
              <a:t>Tirgus un sociālo pētījumu centrs «Latvijas Fakti»</a:t>
            </a:r>
          </a:p>
          <a:p>
            <a:pPr marL="0" lvl="1">
              <a:spcBef>
                <a:spcPts val="0"/>
              </a:spcBef>
              <a:buClr>
                <a:srgbClr val="CC3300"/>
              </a:buClr>
            </a:pPr>
            <a:r>
              <a:rPr lang="lv-LV" altLang="lv-LV" sz="1400" dirty="0">
                <a:solidFill>
                  <a:schemeClr val="tx1">
                    <a:lumMod val="65000"/>
                    <a:lumOff val="35000"/>
                  </a:schemeClr>
                </a:solidFill>
                <a:latin typeface="Calibri" pitchFamily="34" charset="0"/>
              </a:rPr>
              <a:t>Adrese:	Bruņinieku iela 8a-5, Rīga, LV-1010</a:t>
            </a:r>
          </a:p>
          <a:p>
            <a:pPr marL="0" lvl="1">
              <a:spcBef>
                <a:spcPts val="0"/>
              </a:spcBef>
              <a:buClr>
                <a:srgbClr val="CC3300"/>
              </a:buClr>
            </a:pPr>
            <a:r>
              <a:rPr lang="lv-LV" altLang="lv-LV" sz="1400" dirty="0">
                <a:solidFill>
                  <a:schemeClr val="tx1">
                    <a:lumMod val="65000"/>
                    <a:lumOff val="35000"/>
                  </a:schemeClr>
                </a:solidFill>
                <a:latin typeface="Calibri" pitchFamily="34" charset="0"/>
              </a:rPr>
              <a:t>web:	</a:t>
            </a:r>
            <a:r>
              <a:rPr lang="lv-LV" altLang="lv-LV" sz="1400" dirty="0">
                <a:solidFill>
                  <a:schemeClr val="tx1">
                    <a:lumMod val="65000"/>
                    <a:lumOff val="35000"/>
                  </a:schemeClr>
                </a:solidFill>
                <a:latin typeface="Calibri" pitchFamily="34" charset="0"/>
                <a:hlinkClick r:id="rId2"/>
              </a:rPr>
              <a:t>www.latvianfacts.lv</a:t>
            </a:r>
            <a:r>
              <a:rPr lang="lv-LV" altLang="lv-LV" sz="1400" dirty="0">
                <a:solidFill>
                  <a:schemeClr val="tx1">
                    <a:lumMod val="65000"/>
                    <a:lumOff val="35000"/>
                  </a:schemeClr>
                </a:solidFill>
                <a:latin typeface="Calibri" pitchFamily="34" charset="0"/>
              </a:rPr>
              <a:t> </a:t>
            </a:r>
          </a:p>
          <a:p>
            <a:pPr marL="0" lvl="1">
              <a:lnSpc>
                <a:spcPct val="120000"/>
              </a:lnSpc>
              <a:spcBef>
                <a:spcPct val="60000"/>
              </a:spcBef>
              <a:buClr>
                <a:srgbClr val="CC3300"/>
              </a:buClr>
            </a:pPr>
            <a:endParaRPr lang="lv-LV" altLang="lv-LV" sz="1500" b="1" dirty="0">
              <a:solidFill>
                <a:srgbClr val="000000"/>
              </a:solidFill>
              <a:latin typeface="Calibri" pitchFamily="34" charset="0"/>
            </a:endParaRPr>
          </a:p>
          <a:p>
            <a:pPr marL="0" lvl="1">
              <a:spcBef>
                <a:spcPts val="2400"/>
              </a:spcBef>
              <a:buClr>
                <a:srgbClr val="CC3300"/>
              </a:buClr>
            </a:pPr>
            <a:r>
              <a:rPr lang="lv-LV" altLang="lv-LV" sz="1400" b="1" dirty="0">
                <a:solidFill>
                  <a:schemeClr val="tx1">
                    <a:lumMod val="65000"/>
                    <a:lumOff val="35000"/>
                  </a:schemeClr>
                </a:solidFill>
                <a:latin typeface="Calibri" pitchFamily="34" charset="0"/>
              </a:rPr>
              <a:t>Oksana Kurcalte</a:t>
            </a:r>
          </a:p>
          <a:p>
            <a:pPr marL="0" lvl="1">
              <a:spcBef>
                <a:spcPts val="0"/>
              </a:spcBef>
              <a:buClr>
                <a:srgbClr val="CC3300"/>
              </a:buClr>
            </a:pPr>
            <a:r>
              <a:rPr lang="lv-LV" altLang="lv-LV" sz="1400" dirty="0">
                <a:solidFill>
                  <a:schemeClr val="tx1">
                    <a:lumMod val="65000"/>
                    <a:lumOff val="35000"/>
                  </a:schemeClr>
                </a:solidFill>
                <a:latin typeface="Calibri" pitchFamily="34" charset="0"/>
              </a:rPr>
              <a:t>Vecākā projektu vadītāja</a:t>
            </a:r>
          </a:p>
          <a:p>
            <a:pPr marL="0" lvl="1">
              <a:spcBef>
                <a:spcPts val="0"/>
              </a:spcBef>
              <a:buClr>
                <a:srgbClr val="CC3300"/>
              </a:buClr>
            </a:pPr>
            <a:r>
              <a:rPr lang="lv-LV" altLang="lv-LV" sz="1400" dirty="0">
                <a:solidFill>
                  <a:schemeClr val="tx1">
                    <a:lumMod val="65000"/>
                    <a:lumOff val="35000"/>
                  </a:schemeClr>
                </a:solidFill>
                <a:latin typeface="Calibri" pitchFamily="34" charset="0"/>
              </a:rPr>
              <a:t>Tālrunis:	+371 67314002</a:t>
            </a:r>
          </a:p>
          <a:p>
            <a:pPr marL="0" lvl="1">
              <a:spcBef>
                <a:spcPts val="0"/>
              </a:spcBef>
              <a:buClr>
                <a:srgbClr val="CC3300"/>
              </a:buClr>
            </a:pPr>
            <a:r>
              <a:rPr lang="lv-LV" altLang="lv-LV" sz="1400" dirty="0">
                <a:solidFill>
                  <a:schemeClr val="tx1">
                    <a:lumMod val="65000"/>
                    <a:lumOff val="35000"/>
                  </a:schemeClr>
                </a:solidFill>
                <a:latin typeface="Calibri" pitchFamily="34" charset="0"/>
              </a:rPr>
              <a:t>E-pasts:	</a:t>
            </a:r>
            <a:r>
              <a:rPr lang="lv-LV" altLang="lv-LV" sz="1400" dirty="0">
                <a:solidFill>
                  <a:schemeClr val="tx1">
                    <a:lumMod val="65000"/>
                    <a:lumOff val="35000"/>
                  </a:schemeClr>
                </a:solidFill>
                <a:latin typeface="Calibri" pitchFamily="34" charset="0"/>
                <a:hlinkClick r:id="rId3"/>
              </a:rPr>
              <a:t>sana@latfacts.lv</a:t>
            </a:r>
            <a:r>
              <a:rPr lang="lv-LV" altLang="lv-LV" sz="1400" dirty="0">
                <a:solidFill>
                  <a:schemeClr val="tx1">
                    <a:lumMod val="65000"/>
                    <a:lumOff val="35000"/>
                  </a:schemeClr>
                </a:solidFill>
                <a:latin typeface="Calibri" pitchFamily="34" charset="0"/>
              </a:rPr>
              <a:t> </a:t>
            </a:r>
          </a:p>
          <a:p>
            <a:pPr marL="0" lvl="1">
              <a:spcBef>
                <a:spcPts val="0"/>
              </a:spcBef>
              <a:buClr>
                <a:srgbClr val="CC3300"/>
              </a:buClr>
            </a:pPr>
            <a:endParaRPr lang="lv-LV" altLang="lv-LV" sz="1500" b="1" dirty="0">
              <a:solidFill>
                <a:schemeClr val="tx1">
                  <a:lumMod val="65000"/>
                  <a:lumOff val="35000"/>
                </a:schemeClr>
              </a:solidFill>
              <a:latin typeface="Calibri" pitchFamily="34" charset="0"/>
            </a:endParaRPr>
          </a:p>
        </p:txBody>
      </p:sp>
      <p:pic>
        <p:nvPicPr>
          <p:cNvPr id="3" name="Picture 2">
            <a:extLst>
              <a:ext uri="{FF2B5EF4-FFF2-40B4-BE49-F238E27FC236}">
                <a16:creationId xmlns:a16="http://schemas.microsoft.com/office/drawing/2014/main" id="{E8237D6C-06E6-1232-3868-2ED351EF7A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1268760"/>
            <a:ext cx="2160240" cy="723658"/>
          </a:xfrm>
          <a:prstGeom prst="rect">
            <a:avLst/>
          </a:prstGeom>
        </p:spPr>
      </p:pic>
    </p:spTree>
    <p:extLst>
      <p:ext uri="{BB962C8B-B14F-4D97-AF65-F5344CB8AC3E}">
        <p14:creationId xmlns:p14="http://schemas.microsoft.com/office/powerpoint/2010/main" val="360917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FF03C7-33CA-54DE-1903-FC4F0D2CC787}"/>
              </a:ext>
            </a:extLst>
          </p:cNvPr>
          <p:cNvSpPr>
            <a:spLocks noChangeArrowheads="1"/>
          </p:cNvSpPr>
          <p:nvPr/>
        </p:nvSpPr>
        <p:spPr bwMode="auto">
          <a:xfrm>
            <a:off x="393193" y="466344"/>
            <a:ext cx="8394192" cy="5641848"/>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Līdzīgi kā 2019.g., arī šogad aptaujāto sportistu vidū dominēja (&gt;60% gadījumu) atbalsts dažādām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aktivitāt</a:t>
            </a:r>
            <a:r>
              <a:rPr kumimoji="0" lang="lv-LV" sz="1100" b="0" i="0" u="none" strike="noStrike" kern="1200" cap="none" spc="0" normalizeH="0" baseline="0" noProof="0" dirty="0" err="1">
                <a:ln>
                  <a:noFill/>
                </a:ln>
                <a:solidFill>
                  <a:schemeClr val="tx2">
                    <a:lumMod val="50000"/>
                  </a:schemeClr>
                </a:solidFill>
                <a:effectLst/>
                <a:uLnTx/>
                <a:uFillTx/>
                <a:latin typeface="+mn-lt"/>
                <a:ea typeface="+mn-ea"/>
                <a:cs typeface="+mn-cs"/>
              </a:rPr>
              <a:t>ēm</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lai</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novērstu</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dopinga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lietošanu</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 </a:t>
            </a:r>
            <a:r>
              <a:rPr lang="lv-LV" sz="1100" dirty="0">
                <a:solidFill>
                  <a:srgbClr val="000000"/>
                </a:solidFill>
                <a:latin typeface="Calibri" pitchFamily="34" charset="0"/>
              </a:rPr>
              <a:t>Noraidoša attieksme tika pausta reti, mazāk nekā 10% gadījumu.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Rūpēties par sporta vērtībām, lai pasargāt sportu no dopinga (par svarīgu to uzskata 79% aptaujas dalībnieku);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Labāka medicīniskā atbalsta piedāvāšana sportistiem (78%; -11%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Treneru un sportistu atbalsta personāla zināšanu līmeņa paaugstināšana par antidopinga noteikumiem un dopinga kontroles procedūru (77%; -11%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Stingrāku sankciju piemērošana dopinga lietošanā pieķertiem sportistiem (69%; -13%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Starptautiskās politikas cīņai ar dopingu sportā uzlabošana (68%; -9%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Daudzu ārpus sacensību dopinga kontroļu veikšana (66%; -16%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Izveidot sportistu </a:t>
            </a:r>
            <a:r>
              <a:rPr lang="lv-LV" sz="1100" dirty="0" err="1">
                <a:solidFill>
                  <a:srgbClr val="000000"/>
                </a:solidFill>
                <a:latin typeface="Calibri" pitchFamily="34" charset="0"/>
              </a:rPr>
              <a:t>ombudu</a:t>
            </a:r>
            <a:r>
              <a:rPr lang="lv-LV" sz="1100" dirty="0">
                <a:solidFill>
                  <a:srgbClr val="000000"/>
                </a:solidFill>
                <a:latin typeface="Calibri" pitchFamily="34" charset="0"/>
              </a:rPr>
              <a:t> vai iestādi valsts līmenī, kas aizstāvētu sportistu tiesības (par svarīgu to uzskata 63% aptaujāto sportistu).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Formālu antidopinga izglītību (lekcija, seminārs) ir guvuši divas trešdaļas (68%) aptaujāto sportistu. Biežāk tie ir respondenti vecumā virs 20 gadiem, ar dopinga kontroles pieredzi.</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Nozīmīgākie informācijas avoti, kur sportisti vērstos vai meklētu informāciju par dopinga tēmu, ja tāda būtu nepieciešama, ir:</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Sporta ārsts (kā vienu no trīs svarīgākajiem resursiem sporta ārstu nosauca 48%, kā pirmo izvēli – 26% aptaujas dalībnieku);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Latvijas Antidopinga birojs (kā vienu no trīs svarīgākajām izvēlēm minēja 46%, kā pirmo izvēli – 18%);</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Pasaules Antidopinga aģentūras (WADA) resursi (kā vienu no trīs svarīgākajām izvēlēm minēja 36%, kā pirmo izvēli – 11%);</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Personīgais vai kluba treneris (kā vienu no trīs svarīgākajām izvēlēm minēja 28%, kā pirmo izvēli – 11%).</a:t>
            </a:r>
          </a:p>
        </p:txBody>
      </p:sp>
    </p:spTree>
    <p:extLst>
      <p:ext uri="{BB962C8B-B14F-4D97-AF65-F5344CB8AC3E}">
        <p14:creationId xmlns:p14="http://schemas.microsoft.com/office/powerpoint/2010/main" val="98013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339E2A-CFBB-A57F-9680-B1761E8D0BCB}"/>
              </a:ext>
            </a:extLst>
          </p:cNvPr>
          <p:cNvSpPr>
            <a:spLocks noChangeArrowheads="1"/>
          </p:cNvSpPr>
          <p:nvPr/>
        </p:nvSpPr>
        <p:spPr bwMode="auto">
          <a:xfrm>
            <a:off x="347472" y="310896"/>
            <a:ext cx="8503920" cy="6053328"/>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Pieejamā informācija par antidopinga tēmu kopumā apmierina gandrīz divas trešdaļas (64%; -15% salīdzinājumā ar 2019.g.) aptaujāto sportistu, biežāk tie ir respondenti ar dopinga kontroļu pieredzi. Kritisku vērtējumu pārstāvēja katrs ceturtais (25%; +11% salīdzinājumā ar 2019.g.) aptaujas dalībnieku.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Latvijas Antidopinga biroja veidoto iniciatīvu “Patiess Sports” ir pamanījuši 41% aptaujas dalībnieku un tas ir vairāk nekā iepriekšējā, 2019.gada aptaujā (+10%). Biežāk šo Latvijas Antidopinga biroja iniciatīvu atpazina respondenti ar dopinga kontroļu pieredzi, vecumā virs 20 gadiem.</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Biežāk minētais ieteikums sportistu izglītošanai un informēšanai par antidopinga jautājumiem ir aicinājums vairāk rīkot informatīvos/ izglītojošos seminārus un lekcijas par antidopinga jautājumiem.</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Uztura bagātinātājus lieto gandrīz visi (97%) aptaujātie sportisti. Vairākums aptaujas dalībnieku lieto šādus uztura bagātinātājus: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Vitamīni (lieto 92% respondentu; -3%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Zivju eļļu un omega 3,6,9 taukskābes (lieto 71%; -14% salīdzinājumā ar 2019.g.); </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Minerālvielas (lieto 70%; -12%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Kofeīns (lieto 52% respondentu; -4% salīdzinājumā ar 2019.g.).</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Vien 38% (-32% salīdzinājumā ar 2019.g.) aptaujāto sportistu apstiprināja, ka viņu </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lietotajos uztura bagātinātājos ir pārbaudīta  sportā aizliegto vielu klātbūtne. 23% </a:t>
            </a:r>
            <a:r>
              <a:rPr lang="lv-LV" sz="1100" dirty="0">
                <a:solidFill>
                  <a:srgbClr val="000000"/>
                </a:solidFill>
                <a:latin typeface="Calibri" pitchFamily="34" charset="0"/>
              </a:rPr>
              <a:t>(+13% salīdzinājumā ar 2019.g.) </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aptaujas dalībnieku atzina, ka tas nav darīts, vēl 39% respondentu atturējās sniegt konkrētu atbildi. Pētījuma rezultāti liecina, ka ievērojami </a:t>
            </a:r>
            <a:r>
              <a:rPr kumimoji="0" lang="lv-LV" sz="1100" b="0" i="0" u="none" strike="noStrike" kern="1200" cap="none" spc="0" normalizeH="0" baseline="0" noProof="0" dirty="0" err="1">
                <a:ln>
                  <a:noFill/>
                </a:ln>
                <a:solidFill>
                  <a:schemeClr val="tx2">
                    <a:lumMod val="50000"/>
                  </a:schemeClr>
                </a:solidFill>
                <a:effectLst/>
                <a:uLnTx/>
                <a:uFillTx/>
                <a:latin typeface="+mn-lt"/>
                <a:ea typeface="+mn-ea"/>
                <a:cs typeface="+mn-cs"/>
              </a:rPr>
              <a:t>atbildīgāk</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pret uztura bagātinātāju lietošanu  attiecas sportisti ar dopinga kontroļu pieredzi pēdējo 12 mēnešu laikā. Šajā sportistu grupā vairāk nekā divas trešdaļas (69%) aptaujāto norādīja, ka </a:t>
            </a:r>
            <a:r>
              <a:rPr lang="lv-LV" sz="1100" dirty="0">
                <a:solidFill>
                  <a:srgbClr val="000000"/>
                </a:solidFill>
                <a:latin typeface="Calibri" pitchFamily="34" charset="0"/>
              </a:rPr>
              <a:t>viņu </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lietotajos uztura bagātinātājos ir pārbaudīta  sportā aizliegto vielu klātbūtne.</a:t>
            </a:r>
            <a:endParaRPr lang="lv-LV" sz="1100" dirty="0">
              <a:solidFill>
                <a:srgbClr val="000000"/>
              </a:solidFill>
              <a:latin typeface="Calibri" pitchFamily="34" charset="0"/>
            </a:endParaRPr>
          </a:p>
          <a:p>
            <a:pPr marL="914400" lvl="1" indent="-457200" algn="just">
              <a:lnSpc>
                <a:spcPct val="120000"/>
              </a:lnSpc>
              <a:spcBef>
                <a:spcPts val="600"/>
              </a:spcBef>
              <a:buClr>
                <a:srgbClr val="CC3300"/>
              </a:buClr>
              <a:buFont typeface="Wingdings" pitchFamily="2" charset="2"/>
              <a:buChar char="q"/>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Uztura bagātinātāji visbiežāk iegādāti aptiekās (tur tos pirkuši 47% uztura bagātinātāju lietotāju), kā arī interneta veikalos (32%) un specializētajos veikalos (32%). </a:t>
            </a:r>
            <a:endPar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endParaRP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Aptaujāto sportistu informētība par uztura bagātinātāju drošu lietošanu ir nepietiekama, vairākums respondentu nezina, kur tos pārbaudīt. Likumsakarīgi, ka salīdzinoši informētāki ir respondenti ar dopinga kontroļu pieredzi.</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45% </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sportistu zināja, kur pārbaudīt Latvijā nopirktos medikamentus vai tie atļauti vai aizliegti lietošanai sportā;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chemeClr val="tx2">
                    <a:lumMod val="50000"/>
                  </a:schemeClr>
                </a:solidFill>
              </a:rPr>
              <a:t>35% </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sportistu zināja, kur pārbaudīt Latvijā nopirktos uztura bagātinātājus vai tie ir reģistrēti Pārtikas un veterinārajā dienestā (PVD).</a:t>
            </a:r>
            <a:endParaRPr lang="lv-LV" sz="1100" dirty="0">
              <a:solidFill>
                <a:srgbClr val="000000"/>
              </a:solidFill>
              <a:latin typeface="Calibri" pitchFamily="34" charset="0"/>
            </a:endParaRPr>
          </a:p>
          <a:p>
            <a:pPr marL="914400" lvl="1" indent="-457200" algn="just">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248083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D7C821-3F5F-79F3-7CF1-CD964F2D0E9E}"/>
              </a:ext>
            </a:extLst>
          </p:cNvPr>
          <p:cNvSpPr>
            <a:spLocks noChangeArrowheads="1"/>
          </p:cNvSpPr>
          <p:nvPr/>
        </p:nvSpPr>
        <p:spPr bwMode="auto">
          <a:xfrm>
            <a:off x="502920" y="429768"/>
            <a:ext cx="8266176" cy="5943600"/>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Pētījuma rezultāti liecina, ka dopinga lietošana ir aktuāla problēma Latvijas sportā. Gandrīz trešdaļa (31%) aptaujas dalībnieku apgalvoja, ka pēdējo 12 mēnešu laikā ir piedalījušies kādās nacionālā vai starptautiska līmeņa sacensībās, kurās dalībnieku rezultātus varētu būt ietekmējusi dopinga lietošana:</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Nacionālā līmeņa sacensībās šāds iespaids radies 25% (+6% salīdzinājumā ar 2019.g.) aptaujas dalībnieku jeb 30% sportistu, kuri vispār ir piedalījušies nacionālā līmeņa sacensībās;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Starptautiskā līmeņa sacensībās aizdomas par dopinga lietošanu dalībnieku vidū ir radušās 23% (-10% salīdzinājumā ar 2019.g.) respondentu jeb 29% sportistu, kuri vispār ir piedalījušies šāda līmeņa sacensībās;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Salīdzinoši biežāk pieņēmumu, ka sacensību (gan nacionālā, gan starptautiskā līmeņa) rezultātus varētu būt ietekmējusi dopinga lietošana, pauda aptaujātie vieglatlēti.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Liela daļa aptaujāto sportistu ir dzirdējuši par sportā aizliegto vielu un metožu (dopinga) lietošanu sportistu vidū pēdējo 12 mēnešu laikā vai pat personīgi pazīst šādu sportistu: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51% respondentu ir dzirdējuši par šādiem gadījumiem savā sporta veidā;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45% ir dzirdējuši par šādu gadījumu, bet personiski nepazīst tādu sportistu;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25% aptaujāto ir aizdomas par šādiem gadījumiem savā sporta veidā, bet nav pierādāmu faktu;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12% respondentu personīgi pazīst sportistu, kurš pēdējo 12 mēnešu laikā ir lietojis sportā aizliegtās vielas un piedalījies sporta sacensībās bez terapeitiskās lietošanas atļaujas (TUE);</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11% aptaujas dalībnieku zina par kādu sportistu un dopinga lietošanu, bet sportists nepiedalījās sacensībās.</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Iegūto rezultātu analīze atklāj, ka vairāk nekā divām trešdaļām (69%) aptaujāto sportistu ir bijusi saskarsme ar dopinga lietošanas problemātiku – personīgi zinot tādu sportistu, jūtot (ir aizdomas) vai dzirdot no apkārtējiem par dopinga lietošanas gadījumiem savā sporta veidā.</a:t>
            </a:r>
          </a:p>
          <a:p>
            <a:pPr marL="914400" lvl="1" indent="-457200" algn="just">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359955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EF8F2-63D9-4FAA-01CD-EB235A16E62A}"/>
              </a:ext>
            </a:extLst>
          </p:cNvPr>
          <p:cNvSpPr>
            <a:spLocks noChangeArrowheads="1"/>
          </p:cNvSpPr>
          <p:nvPr/>
        </p:nvSpPr>
        <p:spPr bwMode="auto">
          <a:xfrm>
            <a:off x="219456" y="192024"/>
            <a:ext cx="8631936" cy="6053328"/>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Pētījuma rezultāti atklāj arī vēl vienu aktuālu problēmu Latvijas sportā. Tā ir emocionālā vardarbība (ņirgāšanās, diskriminācija, nepiedienīga uzvedība, uzmākšanās), ar kuru nācies saskarties lielai daļai aptaujāto sportistu: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Ņirgāšanos no vienaudžiem vai kluba,  komandas, sporta biedriem ir piedzīvojis katrs ceturtais (26%) aptaujas dalībnieks. Vēl  24% respondentu paši nav piedzīvojuši, bet ir dzirdējuši par šādiem gadījumiem savā sporta veidā. Tātad kopumā katrs otrais sportists ir </a:t>
            </a:r>
            <a:r>
              <a:rPr lang="lv-LV" sz="1100" dirty="0" err="1">
                <a:solidFill>
                  <a:srgbClr val="000000"/>
                </a:solidFill>
                <a:latin typeface="Calibri" pitchFamily="34" charset="0"/>
              </a:rPr>
              <a:t>saskāries</a:t>
            </a:r>
            <a:r>
              <a:rPr lang="lv-LV" sz="1100" dirty="0">
                <a:solidFill>
                  <a:srgbClr val="000000"/>
                </a:solidFill>
                <a:latin typeface="Calibri" pitchFamily="34" charset="0"/>
              </a:rPr>
              <a:t> ar šo problēmu;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Diskrimināciju uz etniskā pamata no sportā iesaistītajiem ir piedzīvojuši 9% aptaujāto sportistu, vēl 7% zina par tādiem gadījumiem savā sporta veidā;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Uzmākšanos vai nepiedienīgu uzvedību (pavedināšanu) no citiem sportistiem ir piedzīvojuši 6% respondentu, vēl 12% zina par tādiem gadījumiem savā sporta veidā;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Uzmākšanos vai nepiedienīgu uzvedību (pavedināšanu) no trenera puses ir izjutuši 5% sportistu, vēl 9% zina par tādiem gadījumiem savā sporta veidā;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Uzmākšanos vai nepiedienīgu uzvedību (pavedināšanu) no citiem sporta darbiniekiem, piem., medicīnas personāla, sporta federācijas darbiniekiem ir piedzīvojuši 2% pētījuma dalībnieku, vēl 4% zina par tādiem gadījumiem savā sporta veidā.</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Pētījuma rezultāti liecina, ka sporta nozares institūcijām vardarbības apkarošanai sportā būtu jāvelta prioritāra uzmanība. Apkopojot pētījuma rezultātus par emocionālo un seksuālo vardarbību sportā, paveras satraucoša rezultātu aina:</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Kopumā uzmākšanos vai nepiedienīgu uzvedību (pavedināšanu) no citiem sportistiem, no trenera puses vai no citiem sporta darbiniekiem, piem., medicīnas personāla, sporta federācijas darbiniekiem ir piedzīvojuši 8% aptaujāto sportistu. 10 respondenti (38% no tiem, kuri ir pieredzējuši uzmākšanos, jeb 3% no visas izlases) atzina, ka šī uzmākšanās vai nepiedienīga uzvedība (pavedināšana) bija seksuālā rakstura. Vēl 19% respondentu zina par uzmākšanās, pavedināšanas gadījumiem savā sporta veidā. Kopumā ar nepiedienīgas uzvedības, uzmākšanās, pavedināšanas gadījumiem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(personīgi vai zinot par šādiem gadījumiem) katrs ceturtais (24%) aptaujas dalībnieks.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Emocionālo vardarbību, kā ņirgāšanos, diskrimināciju, ir pieredzējuši gandrīz trešdaļa (32%) aptaujāto sportistu. Vēl 39% aptaujas dalībnieku zina vai ir dzirdējuši par šādiem gadījumiem savā sporta veidā. Kopumā ar emocionālo vardarbību (ņirgāšanos, diskrimināciju)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(personīgi vai zinot par šādiem gadījumiem) vairākums (55%) sportistu.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Šie rezultāti ir satraucoši jo īpaši tādēļ, ka pusi (51%) no aptaujas izlases veido jaunie sportisti vecumā līdz 20 gadiem. Diemžēl jāatzīmē, ka jauniešu vidū līdz 20 gadiem pieredzētās (personīgi vai zinot par šādiem gadījumiem) emocionālās vardarbības rādītāji ir pat par 2%-3% augstāki nekā vidēji visā pētījuma izlasē. </a:t>
            </a:r>
          </a:p>
          <a:p>
            <a:pPr marL="1371600" lvl="2" indent="-457200" algn="just">
              <a:lnSpc>
                <a:spcPct val="120000"/>
              </a:lnSpc>
              <a:spcBef>
                <a:spcPts val="600"/>
              </a:spcBef>
              <a:buClr>
                <a:srgbClr val="CC3300"/>
              </a:buClr>
              <a:buFont typeface="Wingdings" panose="05000000000000000000" pitchFamily="2" charset="2"/>
              <a:buChar char="ü"/>
            </a:pPr>
            <a:endParaRPr lang="lv-LV" sz="1100" dirty="0">
              <a:solidFill>
                <a:srgbClr val="000000"/>
              </a:solidFill>
              <a:latin typeface="Calibri" pitchFamily="34" charset="0"/>
            </a:endParaRPr>
          </a:p>
          <a:p>
            <a:pPr marL="914400" lvl="1" indent="-457200" algn="just">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41885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BEAA47A-234F-AA60-6BA6-E5918243344D}"/>
              </a:ext>
            </a:extLst>
          </p:cNvPr>
          <p:cNvSpPr>
            <a:spLocks noChangeArrowheads="1"/>
          </p:cNvSpPr>
          <p:nvPr/>
        </p:nvSpPr>
        <p:spPr bwMode="auto">
          <a:xfrm>
            <a:off x="923027" y="2035839"/>
            <a:ext cx="7418716" cy="1984075"/>
          </a:xfrm>
          <a:prstGeom prst="rect">
            <a:avLst/>
          </a:prstGeom>
          <a:noFill/>
          <a:ln w="9525">
            <a:noFill/>
            <a:miter lim="800000"/>
            <a:headEnd/>
            <a:tailEnd/>
          </a:ln>
          <a:effectLst/>
        </p:spPr>
        <p:txBody>
          <a:bodyPr/>
          <a:lstStyle/>
          <a:p>
            <a:pPr algn="ctr">
              <a:lnSpc>
                <a:spcPct val="130000"/>
              </a:lnSpc>
              <a:defRPr/>
            </a:pPr>
            <a:r>
              <a:rPr lang="en-US" sz="2400" b="1" dirty="0">
                <a:solidFill>
                  <a:schemeClr val="accent1">
                    <a:lumMod val="50000"/>
                  </a:schemeClr>
                </a:solidFill>
                <a:latin typeface="+mj-lt"/>
              </a:rPr>
              <a:t>I</a:t>
            </a:r>
            <a:r>
              <a:rPr lang="lv-LV" sz="2400" b="1" dirty="0">
                <a:solidFill>
                  <a:schemeClr val="accent1">
                    <a:lumMod val="50000"/>
                  </a:schemeClr>
                </a:solidFill>
                <a:latin typeface="+mj-lt"/>
              </a:rPr>
              <a:t>II. Aptaujas rezultāti</a:t>
            </a:r>
          </a:p>
          <a:p>
            <a:pPr algn="ctr">
              <a:lnSpc>
                <a:spcPct val="130000"/>
              </a:lnSpc>
              <a:defRPr/>
            </a:pPr>
            <a:endParaRPr lang="lv-LV" sz="2400" dirty="0">
              <a:solidFill>
                <a:srgbClr val="000099"/>
              </a:solidFill>
              <a:effectLst>
                <a:outerShdw blurRad="38100" dist="38100" dir="2700000" algn="tl">
                  <a:srgbClr val="C0C0C0"/>
                </a:outerShdw>
              </a:effectLst>
              <a:latin typeface="+mj-lt"/>
            </a:endParaRPr>
          </a:p>
          <a:p>
            <a:pPr algn="ctr">
              <a:lnSpc>
                <a:spcPct val="130000"/>
              </a:lnSpc>
              <a:defRPr/>
            </a:pPr>
            <a:r>
              <a:rPr lang="lv-LV" sz="2400" dirty="0">
                <a:solidFill>
                  <a:srgbClr val="990033"/>
                </a:solidFill>
                <a:effectLst>
                  <a:outerShdw blurRad="38100" dist="38100" dir="2700000" algn="tl">
                    <a:srgbClr val="C0C0C0"/>
                  </a:outerShdw>
                </a:effectLst>
                <a:latin typeface="+mj-lt"/>
              </a:rPr>
              <a:t>1. Sportistu sociāli demogrāfiskais profils </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692E1BA6-7248-98BE-80F2-49F2B88808B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22490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9427-D313-7629-4B15-F06E881B5A34}"/>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Sportistu dzimums un vecums</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7EE62F52-E365-C43B-2297-8BE1CDF089D5}"/>
              </a:ext>
            </a:extLst>
          </p:cNvPr>
          <p:cNvSpPr txBox="1">
            <a:spLocks/>
          </p:cNvSpPr>
          <p:nvPr/>
        </p:nvSpPr>
        <p:spPr>
          <a:xfrm>
            <a:off x="406517" y="1018738"/>
            <a:ext cx="3205363" cy="339746"/>
          </a:xfrm>
          <a:prstGeom prst="rect">
            <a:avLst/>
          </a:prstGeom>
        </p:spPr>
        <p:txBody>
          <a:bodyPr/>
          <a:lstStyle/>
          <a:p>
            <a:pPr lvl="0" algn="ctr"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dzimums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E8E0E1B2-C55C-E3F5-3988-7543E117CA6D}"/>
              </a:ext>
            </a:extLst>
          </p:cNvPr>
          <p:cNvGraphicFramePr/>
          <p:nvPr>
            <p:extLst>
              <p:ext uri="{D42A27DB-BD31-4B8C-83A1-F6EECF244321}">
                <p14:modId xmlns:p14="http://schemas.microsoft.com/office/powerpoint/2010/main" val="3533443975"/>
              </p:ext>
            </p:extLst>
          </p:nvPr>
        </p:nvGraphicFramePr>
        <p:xfrm>
          <a:off x="132197" y="1347274"/>
          <a:ext cx="4412371" cy="36770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876509D-27AA-1E0A-DEA2-5AEE20E0470A}"/>
              </a:ext>
            </a:extLst>
          </p:cNvPr>
          <p:cNvGraphicFramePr/>
          <p:nvPr>
            <p:extLst>
              <p:ext uri="{D42A27DB-BD31-4B8C-83A1-F6EECF244321}">
                <p14:modId xmlns:p14="http://schemas.microsoft.com/office/powerpoint/2010/main" val="1209779107"/>
              </p:ext>
            </p:extLst>
          </p:nvPr>
        </p:nvGraphicFramePr>
        <p:xfrm>
          <a:off x="4600565" y="1344226"/>
          <a:ext cx="4412371" cy="3677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526B6937-6D16-71AE-09DD-A37F5E560C9F}"/>
              </a:ext>
            </a:extLst>
          </p:cNvPr>
          <p:cNvSpPr txBox="1">
            <a:spLocks/>
          </p:cNvSpPr>
          <p:nvPr/>
        </p:nvSpPr>
        <p:spPr>
          <a:xfrm>
            <a:off x="4975469" y="1018738"/>
            <a:ext cx="3205363" cy="339746"/>
          </a:xfrm>
          <a:prstGeom prst="rect">
            <a:avLst/>
          </a:prstGeom>
        </p:spPr>
        <p:txBody>
          <a:bodyPr/>
          <a:lstStyle/>
          <a:p>
            <a:pPr lvl="0" algn="ctr"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Jums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gadu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8" name="TextBox 7">
            <a:extLst>
              <a:ext uri="{FF2B5EF4-FFF2-40B4-BE49-F238E27FC236}">
                <a16:creationId xmlns:a16="http://schemas.microsoft.com/office/drawing/2014/main" id="{C1DA305B-B094-72DA-AD6B-BFC37AEC02E5}"/>
              </a:ext>
            </a:extLst>
          </p:cNvPr>
          <p:cNvSpPr txBox="1"/>
          <p:nvPr/>
        </p:nvSpPr>
        <p:spPr>
          <a:xfrm>
            <a:off x="3531122" y="5264505"/>
            <a:ext cx="2401619" cy="246221"/>
          </a:xfrm>
          <a:prstGeom prst="rect">
            <a:avLst/>
          </a:prstGeom>
          <a:noFill/>
        </p:spPr>
        <p:txBody>
          <a:bodyPr wrap="none" rtlCol="0">
            <a:spAutoFit/>
          </a:bodyPr>
          <a:lstStyle/>
          <a:p>
            <a:r>
              <a:rPr lang="lv-LV" sz="1000" dirty="0"/>
              <a:t>Bāze: visi aptaujas dalībnieki, 2025: n= 311</a:t>
            </a:r>
          </a:p>
        </p:txBody>
      </p:sp>
      <p:sp>
        <p:nvSpPr>
          <p:cNvPr id="4" name="Slide Number Placeholder 1">
            <a:extLst>
              <a:ext uri="{FF2B5EF4-FFF2-40B4-BE49-F238E27FC236}">
                <a16:creationId xmlns:a16="http://schemas.microsoft.com/office/drawing/2014/main" id="{A73FA1A0-24B8-9699-7C6D-CF8660D8655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90854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9A30-C6C3-0F72-25FB-A510F5904F47}"/>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Pārstāvētais sporta veids</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C0CBEEAA-E77F-ABF9-962D-F1DA62A9CD92}"/>
              </a:ext>
            </a:extLst>
          </p:cNvPr>
          <p:cNvSpPr txBox="1">
            <a:spLocks/>
          </p:cNvSpPr>
          <p:nvPr/>
        </p:nvSpPr>
        <p:spPr>
          <a:xfrm>
            <a:off x="406517" y="552394"/>
            <a:ext cx="8448558" cy="535742"/>
          </a:xfrm>
          <a:prstGeom prst="rect">
            <a:avLst/>
          </a:prstGeom>
        </p:spPr>
        <p:txBody>
          <a:bodyPr/>
          <a:lstStyle/>
          <a:p>
            <a:pPr lvl="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kādu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veidu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nodarbojaties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Izvēlieties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tikai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vienu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atbildes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variantu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Ja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nodarbojaties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vairākiem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veidiem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izvēlieties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to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veidu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kurā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trenējaties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visvairāk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p>
        </p:txBody>
      </p:sp>
      <p:graphicFrame>
        <p:nvGraphicFramePr>
          <p:cNvPr id="4" name="Chart 3">
            <a:extLst>
              <a:ext uri="{FF2B5EF4-FFF2-40B4-BE49-F238E27FC236}">
                <a16:creationId xmlns:a16="http://schemas.microsoft.com/office/drawing/2014/main" id="{211D270F-3CC0-3B51-ADEB-475408103C8F}"/>
              </a:ext>
            </a:extLst>
          </p:cNvPr>
          <p:cNvGraphicFramePr/>
          <p:nvPr>
            <p:extLst>
              <p:ext uri="{D42A27DB-BD31-4B8C-83A1-F6EECF244321}">
                <p14:modId xmlns:p14="http://schemas.microsoft.com/office/powerpoint/2010/main" val="3813911665"/>
              </p:ext>
            </p:extLst>
          </p:nvPr>
        </p:nvGraphicFramePr>
        <p:xfrm>
          <a:off x="946013" y="1044230"/>
          <a:ext cx="7173859" cy="52613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7EDA0BB-9DFE-504F-CD00-3CCFB644A03F}"/>
              </a:ext>
            </a:extLst>
          </p:cNvPr>
          <p:cNvSpPr txBox="1"/>
          <p:nvPr/>
        </p:nvSpPr>
        <p:spPr>
          <a:xfrm>
            <a:off x="6667514" y="595913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CCB8E42F-11C7-1A0E-74B2-2AB63E60EAE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7965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F9609-20E4-846F-99C7-C17FC7728D19}"/>
              </a:ext>
            </a:extLst>
          </p:cNvPr>
          <p:cNvSpPr>
            <a:spLocks noChangeArrowheads="1"/>
          </p:cNvSpPr>
          <p:nvPr/>
        </p:nvSpPr>
        <p:spPr bwMode="auto">
          <a:xfrm>
            <a:off x="785813" y="260223"/>
            <a:ext cx="7617523" cy="381000"/>
          </a:xfrm>
          <a:prstGeom prst="rect">
            <a:avLst/>
          </a:prstGeom>
          <a:noFill/>
          <a:ln w="9525">
            <a:noFill/>
            <a:miter lim="800000"/>
            <a:headEnd/>
            <a:tailEnd/>
          </a:ln>
        </p:spPr>
        <p:txBody>
          <a:bodyPr anchor="ctr"/>
          <a:lstStyle/>
          <a:p>
            <a:pPr algn="ctr" fontAlgn="auto">
              <a:spcBef>
                <a:spcPts val="0"/>
              </a:spcBef>
              <a:spcAft>
                <a:spcPts val="0"/>
              </a:spcAft>
              <a:defRPr/>
            </a:pPr>
            <a:r>
              <a:rPr lang="lv-LV" b="1" dirty="0">
                <a:solidFill>
                  <a:srgbClr val="990033"/>
                </a:solidFill>
              </a:rPr>
              <a:t>SATURS</a:t>
            </a:r>
            <a:endParaRPr lang="en-GB" b="1" dirty="0">
              <a:solidFill>
                <a:srgbClr val="990033"/>
              </a:solidFill>
            </a:endParaRPr>
          </a:p>
        </p:txBody>
      </p:sp>
      <p:sp>
        <p:nvSpPr>
          <p:cNvPr id="3" name="Slide Number Placeholder 1">
            <a:extLst>
              <a:ext uri="{FF2B5EF4-FFF2-40B4-BE49-F238E27FC236}">
                <a16:creationId xmlns:a16="http://schemas.microsoft.com/office/drawing/2014/main" id="{227399C7-7000-2929-A5D9-3DF29D34C7C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lv-LV" sz="1200" b="0" i="0" u="none" strike="noStrike" kern="1200" cap="none" spc="0" normalizeH="0" baseline="0" noProof="0" dirty="0">
              <a:ln>
                <a:noFill/>
              </a:ln>
              <a:effectLst/>
              <a:uLnTx/>
              <a:uFillTx/>
              <a:latin typeface="+mn-lt"/>
              <a:ea typeface="+mn-ea"/>
              <a:cs typeface="+mn-cs"/>
            </a:endParaRPr>
          </a:p>
        </p:txBody>
      </p:sp>
      <p:sp>
        <p:nvSpPr>
          <p:cNvPr id="5" name="Rectangle 4">
            <a:extLst>
              <a:ext uri="{FF2B5EF4-FFF2-40B4-BE49-F238E27FC236}">
                <a16:creationId xmlns:a16="http://schemas.microsoft.com/office/drawing/2014/main" id="{51BD4DB0-2158-9A46-EDB5-B17AFBBED33D}"/>
              </a:ext>
            </a:extLst>
          </p:cNvPr>
          <p:cNvSpPr>
            <a:spLocks noChangeArrowheads="1"/>
          </p:cNvSpPr>
          <p:nvPr/>
        </p:nvSpPr>
        <p:spPr bwMode="auto">
          <a:xfrm>
            <a:off x="785813" y="859536"/>
            <a:ext cx="7780217" cy="5306200"/>
          </a:xfrm>
          <a:prstGeom prst="rect">
            <a:avLst/>
          </a:prstGeom>
          <a:noFill/>
          <a:ln w="9525">
            <a:noFill/>
            <a:miter lim="800000"/>
            <a:headEnd/>
            <a:tailEnd/>
          </a:ln>
        </p:spPr>
        <p:txBody>
          <a:bodyPr/>
          <a:lstStyle/>
          <a:p>
            <a:pPr marL="285750" indent="-285750">
              <a:lnSpc>
                <a:spcPct val="110000"/>
              </a:lnSpc>
              <a:spcBef>
                <a:spcPts val="600"/>
              </a:spcBef>
              <a:buAutoNum type="romanUcPeriod"/>
              <a:defRPr/>
            </a:pPr>
            <a:r>
              <a:rPr lang="lv-LV" sz="1200" b="1" dirty="0">
                <a:solidFill>
                  <a:srgbClr val="000000"/>
                </a:solidFill>
              </a:rPr>
              <a:t>METODOLOĢISKĀ INFORMĀCIJA </a:t>
            </a:r>
            <a:r>
              <a:rPr lang="lv-LV" sz="1100" dirty="0">
                <a:solidFill>
                  <a:srgbClr val="000000"/>
                </a:solidFill>
              </a:rPr>
              <a:t>...................................................................................................................................................3</a:t>
            </a:r>
            <a:endParaRPr lang="lv-LV" sz="1100" b="1" dirty="0">
              <a:solidFill>
                <a:srgbClr val="000000"/>
              </a:solidFill>
            </a:endParaRPr>
          </a:p>
          <a:p>
            <a:pPr marL="285750" indent="-285750">
              <a:lnSpc>
                <a:spcPct val="110000"/>
              </a:lnSpc>
              <a:spcBef>
                <a:spcPts val="600"/>
              </a:spcBef>
              <a:buAutoNum type="romanUcPeriod"/>
              <a:defRPr/>
            </a:pPr>
            <a:r>
              <a:rPr lang="lv-LV" sz="1200" b="1" dirty="0">
                <a:solidFill>
                  <a:srgbClr val="000000"/>
                </a:solidFill>
              </a:rPr>
              <a:t>GALVENIE SECINĀJUMI </a:t>
            </a:r>
            <a:r>
              <a:rPr lang="lv-LV" sz="1100" dirty="0">
                <a:solidFill>
                  <a:srgbClr val="000000"/>
                </a:solidFill>
              </a:rPr>
              <a:t>....................................................................................................................................................................6</a:t>
            </a:r>
            <a:endParaRPr lang="lv-LV" sz="1100" b="1" dirty="0">
              <a:solidFill>
                <a:srgbClr val="000000"/>
              </a:solidFill>
            </a:endParaRPr>
          </a:p>
          <a:p>
            <a:pPr marL="285750" indent="-285750">
              <a:lnSpc>
                <a:spcPct val="110000"/>
              </a:lnSpc>
              <a:spcBef>
                <a:spcPts val="600"/>
              </a:spcBef>
              <a:buAutoNum type="romanUcPeriod"/>
              <a:defRPr/>
            </a:pPr>
            <a:r>
              <a:rPr lang="lv-LV" sz="1200" b="1" dirty="0">
                <a:solidFill>
                  <a:srgbClr val="000000"/>
                </a:solidFill>
              </a:rPr>
              <a:t>APTAUJAS REZULTĀTI </a:t>
            </a:r>
          </a:p>
          <a:p>
            <a:pPr marL="266700" indent="-266700">
              <a:lnSpc>
                <a:spcPct val="110000"/>
              </a:lnSpc>
              <a:spcBef>
                <a:spcPts val="600"/>
              </a:spcBef>
              <a:defRPr/>
            </a:pPr>
            <a:r>
              <a:rPr lang="lv-LV" sz="1100" b="1" dirty="0">
                <a:solidFill>
                  <a:srgbClr val="000000"/>
                </a:solidFill>
              </a:rPr>
              <a:t>	</a:t>
            </a:r>
            <a:r>
              <a:rPr lang="en-US" sz="1100" b="1" dirty="0"/>
              <a:t>1</a:t>
            </a:r>
            <a:r>
              <a:rPr lang="lv-LV" sz="1100" b="1" dirty="0"/>
              <a:t>. Sportistu sociāli demogrāfiskais profils </a:t>
            </a:r>
            <a:r>
              <a:rPr lang="lv-LV" sz="1100" dirty="0">
                <a:solidFill>
                  <a:srgbClr val="000000"/>
                </a:solidFill>
              </a:rPr>
              <a:t>........................................................................................................................................17</a:t>
            </a:r>
            <a:endParaRPr lang="lv-LV" sz="1100" b="1" dirty="0"/>
          </a:p>
          <a:p>
            <a:pPr marL="266700" indent="-266700">
              <a:lnSpc>
                <a:spcPct val="110000"/>
              </a:lnSpc>
              <a:spcBef>
                <a:spcPts val="600"/>
              </a:spcBef>
              <a:defRPr/>
            </a:pPr>
            <a:r>
              <a:rPr lang="lv-LV" sz="1100" b="1" dirty="0"/>
              <a:t>	</a:t>
            </a:r>
            <a:r>
              <a:rPr lang="en-US" sz="1100" b="1" dirty="0"/>
              <a:t>2</a:t>
            </a:r>
            <a:r>
              <a:rPr lang="lv-LV" sz="1100" b="1" dirty="0"/>
              <a:t>. Dopinga kontroles pieredze</a:t>
            </a:r>
            <a:r>
              <a:rPr lang="lv-LV" sz="1100" dirty="0">
                <a:solidFill>
                  <a:srgbClr val="000000"/>
                </a:solidFill>
              </a:rPr>
              <a:t>............................................................................................................................................................21</a:t>
            </a:r>
            <a:endParaRPr lang="lv-LV" sz="1100" b="1" dirty="0"/>
          </a:p>
          <a:p>
            <a:pPr marL="266700" indent="-266700">
              <a:lnSpc>
                <a:spcPct val="110000"/>
              </a:lnSpc>
              <a:spcBef>
                <a:spcPts val="600"/>
              </a:spcBef>
              <a:defRPr/>
            </a:pPr>
            <a:r>
              <a:rPr lang="lv-LV" sz="1100" b="1" dirty="0">
                <a:solidFill>
                  <a:srgbClr val="000000"/>
                </a:solidFill>
              </a:rPr>
              <a:t>	</a:t>
            </a:r>
            <a:r>
              <a:rPr lang="en-US" sz="1100" b="1" dirty="0">
                <a:solidFill>
                  <a:srgbClr val="000000"/>
                </a:solidFill>
              </a:rPr>
              <a:t>3</a:t>
            </a:r>
            <a:r>
              <a:rPr lang="lv-LV" sz="1100" b="1" dirty="0">
                <a:solidFill>
                  <a:srgbClr val="000000"/>
                </a:solidFill>
              </a:rPr>
              <a:t>. Pienākums ziņot par savu atrašanās vietu</a:t>
            </a:r>
            <a:r>
              <a:rPr lang="lv-LV" sz="1100" dirty="0">
                <a:solidFill>
                  <a:srgbClr val="000000"/>
                </a:solidFill>
              </a:rPr>
              <a:t>.....................................................................................................................................30</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a:t>
            </a:r>
            <a:r>
              <a:rPr lang="en-US" sz="1100" b="1" dirty="0">
                <a:solidFill>
                  <a:srgbClr val="000000"/>
                </a:solidFill>
              </a:rPr>
              <a:t>4</a:t>
            </a:r>
            <a:r>
              <a:rPr lang="lv-LV" sz="1100" b="1" dirty="0">
                <a:solidFill>
                  <a:srgbClr val="000000"/>
                </a:solidFill>
              </a:rPr>
              <a:t>. TUE atļauju lietošanas pieredze </a:t>
            </a:r>
            <a:r>
              <a:rPr lang="lv-LV" sz="1100" dirty="0">
                <a:solidFill>
                  <a:srgbClr val="000000"/>
                </a:solidFill>
              </a:rPr>
              <a:t>....................................................................................................................................................38</a:t>
            </a:r>
            <a:endParaRPr lang="lv-LV" sz="1100" b="1" dirty="0"/>
          </a:p>
          <a:p>
            <a:pPr marL="266700" indent="-266700">
              <a:lnSpc>
                <a:spcPct val="110000"/>
              </a:lnSpc>
              <a:spcBef>
                <a:spcPts val="600"/>
              </a:spcBef>
              <a:defRPr/>
            </a:pPr>
            <a:r>
              <a:rPr lang="lv-LV" sz="1100" b="1" dirty="0">
                <a:solidFill>
                  <a:srgbClr val="000000"/>
                </a:solidFill>
              </a:rPr>
              <a:t>	5. Priekšstati par antidopinga noteikumiem un sportā aizliegtajām vielām un metodēm </a:t>
            </a:r>
            <a:r>
              <a:rPr lang="lv-LV" sz="1100" dirty="0">
                <a:solidFill>
                  <a:srgbClr val="000000"/>
                </a:solidFill>
              </a:rPr>
              <a:t>............................................................42</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6. Nozīmīgākās aktivitātes, lai novērstu dopinga lietošanu sportā </a:t>
            </a:r>
            <a:r>
              <a:rPr lang="lv-LV" sz="1100" dirty="0">
                <a:solidFill>
                  <a:srgbClr val="000000"/>
                </a:solidFill>
              </a:rPr>
              <a:t>.................................................................................................70</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7. Informētība par antidopinga tēmu </a:t>
            </a:r>
            <a:r>
              <a:rPr lang="lv-LV" sz="1100" dirty="0">
                <a:solidFill>
                  <a:srgbClr val="000000"/>
                </a:solidFill>
              </a:rPr>
              <a:t>................................................................................................................................................76</a:t>
            </a:r>
            <a:endParaRPr lang="lv-LV" sz="1100" b="1" dirty="0">
              <a:solidFill>
                <a:srgbClr val="000000"/>
              </a:solidFill>
            </a:endParaRPr>
          </a:p>
          <a:p>
            <a:pPr marL="266700" indent="-266700">
              <a:lnSpc>
                <a:spcPct val="110000"/>
              </a:lnSpc>
              <a:spcBef>
                <a:spcPts val="600"/>
              </a:spcBef>
              <a:defRPr/>
            </a:pPr>
            <a:r>
              <a:rPr lang="lv-LV" sz="1100" b="1" dirty="0"/>
              <a:t>		7.1. Antidopinga izglītības pieredze</a:t>
            </a:r>
            <a:r>
              <a:rPr lang="lv-LV" sz="1100" dirty="0">
                <a:solidFill>
                  <a:srgbClr val="000000"/>
                </a:solidFill>
              </a:rPr>
              <a:t>..............................................................................................................................................77</a:t>
            </a:r>
            <a:endParaRPr lang="lv-LV" sz="1100" b="1" dirty="0">
              <a:solidFill>
                <a:srgbClr val="000000"/>
              </a:solidFill>
            </a:endParaRPr>
          </a:p>
          <a:p>
            <a:pPr marL="266700" indent="-266700">
              <a:lnSpc>
                <a:spcPct val="110000"/>
              </a:lnSpc>
              <a:spcBef>
                <a:spcPts val="600"/>
              </a:spcBef>
              <a:defRPr/>
            </a:pPr>
            <a:r>
              <a:rPr lang="lv-LV" sz="1100" b="1" dirty="0"/>
              <a:t>		7.2. Nozīmīgākie informācijas avoti par </a:t>
            </a:r>
            <a:r>
              <a:rPr lang="lv-LV" sz="1100" b="1" dirty="0">
                <a:solidFill>
                  <a:srgbClr val="000000"/>
                </a:solidFill>
              </a:rPr>
              <a:t>antidopinga tēmu</a:t>
            </a:r>
            <a:r>
              <a:rPr lang="lv-LV" sz="1100" dirty="0">
                <a:solidFill>
                  <a:srgbClr val="000000"/>
                </a:solidFill>
              </a:rPr>
              <a:t>.........................................................................................................79</a:t>
            </a:r>
          </a:p>
          <a:p>
            <a:pPr marL="266700" indent="-266700">
              <a:lnSpc>
                <a:spcPct val="110000"/>
              </a:lnSpc>
              <a:spcBef>
                <a:spcPts val="600"/>
              </a:spcBef>
              <a:defRPr/>
            </a:pPr>
            <a:r>
              <a:rPr lang="lv-LV" sz="1100" b="1" dirty="0">
                <a:solidFill>
                  <a:srgbClr val="000000"/>
                </a:solidFill>
              </a:rPr>
              <a:t>		7.3. Apmierinātība ar informāciju par antidopinga tēmu </a:t>
            </a:r>
            <a:r>
              <a:rPr lang="lv-LV" sz="1100" dirty="0">
                <a:solidFill>
                  <a:srgbClr val="000000"/>
                </a:solidFill>
              </a:rPr>
              <a:t>...........................................................................................................83</a:t>
            </a:r>
          </a:p>
          <a:p>
            <a:pPr marL="266700" indent="-266700">
              <a:lnSpc>
                <a:spcPct val="110000"/>
              </a:lnSpc>
              <a:spcBef>
                <a:spcPts val="600"/>
              </a:spcBef>
              <a:defRPr/>
            </a:pPr>
            <a:r>
              <a:rPr lang="lv-LV" sz="1100" b="1" dirty="0">
                <a:solidFill>
                  <a:srgbClr val="000000"/>
                </a:solidFill>
              </a:rPr>
              <a:t>		7.4. Latvijas Antidopinga biroja iniciatīvas “Patiess Sports” atpazīstamība </a:t>
            </a:r>
            <a:r>
              <a:rPr lang="lv-LV" sz="1100" dirty="0">
                <a:solidFill>
                  <a:srgbClr val="000000"/>
                </a:solidFill>
              </a:rPr>
              <a:t>..............................................................................85</a:t>
            </a:r>
          </a:p>
          <a:p>
            <a:pPr marL="266700" indent="-266700">
              <a:lnSpc>
                <a:spcPct val="110000"/>
              </a:lnSpc>
              <a:spcBef>
                <a:spcPts val="600"/>
              </a:spcBef>
              <a:defRPr/>
            </a:pPr>
            <a:r>
              <a:rPr lang="lv-LV" sz="1100" b="1" dirty="0">
                <a:solidFill>
                  <a:srgbClr val="000000"/>
                </a:solidFill>
              </a:rPr>
              <a:t>		7.5. Ieteikumi sportistu izglītošanai un informēšanai par antidopinga jautājumiem </a:t>
            </a:r>
            <a:r>
              <a:rPr lang="lv-LV" sz="1100" dirty="0">
                <a:solidFill>
                  <a:srgbClr val="000000"/>
                </a:solidFill>
              </a:rPr>
              <a:t>...............................................................87</a:t>
            </a:r>
          </a:p>
          <a:p>
            <a:pPr marL="266700" indent="-266700">
              <a:lnSpc>
                <a:spcPct val="110000"/>
              </a:lnSpc>
              <a:spcBef>
                <a:spcPts val="600"/>
              </a:spcBef>
              <a:defRPr/>
            </a:pPr>
            <a:r>
              <a:rPr lang="lv-LV" sz="1100" b="1" dirty="0">
                <a:solidFill>
                  <a:srgbClr val="000000"/>
                </a:solidFill>
              </a:rPr>
              <a:t>	8. Uztura bagātinātāju lietošana</a:t>
            </a:r>
            <a:r>
              <a:rPr lang="lv-LV" sz="1100" dirty="0">
                <a:solidFill>
                  <a:srgbClr val="000000"/>
                </a:solidFill>
              </a:rPr>
              <a:t>........................................................................................................................................................88</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9. Saskarsmes pieredze ar dopinga lietošanu sportā </a:t>
            </a:r>
            <a:r>
              <a:rPr lang="lv-LV" sz="1100" dirty="0">
                <a:solidFill>
                  <a:srgbClr val="000000"/>
                </a:solidFill>
              </a:rPr>
              <a:t>........................................................................................................................96</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10. Saskarsmes pieredze ar nepiedienīgu attieksmi un uzvedību </a:t>
            </a:r>
            <a:r>
              <a:rPr lang="lv-LV" sz="1100" dirty="0">
                <a:solidFill>
                  <a:srgbClr val="000000"/>
                </a:solidFill>
              </a:rPr>
              <a:t>..................................................................................................111</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11. Aptaujas vērtējums </a:t>
            </a:r>
            <a:r>
              <a:rPr lang="lv-LV" sz="1100" dirty="0">
                <a:solidFill>
                  <a:srgbClr val="000000"/>
                </a:solidFill>
              </a:rPr>
              <a:t>....................................................................................................................................................................121</a:t>
            </a:r>
            <a:endParaRPr lang="lv-LV" sz="1100" b="1" dirty="0">
              <a:solidFill>
                <a:srgbClr val="000000"/>
              </a:solidFill>
            </a:endParaRPr>
          </a:p>
          <a:p>
            <a:pPr marL="266700" indent="-266700">
              <a:lnSpc>
                <a:spcPct val="110000"/>
              </a:lnSpc>
              <a:spcBef>
                <a:spcPts val="600"/>
              </a:spcBef>
              <a:defRPr/>
            </a:pP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a:t>
            </a:r>
          </a:p>
        </p:txBody>
      </p:sp>
    </p:spTree>
    <p:extLst>
      <p:ext uri="{BB962C8B-B14F-4D97-AF65-F5344CB8AC3E}">
        <p14:creationId xmlns:p14="http://schemas.microsoft.com/office/powerpoint/2010/main" val="324129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918A-18FA-91A7-B04C-DEEFA244B5BD}"/>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Piedalīšanās pārstāvētā sporta veida federācijas rīkotajās sacensībās</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9FD7882C-6B22-847C-E5E9-FB3008AA4B84}"/>
              </a:ext>
            </a:extLst>
          </p:cNvPr>
          <p:cNvSpPr txBox="1">
            <a:spLocks/>
          </p:cNvSpPr>
          <p:nvPr/>
        </p:nvSpPr>
        <p:spPr>
          <a:xfrm>
            <a:off x="406517" y="588970"/>
            <a:ext cx="3946027" cy="339746"/>
          </a:xfrm>
          <a:prstGeom prst="rect">
            <a:avLst/>
          </a:prstGeom>
        </p:spPr>
        <p:txBody>
          <a:bodyPr/>
          <a:lstStyle/>
          <a:p>
            <a:pPr lvl="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Vai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pēdējo</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12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mēnešu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laikā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esat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piedalījies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usies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veida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federācijas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rīkotajās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sacensībās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B88E2DA4-CDB7-5BB4-D0D5-81FF096012ED}"/>
              </a:ext>
            </a:extLst>
          </p:cNvPr>
          <p:cNvGraphicFramePr/>
          <p:nvPr>
            <p:extLst>
              <p:ext uri="{D42A27DB-BD31-4B8C-83A1-F6EECF244321}">
                <p14:modId xmlns:p14="http://schemas.microsoft.com/office/powerpoint/2010/main" val="3408664312"/>
              </p:ext>
            </p:extLst>
          </p:nvPr>
        </p:nvGraphicFramePr>
        <p:xfrm>
          <a:off x="210312" y="1459774"/>
          <a:ext cx="4361688" cy="22892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D405F16-3A14-A759-2F60-1987D42B9056}"/>
              </a:ext>
            </a:extLst>
          </p:cNvPr>
          <p:cNvSpPr txBox="1"/>
          <p:nvPr/>
        </p:nvSpPr>
        <p:spPr>
          <a:xfrm>
            <a:off x="1446290" y="4706410"/>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1594FF51-A86B-5D03-719E-F2D0B2719543}"/>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lv-LV" sz="1200" b="0" i="0" u="none" strike="noStrike" kern="1200" cap="none" spc="0" normalizeH="0" baseline="0" noProof="0" dirty="0">
              <a:ln>
                <a:noFill/>
              </a:ln>
              <a:effectLst/>
              <a:uLnTx/>
              <a:uFillTx/>
              <a:latin typeface="+mn-lt"/>
              <a:ea typeface="+mn-ea"/>
              <a:cs typeface="+mn-cs"/>
            </a:endParaRPr>
          </a:p>
        </p:txBody>
      </p:sp>
      <p:graphicFrame>
        <p:nvGraphicFramePr>
          <p:cNvPr id="7" name="Chart 6">
            <a:extLst>
              <a:ext uri="{FF2B5EF4-FFF2-40B4-BE49-F238E27FC236}">
                <a16:creationId xmlns:a16="http://schemas.microsoft.com/office/drawing/2014/main" id="{268E9FC4-89F4-D38D-485D-B920E98E492E}"/>
              </a:ext>
            </a:extLst>
          </p:cNvPr>
          <p:cNvGraphicFramePr/>
          <p:nvPr>
            <p:extLst>
              <p:ext uri="{D42A27DB-BD31-4B8C-83A1-F6EECF244321}">
                <p14:modId xmlns:p14="http://schemas.microsoft.com/office/powerpoint/2010/main" val="3401649396"/>
              </p:ext>
            </p:extLst>
          </p:nvPr>
        </p:nvGraphicFramePr>
        <p:xfrm>
          <a:off x="4680750" y="1060704"/>
          <a:ext cx="4453128" cy="51025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86E812E2-FE2C-4055-A9C1-AEE204BB8840}"/>
              </a:ext>
            </a:extLst>
          </p:cNvPr>
          <p:cNvSpPr txBox="1">
            <a:spLocks/>
          </p:cNvSpPr>
          <p:nvPr/>
        </p:nvSpPr>
        <p:spPr>
          <a:xfrm>
            <a:off x="4680750" y="601471"/>
            <a:ext cx="4362666" cy="446117"/>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Pēdējo 12 mēnešu laikā ir piedalījies pārstāvētā sporta veida federācijas rīkotajās sporta sacensībās</a:t>
            </a:r>
          </a:p>
        </p:txBody>
      </p:sp>
    </p:spTree>
    <p:extLst>
      <p:ext uri="{BB962C8B-B14F-4D97-AF65-F5344CB8AC3E}">
        <p14:creationId xmlns:p14="http://schemas.microsoft.com/office/powerpoint/2010/main" val="72170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810D3A0-C1D4-683B-58A0-AAFE772DD596}"/>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en-US" sz="2400" dirty="0">
                <a:solidFill>
                  <a:srgbClr val="990033"/>
                </a:solidFill>
                <a:effectLst>
                  <a:outerShdw blurRad="38100" dist="38100" dir="2700000" algn="tl">
                    <a:srgbClr val="C0C0C0"/>
                  </a:outerShdw>
                </a:effectLst>
                <a:latin typeface="+mj-lt"/>
              </a:rPr>
              <a:t>2</a:t>
            </a:r>
            <a:r>
              <a:rPr lang="lv-LV" sz="2400" dirty="0">
                <a:solidFill>
                  <a:srgbClr val="990033"/>
                </a:solidFill>
                <a:effectLst>
                  <a:outerShdw blurRad="38100" dist="38100" dir="2700000" algn="tl">
                    <a:srgbClr val="C0C0C0"/>
                  </a:outerShdw>
                </a:effectLst>
                <a:latin typeface="+mj-lt"/>
              </a:rPr>
              <a:t>. Dopinga kontroles pieredze</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0FEED627-9E70-3E94-4279-8C4BC4578BE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88863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CE6166B-5D70-2FEA-B1A8-F3A7E80AEAD8}"/>
              </a:ext>
            </a:extLst>
          </p:cNvPr>
          <p:cNvGraphicFramePr/>
          <p:nvPr>
            <p:extLst>
              <p:ext uri="{D42A27DB-BD31-4B8C-83A1-F6EECF244321}">
                <p14:modId xmlns:p14="http://schemas.microsoft.com/office/powerpoint/2010/main" val="1390849866"/>
              </p:ext>
            </p:extLst>
          </p:nvPr>
        </p:nvGraphicFramePr>
        <p:xfrm>
          <a:off x="4542134" y="655102"/>
          <a:ext cx="4386020" cy="26733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860077AD-7608-0F9D-FD3C-7A41527B4BA8}"/>
              </a:ext>
            </a:extLst>
          </p:cNvPr>
          <p:cNvGraphicFramePr/>
          <p:nvPr>
            <p:extLst>
              <p:ext uri="{D42A27DB-BD31-4B8C-83A1-F6EECF244321}">
                <p14:modId xmlns:p14="http://schemas.microsoft.com/office/powerpoint/2010/main" val="716348108"/>
              </p:ext>
            </p:extLst>
          </p:nvPr>
        </p:nvGraphicFramePr>
        <p:xfrm>
          <a:off x="352127" y="1195939"/>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CA0BF07-7710-8877-2E9F-9F90F02E84ED}"/>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Dopinga kontroles pieredze</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6" name="Text Placeholder 4">
            <a:extLst>
              <a:ext uri="{FF2B5EF4-FFF2-40B4-BE49-F238E27FC236}">
                <a16:creationId xmlns:a16="http://schemas.microsoft.com/office/drawing/2014/main" id="{26D8E4A4-FCCB-5016-8581-4258057F575C}"/>
              </a:ext>
            </a:extLst>
          </p:cNvPr>
          <p:cNvSpPr txBox="1">
            <a:spLocks/>
          </p:cNvSpPr>
          <p:nvPr/>
        </p:nvSpPr>
        <p:spPr>
          <a:xfrm>
            <a:off x="406517" y="588970"/>
            <a:ext cx="3946027" cy="339746"/>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Cik bieži Jūs esat ticis/-</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usi</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uzaicināts/-a uz dopinga kontroli pēdējo 12 mēnešu laikā?</a:t>
            </a:r>
          </a:p>
        </p:txBody>
      </p:sp>
      <p:sp>
        <p:nvSpPr>
          <p:cNvPr id="7" name="TextBox 6">
            <a:extLst>
              <a:ext uri="{FF2B5EF4-FFF2-40B4-BE49-F238E27FC236}">
                <a16:creationId xmlns:a16="http://schemas.microsoft.com/office/drawing/2014/main" id="{B8583085-A4C3-1555-8DE0-4D37858C3BF2}"/>
              </a:ext>
            </a:extLst>
          </p:cNvPr>
          <p:cNvSpPr txBox="1"/>
          <p:nvPr/>
        </p:nvSpPr>
        <p:spPr>
          <a:xfrm>
            <a:off x="1048918" y="5000429"/>
            <a:ext cx="2467342" cy="246221"/>
          </a:xfrm>
          <a:prstGeom prst="rect">
            <a:avLst/>
          </a:prstGeom>
          <a:noFill/>
        </p:spPr>
        <p:txBody>
          <a:bodyPr wrap="none" rtlCol="0">
            <a:spAutoFit/>
          </a:bodyPr>
          <a:lstStyle/>
          <a:p>
            <a:r>
              <a:rPr lang="lv-LV" sz="1000" dirty="0"/>
              <a:t>Bāze: visi aptaujas dalībnieki, 2025: n= 311</a:t>
            </a:r>
          </a:p>
        </p:txBody>
      </p:sp>
      <p:sp>
        <p:nvSpPr>
          <p:cNvPr id="2" name="Slide Number Placeholder 1">
            <a:extLst>
              <a:ext uri="{FF2B5EF4-FFF2-40B4-BE49-F238E27FC236}">
                <a16:creationId xmlns:a16="http://schemas.microsoft.com/office/drawing/2014/main" id="{51943796-7229-FFB4-FC66-275911B2AADC}"/>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lv-LV" sz="1200" b="0" i="0" u="none" strike="noStrike" kern="1200" cap="none" spc="0" normalizeH="0" baseline="0" noProof="0" dirty="0">
              <a:ln>
                <a:noFill/>
              </a:ln>
              <a:effectLst/>
              <a:uLnTx/>
              <a:uFillTx/>
              <a:latin typeface="+mn-lt"/>
              <a:ea typeface="+mn-ea"/>
              <a:cs typeface="+mn-cs"/>
            </a:endParaRPr>
          </a:p>
        </p:txBody>
      </p:sp>
      <p:graphicFrame>
        <p:nvGraphicFramePr>
          <p:cNvPr id="8" name="Chart 7">
            <a:extLst>
              <a:ext uri="{FF2B5EF4-FFF2-40B4-BE49-F238E27FC236}">
                <a16:creationId xmlns:a16="http://schemas.microsoft.com/office/drawing/2014/main" id="{D0556743-3F62-5FEA-B3CB-96EB6F3D199D}"/>
              </a:ext>
            </a:extLst>
          </p:cNvPr>
          <p:cNvGraphicFramePr/>
          <p:nvPr>
            <p:extLst>
              <p:ext uri="{D42A27DB-BD31-4B8C-83A1-F6EECF244321}">
                <p14:modId xmlns:p14="http://schemas.microsoft.com/office/powerpoint/2010/main" val="186550689"/>
              </p:ext>
            </p:extLst>
          </p:nvPr>
        </p:nvGraphicFramePr>
        <p:xfrm>
          <a:off x="4686313" y="3977640"/>
          <a:ext cx="4105560" cy="17556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a:extLst>
              <a:ext uri="{FF2B5EF4-FFF2-40B4-BE49-F238E27FC236}">
                <a16:creationId xmlns:a16="http://schemas.microsoft.com/office/drawing/2014/main" id="{D7186A33-768C-9B48-4348-04DAEC19EFC9}"/>
              </a:ext>
            </a:extLst>
          </p:cNvPr>
          <p:cNvSpPr txBox="1">
            <a:spLocks/>
          </p:cNvSpPr>
          <p:nvPr/>
        </p:nvSpPr>
        <p:spPr>
          <a:xfrm>
            <a:off x="5157146" y="3525684"/>
            <a:ext cx="3634727" cy="446117"/>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Vidējais dopinga kontroļu skaits respondentu vidū, kuri ir tikuši aicināti uz dopinga kontroli pēdējo 12 mēnešu laikā </a:t>
            </a:r>
          </a:p>
        </p:txBody>
      </p:sp>
    </p:spTree>
    <p:extLst>
      <p:ext uri="{BB962C8B-B14F-4D97-AF65-F5344CB8AC3E}">
        <p14:creationId xmlns:p14="http://schemas.microsoft.com/office/powerpoint/2010/main" val="2242914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7F78EE9-AB31-6732-864B-9EB7941A9D58}"/>
              </a:ext>
            </a:extLst>
          </p:cNvPr>
          <p:cNvGraphicFramePr/>
          <p:nvPr>
            <p:extLst>
              <p:ext uri="{D42A27DB-BD31-4B8C-83A1-F6EECF244321}">
                <p14:modId xmlns:p14="http://schemas.microsoft.com/office/powerpoint/2010/main" val="3019188937"/>
              </p:ext>
            </p:extLst>
          </p:nvPr>
        </p:nvGraphicFramePr>
        <p:xfrm>
          <a:off x="1690840" y="905256"/>
          <a:ext cx="7177062" cy="490118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7DAB60F7-0F60-D6A7-482F-E37BB583DA26}"/>
              </a:ext>
            </a:extLst>
          </p:cNvPr>
          <p:cNvSpPr txBox="1">
            <a:spLocks/>
          </p:cNvSpPr>
          <p:nvPr/>
        </p:nvSpPr>
        <p:spPr>
          <a:xfrm>
            <a:off x="285751" y="8798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Dopinga kontroles pieredze</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1C7483C0-629D-F3BD-F861-D384794D25E6}"/>
              </a:ext>
            </a:extLst>
          </p:cNvPr>
          <p:cNvSpPr txBox="1">
            <a:spLocks/>
          </p:cNvSpPr>
          <p:nvPr/>
        </p:nvSpPr>
        <p:spPr>
          <a:xfrm>
            <a:off x="388229" y="488386"/>
            <a:ext cx="7746359" cy="339746"/>
          </a:xfrm>
          <a:prstGeom prst="rect">
            <a:avLst/>
          </a:prstGeom>
        </p:spPr>
        <p:txBody>
          <a:bodyPr/>
          <a:lstStyle/>
          <a:p>
            <a:pPr marL="342900" lvl="0" indent="-34290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ticis/-</a:t>
            </a:r>
            <a:r>
              <a:rPr kumimoji="0" lang="lv-LV" sz="1100" b="1" i="0" u="none" strike="noStrike" kern="1200" cap="none" spc="0" normalizeH="0" baseline="0" noProof="0" dirty="0" err="1">
                <a:ln>
                  <a:noFill/>
                </a:ln>
                <a:solidFill>
                  <a:schemeClr val="accent1">
                    <a:lumMod val="50000"/>
                  </a:schemeClr>
                </a:solidFill>
                <a:effectLst/>
                <a:uLnTx/>
                <a:uFillTx/>
                <a:latin typeface="+mn-lt"/>
                <a:ea typeface="+mn-ea"/>
                <a:cs typeface="+mn-cs"/>
              </a:rPr>
              <a:t>usi</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uzaicināts/-a uz dopinga kontroli pēdējo 12 mēnešu laikā</a:t>
            </a:r>
          </a:p>
        </p:txBody>
      </p:sp>
      <p:sp>
        <p:nvSpPr>
          <p:cNvPr id="5" name="TextBox 4">
            <a:extLst>
              <a:ext uri="{FF2B5EF4-FFF2-40B4-BE49-F238E27FC236}">
                <a16:creationId xmlns:a16="http://schemas.microsoft.com/office/drawing/2014/main" id="{BB0E4869-557D-05F4-B018-BB8B13DC5826}"/>
              </a:ext>
            </a:extLst>
          </p:cNvPr>
          <p:cNvSpPr txBox="1"/>
          <p:nvPr/>
        </p:nvSpPr>
        <p:spPr>
          <a:xfrm>
            <a:off x="3966288" y="6054479"/>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99D95F5D-9802-52DC-2067-64882CB61D5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958307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9149CDD-F482-4C6A-6302-144E68DA08C7}"/>
              </a:ext>
            </a:extLst>
          </p:cNvPr>
          <p:cNvGraphicFramePr/>
          <p:nvPr>
            <p:extLst>
              <p:ext uri="{D42A27DB-BD31-4B8C-83A1-F6EECF244321}">
                <p14:modId xmlns:p14="http://schemas.microsoft.com/office/powerpoint/2010/main" val="997724916"/>
              </p:ext>
            </p:extLst>
          </p:nvPr>
        </p:nvGraphicFramePr>
        <p:xfrm>
          <a:off x="4542134" y="1139734"/>
          <a:ext cx="4386020" cy="26275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15702AA8-0693-D42B-42A3-DC9FE792C2D1}"/>
              </a:ext>
            </a:extLst>
          </p:cNvPr>
          <p:cNvGraphicFramePr/>
          <p:nvPr>
            <p:extLst>
              <p:ext uri="{D42A27DB-BD31-4B8C-83A1-F6EECF244321}">
                <p14:modId xmlns:p14="http://schemas.microsoft.com/office/powerpoint/2010/main" val="1799590647"/>
              </p:ext>
            </p:extLst>
          </p:nvPr>
        </p:nvGraphicFramePr>
        <p:xfrm>
          <a:off x="352127" y="1195939"/>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7A885AB-945D-1BB2-9A0B-F958F5FF8E82}"/>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Dopinga kontroles pieredze</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6" name="Text Placeholder 4">
            <a:extLst>
              <a:ext uri="{FF2B5EF4-FFF2-40B4-BE49-F238E27FC236}">
                <a16:creationId xmlns:a16="http://schemas.microsoft.com/office/drawing/2014/main" id="{06D6D341-E95F-33A6-3280-8D7874D6E12D}"/>
              </a:ext>
            </a:extLst>
          </p:cNvPr>
          <p:cNvSpPr txBox="1">
            <a:spLocks/>
          </p:cNvSpPr>
          <p:nvPr/>
        </p:nvSpPr>
        <p:spPr>
          <a:xfrm>
            <a:off x="406517" y="588970"/>
            <a:ext cx="8569324" cy="339746"/>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Cik bieži  pēdējo 12 mēnešu laikā Jums  tika veikta dopinga kontrole ārpus sacensībām (piemēram, treniņā, treniņnometnē vai mājās)?</a:t>
            </a:r>
          </a:p>
        </p:txBody>
      </p:sp>
      <p:sp>
        <p:nvSpPr>
          <p:cNvPr id="7" name="TextBox 6">
            <a:extLst>
              <a:ext uri="{FF2B5EF4-FFF2-40B4-BE49-F238E27FC236}">
                <a16:creationId xmlns:a16="http://schemas.microsoft.com/office/drawing/2014/main" id="{2E62E2CE-714B-C72C-5CE2-3D66ABC75D67}"/>
              </a:ext>
            </a:extLst>
          </p:cNvPr>
          <p:cNvSpPr txBox="1"/>
          <p:nvPr/>
        </p:nvSpPr>
        <p:spPr>
          <a:xfrm>
            <a:off x="998700" y="4577494"/>
            <a:ext cx="2703033" cy="400110"/>
          </a:xfrm>
          <a:prstGeom prst="rect">
            <a:avLst/>
          </a:prstGeom>
          <a:noFill/>
        </p:spPr>
        <p:txBody>
          <a:bodyPr wrap="square" rtlCol="0">
            <a:spAutoFit/>
          </a:bodyPr>
          <a:lstStyle/>
          <a:p>
            <a:r>
              <a:rPr lang="lv-LV" sz="1000" dirty="0"/>
              <a:t>Bāze: respondenti, kuri pēdējo 12 mēnešu laikā ir aicināti uz dopinga kontroli, 2025: n= 49</a:t>
            </a:r>
          </a:p>
        </p:txBody>
      </p:sp>
      <p:sp>
        <p:nvSpPr>
          <p:cNvPr id="2" name="Slide Number Placeholder 1">
            <a:extLst>
              <a:ext uri="{FF2B5EF4-FFF2-40B4-BE49-F238E27FC236}">
                <a16:creationId xmlns:a16="http://schemas.microsoft.com/office/drawing/2014/main" id="{1DAF9CF4-37CD-0AE9-5821-0C25DD0DCFC3}"/>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lv-LV" sz="1200" b="0" i="0" u="none" strike="noStrike" kern="1200" cap="none" spc="0" normalizeH="0" baseline="0" noProof="0" dirty="0">
              <a:ln>
                <a:noFill/>
              </a:ln>
              <a:effectLst/>
              <a:uLnTx/>
              <a:uFillTx/>
              <a:latin typeface="+mn-lt"/>
              <a:ea typeface="+mn-ea"/>
              <a:cs typeface="+mn-cs"/>
            </a:endParaRPr>
          </a:p>
        </p:txBody>
      </p:sp>
      <p:graphicFrame>
        <p:nvGraphicFramePr>
          <p:cNvPr id="8" name="Chart 7">
            <a:extLst>
              <a:ext uri="{FF2B5EF4-FFF2-40B4-BE49-F238E27FC236}">
                <a16:creationId xmlns:a16="http://schemas.microsoft.com/office/drawing/2014/main" id="{A921332C-EACE-CE4F-2694-13B899F4D5B1}"/>
              </a:ext>
            </a:extLst>
          </p:cNvPr>
          <p:cNvGraphicFramePr/>
          <p:nvPr>
            <p:extLst>
              <p:ext uri="{D42A27DB-BD31-4B8C-83A1-F6EECF244321}">
                <p14:modId xmlns:p14="http://schemas.microsoft.com/office/powerpoint/2010/main" val="4006417579"/>
              </p:ext>
            </p:extLst>
          </p:nvPr>
        </p:nvGraphicFramePr>
        <p:xfrm>
          <a:off x="4686313" y="4379976"/>
          <a:ext cx="4105560" cy="17556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a:extLst>
              <a:ext uri="{FF2B5EF4-FFF2-40B4-BE49-F238E27FC236}">
                <a16:creationId xmlns:a16="http://schemas.microsoft.com/office/drawing/2014/main" id="{0A46B07F-5CF6-E171-90EC-231A2FD61451}"/>
              </a:ext>
            </a:extLst>
          </p:cNvPr>
          <p:cNvSpPr txBox="1">
            <a:spLocks/>
          </p:cNvSpPr>
          <p:nvPr/>
        </p:nvSpPr>
        <p:spPr>
          <a:xfrm>
            <a:off x="4754880" y="3928020"/>
            <a:ext cx="4220961" cy="446117"/>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Vidējais dopinga kontroļu skaits respondentu vidū, kuri ir tikuši aicināti uz dopinga kontroli ārpus sacensībām pēdējo 12 mēnešu laikā </a:t>
            </a:r>
          </a:p>
        </p:txBody>
      </p:sp>
    </p:spTree>
    <p:extLst>
      <p:ext uri="{BB962C8B-B14F-4D97-AF65-F5344CB8AC3E}">
        <p14:creationId xmlns:p14="http://schemas.microsoft.com/office/powerpoint/2010/main" val="2862480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C254D53-6858-C747-C783-EE0D39112151}"/>
              </a:ext>
            </a:extLst>
          </p:cNvPr>
          <p:cNvGraphicFramePr/>
          <p:nvPr>
            <p:extLst>
              <p:ext uri="{D42A27DB-BD31-4B8C-83A1-F6EECF244321}">
                <p14:modId xmlns:p14="http://schemas.microsoft.com/office/powerpoint/2010/main" val="696644648"/>
              </p:ext>
            </p:extLst>
          </p:nvPr>
        </p:nvGraphicFramePr>
        <p:xfrm>
          <a:off x="4542134" y="645958"/>
          <a:ext cx="4386020" cy="254529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BC04A6C6-0B5C-9597-AC36-1B2D6DB2A0F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Dopinga kontroles pieredze</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8E711FB6-E1B6-CA9A-5E02-1CEB5A2CCD80}"/>
              </a:ext>
            </a:extLst>
          </p:cNvPr>
          <p:cNvSpPr txBox="1">
            <a:spLocks/>
          </p:cNvSpPr>
          <p:nvPr/>
        </p:nvSpPr>
        <p:spPr>
          <a:xfrm>
            <a:off x="406517" y="588969"/>
            <a:ext cx="3645813" cy="446117"/>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Cik reizes Jums ir tikusi veikta dopinga kontrole visā Jūsu sportiskās karjeras laikā?</a:t>
            </a:r>
          </a:p>
        </p:txBody>
      </p:sp>
      <p:graphicFrame>
        <p:nvGraphicFramePr>
          <p:cNvPr id="7" name="Chart 6">
            <a:extLst>
              <a:ext uri="{FF2B5EF4-FFF2-40B4-BE49-F238E27FC236}">
                <a16:creationId xmlns:a16="http://schemas.microsoft.com/office/drawing/2014/main" id="{B5E562E1-6E12-C272-473F-FC87489C7951}"/>
              </a:ext>
            </a:extLst>
          </p:cNvPr>
          <p:cNvGraphicFramePr/>
          <p:nvPr>
            <p:extLst>
              <p:ext uri="{D42A27DB-BD31-4B8C-83A1-F6EECF244321}">
                <p14:modId xmlns:p14="http://schemas.microsoft.com/office/powerpoint/2010/main" val="978708175"/>
              </p:ext>
            </p:extLst>
          </p:nvPr>
        </p:nvGraphicFramePr>
        <p:xfrm>
          <a:off x="285751" y="1211914"/>
          <a:ext cx="4185665" cy="464024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4D31D79-DE61-803D-8BD5-3583B25C77BB}"/>
              </a:ext>
            </a:extLst>
          </p:cNvPr>
          <p:cNvSpPr txBox="1"/>
          <p:nvPr/>
        </p:nvSpPr>
        <p:spPr>
          <a:xfrm>
            <a:off x="2074382" y="6028988"/>
            <a:ext cx="2401619" cy="246221"/>
          </a:xfrm>
          <a:prstGeom prst="rect">
            <a:avLst/>
          </a:prstGeom>
          <a:noFill/>
        </p:spPr>
        <p:txBody>
          <a:bodyPr wrap="none" rtlCol="0">
            <a:spAutoFit/>
          </a:bodyPr>
          <a:lstStyle/>
          <a:p>
            <a:r>
              <a:rPr lang="lv-LV" sz="1000" dirty="0"/>
              <a:t>Bāze: visi aptaujas dalībnieki, 2025: n= 311</a:t>
            </a:r>
          </a:p>
        </p:txBody>
      </p:sp>
      <p:sp>
        <p:nvSpPr>
          <p:cNvPr id="3" name="Slide Number Placeholder 1">
            <a:extLst>
              <a:ext uri="{FF2B5EF4-FFF2-40B4-BE49-F238E27FC236}">
                <a16:creationId xmlns:a16="http://schemas.microsoft.com/office/drawing/2014/main" id="{435AF159-082D-3C14-FD9C-C39497CD9C47}"/>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lv-LV" sz="1200" b="0" i="0" u="none" strike="noStrike" kern="1200" cap="none" spc="0" normalizeH="0" baseline="0" noProof="0" dirty="0">
              <a:ln>
                <a:noFill/>
              </a:ln>
              <a:effectLst/>
              <a:uLnTx/>
              <a:uFillTx/>
              <a:latin typeface="+mn-lt"/>
              <a:ea typeface="+mn-ea"/>
              <a:cs typeface="+mn-cs"/>
            </a:endParaRPr>
          </a:p>
        </p:txBody>
      </p:sp>
      <p:graphicFrame>
        <p:nvGraphicFramePr>
          <p:cNvPr id="6" name="Chart 5">
            <a:extLst>
              <a:ext uri="{FF2B5EF4-FFF2-40B4-BE49-F238E27FC236}">
                <a16:creationId xmlns:a16="http://schemas.microsoft.com/office/drawing/2014/main" id="{902FFFBA-F0DF-A45C-715B-B64C96AF31B2}"/>
              </a:ext>
            </a:extLst>
          </p:cNvPr>
          <p:cNvGraphicFramePr/>
          <p:nvPr>
            <p:extLst>
              <p:ext uri="{D42A27DB-BD31-4B8C-83A1-F6EECF244321}">
                <p14:modId xmlns:p14="http://schemas.microsoft.com/office/powerpoint/2010/main" val="2043766655"/>
              </p:ext>
            </p:extLst>
          </p:nvPr>
        </p:nvGraphicFramePr>
        <p:xfrm>
          <a:off x="4686313" y="3977640"/>
          <a:ext cx="4105560" cy="17556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a:extLst>
              <a:ext uri="{FF2B5EF4-FFF2-40B4-BE49-F238E27FC236}">
                <a16:creationId xmlns:a16="http://schemas.microsoft.com/office/drawing/2014/main" id="{0B93AA27-3F61-45FD-1C09-6D2D4E619386}"/>
              </a:ext>
            </a:extLst>
          </p:cNvPr>
          <p:cNvSpPr txBox="1">
            <a:spLocks/>
          </p:cNvSpPr>
          <p:nvPr/>
        </p:nvSpPr>
        <p:spPr>
          <a:xfrm>
            <a:off x="5157146" y="3525684"/>
            <a:ext cx="3634727" cy="446117"/>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Vidējais dopinga kontroļu skaits visas karjeras laikā respondentu vidū, kuri ir tikuši aicināti uz dopinga kontroli</a:t>
            </a:r>
          </a:p>
        </p:txBody>
      </p:sp>
    </p:spTree>
    <p:extLst>
      <p:ext uri="{BB962C8B-B14F-4D97-AF65-F5344CB8AC3E}">
        <p14:creationId xmlns:p14="http://schemas.microsoft.com/office/powerpoint/2010/main" val="177104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1762458-4ACD-8AB7-5C2D-423D3477A69E}"/>
              </a:ext>
            </a:extLst>
          </p:cNvPr>
          <p:cNvGraphicFramePr/>
          <p:nvPr>
            <p:extLst>
              <p:ext uri="{D42A27DB-BD31-4B8C-83A1-F6EECF244321}">
                <p14:modId xmlns:p14="http://schemas.microsoft.com/office/powerpoint/2010/main" val="2535250079"/>
              </p:ext>
            </p:extLst>
          </p:nvPr>
        </p:nvGraphicFramePr>
        <p:xfrm>
          <a:off x="4542134" y="938566"/>
          <a:ext cx="4386020" cy="267331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7FF84F2B-E890-A4A9-CF94-9EF7199E868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Dopinga kontroles pieredze</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6F9C6CF3-E1AE-A2C8-12CF-2CA0513ED996}"/>
              </a:ext>
            </a:extLst>
          </p:cNvPr>
          <p:cNvSpPr txBox="1">
            <a:spLocks/>
          </p:cNvSpPr>
          <p:nvPr/>
        </p:nvSpPr>
        <p:spPr>
          <a:xfrm>
            <a:off x="397372" y="588970"/>
            <a:ext cx="8569325" cy="339746"/>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Cik bieži dopinga kontrole visas Jūsu sportiskās karjeras laikā notika ārpus sacensībām (piemēram, treniņā, treniņnometnē vai mājās)?</a:t>
            </a:r>
          </a:p>
        </p:txBody>
      </p:sp>
      <p:graphicFrame>
        <p:nvGraphicFramePr>
          <p:cNvPr id="5" name="Chart 4">
            <a:extLst>
              <a:ext uri="{FF2B5EF4-FFF2-40B4-BE49-F238E27FC236}">
                <a16:creationId xmlns:a16="http://schemas.microsoft.com/office/drawing/2014/main" id="{678EE7C3-1168-296B-A150-A6D491002ADB}"/>
              </a:ext>
            </a:extLst>
          </p:cNvPr>
          <p:cNvGraphicFramePr/>
          <p:nvPr>
            <p:extLst>
              <p:ext uri="{D42A27DB-BD31-4B8C-83A1-F6EECF244321}">
                <p14:modId xmlns:p14="http://schemas.microsoft.com/office/powerpoint/2010/main" val="2794259990"/>
              </p:ext>
            </p:extLst>
          </p:nvPr>
        </p:nvGraphicFramePr>
        <p:xfrm>
          <a:off x="285751" y="1001602"/>
          <a:ext cx="4185665" cy="46402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6503EA1-3E43-EED0-C18D-D44FA8EC3EA5}"/>
              </a:ext>
            </a:extLst>
          </p:cNvPr>
          <p:cNvSpPr txBox="1"/>
          <p:nvPr/>
        </p:nvSpPr>
        <p:spPr>
          <a:xfrm>
            <a:off x="1377798" y="5745147"/>
            <a:ext cx="2870136" cy="553998"/>
          </a:xfrm>
          <a:prstGeom prst="rect">
            <a:avLst/>
          </a:prstGeom>
          <a:noFill/>
        </p:spPr>
        <p:txBody>
          <a:bodyPr wrap="square" rtlCol="0">
            <a:spAutoFit/>
          </a:bodyPr>
          <a:lstStyle/>
          <a:p>
            <a:r>
              <a:rPr lang="lv-LV" sz="1000" dirty="0"/>
              <a:t>Bāze: respondenti, kuriem vismaz reizi visās sportiskās karjeras laikā ir veikta dopinga kontrole, 2025: n= 151</a:t>
            </a:r>
          </a:p>
        </p:txBody>
      </p:sp>
      <p:sp>
        <p:nvSpPr>
          <p:cNvPr id="7" name="Slide Number Placeholder 1">
            <a:extLst>
              <a:ext uri="{FF2B5EF4-FFF2-40B4-BE49-F238E27FC236}">
                <a16:creationId xmlns:a16="http://schemas.microsoft.com/office/drawing/2014/main" id="{66EA8182-C8F6-2286-5262-4E8999CB9F77}"/>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lv-LV" sz="1200" b="0" i="0" u="none" strike="noStrike" kern="1200" cap="none" spc="0" normalizeH="0" baseline="0" noProof="0" dirty="0">
              <a:ln>
                <a:noFill/>
              </a:ln>
              <a:effectLst/>
              <a:uLnTx/>
              <a:uFillTx/>
              <a:latin typeface="+mn-lt"/>
              <a:ea typeface="+mn-ea"/>
              <a:cs typeface="+mn-cs"/>
            </a:endParaRPr>
          </a:p>
        </p:txBody>
      </p:sp>
      <p:graphicFrame>
        <p:nvGraphicFramePr>
          <p:cNvPr id="8" name="Chart 7">
            <a:extLst>
              <a:ext uri="{FF2B5EF4-FFF2-40B4-BE49-F238E27FC236}">
                <a16:creationId xmlns:a16="http://schemas.microsoft.com/office/drawing/2014/main" id="{9031DC99-7FB9-55FB-3DB8-132502E4F653}"/>
              </a:ext>
            </a:extLst>
          </p:cNvPr>
          <p:cNvGraphicFramePr/>
          <p:nvPr>
            <p:extLst>
              <p:ext uri="{D42A27DB-BD31-4B8C-83A1-F6EECF244321}">
                <p14:modId xmlns:p14="http://schemas.microsoft.com/office/powerpoint/2010/main" val="4232914440"/>
              </p:ext>
            </p:extLst>
          </p:nvPr>
        </p:nvGraphicFramePr>
        <p:xfrm>
          <a:off x="4686313" y="4306824"/>
          <a:ext cx="4105560" cy="17556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a:extLst>
              <a:ext uri="{FF2B5EF4-FFF2-40B4-BE49-F238E27FC236}">
                <a16:creationId xmlns:a16="http://schemas.microsoft.com/office/drawing/2014/main" id="{8CD33964-586B-E069-7448-3790D02EEEA8}"/>
              </a:ext>
            </a:extLst>
          </p:cNvPr>
          <p:cNvSpPr txBox="1">
            <a:spLocks/>
          </p:cNvSpPr>
          <p:nvPr/>
        </p:nvSpPr>
        <p:spPr>
          <a:xfrm>
            <a:off x="5175504" y="3854868"/>
            <a:ext cx="3800337" cy="446117"/>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Vidējais dopinga kontroļu skaits ārpus sacensībām respondentu vidū, kuri ir tikuši aicināti uz dopinga kontroli</a:t>
            </a:r>
          </a:p>
        </p:txBody>
      </p:sp>
    </p:spTree>
    <p:extLst>
      <p:ext uri="{BB962C8B-B14F-4D97-AF65-F5344CB8AC3E}">
        <p14:creationId xmlns:p14="http://schemas.microsoft.com/office/powerpoint/2010/main" val="1087277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FC09BB9-FFE4-BCB0-C993-7C59DD49356F}"/>
              </a:ext>
            </a:extLst>
          </p:cNvPr>
          <p:cNvGraphicFramePr/>
          <p:nvPr>
            <p:extLst>
              <p:ext uri="{D42A27DB-BD31-4B8C-83A1-F6EECF244321}">
                <p14:modId xmlns:p14="http://schemas.microsoft.com/office/powerpoint/2010/main" val="2994731860"/>
              </p:ext>
            </p:extLst>
          </p:nvPr>
        </p:nvGraphicFramePr>
        <p:xfrm>
          <a:off x="484632" y="1514638"/>
          <a:ext cx="4837176" cy="256358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4CC92440-7016-11B8-5302-128DB70DE8B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Apšaubāmu rezultātu pieredze dopinga kontrolē</a:t>
            </a:r>
          </a:p>
        </p:txBody>
      </p:sp>
      <p:sp>
        <p:nvSpPr>
          <p:cNvPr id="4" name="Text Placeholder 4">
            <a:extLst>
              <a:ext uri="{FF2B5EF4-FFF2-40B4-BE49-F238E27FC236}">
                <a16:creationId xmlns:a16="http://schemas.microsoft.com/office/drawing/2014/main" id="{AAC53738-6A8F-43A2-6D42-C896F976BC50}"/>
              </a:ext>
            </a:extLst>
          </p:cNvPr>
          <p:cNvSpPr txBox="1">
            <a:spLocks/>
          </p:cNvSpPr>
          <p:nvPr/>
        </p:nvSpPr>
        <p:spPr>
          <a:xfrm>
            <a:off x="969263" y="726130"/>
            <a:ext cx="3438145" cy="572318"/>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Jums kādreiz ir veikta dopinga kontrole, par kuras rezultātu pareizību (ticamību) Jūs šaubījāties?</a:t>
            </a:r>
          </a:p>
        </p:txBody>
      </p:sp>
      <p:sp>
        <p:nvSpPr>
          <p:cNvPr id="5" name="Text Placeholder 4">
            <a:extLst>
              <a:ext uri="{FF2B5EF4-FFF2-40B4-BE49-F238E27FC236}">
                <a16:creationId xmlns:a16="http://schemas.microsoft.com/office/drawing/2014/main" id="{D38CD9EF-22DF-C24A-A5A2-02EBD1722E9F}"/>
              </a:ext>
            </a:extLst>
          </p:cNvPr>
          <p:cNvSpPr txBox="1">
            <a:spLocks/>
          </p:cNvSpPr>
          <p:nvPr/>
        </p:nvSpPr>
        <p:spPr>
          <a:xfrm>
            <a:off x="6039613" y="753453"/>
            <a:ext cx="2912364" cy="572318"/>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(kopskaitā 3), kuri ir pieredzējuši dopinga kontroli ar apšaubāmiem rezultātiem:</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Lūdzu, aprakstiet (iespējamo) neprecizitāti, ko Jūs pieredzējāt dopinga kontroles laikā. Norādiet katru gadījumu atsevišķi: Kāda bija neprecizitāte? Vai kontrole bija Latvijā vai ārvalstīs? Kura iestāde veica kontroli? Cik sen tas bija? Lūdzu, aprakstiet to pēc iespējas precīzāk.</a:t>
            </a:r>
          </a:p>
        </p:txBody>
      </p:sp>
      <p:sp>
        <p:nvSpPr>
          <p:cNvPr id="6" name="TextBox 5">
            <a:extLst>
              <a:ext uri="{FF2B5EF4-FFF2-40B4-BE49-F238E27FC236}">
                <a16:creationId xmlns:a16="http://schemas.microsoft.com/office/drawing/2014/main" id="{9A2463B6-119F-CD16-2AC0-214D9644BA3A}"/>
              </a:ext>
            </a:extLst>
          </p:cNvPr>
          <p:cNvSpPr txBox="1"/>
          <p:nvPr/>
        </p:nvSpPr>
        <p:spPr>
          <a:xfrm>
            <a:off x="6053327" y="2935525"/>
            <a:ext cx="2801747" cy="1823576"/>
          </a:xfrm>
          <a:prstGeom prst="rect">
            <a:avLst/>
          </a:prstGeom>
          <a:noFill/>
        </p:spPr>
        <p:txBody>
          <a:bodyPr wrap="square" rtlCol="0">
            <a:spAutoFit/>
          </a:bodyPr>
          <a:lstStyle/>
          <a:p>
            <a:r>
              <a:rPr lang="lv-LV" sz="1100" dirty="0">
                <a:latin typeface="+mj-lt"/>
              </a:rPr>
              <a:t>Konkrētu atbildi sniedza tikai viens respondents:</a:t>
            </a:r>
          </a:p>
          <a:p>
            <a:pPr marL="171450" indent="-171450">
              <a:spcBef>
                <a:spcPts val="300"/>
              </a:spcBef>
              <a:buFont typeface="Wingdings" panose="05000000000000000000" pitchFamily="2" charset="2"/>
              <a:buChar char="ü"/>
            </a:pPr>
            <a:r>
              <a:rPr lang="lv-LV" sz="1100" i="1" dirty="0">
                <a:latin typeface="+mj-lt"/>
              </a:rPr>
              <a:t>Manā atzinumā par pozitīvu pārkāpumu es vairākkārtīgi tekstā tiku norādīts kā sportiste nevis kā sportists. Teksts visticamāk pārkopēts no cita pozitīva gadījuma. Antidopinga komisijā vecāka gadagājuma cilvēks pats nepārzināja kodeksu un nosacīti jaunās izmaiņas. Viss notika Latvijā. 2024 gads.</a:t>
            </a:r>
          </a:p>
        </p:txBody>
      </p:sp>
      <p:sp>
        <p:nvSpPr>
          <p:cNvPr id="7" name="Slide Number Placeholder 1">
            <a:extLst>
              <a:ext uri="{FF2B5EF4-FFF2-40B4-BE49-F238E27FC236}">
                <a16:creationId xmlns:a16="http://schemas.microsoft.com/office/drawing/2014/main" id="{6E36DA6D-D592-9C7C-C1BB-9E0CFC8F339F}"/>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lv-LV" sz="1200" b="0" i="0" u="none" strike="noStrike" kern="1200" cap="none" spc="0" normalizeH="0" baseline="0" noProof="0" dirty="0">
              <a:ln>
                <a:noFill/>
              </a:ln>
              <a:effectLst/>
              <a:uLnTx/>
              <a:uFillTx/>
              <a:latin typeface="+mn-lt"/>
              <a:ea typeface="+mn-ea"/>
              <a:cs typeface="+mn-cs"/>
            </a:endParaRPr>
          </a:p>
        </p:txBody>
      </p:sp>
      <p:sp>
        <p:nvSpPr>
          <p:cNvPr id="8" name="TextBox 7">
            <a:extLst>
              <a:ext uri="{FF2B5EF4-FFF2-40B4-BE49-F238E27FC236}">
                <a16:creationId xmlns:a16="http://schemas.microsoft.com/office/drawing/2014/main" id="{007D3C9D-22F4-F9FD-7552-A89635688039}"/>
              </a:ext>
            </a:extLst>
          </p:cNvPr>
          <p:cNvSpPr txBox="1"/>
          <p:nvPr/>
        </p:nvSpPr>
        <p:spPr>
          <a:xfrm>
            <a:off x="941831" y="4440897"/>
            <a:ext cx="3966150" cy="246221"/>
          </a:xfrm>
          <a:prstGeom prst="rect">
            <a:avLst/>
          </a:prstGeom>
          <a:noFill/>
        </p:spPr>
        <p:txBody>
          <a:bodyPr wrap="none" rtlCol="0">
            <a:spAutoFit/>
          </a:bodyPr>
          <a:lstStyle/>
          <a:p>
            <a:r>
              <a:rPr lang="lv-LV" sz="1000" dirty="0"/>
              <a:t>Bāze: respondenti, kuriem jebkad veikta dopinga kontrole;, 2025: n= 163</a:t>
            </a:r>
          </a:p>
        </p:txBody>
      </p:sp>
    </p:spTree>
    <p:extLst>
      <p:ext uri="{BB962C8B-B14F-4D97-AF65-F5344CB8AC3E}">
        <p14:creationId xmlns:p14="http://schemas.microsoft.com/office/powerpoint/2010/main" val="4139696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38312D-1F18-2764-19AB-8A5C49658154}"/>
              </a:ext>
            </a:extLst>
          </p:cNvPr>
          <p:cNvSpPr txBox="1">
            <a:spLocks/>
          </p:cNvSpPr>
          <p:nvPr/>
        </p:nvSpPr>
        <p:spPr>
          <a:xfrm>
            <a:off x="406517" y="519962"/>
            <a:ext cx="7823083" cy="351310"/>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Jums ir kādi ieteikumi dopinga kontroles sistēmas uzlabošanai vai varbūt Jums ir kādi citi komentāri šajā jautājumā?</a:t>
            </a:r>
          </a:p>
        </p:txBody>
      </p:sp>
      <p:sp>
        <p:nvSpPr>
          <p:cNvPr id="3" name="TextBox 2">
            <a:extLst>
              <a:ext uri="{FF2B5EF4-FFF2-40B4-BE49-F238E27FC236}">
                <a16:creationId xmlns:a16="http://schemas.microsoft.com/office/drawing/2014/main" id="{FB3C4EEA-F39D-0F52-49AB-A272D7B71647}"/>
              </a:ext>
            </a:extLst>
          </p:cNvPr>
          <p:cNvSpPr txBox="1"/>
          <p:nvPr/>
        </p:nvSpPr>
        <p:spPr>
          <a:xfrm>
            <a:off x="455020" y="897071"/>
            <a:ext cx="8400055" cy="4824398"/>
          </a:xfrm>
          <a:prstGeom prst="rect">
            <a:avLst/>
          </a:prstGeom>
          <a:noFill/>
        </p:spPr>
        <p:txBody>
          <a:bodyPr wrap="square" rtlCol="0">
            <a:spAutoFit/>
          </a:bodyPr>
          <a:lstStyle/>
          <a:p>
            <a:pPr>
              <a:spcBef>
                <a:spcPts val="300"/>
              </a:spcBef>
            </a:pPr>
            <a:r>
              <a:rPr lang="lv-LV" sz="1050" dirty="0">
                <a:latin typeface="+mj-lt"/>
              </a:rPr>
              <a:t>Respondentu komentāri:</a:t>
            </a:r>
          </a:p>
          <a:p>
            <a:pPr marL="171450" indent="-171450">
              <a:spcBef>
                <a:spcPts val="300"/>
              </a:spcBef>
              <a:buFont typeface="Wingdings" panose="05000000000000000000" pitchFamily="2" charset="2"/>
              <a:buChar char="ü"/>
            </a:pPr>
            <a:r>
              <a:rPr lang="lv-LV" sz="1050" dirty="0">
                <a:latin typeface="+mj-lt"/>
              </a:rPr>
              <a:t>Dopinga kontroles / sportistu pārbaudes vajadzētu veikt biežāk (5 respondenti);</a:t>
            </a:r>
          </a:p>
          <a:p>
            <a:pPr marL="171450" indent="-171450">
              <a:spcBef>
                <a:spcPts val="300"/>
              </a:spcBef>
              <a:buFont typeface="Wingdings" panose="05000000000000000000" pitchFamily="2" charset="2"/>
              <a:buChar char="ü"/>
            </a:pPr>
            <a:r>
              <a:rPr lang="lv-LV" sz="1050" dirty="0">
                <a:latin typeface="+mj-lt"/>
              </a:rPr>
              <a:t>Biežāk pārbaudīt jaunāko grupu sportistus.</a:t>
            </a:r>
          </a:p>
          <a:p>
            <a:pPr marL="171450" indent="-171450">
              <a:spcBef>
                <a:spcPts val="300"/>
              </a:spcBef>
              <a:buFont typeface="Wingdings" panose="05000000000000000000" pitchFamily="2" charset="2"/>
              <a:buChar char="ü"/>
            </a:pPr>
            <a:r>
              <a:rPr lang="lv-LV" sz="1050" dirty="0">
                <a:latin typeface="+mj-lt"/>
              </a:rPr>
              <a:t>Biežāk veikt pārbaudes Latvijas līmeņa sacensībās. Pārbaudīt sportistus ik pa laikam caur klubiem/sporta skolām, iepriekš nebrīdinot, piemēram, treniņos arī.</a:t>
            </a:r>
          </a:p>
          <a:p>
            <a:pPr marL="171450" indent="-171450">
              <a:spcBef>
                <a:spcPts val="300"/>
              </a:spcBef>
              <a:buFont typeface="Wingdings" panose="05000000000000000000" pitchFamily="2" charset="2"/>
              <a:buChar char="ü"/>
            </a:pPr>
            <a:r>
              <a:rPr lang="lv-LV" sz="1050" dirty="0">
                <a:latin typeface="+mj-lt"/>
              </a:rPr>
              <a:t>Biežākas kontroles, arī tautas sporta sacensībās.</a:t>
            </a:r>
          </a:p>
          <a:p>
            <a:pPr marL="171450" indent="-171450">
              <a:spcBef>
                <a:spcPts val="300"/>
              </a:spcBef>
              <a:buFont typeface="Wingdings" panose="05000000000000000000" pitchFamily="2" charset="2"/>
              <a:buChar char="ü"/>
            </a:pPr>
            <a:r>
              <a:rPr lang="lv-LV" sz="1050" dirty="0">
                <a:latin typeface="+mj-lt"/>
              </a:rPr>
              <a:t>Regulāri veikti testi.</a:t>
            </a:r>
          </a:p>
          <a:p>
            <a:pPr marL="171450" indent="-171450">
              <a:spcBef>
                <a:spcPts val="300"/>
              </a:spcBef>
              <a:buFont typeface="Wingdings" panose="05000000000000000000" pitchFamily="2" charset="2"/>
              <a:buChar char="ü"/>
            </a:pPr>
            <a:r>
              <a:rPr lang="lv-LV" sz="1050" dirty="0">
                <a:latin typeface="+mj-lt"/>
              </a:rPr>
              <a:t>Vizuāli apskatīt, vai </a:t>
            </a:r>
            <a:r>
              <a:rPr lang="lv-LV" sz="1050" dirty="0" err="1">
                <a:latin typeface="+mj-lt"/>
              </a:rPr>
              <a:t>sportistJāveic</a:t>
            </a:r>
            <a:r>
              <a:rPr lang="lv-LV" sz="1050" dirty="0">
                <a:latin typeface="+mj-lt"/>
              </a:rPr>
              <a:t> noteikti biežāk. Bet skaidrs, ka tas ir naudas jautājums ne tikai vēlmes, vai vajadzības.</a:t>
            </a:r>
          </a:p>
          <a:p>
            <a:pPr marL="171450" indent="-171450">
              <a:spcBef>
                <a:spcPts val="300"/>
              </a:spcBef>
              <a:buFont typeface="Wingdings" panose="05000000000000000000" pitchFamily="2" charset="2"/>
              <a:buChar char="ü"/>
            </a:pPr>
            <a:r>
              <a:rPr lang="lv-LV" sz="1050" dirty="0">
                <a:latin typeface="+mj-lt"/>
              </a:rPr>
              <a:t>Agrāk dopinga kontrolieris bija tikai tava dzimuma, (mana gadījumā vienmēr atbrauca sieviete),bet tagad atnāk arī vīrietis. Mani tas patiešām mulsina un manu vīru arī.</a:t>
            </a:r>
          </a:p>
          <a:p>
            <a:pPr marL="171450" indent="-171450">
              <a:spcBef>
                <a:spcPts val="300"/>
              </a:spcBef>
              <a:buFont typeface="Wingdings" panose="05000000000000000000" pitchFamily="2" charset="2"/>
              <a:buChar char="ü"/>
            </a:pPr>
            <a:r>
              <a:rPr lang="lv-LV" sz="1050" dirty="0">
                <a:latin typeface="+mj-lt"/>
              </a:rPr>
              <a:t>Apzināties tualešu pieejamību izvēloties sacensības dopinga pārbaudei. Īpaši attiecas uz sacensībām ārā, ar plastikāta pārvietojamām tualetēm. Nepatīkams process.</a:t>
            </a:r>
          </a:p>
          <a:p>
            <a:pPr marL="171450" indent="-171450">
              <a:spcBef>
                <a:spcPts val="300"/>
              </a:spcBef>
              <a:buFont typeface="Wingdings" panose="05000000000000000000" pitchFamily="2" charset="2"/>
              <a:buChar char="ü"/>
            </a:pPr>
            <a:r>
              <a:rPr lang="lv-LV" sz="1050" dirty="0">
                <a:latin typeface="+mj-lt"/>
              </a:rPr>
              <a:t>Atgriezt funkciju "piezvanīt" kontrollerim.</a:t>
            </a:r>
          </a:p>
          <a:p>
            <a:pPr marL="171450" indent="-171450">
              <a:spcBef>
                <a:spcPts val="300"/>
              </a:spcBef>
              <a:buFont typeface="Wingdings" panose="05000000000000000000" pitchFamily="2" charset="2"/>
              <a:buChar char="ü"/>
            </a:pPr>
            <a:r>
              <a:rPr lang="lv-LV" sz="1050" dirty="0">
                <a:latin typeface="+mj-lt"/>
              </a:rPr>
              <a:t>Beigt muļķoties ar to dopingu.</a:t>
            </a:r>
          </a:p>
          <a:p>
            <a:pPr marL="171450" indent="-171450">
              <a:spcBef>
                <a:spcPts val="300"/>
              </a:spcBef>
              <a:buFont typeface="Wingdings" panose="05000000000000000000" pitchFamily="2" charset="2"/>
              <a:buChar char="ü"/>
            </a:pPr>
            <a:r>
              <a:rPr lang="lv-LV" sz="1050" dirty="0">
                <a:latin typeface="+mj-lt"/>
              </a:rPr>
              <a:t>Bezjēdzīga amatieru sporta veidā, nav nepieciešama.</a:t>
            </a:r>
          </a:p>
          <a:p>
            <a:pPr marL="171450" indent="-171450">
              <a:spcBef>
                <a:spcPts val="300"/>
              </a:spcBef>
              <a:buFont typeface="Wingdings" panose="05000000000000000000" pitchFamily="2" charset="2"/>
              <a:buChar char="ü"/>
            </a:pPr>
            <a:r>
              <a:rPr lang="lv-LV" sz="1050" dirty="0">
                <a:latin typeface="+mj-lt"/>
              </a:rPr>
              <a:t>Būtu jauki, jā ņem ārpus sacensībām dopinga kontroles analīzes. Pārstāvis uzreiz arī parada savu ID, ka ir pilnvarots pārstāvis no dopinga kontroles un pie reizes norīkojumu, kurš  ir pasūtītājs. Lai nav jājautā, kad tiek savāktas analizēs.</a:t>
            </a:r>
          </a:p>
          <a:p>
            <a:pPr marL="171450" indent="-171450">
              <a:spcBef>
                <a:spcPts val="300"/>
              </a:spcBef>
              <a:buFont typeface="Wingdings" panose="05000000000000000000" pitchFamily="2" charset="2"/>
              <a:buChar char="ü"/>
            </a:pPr>
            <a:r>
              <a:rPr lang="lv-LV" sz="1050" dirty="0">
                <a:latin typeface="+mj-lt"/>
              </a:rPr>
              <a:t>Dažos sporta veidos ir neparedzamas treniņu vietas un vienā no gadījumiem es neatrados </a:t>
            </a:r>
            <a:r>
              <a:rPr lang="lv-LV" sz="1050" dirty="0" err="1">
                <a:latin typeface="+mj-lt"/>
              </a:rPr>
              <a:t>accomodation</a:t>
            </a:r>
            <a:r>
              <a:rPr lang="lv-LV" sz="1050" dirty="0">
                <a:latin typeface="+mj-lt"/>
              </a:rPr>
              <a:t> vietā dienas laikā un nespēju nokļūt šajā vietā stundas laikā, tāpēc tiku pie brīdinājuma diezgan nepatīkamā situācijā.</a:t>
            </a:r>
          </a:p>
          <a:p>
            <a:pPr marL="171450" indent="-171450">
              <a:spcBef>
                <a:spcPts val="300"/>
              </a:spcBef>
              <a:buFont typeface="Wingdings" panose="05000000000000000000" pitchFamily="2" charset="2"/>
              <a:buChar char="ü"/>
            </a:pPr>
            <a:r>
              <a:rPr lang="lv-LV" sz="1050" dirty="0">
                <a:latin typeface="+mj-lt"/>
              </a:rPr>
              <a:t>Es domāju, ka dopinga pārbaudi varētu veikt asins analīžu nodošanas veidā, kaut gan tāds veids varētu arī būt, iesaku, jo nezinu vai tāds ir.</a:t>
            </a:r>
          </a:p>
          <a:p>
            <a:pPr marL="171450" indent="-171450">
              <a:spcBef>
                <a:spcPts val="300"/>
              </a:spcBef>
              <a:buFont typeface="Wingdings" panose="05000000000000000000" pitchFamily="2" charset="2"/>
              <a:buChar char="ü"/>
            </a:pPr>
            <a:r>
              <a:rPr lang="lv-LV" sz="1050" dirty="0">
                <a:latin typeface="+mj-lt"/>
              </a:rPr>
              <a:t>Ieteiktu vismaz 2x ziemas un 2x vasaras sezonā notestēt pirmo trijnieku pēc sezonā sasniegtajiem rezultātiem visās disciplīnās sākot ar B grupas vecumu. Un lai testēšana nenotiek tā, ka jau vismaz mēnesi atpakaļ sportists ir informēts ,ka tad un tad tā tiks  veikta.</a:t>
            </a:r>
          </a:p>
          <a:p>
            <a:pPr marL="171450" indent="-171450">
              <a:spcBef>
                <a:spcPts val="300"/>
              </a:spcBef>
              <a:buFont typeface="Wingdings" panose="05000000000000000000" pitchFamily="2" charset="2"/>
              <a:buChar char="ü"/>
            </a:pPr>
            <a:r>
              <a:rPr lang="lv-LV" sz="1050" dirty="0">
                <a:latin typeface="+mj-lt"/>
              </a:rPr>
              <a:t>Lai rezultāti pienāk ātrāk</a:t>
            </a:r>
          </a:p>
          <a:p>
            <a:pPr marL="171450" indent="-171450">
              <a:spcBef>
                <a:spcPts val="300"/>
              </a:spcBef>
              <a:buFont typeface="Wingdings" panose="05000000000000000000" pitchFamily="2" charset="2"/>
              <a:buChar char="ü"/>
            </a:pPr>
            <a:r>
              <a:rPr lang="lv-LV" sz="1050" dirty="0">
                <a:latin typeface="+mj-lt"/>
              </a:rPr>
              <a:t>Mazliet zināmāks dopinga kontroles grafiks tieši ārpus sacensībām, saprotu, ka var nebūt uz vietas, ja nav </a:t>
            </a:r>
            <a:r>
              <a:rPr lang="lv-LV" sz="1050" dirty="0" err="1">
                <a:latin typeface="+mj-lt"/>
              </a:rPr>
              <a:t>time</a:t>
            </a:r>
            <a:r>
              <a:rPr lang="lv-LV" sz="1050" dirty="0">
                <a:latin typeface="+mj-lt"/>
              </a:rPr>
              <a:t>-slot, bet kontroliera laiks patērēts</a:t>
            </a:r>
          </a:p>
          <a:p>
            <a:pPr marL="171450" indent="-171450">
              <a:spcBef>
                <a:spcPts val="300"/>
              </a:spcBef>
              <a:buFont typeface="Wingdings" panose="05000000000000000000" pitchFamily="2" charset="2"/>
              <a:buChar char="ü"/>
            </a:pPr>
            <a:r>
              <a:rPr lang="lv-LV" sz="1050" dirty="0">
                <a:latin typeface="+mj-lt"/>
              </a:rPr>
              <a:t>Nē korupcijai!!!</a:t>
            </a:r>
          </a:p>
        </p:txBody>
      </p:sp>
      <p:sp>
        <p:nvSpPr>
          <p:cNvPr id="4" name="Title 1">
            <a:extLst>
              <a:ext uri="{FF2B5EF4-FFF2-40B4-BE49-F238E27FC236}">
                <a16:creationId xmlns:a16="http://schemas.microsoft.com/office/drawing/2014/main" id="{86EABB36-ECBB-CA2B-7730-B4C756E4CFD3}"/>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Ieteikumi dopinga kontroles sistēmas uzlabošanai</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5" name="Slide Number Placeholder 1">
            <a:extLst>
              <a:ext uri="{FF2B5EF4-FFF2-40B4-BE49-F238E27FC236}">
                <a16:creationId xmlns:a16="http://schemas.microsoft.com/office/drawing/2014/main" id="{F25F5F54-97CB-EB97-F1B4-94ADFFE52051}"/>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010901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08FED77F-D93C-B718-F006-FCD77FC6CCAA}"/>
              </a:ext>
            </a:extLst>
          </p:cNvPr>
          <p:cNvSpPr txBox="1">
            <a:spLocks/>
          </p:cNvSpPr>
          <p:nvPr/>
        </p:nvSpPr>
        <p:spPr>
          <a:xfrm>
            <a:off x="406517" y="519962"/>
            <a:ext cx="7823083" cy="351310"/>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Jums ir kādi ieteikumi dopinga kontroles sistēmas uzlabošanai vai varbūt Jums ir kādi citi komentāri šajā jautājumā?</a:t>
            </a:r>
          </a:p>
        </p:txBody>
      </p:sp>
      <p:sp>
        <p:nvSpPr>
          <p:cNvPr id="3" name="TextBox 2">
            <a:extLst>
              <a:ext uri="{FF2B5EF4-FFF2-40B4-BE49-F238E27FC236}">
                <a16:creationId xmlns:a16="http://schemas.microsoft.com/office/drawing/2014/main" id="{7EB73309-69B0-C3DA-349A-C46176FB1A1C}"/>
              </a:ext>
            </a:extLst>
          </p:cNvPr>
          <p:cNvSpPr txBox="1"/>
          <p:nvPr/>
        </p:nvSpPr>
        <p:spPr>
          <a:xfrm>
            <a:off x="455020" y="897071"/>
            <a:ext cx="8400055" cy="4501232"/>
          </a:xfrm>
          <a:prstGeom prst="rect">
            <a:avLst/>
          </a:prstGeom>
          <a:noFill/>
        </p:spPr>
        <p:txBody>
          <a:bodyPr wrap="square" rtlCol="0">
            <a:spAutoFit/>
          </a:bodyPr>
          <a:lstStyle/>
          <a:p>
            <a:pPr>
              <a:spcBef>
                <a:spcPts val="300"/>
              </a:spcBef>
            </a:pPr>
            <a:r>
              <a:rPr lang="lv-LV" sz="1050" dirty="0">
                <a:latin typeface="+mj-lt"/>
              </a:rPr>
              <a:t>Respondentu komentāri:</a:t>
            </a:r>
          </a:p>
          <a:p>
            <a:pPr marL="171450" indent="-171450">
              <a:spcBef>
                <a:spcPts val="300"/>
              </a:spcBef>
              <a:buFont typeface="Wingdings" panose="05000000000000000000" pitchFamily="2" charset="2"/>
              <a:buChar char="ü"/>
            </a:pPr>
            <a:r>
              <a:rPr lang="lv-LV" sz="1050" dirty="0">
                <a:latin typeface="+mj-lt"/>
              </a:rPr>
              <a:t>Neesmu dzirdējis ka Latvijas florbolā būtu šādas pārbaudes.</a:t>
            </a:r>
          </a:p>
          <a:p>
            <a:pPr marL="171450" indent="-171450">
              <a:spcBef>
                <a:spcPts val="300"/>
              </a:spcBef>
              <a:buFont typeface="Wingdings" panose="05000000000000000000" pitchFamily="2" charset="2"/>
              <a:buChar char="ü"/>
            </a:pPr>
            <a:r>
              <a:rPr lang="lv-LV" sz="1050" dirty="0">
                <a:latin typeface="+mj-lt"/>
              </a:rPr>
              <a:t>Obligāti visiem sportistiem vienu reizi gada uzaicinājums </a:t>
            </a:r>
            <a:r>
              <a:rPr lang="lv-LV" sz="1050" dirty="0" err="1">
                <a:latin typeface="+mj-lt"/>
              </a:rPr>
              <a:t>random</a:t>
            </a:r>
            <a:r>
              <a:rPr lang="lv-LV" sz="1050" dirty="0">
                <a:latin typeface="+mj-lt"/>
              </a:rPr>
              <a:t> datuma </a:t>
            </a:r>
            <a:r>
              <a:rPr lang="lv-LV" sz="1050" dirty="0" err="1">
                <a:latin typeface="+mj-lt"/>
              </a:rPr>
              <a:t>random</a:t>
            </a:r>
            <a:r>
              <a:rPr lang="lv-LV" sz="1050" dirty="0">
                <a:latin typeface="+mj-lt"/>
              </a:rPr>
              <a:t> sportistam uz dopinga pārbaudi.</a:t>
            </a:r>
          </a:p>
          <a:p>
            <a:pPr marL="171450" indent="-171450">
              <a:spcBef>
                <a:spcPts val="300"/>
              </a:spcBef>
              <a:buFont typeface="Wingdings" panose="05000000000000000000" pitchFamily="2" charset="2"/>
              <a:buChar char="ü"/>
            </a:pPr>
            <a:r>
              <a:rPr lang="lv-LV" sz="1050" dirty="0">
                <a:latin typeface="+mj-lt"/>
              </a:rPr>
              <a:t>Padarīt dopinga kontroles klātesamības faktu redzamāku. Lai dalībnieki reāli zina, ka kontrole iespējama jebkurā brīdī.</a:t>
            </a:r>
          </a:p>
          <a:p>
            <a:pPr marL="171450" indent="-171450">
              <a:spcBef>
                <a:spcPts val="300"/>
              </a:spcBef>
              <a:buFont typeface="Wingdings" panose="05000000000000000000" pitchFamily="2" charset="2"/>
              <a:buChar char="ü"/>
            </a:pPr>
            <a:r>
              <a:rPr lang="lv-LV" sz="1050" dirty="0">
                <a:latin typeface="+mj-lt"/>
              </a:rPr>
              <a:t>Pārbaudīt arī u14 audzēkņus</a:t>
            </a:r>
          </a:p>
          <a:p>
            <a:pPr marL="171450" indent="-171450">
              <a:spcBef>
                <a:spcPts val="300"/>
              </a:spcBef>
              <a:buFont typeface="Wingdings" panose="05000000000000000000" pitchFamily="2" charset="2"/>
              <a:buChar char="ü"/>
            </a:pPr>
            <a:r>
              <a:rPr lang="lv-LV" sz="1050" dirty="0">
                <a:latin typeface="+mj-lt"/>
              </a:rPr>
              <a:t>Pieturēties stingri pie reglamenta</a:t>
            </a:r>
          </a:p>
          <a:p>
            <a:pPr marL="171450" indent="-171450">
              <a:spcBef>
                <a:spcPts val="300"/>
              </a:spcBef>
              <a:buFont typeface="Wingdings" panose="05000000000000000000" pitchFamily="2" charset="2"/>
              <a:buChar char="ü"/>
            </a:pPr>
            <a:r>
              <a:rPr lang="lv-LV" sz="1050" dirty="0">
                <a:latin typeface="+mj-lt"/>
              </a:rPr>
              <a:t>Sacensībās ņemtās analīzes ne vienmēr atnāk uz e-pastu</a:t>
            </a:r>
          </a:p>
          <a:p>
            <a:pPr marL="171450" indent="-171450">
              <a:spcBef>
                <a:spcPts val="300"/>
              </a:spcBef>
              <a:buFont typeface="Wingdings" panose="05000000000000000000" pitchFamily="2" charset="2"/>
              <a:buChar char="ü"/>
            </a:pPr>
            <a:r>
              <a:rPr lang="lv-LV" sz="1050" dirty="0">
                <a:latin typeface="+mj-lt"/>
              </a:rPr>
              <a:t>Saprotamu informāciju, īsi kodolīgi, lai var nodot info vecākiem.</a:t>
            </a:r>
          </a:p>
          <a:p>
            <a:pPr marL="171450" indent="-171450">
              <a:spcBef>
                <a:spcPts val="300"/>
              </a:spcBef>
              <a:buFont typeface="Wingdings" panose="05000000000000000000" pitchFamily="2" charset="2"/>
              <a:buChar char="ü"/>
            </a:pPr>
            <a:r>
              <a:rPr lang="lv-LV" sz="1050" dirty="0">
                <a:latin typeface="+mj-lt"/>
              </a:rPr>
              <a:t>Starptautiskajās sacensībās regulāri pārbauda mani - LV tik vienu reizi pirms 10 gadiem. Kā vienmēr LV naudas nav, jo citreiz </a:t>
            </a:r>
            <a:r>
              <a:rPr lang="lv-LV" sz="1050" dirty="0" err="1">
                <a:latin typeface="+mj-lt"/>
              </a:rPr>
              <a:t>Latijā</a:t>
            </a:r>
            <a:r>
              <a:rPr lang="lv-LV" sz="1050" dirty="0">
                <a:latin typeface="+mj-lt"/>
              </a:rPr>
              <a:t> startējot daži sportisti uzstāda baigos rezultātus. Kad startē  starptautiski - tā rezultātu nav. Tas viss ir pārāk aizdomīgi.</a:t>
            </a:r>
          </a:p>
          <a:p>
            <a:pPr marL="171450" indent="-171450">
              <a:spcBef>
                <a:spcPts val="300"/>
              </a:spcBef>
              <a:buFont typeface="Wingdings" panose="05000000000000000000" pitchFamily="2" charset="2"/>
              <a:buChar char="ü"/>
            </a:pPr>
            <a:r>
              <a:rPr lang="lv-LV" sz="1050" dirty="0">
                <a:latin typeface="+mj-lt"/>
              </a:rPr>
              <a:t>Tendence rāda, ka sportisti ar skaļāku vārdu tiek attaisnoti. Amatieriem vispār nav zināšanu šajā jomā. Beidziet testēt masveida pasākumus ar amatieriem. Kā tiek izvērtēti mildronāta gadījumi? Vienam </a:t>
            </a:r>
            <a:r>
              <a:rPr lang="lv-LV" sz="1050" dirty="0" err="1">
                <a:latin typeface="+mj-lt"/>
              </a:rPr>
              <a:t>pro</a:t>
            </a:r>
            <a:r>
              <a:rPr lang="lv-LV" sz="1050" dirty="0">
                <a:latin typeface="+mj-lt"/>
              </a:rPr>
              <a:t> sportistam gada diskvalifikācija, amatieriem četru.</a:t>
            </a:r>
          </a:p>
          <a:p>
            <a:pPr marL="171450" indent="-171450">
              <a:spcBef>
                <a:spcPts val="300"/>
              </a:spcBef>
              <a:buFont typeface="Wingdings" panose="05000000000000000000" pitchFamily="2" charset="2"/>
              <a:buChar char="ü"/>
            </a:pPr>
            <a:r>
              <a:rPr lang="lv-LV" sz="1050" dirty="0">
                <a:latin typeface="+mj-lt"/>
              </a:rPr>
              <a:t>Tiem sportistiem, kuriem jāsniedz sava atrašanās vieta katru dienu, lūgums kontrolierim būtu tomēr vienmēr zvanīt, ja nevar iekļūt dzīvoklī/mājā. Jo cilvēciski dažreiz var aizmirst un būtu jāļauj noteiktajā laikā atbraukt uz vietu, kura bija norādīta.</a:t>
            </a:r>
          </a:p>
          <a:p>
            <a:pPr marL="171450" indent="-171450">
              <a:spcBef>
                <a:spcPts val="300"/>
              </a:spcBef>
              <a:buFont typeface="Wingdings" panose="05000000000000000000" pitchFamily="2" charset="2"/>
              <a:buChar char="ü"/>
            </a:pPr>
            <a:r>
              <a:rPr lang="lv-LV" sz="1050" dirty="0">
                <a:latin typeface="+mj-lt"/>
              </a:rPr>
              <a:t>To veikt biežāk uz sportistiem, kuriem maza laika posmā rezultāti ir kāpuši ļoti augsti.</a:t>
            </a:r>
          </a:p>
          <a:p>
            <a:pPr marL="171450" indent="-171450">
              <a:spcBef>
                <a:spcPts val="300"/>
              </a:spcBef>
              <a:buFont typeface="Wingdings" panose="05000000000000000000" pitchFamily="2" charset="2"/>
              <a:buChar char="ü"/>
            </a:pPr>
            <a:r>
              <a:rPr lang="lv-LV" sz="1050" dirty="0">
                <a:latin typeface="+mj-lt"/>
              </a:rPr>
              <a:t>Turpināt uzlabot ADAMS sistēmu. Likt uzsvaru uz 60min pareizību nevis uz pārējām dienas aktivitātēm.</a:t>
            </a:r>
          </a:p>
          <a:p>
            <a:pPr marL="171450" indent="-171450">
              <a:spcBef>
                <a:spcPts val="300"/>
              </a:spcBef>
              <a:buFont typeface="Wingdings" panose="05000000000000000000" pitchFamily="2" charset="2"/>
              <a:buChar char="ü"/>
            </a:pPr>
            <a:r>
              <a:rPr lang="lv-LV" sz="1050" dirty="0">
                <a:latin typeface="+mj-lt"/>
              </a:rPr>
              <a:t>Jāveic dopinga kontrole jebkurā vecumā.</a:t>
            </a:r>
          </a:p>
          <a:p>
            <a:pPr marL="171450" indent="-171450">
              <a:spcBef>
                <a:spcPts val="300"/>
              </a:spcBef>
              <a:buFont typeface="Wingdings" panose="05000000000000000000" pitchFamily="2" charset="2"/>
              <a:buChar char="ü"/>
            </a:pPr>
            <a:r>
              <a:rPr lang="lv-LV" sz="1050" dirty="0">
                <a:latin typeface="+mj-lt"/>
              </a:rPr>
              <a:t>Vairāk atklātuma.  Būtu interesanti redzēt statistiku, gan pa sporta veidiem, gan konkrētiem uzvārdiem</a:t>
            </a:r>
          </a:p>
          <a:p>
            <a:pPr marL="171450" indent="-171450">
              <a:spcBef>
                <a:spcPts val="300"/>
              </a:spcBef>
              <a:buFont typeface="Wingdings" panose="05000000000000000000" pitchFamily="2" charset="2"/>
              <a:buChar char="ü"/>
            </a:pPr>
            <a:r>
              <a:rPr lang="lv-LV" sz="1050" dirty="0">
                <a:latin typeface="+mj-lt"/>
              </a:rPr>
              <a:t>Vairāk testus veikt tiem labākajiem, kam ir labi rezultāti arī sētas mačos, un ne jau vieniem un tiem pašiem taisīt... un arī jaunākiem par U16 un U14... savādāk tiek ārpus redzes loka... Dažiem ir neticami rezultāti vietējos mačos.</a:t>
            </a:r>
          </a:p>
          <a:p>
            <a:pPr marL="171450" indent="-171450">
              <a:spcBef>
                <a:spcPts val="300"/>
              </a:spcBef>
              <a:buFont typeface="Wingdings" panose="05000000000000000000" pitchFamily="2" charset="2"/>
              <a:buChar char="ü"/>
            </a:pPr>
            <a:r>
              <a:rPr lang="lv-LV" sz="1050" dirty="0">
                <a:latin typeface="+mj-lt"/>
              </a:rPr>
              <a:t>Veikt analīzes pirms sacensībām nevis pēc</a:t>
            </a:r>
          </a:p>
          <a:p>
            <a:pPr marL="171450" indent="-171450">
              <a:spcBef>
                <a:spcPts val="300"/>
              </a:spcBef>
              <a:buFont typeface="Wingdings" panose="05000000000000000000" pitchFamily="2" charset="2"/>
              <a:buChar char="ü"/>
            </a:pPr>
            <a:r>
              <a:rPr lang="lv-LV" sz="1050" dirty="0">
                <a:latin typeface="+mj-lt"/>
              </a:rPr>
              <a:t>Sportists pats izpilda dopinga kontroles veicamos uzdevumus.</a:t>
            </a:r>
          </a:p>
          <a:p>
            <a:pPr marL="171450" indent="-171450">
              <a:spcBef>
                <a:spcPts val="300"/>
              </a:spcBef>
              <a:buFont typeface="Wingdings" panose="05000000000000000000" pitchFamily="2" charset="2"/>
              <a:buChar char="ü"/>
            </a:pPr>
            <a:r>
              <a:rPr lang="lv-LV" sz="1050" dirty="0">
                <a:latin typeface="+mj-lt"/>
              </a:rPr>
              <a:t>Dopinga kontroli veikt ne tikai augstākā līmeņa sportistiem vai līderiem, bet arī tiem sportistiem, kuriem strauji uzlabojušies rezultāti.</a:t>
            </a:r>
          </a:p>
        </p:txBody>
      </p:sp>
      <p:sp>
        <p:nvSpPr>
          <p:cNvPr id="4" name="Title 1">
            <a:extLst>
              <a:ext uri="{FF2B5EF4-FFF2-40B4-BE49-F238E27FC236}">
                <a16:creationId xmlns:a16="http://schemas.microsoft.com/office/drawing/2014/main" id="{48A9F0B8-88CE-A79A-60BD-7F8980793B8D}"/>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Ieteikumi dopinga kontroles sistēmas uzlabošanai</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5" name="Slide Number Placeholder 1">
            <a:extLst>
              <a:ext uri="{FF2B5EF4-FFF2-40B4-BE49-F238E27FC236}">
                <a16:creationId xmlns:a16="http://schemas.microsoft.com/office/drawing/2014/main" id="{83AD204F-0B7B-22B0-471A-2F1E102FDC25}"/>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44395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7D0AC25-5010-1460-C423-BF7D73326DF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lv-LV" sz="1200" b="0" i="0" u="none" strike="noStrike" kern="1200" cap="none" spc="0" normalizeH="0" baseline="0" noProof="0" dirty="0">
              <a:ln>
                <a:noFill/>
              </a:ln>
              <a:effectLst/>
              <a:uLnTx/>
              <a:uFillTx/>
              <a:latin typeface="+mn-lt"/>
              <a:ea typeface="+mn-ea"/>
              <a:cs typeface="+mn-cs"/>
            </a:endParaRPr>
          </a:p>
        </p:txBody>
      </p:sp>
      <p:sp>
        <p:nvSpPr>
          <p:cNvPr id="5" name="Rectangle 2">
            <a:extLst>
              <a:ext uri="{FF2B5EF4-FFF2-40B4-BE49-F238E27FC236}">
                <a16:creationId xmlns:a16="http://schemas.microsoft.com/office/drawing/2014/main" id="{BA2AFB39-38AE-2DA8-4BEC-D37A5C4CF626}"/>
              </a:ext>
            </a:extLst>
          </p:cNvPr>
          <p:cNvSpPr>
            <a:spLocks noChangeArrowheads="1"/>
          </p:cNvSpPr>
          <p:nvPr/>
        </p:nvSpPr>
        <p:spPr bwMode="auto">
          <a:xfrm>
            <a:off x="923027" y="2838091"/>
            <a:ext cx="7418716" cy="1181823"/>
          </a:xfrm>
          <a:prstGeom prst="rect">
            <a:avLst/>
          </a:prstGeom>
          <a:noFill/>
          <a:ln w="9525">
            <a:noFill/>
            <a:miter lim="800000"/>
            <a:headEnd/>
            <a:tailEnd/>
          </a:ln>
          <a:effectLst/>
        </p:spPr>
        <p:txBody>
          <a:bodyPr/>
          <a:lstStyle/>
          <a:p>
            <a:pPr algn="ctr">
              <a:lnSpc>
                <a:spcPct val="130000"/>
              </a:lnSpc>
              <a:defRPr/>
            </a:pPr>
            <a:r>
              <a:rPr lang="en-US" sz="2400" b="1" dirty="0">
                <a:solidFill>
                  <a:schemeClr val="accent1">
                    <a:lumMod val="50000"/>
                  </a:schemeClr>
                </a:solidFill>
                <a:latin typeface="+mj-lt"/>
              </a:rPr>
              <a:t>I</a:t>
            </a:r>
            <a:r>
              <a:rPr lang="lv-LV" sz="2400" b="1" dirty="0">
                <a:solidFill>
                  <a:schemeClr val="accent1">
                    <a:lumMod val="50000"/>
                  </a:schemeClr>
                </a:solidFill>
                <a:latin typeface="+mj-lt"/>
              </a:rPr>
              <a:t>. Metodoloģiskā informācija</a:t>
            </a:r>
          </a:p>
        </p:txBody>
      </p:sp>
    </p:spTree>
    <p:extLst>
      <p:ext uri="{BB962C8B-B14F-4D97-AF65-F5344CB8AC3E}">
        <p14:creationId xmlns:p14="http://schemas.microsoft.com/office/powerpoint/2010/main" val="827594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01C1E7-D762-BE2B-C7D7-017F05A995DD}"/>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3. Pienākums ziņot par savu atrašanās vietu</a:t>
            </a:r>
            <a:endParaRPr lang="en-GB" sz="2400" dirty="0">
              <a:solidFill>
                <a:srgbClr val="990033"/>
              </a:solidFill>
              <a:effectLst>
                <a:outerShdw blurRad="38100" dist="38100" dir="2700000" algn="tl">
                  <a:srgbClr val="C0C0C0"/>
                </a:outerShdw>
              </a:effectLst>
              <a:latin typeface="+mj-lt"/>
            </a:endParaRPr>
          </a:p>
        </p:txBody>
      </p:sp>
      <p:sp>
        <p:nvSpPr>
          <p:cNvPr id="2" name="Slide Number Placeholder 1">
            <a:extLst>
              <a:ext uri="{FF2B5EF4-FFF2-40B4-BE49-F238E27FC236}">
                <a16:creationId xmlns:a16="http://schemas.microsoft.com/office/drawing/2014/main" id="{F2D9BAC0-F884-59C3-0279-C614D40856C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847250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EDA8-06B6-A4D2-52E8-6B9331C06BD7}"/>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Pienākums ziņot par savu atrašanās vietu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9A9306CF-2726-800D-0E8D-8643B031D7AE}"/>
              </a:ext>
            </a:extLst>
          </p:cNvPr>
          <p:cNvSpPr txBox="1">
            <a:spLocks/>
          </p:cNvSpPr>
          <p:nvPr/>
        </p:nvSpPr>
        <p:spPr>
          <a:xfrm>
            <a:off x="406517" y="588970"/>
            <a:ext cx="8655187" cy="339746"/>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Cik lielā mērā, Jūsuprāt, atrašanās vietas sistēmas (piemēram, ADAMS) ir nepieciešamas cīņai ar dopingu Jūsu pārstāvētajā sporta veidā?</a:t>
            </a:r>
          </a:p>
        </p:txBody>
      </p:sp>
      <p:graphicFrame>
        <p:nvGraphicFramePr>
          <p:cNvPr id="9" name="Chart 8">
            <a:extLst>
              <a:ext uri="{FF2B5EF4-FFF2-40B4-BE49-F238E27FC236}">
                <a16:creationId xmlns:a16="http://schemas.microsoft.com/office/drawing/2014/main" id="{77D0A69D-6D62-E1B7-5274-2C208599642C}"/>
              </a:ext>
            </a:extLst>
          </p:cNvPr>
          <p:cNvGraphicFramePr/>
          <p:nvPr>
            <p:extLst>
              <p:ext uri="{D42A27DB-BD31-4B8C-83A1-F6EECF244321}">
                <p14:modId xmlns:p14="http://schemas.microsoft.com/office/powerpoint/2010/main" val="4012528897"/>
              </p:ext>
            </p:extLst>
          </p:nvPr>
        </p:nvGraphicFramePr>
        <p:xfrm>
          <a:off x="4258670" y="1615222"/>
          <a:ext cx="4386020" cy="27921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1FC0F4A9-6232-03D2-048B-EB79B445E20F}"/>
              </a:ext>
            </a:extLst>
          </p:cNvPr>
          <p:cNvGraphicFramePr/>
          <p:nvPr>
            <p:extLst>
              <p:ext uri="{D42A27DB-BD31-4B8C-83A1-F6EECF244321}">
                <p14:modId xmlns:p14="http://schemas.microsoft.com/office/powerpoint/2010/main" val="2726311881"/>
              </p:ext>
            </p:extLst>
          </p:nvPr>
        </p:nvGraphicFramePr>
        <p:xfrm>
          <a:off x="388229" y="1196722"/>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FBE7AE4-5CA5-F4F4-E856-2F46BB78AA22}"/>
              </a:ext>
            </a:extLst>
          </p:cNvPr>
          <p:cNvSpPr txBox="1"/>
          <p:nvPr/>
        </p:nvSpPr>
        <p:spPr>
          <a:xfrm>
            <a:off x="3371190" y="4885650"/>
            <a:ext cx="2401619" cy="246221"/>
          </a:xfrm>
          <a:prstGeom prst="rect">
            <a:avLst/>
          </a:prstGeom>
          <a:noFill/>
        </p:spPr>
        <p:txBody>
          <a:bodyPr wrap="none" rtlCol="0">
            <a:spAutoFit/>
          </a:bodyPr>
          <a:lstStyle/>
          <a:p>
            <a:r>
              <a:rPr lang="lv-LV" sz="1000" dirty="0"/>
              <a:t>Bāze: visi aptaujas dalībnieki, 2025: n= 311</a:t>
            </a:r>
          </a:p>
        </p:txBody>
      </p:sp>
      <p:sp>
        <p:nvSpPr>
          <p:cNvPr id="4" name="Slide Number Placeholder 1">
            <a:extLst>
              <a:ext uri="{FF2B5EF4-FFF2-40B4-BE49-F238E27FC236}">
                <a16:creationId xmlns:a16="http://schemas.microsoft.com/office/drawing/2014/main" id="{C2F1FA3D-703B-D36D-A449-D3E11724382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512279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A852-A253-E964-47CB-DD77FB07635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Pienākums ziņot par savu atrašanās vietu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2D768CB2-9691-2736-DBCA-435FAF4FCD75}"/>
              </a:ext>
            </a:extLst>
          </p:cNvPr>
          <p:cNvSpPr txBox="1">
            <a:spLocks/>
          </p:cNvSpPr>
          <p:nvPr/>
        </p:nvSpPr>
        <p:spPr>
          <a:xfrm>
            <a:off x="406517" y="588970"/>
            <a:ext cx="8655187" cy="339746"/>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Cik lielā mērā, Jūsuprāt, atrašanās vietas sistēmas (piemēram, ADAMS) ir nepieciešamas cīņai ar dopingu Jūsu pārstāvētajā sporta veidā?</a:t>
            </a:r>
          </a:p>
        </p:txBody>
      </p:sp>
      <p:graphicFrame>
        <p:nvGraphicFramePr>
          <p:cNvPr id="4" name="Chart 3">
            <a:extLst>
              <a:ext uri="{FF2B5EF4-FFF2-40B4-BE49-F238E27FC236}">
                <a16:creationId xmlns:a16="http://schemas.microsoft.com/office/drawing/2014/main" id="{8F846CE3-C4DE-7683-C26E-ADD32625F63B}"/>
              </a:ext>
            </a:extLst>
          </p:cNvPr>
          <p:cNvGraphicFramePr/>
          <p:nvPr>
            <p:extLst>
              <p:ext uri="{D42A27DB-BD31-4B8C-83A1-F6EECF244321}">
                <p14:modId xmlns:p14="http://schemas.microsoft.com/office/powerpoint/2010/main" val="2970776110"/>
              </p:ext>
            </p:extLst>
          </p:nvPr>
        </p:nvGraphicFramePr>
        <p:xfrm>
          <a:off x="1344405" y="894296"/>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85E3A37-D849-0D93-732D-DCF27D1089B3}"/>
              </a:ext>
            </a:extLst>
          </p:cNvPr>
          <p:cNvSpPr txBox="1"/>
          <p:nvPr/>
        </p:nvSpPr>
        <p:spPr>
          <a:xfrm>
            <a:off x="4102710" y="5963704"/>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DB68878C-0594-BCF4-5F68-B0E8B42C0E6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703647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BA7B-9090-4A78-DA06-8B8D44CCB81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Pienākums ziņot par savu atrašanās vietu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B6002E1-86C5-EE5E-F313-87E83A75A9E8}"/>
              </a:ext>
            </a:extLst>
          </p:cNvPr>
          <p:cNvSpPr txBox="1">
            <a:spLocks/>
          </p:cNvSpPr>
          <p:nvPr/>
        </p:nvSpPr>
        <p:spPr>
          <a:xfrm>
            <a:off x="406517" y="716986"/>
            <a:ext cx="4238635" cy="339746"/>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Jums pašlaik ir pienākums ziņot par savu atrašanās vietu?</a:t>
            </a:r>
          </a:p>
        </p:txBody>
      </p:sp>
      <p:graphicFrame>
        <p:nvGraphicFramePr>
          <p:cNvPr id="4" name="Chart 3">
            <a:extLst>
              <a:ext uri="{FF2B5EF4-FFF2-40B4-BE49-F238E27FC236}">
                <a16:creationId xmlns:a16="http://schemas.microsoft.com/office/drawing/2014/main" id="{550280CC-3D5E-1AE4-496F-30A07D1320D8}"/>
              </a:ext>
            </a:extLst>
          </p:cNvPr>
          <p:cNvGraphicFramePr/>
          <p:nvPr>
            <p:extLst>
              <p:ext uri="{D42A27DB-BD31-4B8C-83A1-F6EECF244321}">
                <p14:modId xmlns:p14="http://schemas.microsoft.com/office/powerpoint/2010/main" val="2063486217"/>
              </p:ext>
            </p:extLst>
          </p:nvPr>
        </p:nvGraphicFramePr>
        <p:xfrm>
          <a:off x="246888" y="1459774"/>
          <a:ext cx="4489704" cy="22892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3B39D29-2251-1C42-93AF-A72E982C0179}"/>
              </a:ext>
            </a:extLst>
          </p:cNvPr>
          <p:cNvSpPr txBox="1"/>
          <p:nvPr/>
        </p:nvSpPr>
        <p:spPr>
          <a:xfrm>
            <a:off x="2123682" y="4152082"/>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ECEE046C-05A4-0ACE-B426-7094BEE7DDB0}"/>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lv-LV" sz="1200" b="0" i="0" u="none" strike="noStrike" kern="1200" cap="none" spc="0" normalizeH="0" baseline="0" noProof="0" dirty="0">
              <a:ln>
                <a:noFill/>
              </a:ln>
              <a:effectLst/>
              <a:uLnTx/>
              <a:uFillTx/>
              <a:latin typeface="+mn-lt"/>
              <a:ea typeface="+mn-ea"/>
              <a:cs typeface="+mn-cs"/>
            </a:endParaRPr>
          </a:p>
        </p:txBody>
      </p:sp>
      <p:sp>
        <p:nvSpPr>
          <p:cNvPr id="7" name="Arrow: Bent 6">
            <a:extLst>
              <a:ext uri="{FF2B5EF4-FFF2-40B4-BE49-F238E27FC236}">
                <a16:creationId xmlns:a16="http://schemas.microsoft.com/office/drawing/2014/main" id="{A66BDD19-E6CA-978F-1328-3215944D49D4}"/>
              </a:ext>
            </a:extLst>
          </p:cNvPr>
          <p:cNvSpPr/>
          <p:nvPr/>
        </p:nvSpPr>
        <p:spPr>
          <a:xfrm>
            <a:off x="832104" y="1248491"/>
            <a:ext cx="4408996" cy="446117"/>
          </a:xfrm>
          <a:prstGeom prst="ben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Placeholder 4">
            <a:extLst>
              <a:ext uri="{FF2B5EF4-FFF2-40B4-BE49-F238E27FC236}">
                <a16:creationId xmlns:a16="http://schemas.microsoft.com/office/drawing/2014/main" id="{05DAAF5C-AD55-8F77-6CFC-CDB632E0BCB9}"/>
              </a:ext>
            </a:extLst>
          </p:cNvPr>
          <p:cNvSpPr txBox="1">
            <a:spLocks/>
          </p:cNvSpPr>
          <p:nvPr/>
        </p:nvSpPr>
        <p:spPr>
          <a:xfrm>
            <a:off x="5321808" y="713937"/>
            <a:ext cx="3666744" cy="1197379"/>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kuriem ir pienākums ziņot par savu atrašanās vietu:</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Kurām no šīm organizācijām Jums šobrīd ir pienākums ziņot par savu atrašanās vietu?</a:t>
            </a:r>
          </a:p>
        </p:txBody>
      </p:sp>
      <p:graphicFrame>
        <p:nvGraphicFramePr>
          <p:cNvPr id="9" name="Chart 8">
            <a:extLst>
              <a:ext uri="{FF2B5EF4-FFF2-40B4-BE49-F238E27FC236}">
                <a16:creationId xmlns:a16="http://schemas.microsoft.com/office/drawing/2014/main" id="{34B8C2CF-0453-0771-EB29-B5457BD3BB6A}"/>
              </a:ext>
            </a:extLst>
          </p:cNvPr>
          <p:cNvGraphicFramePr/>
          <p:nvPr>
            <p:extLst>
              <p:ext uri="{D42A27DB-BD31-4B8C-83A1-F6EECF244321}">
                <p14:modId xmlns:p14="http://schemas.microsoft.com/office/powerpoint/2010/main" val="3908771799"/>
              </p:ext>
            </p:extLst>
          </p:nvPr>
        </p:nvGraphicFramePr>
        <p:xfrm>
          <a:off x="5248655" y="1645920"/>
          <a:ext cx="3820605" cy="36027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E16AA99-C9DC-0CE7-5FFF-22571D15390E}"/>
              </a:ext>
            </a:extLst>
          </p:cNvPr>
          <p:cNvSpPr txBox="1"/>
          <p:nvPr/>
        </p:nvSpPr>
        <p:spPr>
          <a:xfrm>
            <a:off x="5741658" y="5702439"/>
            <a:ext cx="2899422" cy="400110"/>
          </a:xfrm>
          <a:prstGeom prst="rect">
            <a:avLst/>
          </a:prstGeom>
          <a:noFill/>
        </p:spPr>
        <p:txBody>
          <a:bodyPr wrap="square" rtlCol="0">
            <a:spAutoFit/>
          </a:bodyPr>
          <a:lstStyle/>
          <a:p>
            <a:r>
              <a:rPr lang="lv-LV" sz="1000" dirty="0"/>
              <a:t>Bāze: respondenti, kuriem ir pienākums ziņot par savu atrašanās vietu, 2025: n= 31</a:t>
            </a:r>
          </a:p>
        </p:txBody>
      </p:sp>
    </p:spTree>
    <p:extLst>
      <p:ext uri="{BB962C8B-B14F-4D97-AF65-F5344CB8AC3E}">
        <p14:creationId xmlns:p14="http://schemas.microsoft.com/office/powerpoint/2010/main" val="2154898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3AE-0E37-DF47-C182-D2C44BADC9C4}"/>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Pienākums ziņot par savu atrašanās vietu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B8E8920-AE2C-95C4-E933-76CDD011EAD8}"/>
              </a:ext>
            </a:extLst>
          </p:cNvPr>
          <p:cNvSpPr txBox="1">
            <a:spLocks/>
          </p:cNvSpPr>
          <p:nvPr/>
        </p:nvSpPr>
        <p:spPr>
          <a:xfrm>
            <a:off x="406517" y="598114"/>
            <a:ext cx="4238635" cy="339746"/>
          </a:xfrm>
          <a:prstGeom prst="rect">
            <a:avLst/>
          </a:prstGeom>
        </p:spPr>
        <p:txBody>
          <a:bodyPr/>
          <a:lstStyle/>
          <a:p>
            <a:pPr marL="342900" lvl="0" indent="-34290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Jums pašlaik ir pienākums ziņot par savu atrašanās vietu?</a:t>
            </a:r>
          </a:p>
        </p:txBody>
      </p:sp>
      <p:graphicFrame>
        <p:nvGraphicFramePr>
          <p:cNvPr id="4" name="Chart 3">
            <a:extLst>
              <a:ext uri="{FF2B5EF4-FFF2-40B4-BE49-F238E27FC236}">
                <a16:creationId xmlns:a16="http://schemas.microsoft.com/office/drawing/2014/main" id="{2E1838B0-C80F-FCCC-7B81-33F1F0CB0CD8}"/>
              </a:ext>
            </a:extLst>
          </p:cNvPr>
          <p:cNvGraphicFramePr/>
          <p:nvPr>
            <p:extLst>
              <p:ext uri="{D42A27DB-BD31-4B8C-83A1-F6EECF244321}">
                <p14:modId xmlns:p14="http://schemas.microsoft.com/office/powerpoint/2010/main" val="2532707966"/>
              </p:ext>
            </p:extLst>
          </p:nvPr>
        </p:nvGraphicFramePr>
        <p:xfrm>
          <a:off x="1490472" y="949546"/>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8081D22-90A5-A5F5-B3F9-62FCA561785C}"/>
              </a:ext>
            </a:extLst>
          </p:cNvPr>
          <p:cNvSpPr txBox="1"/>
          <p:nvPr/>
        </p:nvSpPr>
        <p:spPr>
          <a:xfrm>
            <a:off x="4208514" y="6013665"/>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DD32F09F-177E-9035-B2A4-EBB3BB3A9BD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413233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DEFD396-39EF-9193-EEFA-1062563A6518}"/>
              </a:ext>
            </a:extLst>
          </p:cNvPr>
          <p:cNvSpPr txBox="1">
            <a:spLocks/>
          </p:cNvSpPr>
          <p:nvPr/>
        </p:nvSpPr>
        <p:spPr>
          <a:xfrm>
            <a:off x="285751" y="142853"/>
            <a:ext cx="6343649" cy="1018435"/>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Grūtības ar informācijas sniegšanu par atrašanās vietu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13" name="Text Placeholder 4">
            <a:extLst>
              <a:ext uri="{FF2B5EF4-FFF2-40B4-BE49-F238E27FC236}">
                <a16:creationId xmlns:a16="http://schemas.microsoft.com/office/drawing/2014/main" id="{B850586D-B449-56D4-06C7-8EC641245A89}"/>
              </a:ext>
            </a:extLst>
          </p:cNvPr>
          <p:cNvSpPr txBox="1">
            <a:spLocks/>
          </p:cNvSpPr>
          <p:nvPr/>
        </p:nvSpPr>
        <p:spPr>
          <a:xfrm>
            <a:off x="452237" y="927236"/>
            <a:ext cx="4311787" cy="636326"/>
          </a:xfrm>
          <a:prstGeom prst="rect">
            <a:avLst/>
          </a:prstGeom>
        </p:spPr>
        <p:txBody>
          <a:bodyPr/>
          <a:lstStyle/>
          <a:p>
            <a:pPr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kuriem ir pienākums ziņot par savu atrašanās vietu:</a:t>
            </a:r>
          </a:p>
          <a:p>
            <a:pPr lvl="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Vai Jums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pēdējo</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3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mēnešu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laikā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bijušas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grūtības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informācijas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sniegšanu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atrašanās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14" name="Chart 13">
            <a:extLst>
              <a:ext uri="{FF2B5EF4-FFF2-40B4-BE49-F238E27FC236}">
                <a16:creationId xmlns:a16="http://schemas.microsoft.com/office/drawing/2014/main" id="{F785196C-B2E9-98BC-FE5C-8A6F8BE5156C}"/>
              </a:ext>
            </a:extLst>
          </p:cNvPr>
          <p:cNvGraphicFramePr/>
          <p:nvPr>
            <p:extLst>
              <p:ext uri="{D42A27DB-BD31-4B8C-83A1-F6EECF244321}">
                <p14:modId xmlns:p14="http://schemas.microsoft.com/office/powerpoint/2010/main" val="2641520749"/>
              </p:ext>
            </p:extLst>
          </p:nvPr>
        </p:nvGraphicFramePr>
        <p:xfrm>
          <a:off x="285751" y="1863881"/>
          <a:ext cx="4560569" cy="274646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4">
            <a:extLst>
              <a:ext uri="{FF2B5EF4-FFF2-40B4-BE49-F238E27FC236}">
                <a16:creationId xmlns:a16="http://schemas.microsoft.com/office/drawing/2014/main" id="{7C01BC8B-70BE-E3E6-C9A2-D0DAF46CCD43}"/>
              </a:ext>
            </a:extLst>
          </p:cNvPr>
          <p:cNvSpPr txBox="1">
            <a:spLocks/>
          </p:cNvSpPr>
          <p:nvPr/>
        </p:nvSpPr>
        <p:spPr>
          <a:xfrm>
            <a:off x="5321808" y="604209"/>
            <a:ext cx="3666744" cy="1197379"/>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(kopskaitā 17), kuriem ir bijušas grūtības ar informācijas sniegšanu par atrašanās vietu:</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Ar kādām problēmām vai grūtībām Jūs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saskārāties</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ziņojot par savu atrašanās vietu pēdējo 3 mēnešu laikā? Lūdzu, esiet pēc iespējas konkrētāki.</a:t>
            </a:r>
          </a:p>
        </p:txBody>
      </p:sp>
      <p:sp>
        <p:nvSpPr>
          <p:cNvPr id="18" name="TextBox 17">
            <a:extLst>
              <a:ext uri="{FF2B5EF4-FFF2-40B4-BE49-F238E27FC236}">
                <a16:creationId xmlns:a16="http://schemas.microsoft.com/office/drawing/2014/main" id="{B4E539E4-58B8-5A45-5C9C-2AB433CD81A9}"/>
              </a:ext>
            </a:extLst>
          </p:cNvPr>
          <p:cNvSpPr txBox="1"/>
          <p:nvPr/>
        </p:nvSpPr>
        <p:spPr>
          <a:xfrm>
            <a:off x="5598471" y="5911363"/>
            <a:ext cx="3113417" cy="400110"/>
          </a:xfrm>
          <a:prstGeom prst="rect">
            <a:avLst/>
          </a:prstGeom>
          <a:noFill/>
        </p:spPr>
        <p:txBody>
          <a:bodyPr wrap="square" rtlCol="0">
            <a:spAutoFit/>
          </a:bodyPr>
          <a:lstStyle/>
          <a:p>
            <a:r>
              <a:rPr lang="lv-LV" sz="1000" dirty="0"/>
              <a:t>Bāze: respondenti, kuriem ir bijušas grūtības ar informācijas sniegšanu par atrašanās vietu, 2025: n= 17</a:t>
            </a:r>
          </a:p>
        </p:txBody>
      </p:sp>
      <p:sp>
        <p:nvSpPr>
          <p:cNvPr id="19" name="TextBox 18">
            <a:extLst>
              <a:ext uri="{FF2B5EF4-FFF2-40B4-BE49-F238E27FC236}">
                <a16:creationId xmlns:a16="http://schemas.microsoft.com/office/drawing/2014/main" id="{22D9B2C9-8978-D3AD-793B-2D0DD5EFDB23}"/>
              </a:ext>
            </a:extLst>
          </p:cNvPr>
          <p:cNvSpPr txBox="1"/>
          <p:nvPr/>
        </p:nvSpPr>
        <p:spPr>
          <a:xfrm>
            <a:off x="1480554" y="4816309"/>
            <a:ext cx="2899422" cy="400110"/>
          </a:xfrm>
          <a:prstGeom prst="rect">
            <a:avLst/>
          </a:prstGeom>
          <a:noFill/>
        </p:spPr>
        <p:txBody>
          <a:bodyPr wrap="square" rtlCol="0">
            <a:spAutoFit/>
          </a:bodyPr>
          <a:lstStyle/>
          <a:p>
            <a:r>
              <a:rPr lang="lv-LV" sz="1000" dirty="0"/>
              <a:t>Bāze: respondenti, kuriem ir pienākums ziņot par savu atrašanās vietu, 2025: n= 31</a:t>
            </a:r>
          </a:p>
        </p:txBody>
      </p:sp>
      <p:sp>
        <p:nvSpPr>
          <p:cNvPr id="2" name="TextBox 1">
            <a:extLst>
              <a:ext uri="{FF2B5EF4-FFF2-40B4-BE49-F238E27FC236}">
                <a16:creationId xmlns:a16="http://schemas.microsoft.com/office/drawing/2014/main" id="{9B7F8823-AFC0-209E-EC0D-7BBC1453D92B}"/>
              </a:ext>
            </a:extLst>
          </p:cNvPr>
          <p:cNvSpPr txBox="1"/>
          <p:nvPr/>
        </p:nvSpPr>
        <p:spPr>
          <a:xfrm>
            <a:off x="5321807" y="1774237"/>
            <a:ext cx="3533267" cy="3954929"/>
          </a:xfrm>
          <a:prstGeom prst="rect">
            <a:avLst/>
          </a:prstGeom>
          <a:noFill/>
        </p:spPr>
        <p:txBody>
          <a:bodyPr wrap="square" rtlCol="0">
            <a:spAutoFit/>
          </a:bodyPr>
          <a:lstStyle/>
          <a:p>
            <a:r>
              <a:rPr lang="lv-LV" sz="1100" dirty="0">
                <a:latin typeface="+mj-lt"/>
              </a:rPr>
              <a:t>Respondentu atbildes:</a:t>
            </a:r>
          </a:p>
          <a:p>
            <a:pPr marL="171450" indent="-171450">
              <a:spcBef>
                <a:spcPts val="300"/>
              </a:spcBef>
              <a:buFont typeface="Wingdings" panose="05000000000000000000" pitchFamily="2" charset="2"/>
              <a:buChar char="ü"/>
            </a:pPr>
            <a:r>
              <a:rPr lang="lv-LV" sz="1100" dirty="0" err="1">
                <a:latin typeface="+mj-lt"/>
              </a:rPr>
              <a:t>Web</a:t>
            </a:r>
            <a:r>
              <a:rPr lang="lv-LV" sz="1100" dirty="0">
                <a:latin typeface="+mj-lt"/>
              </a:rPr>
              <a:t>-lapa vai </a:t>
            </a:r>
            <a:r>
              <a:rPr lang="lv-LV" sz="1100" dirty="0" err="1">
                <a:latin typeface="+mj-lt"/>
              </a:rPr>
              <a:t>Athlete</a:t>
            </a:r>
            <a:r>
              <a:rPr lang="lv-LV" sz="1100" dirty="0">
                <a:latin typeface="+mj-lt"/>
              </a:rPr>
              <a:t> </a:t>
            </a:r>
            <a:r>
              <a:rPr lang="lv-LV" sz="1100" dirty="0" err="1">
                <a:latin typeface="+mj-lt"/>
              </a:rPr>
              <a:t>Central</a:t>
            </a:r>
            <a:r>
              <a:rPr lang="lv-LV" sz="1100" dirty="0">
                <a:latin typeface="+mj-lt"/>
              </a:rPr>
              <a:t> aplikācija bija pieejama, taču man neizdevās tajā ieiet\ ielogoties (8 respondenti jeb 47% no tiem, kuriem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ir bijušas grūtības ar informācijas sniegšanu par atrašanās vietu);</a:t>
            </a:r>
            <a:endParaRPr lang="lv-LV" sz="1100" dirty="0">
              <a:latin typeface="+mj-lt"/>
            </a:endParaRPr>
          </a:p>
          <a:p>
            <a:pPr marL="171450" indent="-171450">
              <a:spcBef>
                <a:spcPts val="300"/>
              </a:spcBef>
              <a:buFont typeface="Wingdings" panose="05000000000000000000" pitchFamily="2" charset="2"/>
              <a:buChar char="ü"/>
            </a:pPr>
            <a:r>
              <a:rPr lang="lv-LV" sz="1100" dirty="0">
                <a:latin typeface="+mj-lt"/>
              </a:rPr>
              <a:t>Man bija pieejams interneta </a:t>
            </a:r>
            <a:r>
              <a:rPr lang="lv-LV" sz="1100" dirty="0" err="1">
                <a:latin typeface="+mj-lt"/>
              </a:rPr>
              <a:t>pieslēgums</a:t>
            </a:r>
            <a:r>
              <a:rPr lang="lv-LV" sz="1100" dirty="0">
                <a:latin typeface="+mj-lt"/>
              </a:rPr>
              <a:t>, taču </a:t>
            </a:r>
            <a:r>
              <a:rPr lang="lv-LV" sz="1100" dirty="0" err="1">
                <a:latin typeface="+mj-lt"/>
              </a:rPr>
              <a:t>Web</a:t>
            </a:r>
            <a:r>
              <a:rPr lang="lv-LV" sz="1100" dirty="0">
                <a:latin typeface="+mj-lt"/>
              </a:rPr>
              <a:t>-lapa nebija pieejama (piem., ADAMS) (6 respondenti jeb 35%);</a:t>
            </a:r>
          </a:p>
          <a:p>
            <a:pPr marL="171450" indent="-171450">
              <a:spcBef>
                <a:spcPts val="300"/>
              </a:spcBef>
              <a:buFont typeface="Wingdings" panose="05000000000000000000" pitchFamily="2" charset="2"/>
              <a:buChar char="ü"/>
            </a:pPr>
            <a:r>
              <a:rPr lang="lv-LV" sz="1100" dirty="0">
                <a:latin typeface="+mj-lt"/>
              </a:rPr>
              <a:t>Man nebija visa nepieciešamā informācija, lai pareizi un laicīgi aizpildītu atrašanās vietas formu (6 respondenti jeb 35%);</a:t>
            </a:r>
          </a:p>
          <a:p>
            <a:pPr marL="171450" indent="-171450">
              <a:spcBef>
                <a:spcPts val="300"/>
              </a:spcBef>
              <a:buFont typeface="Wingdings" panose="05000000000000000000" pitchFamily="2" charset="2"/>
              <a:buChar char="ü"/>
            </a:pPr>
            <a:r>
              <a:rPr lang="lv-LV" sz="1100" dirty="0">
                <a:latin typeface="+mj-lt"/>
              </a:rPr>
              <a:t>Bija tehniskas problēmas ar atrašanās vietas formas aizpildīšanu (4 respondenti);</a:t>
            </a:r>
          </a:p>
          <a:p>
            <a:pPr marL="171450" indent="-171450">
              <a:spcBef>
                <a:spcPts val="300"/>
              </a:spcBef>
              <a:buFont typeface="Wingdings" panose="05000000000000000000" pitchFamily="2" charset="2"/>
              <a:buChar char="ü"/>
            </a:pPr>
            <a:r>
              <a:rPr lang="lv-LV" sz="1100" dirty="0">
                <a:latin typeface="+mj-lt"/>
              </a:rPr>
              <a:t>Man nebija pieejams interneta </a:t>
            </a:r>
            <a:r>
              <a:rPr lang="lv-LV" sz="1100" dirty="0" err="1">
                <a:latin typeface="+mj-lt"/>
              </a:rPr>
              <a:t>pieslēgums</a:t>
            </a:r>
            <a:r>
              <a:rPr lang="lv-LV" sz="1100" dirty="0">
                <a:latin typeface="+mj-lt"/>
              </a:rPr>
              <a:t> (3 respondenti);</a:t>
            </a:r>
          </a:p>
          <a:p>
            <a:pPr marL="171450" indent="-171450">
              <a:spcBef>
                <a:spcPts val="300"/>
              </a:spcBef>
              <a:buFont typeface="Wingdings" panose="05000000000000000000" pitchFamily="2" charset="2"/>
              <a:buChar char="ü"/>
            </a:pPr>
            <a:r>
              <a:rPr lang="lv-LV" sz="1100" dirty="0">
                <a:latin typeface="+mj-lt"/>
              </a:rPr>
              <a:t>Atrašanās vietas formas aizpildīšana aizņēma pārāk daudz laika (2 respondenti)</a:t>
            </a:r>
          </a:p>
          <a:p>
            <a:pPr marL="171450" indent="-171450">
              <a:spcBef>
                <a:spcPts val="300"/>
              </a:spcBef>
              <a:buFont typeface="Wingdings" panose="05000000000000000000" pitchFamily="2" charset="2"/>
              <a:buChar char="ü"/>
            </a:pPr>
            <a:r>
              <a:rPr lang="lv-LV" sz="1100" dirty="0">
                <a:latin typeface="+mj-lt"/>
              </a:rPr>
              <a:t>Es nezināju, kāda precīzi informācija man atbilstoši atrašanās vietas noteikumiem ir jāievada (1 respondents);</a:t>
            </a:r>
          </a:p>
          <a:p>
            <a:pPr marL="171450" indent="-171450">
              <a:spcBef>
                <a:spcPts val="300"/>
              </a:spcBef>
              <a:buFont typeface="Wingdings" panose="05000000000000000000" pitchFamily="2" charset="2"/>
              <a:buChar char="ü"/>
            </a:pPr>
            <a:r>
              <a:rPr lang="lv-LV" sz="1100" dirty="0">
                <a:latin typeface="+mj-lt"/>
              </a:rPr>
              <a:t>Grūti pateikt (2 respondenti).</a:t>
            </a:r>
          </a:p>
        </p:txBody>
      </p:sp>
      <p:sp>
        <p:nvSpPr>
          <p:cNvPr id="3" name="Slide Number Placeholder 1">
            <a:extLst>
              <a:ext uri="{FF2B5EF4-FFF2-40B4-BE49-F238E27FC236}">
                <a16:creationId xmlns:a16="http://schemas.microsoft.com/office/drawing/2014/main" id="{C54504A2-D323-4D85-7F09-E4E0897AA2AD}"/>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115175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ACDB12F4-6858-9EF0-B5A4-7BD331CD3F0D}"/>
              </a:ext>
            </a:extLst>
          </p:cNvPr>
          <p:cNvSpPr txBox="1">
            <a:spLocks/>
          </p:cNvSpPr>
          <p:nvPr/>
        </p:nvSpPr>
        <p:spPr>
          <a:xfrm>
            <a:off x="406517" y="519962"/>
            <a:ext cx="7823083" cy="351310"/>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Jums ir ierosinājumi, kā uzlabot atrašanās vietas norādīšanas sistēmu (piemēram, ADAMS vai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Athlete</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Central</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aplikācija), vai kādi citi komentāri šajā jautājumā?</a:t>
            </a:r>
          </a:p>
        </p:txBody>
      </p:sp>
      <p:sp>
        <p:nvSpPr>
          <p:cNvPr id="3" name="TextBox 2">
            <a:extLst>
              <a:ext uri="{FF2B5EF4-FFF2-40B4-BE49-F238E27FC236}">
                <a16:creationId xmlns:a16="http://schemas.microsoft.com/office/drawing/2014/main" id="{DADB5381-6267-5C89-FA61-C6D1ABFCB012}"/>
              </a:ext>
            </a:extLst>
          </p:cNvPr>
          <p:cNvSpPr txBox="1"/>
          <p:nvPr/>
        </p:nvSpPr>
        <p:spPr>
          <a:xfrm>
            <a:off x="455020" y="1125671"/>
            <a:ext cx="8400055" cy="4470455"/>
          </a:xfrm>
          <a:prstGeom prst="rect">
            <a:avLst/>
          </a:prstGeom>
          <a:noFill/>
        </p:spPr>
        <p:txBody>
          <a:bodyPr wrap="square" rtlCol="0">
            <a:spAutoFit/>
          </a:bodyPr>
          <a:lstStyle/>
          <a:p>
            <a:pPr>
              <a:spcBef>
                <a:spcPts val="300"/>
              </a:spcBef>
            </a:pPr>
            <a:r>
              <a:rPr lang="lv-LV" sz="1100" dirty="0">
                <a:latin typeface="+mj-lt"/>
              </a:rPr>
              <a:t>Respondentu komentāri:</a:t>
            </a:r>
          </a:p>
          <a:p>
            <a:pPr marL="171450" indent="-171450">
              <a:spcBef>
                <a:spcPts val="300"/>
              </a:spcBef>
              <a:buFont typeface="Wingdings" panose="05000000000000000000" pitchFamily="2" charset="2"/>
              <a:buChar char="ü"/>
            </a:pPr>
            <a:r>
              <a:rPr lang="lv-LV" sz="1100" dirty="0">
                <a:latin typeface="+mj-lt"/>
              </a:rPr>
              <a:t>Aizpildīt kā šobrīd vēl uzlikt GPS lokāciju, lai precizētu savu atrašanās vietu</a:t>
            </a:r>
          </a:p>
          <a:p>
            <a:pPr marL="171450" indent="-171450">
              <a:spcBef>
                <a:spcPts val="300"/>
              </a:spcBef>
              <a:buFont typeface="Wingdings" panose="05000000000000000000" pitchFamily="2" charset="2"/>
              <a:buChar char="ü"/>
            </a:pPr>
            <a:r>
              <a:rPr lang="lv-LV" sz="1100" dirty="0">
                <a:latin typeface="+mj-lt"/>
              </a:rPr>
              <a:t>Aplikācija strādā slikti, nav ērti lietojama</a:t>
            </a:r>
          </a:p>
          <a:p>
            <a:pPr marL="171450" indent="-171450">
              <a:spcBef>
                <a:spcPts val="300"/>
              </a:spcBef>
              <a:buFont typeface="Wingdings" panose="05000000000000000000" pitchFamily="2" charset="2"/>
              <a:buChar char="ü"/>
            </a:pPr>
            <a:r>
              <a:rPr lang="lv-LV" sz="1100" dirty="0">
                <a:latin typeface="+mj-lt"/>
              </a:rPr>
              <a:t>Atrašanās vieta pēc FB</a:t>
            </a:r>
          </a:p>
          <a:p>
            <a:pPr marL="171450" indent="-171450">
              <a:spcBef>
                <a:spcPts val="300"/>
              </a:spcBef>
              <a:buFont typeface="Wingdings" panose="05000000000000000000" pitchFamily="2" charset="2"/>
              <a:buChar char="ü"/>
            </a:pPr>
            <a:r>
              <a:rPr lang="lv-LV" sz="1100" dirty="0">
                <a:latin typeface="+mj-lt"/>
              </a:rPr>
              <a:t>Bieži aplikācija uzkaras</a:t>
            </a:r>
          </a:p>
          <a:p>
            <a:pPr marL="171450" indent="-171450">
              <a:spcBef>
                <a:spcPts val="300"/>
              </a:spcBef>
              <a:buFont typeface="Wingdings" panose="05000000000000000000" pitchFamily="2" charset="2"/>
              <a:buChar char="ü"/>
            </a:pPr>
            <a:r>
              <a:rPr lang="lv-LV" sz="1100" dirty="0">
                <a:latin typeface="+mj-lt"/>
              </a:rPr>
              <a:t>Esmu bijis ADAMS sistēmā 10 gadus un visu šo laiku esmu cīnījies ar visāda veida tehniskām problēmām ADAMS aplikācijā vai tiešsaistē.</a:t>
            </a:r>
          </a:p>
          <a:p>
            <a:pPr marL="171450" indent="-171450">
              <a:spcBef>
                <a:spcPts val="300"/>
              </a:spcBef>
              <a:buFont typeface="Wingdings" panose="05000000000000000000" pitchFamily="2" charset="2"/>
              <a:buChar char="ü"/>
            </a:pPr>
            <a:r>
              <a:rPr lang="lv-LV" sz="1100" dirty="0">
                <a:latin typeface="+mj-lt"/>
              </a:rPr>
              <a:t>Godīgums un veselība.</a:t>
            </a:r>
          </a:p>
          <a:p>
            <a:pPr marL="171450" indent="-171450">
              <a:spcBef>
                <a:spcPts val="300"/>
              </a:spcBef>
              <a:buFont typeface="Wingdings" panose="05000000000000000000" pitchFamily="2" charset="2"/>
              <a:buChar char="ü"/>
            </a:pPr>
            <a:r>
              <a:rPr lang="lv-LV" sz="1100" dirty="0">
                <a:latin typeface="+mj-lt"/>
              </a:rPr>
              <a:t>GPS sistēmu kādā WADA aplikācijā.</a:t>
            </a:r>
          </a:p>
          <a:p>
            <a:pPr marL="171450" indent="-171450">
              <a:spcBef>
                <a:spcPts val="300"/>
              </a:spcBef>
              <a:buFont typeface="Wingdings" panose="05000000000000000000" pitchFamily="2" charset="2"/>
              <a:buChar char="ü"/>
            </a:pPr>
            <a:r>
              <a:rPr lang="lv-LV" sz="1100" dirty="0">
                <a:latin typeface="+mj-lt"/>
              </a:rPr>
              <a:t>Iespēja mainīt atrašanās vietu 3-4 stundas pirms norādītā laika.</a:t>
            </a:r>
          </a:p>
          <a:p>
            <a:pPr marL="171450" indent="-171450">
              <a:spcBef>
                <a:spcPts val="300"/>
              </a:spcBef>
              <a:buFont typeface="Wingdings" panose="05000000000000000000" pitchFamily="2" charset="2"/>
              <a:buChar char="ü"/>
            </a:pPr>
            <a:r>
              <a:rPr lang="lv-LV" sz="1100" dirty="0">
                <a:latin typeface="+mj-lt"/>
              </a:rPr>
              <a:t>Ja var apmeklēt tikai sacensību laikā un treneris vai federācija iesniedz grafiku.</a:t>
            </a:r>
          </a:p>
          <a:p>
            <a:pPr marL="171450" indent="-171450">
              <a:spcBef>
                <a:spcPts val="300"/>
              </a:spcBef>
              <a:buFont typeface="Wingdings" panose="05000000000000000000" pitchFamily="2" charset="2"/>
              <a:buChar char="ü"/>
            </a:pPr>
            <a:r>
              <a:rPr lang="lv-LV" sz="1100" dirty="0">
                <a:latin typeface="+mj-lt"/>
              </a:rPr>
              <a:t>Kādreiz bija ļoti neērta platforma, sajūta ka Latvijā radīta, neērta lietošana.</a:t>
            </a:r>
          </a:p>
          <a:p>
            <a:pPr marL="171450" indent="-171450">
              <a:spcBef>
                <a:spcPts val="300"/>
              </a:spcBef>
              <a:buFont typeface="Wingdings" panose="05000000000000000000" pitchFamily="2" charset="2"/>
              <a:buChar char="ü"/>
            </a:pPr>
            <a:r>
              <a:rPr lang="lv-LV" sz="1100" dirty="0">
                <a:latin typeface="+mj-lt"/>
              </a:rPr>
              <a:t>Katras dienas norādīšana izskatās mazliet pārspīlēti. Loģiskāk būtu cita intervāla norādīšana. Piemēram, reizi nedēļā, vai 3 dienās, vai citā, loģiski apsvērtā laika periodā.</a:t>
            </a:r>
          </a:p>
          <a:p>
            <a:pPr marL="171450" indent="-171450">
              <a:spcBef>
                <a:spcPts val="300"/>
              </a:spcBef>
              <a:buFont typeface="Wingdings" panose="05000000000000000000" pitchFamily="2" charset="2"/>
              <a:buChar char="ü"/>
            </a:pPr>
            <a:r>
              <a:rPr lang="lv-LV" sz="1100" dirty="0">
                <a:latin typeface="+mj-lt"/>
              </a:rPr>
              <a:t>Lai ir pieejams </a:t>
            </a:r>
            <a:r>
              <a:rPr lang="lv-LV" sz="1100" dirty="0" err="1">
                <a:latin typeface="+mj-lt"/>
              </a:rPr>
              <a:t>live</a:t>
            </a:r>
            <a:r>
              <a:rPr lang="lv-LV" sz="1100" dirty="0">
                <a:latin typeface="+mj-lt"/>
              </a:rPr>
              <a:t> </a:t>
            </a:r>
            <a:r>
              <a:rPr lang="lv-LV" sz="1100" dirty="0" err="1">
                <a:latin typeface="+mj-lt"/>
              </a:rPr>
              <a:t>location</a:t>
            </a:r>
            <a:r>
              <a:rPr lang="lv-LV" sz="1100" dirty="0">
                <a:latin typeface="+mj-lt"/>
              </a:rPr>
              <a:t>.</a:t>
            </a:r>
          </a:p>
          <a:p>
            <a:pPr marL="171450" indent="-171450">
              <a:spcBef>
                <a:spcPts val="300"/>
              </a:spcBef>
              <a:buFont typeface="Wingdings" panose="05000000000000000000" pitchFamily="2" charset="2"/>
              <a:buChar char="ü"/>
            </a:pPr>
            <a:r>
              <a:rPr lang="lv-LV" sz="1100" dirty="0">
                <a:latin typeface="+mj-lt"/>
              </a:rPr>
              <a:t>Lojālāku attieksmi no ārzemju pārbaudītājiem.</a:t>
            </a:r>
          </a:p>
          <a:p>
            <a:pPr marL="171450" indent="-171450">
              <a:spcBef>
                <a:spcPts val="300"/>
              </a:spcBef>
              <a:buFont typeface="Wingdings" panose="05000000000000000000" pitchFamily="2" charset="2"/>
              <a:buChar char="ü"/>
            </a:pPr>
            <a:r>
              <a:rPr lang="lv-LV" sz="1100" dirty="0">
                <a:latin typeface="+mj-lt"/>
              </a:rPr>
              <a:t>Ļaut kartē ielikt precīzu lokācijas punktu vai pēc adreses ierakstīšanas kartē to precizēt vieglākai </a:t>
            </a:r>
            <a:r>
              <a:rPr lang="lv-LV" sz="1100" dirty="0" err="1">
                <a:latin typeface="+mj-lt"/>
              </a:rPr>
              <a:t>kotroliera</a:t>
            </a:r>
            <a:r>
              <a:rPr lang="lv-LV" sz="1100" dirty="0">
                <a:latin typeface="+mj-lt"/>
              </a:rPr>
              <a:t> piekļūšanai sportistam. Tas ir reizēs, kad sportisti sava ārpus treniņu un sacensību laika izmanto iespēju nakšņot ārpus norādītās dzīvesvietas,</a:t>
            </a:r>
          </a:p>
          <a:p>
            <a:pPr marL="171450" indent="-171450">
              <a:spcBef>
                <a:spcPts val="300"/>
              </a:spcBef>
              <a:buFont typeface="Wingdings" panose="05000000000000000000" pitchFamily="2" charset="2"/>
              <a:buChar char="ü"/>
            </a:pPr>
            <a:r>
              <a:rPr lang="lv-LV" sz="1100" dirty="0">
                <a:latin typeface="+mj-lt"/>
              </a:rPr>
              <a:t>Man tas bija jāsniedz iepriekš un bija daudz nepilnības, nezinu, kā ir šobrīd. Viens komentārs, ko dzirdu, ka būtu tomēr jāzvana telefoniski un jautāt sportistam, kur viņš ir, ja never vaļā durvis.</a:t>
            </a:r>
          </a:p>
          <a:p>
            <a:pPr marL="171450" indent="-171450">
              <a:spcBef>
                <a:spcPts val="300"/>
              </a:spcBef>
              <a:buFont typeface="Wingdings" panose="05000000000000000000" pitchFamily="2" charset="2"/>
              <a:buChar char="ü"/>
            </a:pPr>
            <a:r>
              <a:rPr lang="lv-LV" sz="1100" dirty="0">
                <a:latin typeface="+mj-lt"/>
              </a:rPr>
              <a:t>Modernizēt sistēmu.</a:t>
            </a:r>
          </a:p>
          <a:p>
            <a:pPr marL="171450" indent="-171450">
              <a:spcBef>
                <a:spcPts val="300"/>
              </a:spcBef>
              <a:buFont typeface="Wingdings" panose="05000000000000000000" pitchFamily="2" charset="2"/>
              <a:buChar char="ü"/>
            </a:pPr>
            <a:r>
              <a:rPr lang="lv-LV" sz="1100" dirty="0">
                <a:latin typeface="+mj-lt"/>
              </a:rPr>
              <a:t>Nekad neesmu izmantojusi šo sistēmu, bet, iespējams sportistiem būtu vēl vienkāršāk uzrādīt savu atrašanās vietu, ja sistēma piedāvātu sinhronizēt tās grafiku ar sportista digitālu kalendāru (</a:t>
            </a:r>
            <a:r>
              <a:rPr lang="lv-LV" sz="1100" dirty="0" err="1">
                <a:latin typeface="+mj-lt"/>
              </a:rPr>
              <a:t>google</a:t>
            </a:r>
            <a:r>
              <a:rPr lang="lv-LV" sz="1100" dirty="0">
                <a:latin typeface="+mj-lt"/>
              </a:rPr>
              <a:t> </a:t>
            </a:r>
            <a:r>
              <a:rPr lang="lv-LV" sz="1100" dirty="0" err="1">
                <a:latin typeface="+mj-lt"/>
              </a:rPr>
              <a:t>Calendar</a:t>
            </a:r>
            <a:r>
              <a:rPr lang="lv-LV" sz="1100" dirty="0">
                <a:latin typeface="+mj-lt"/>
              </a:rPr>
              <a:t>, Ms </a:t>
            </a:r>
            <a:r>
              <a:rPr lang="lv-LV" sz="1100" dirty="0" err="1">
                <a:latin typeface="+mj-lt"/>
              </a:rPr>
              <a:t>teams</a:t>
            </a:r>
            <a:r>
              <a:rPr lang="lv-LV" sz="1100" dirty="0">
                <a:latin typeface="+mj-lt"/>
              </a:rPr>
              <a:t>, individuālie, digitālie plānošanas rīki).</a:t>
            </a:r>
          </a:p>
        </p:txBody>
      </p:sp>
      <p:sp>
        <p:nvSpPr>
          <p:cNvPr id="4" name="Title 1">
            <a:extLst>
              <a:ext uri="{FF2B5EF4-FFF2-40B4-BE49-F238E27FC236}">
                <a16:creationId xmlns:a16="http://schemas.microsoft.com/office/drawing/2014/main" id="{D5AEEF0D-523C-6921-73A8-177B47AF5CF5}"/>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Ieteikumi atrašanās vietas norādīšanas sistēmas uzlabošanai</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5" name="Slide Number Placeholder 1">
            <a:extLst>
              <a:ext uri="{FF2B5EF4-FFF2-40B4-BE49-F238E27FC236}">
                <a16:creationId xmlns:a16="http://schemas.microsoft.com/office/drawing/2014/main" id="{33D87D83-963D-357A-7CF0-0D85D0C75DC6}"/>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851072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B54C7A7A-8AF2-9462-F2FE-190B5A0286A1}"/>
              </a:ext>
            </a:extLst>
          </p:cNvPr>
          <p:cNvSpPr txBox="1">
            <a:spLocks/>
          </p:cNvSpPr>
          <p:nvPr/>
        </p:nvSpPr>
        <p:spPr>
          <a:xfrm>
            <a:off x="406517" y="519962"/>
            <a:ext cx="7823083" cy="351310"/>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Jums ir ierosinājumi, kā uzlabot atrašanās vietas norādīšanas sistēmu (piemēram, ADAMS vai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Athlete</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Central</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aplikācija), vai kādi citi komentāri šajā jautājumā?</a:t>
            </a:r>
          </a:p>
        </p:txBody>
      </p:sp>
      <p:sp>
        <p:nvSpPr>
          <p:cNvPr id="3" name="TextBox 2">
            <a:extLst>
              <a:ext uri="{FF2B5EF4-FFF2-40B4-BE49-F238E27FC236}">
                <a16:creationId xmlns:a16="http://schemas.microsoft.com/office/drawing/2014/main" id="{16A33519-748E-B0CD-5CF6-027EB4EA0836}"/>
              </a:ext>
            </a:extLst>
          </p:cNvPr>
          <p:cNvSpPr txBox="1"/>
          <p:nvPr/>
        </p:nvSpPr>
        <p:spPr>
          <a:xfrm>
            <a:off x="455020" y="1107383"/>
            <a:ext cx="8400055" cy="3016210"/>
          </a:xfrm>
          <a:prstGeom prst="rect">
            <a:avLst/>
          </a:prstGeom>
          <a:noFill/>
        </p:spPr>
        <p:txBody>
          <a:bodyPr wrap="square" rtlCol="0">
            <a:spAutoFit/>
          </a:bodyPr>
          <a:lstStyle/>
          <a:p>
            <a:pPr marL="171450" indent="-171450">
              <a:spcBef>
                <a:spcPts val="300"/>
              </a:spcBef>
              <a:buFont typeface="Wingdings" panose="05000000000000000000" pitchFamily="2" charset="2"/>
              <a:buChar char="ü"/>
            </a:pPr>
            <a:r>
              <a:rPr lang="lv-LV" sz="1100" dirty="0">
                <a:latin typeface="+mj-lt"/>
              </a:rPr>
              <a:t>Nesaskatu vajadzību atrašanās vietas norādīšanai.</a:t>
            </a:r>
          </a:p>
          <a:p>
            <a:pPr marL="171450" indent="-171450">
              <a:spcBef>
                <a:spcPts val="300"/>
              </a:spcBef>
              <a:buFont typeface="Wingdings" panose="05000000000000000000" pitchFamily="2" charset="2"/>
              <a:buChar char="ü"/>
            </a:pPr>
            <a:r>
              <a:rPr lang="lv-LV" sz="1100" dirty="0">
                <a:latin typeface="+mj-lt"/>
              </a:rPr>
              <a:t>Par sacensībām! Mēs uzreiz kvartāla sākumā nevaram zināt par noteiktām sacensībām, kur mēs dzīvosim un kurā datumā mēs dosimies! To mainīt var laika gaitā. Uzskatu tas nav pareizi bet pieprasīt to kvartālu aizpildīt sakumā.</a:t>
            </a:r>
          </a:p>
          <a:p>
            <a:pPr marL="171450" indent="-171450">
              <a:spcBef>
                <a:spcPts val="300"/>
              </a:spcBef>
              <a:buFont typeface="Wingdings" panose="05000000000000000000" pitchFamily="2" charset="2"/>
              <a:buChar char="ü"/>
            </a:pPr>
            <a:r>
              <a:rPr lang="lv-LV" sz="1100" dirty="0">
                <a:latin typeface="+mj-lt"/>
              </a:rPr>
              <a:t>Sataisīt sistēmu, lai vienmēr var ieiet sistēmā.</a:t>
            </a:r>
          </a:p>
          <a:p>
            <a:pPr marL="171450" indent="-171450">
              <a:spcBef>
                <a:spcPts val="300"/>
              </a:spcBef>
              <a:buFont typeface="Wingdings" panose="05000000000000000000" pitchFamily="2" charset="2"/>
              <a:buChar char="ü"/>
            </a:pPr>
            <a:r>
              <a:rPr lang="lv-LV" sz="1100" dirty="0">
                <a:latin typeface="+mj-lt"/>
              </a:rPr>
              <a:t>Tehniskais nodrošinājums, tiešām bieži ir problēmas.</a:t>
            </a:r>
          </a:p>
          <a:p>
            <a:pPr marL="171450" indent="-171450">
              <a:spcBef>
                <a:spcPts val="300"/>
              </a:spcBef>
              <a:buFont typeface="Wingdings" panose="05000000000000000000" pitchFamily="2" charset="2"/>
              <a:buChar char="ü"/>
            </a:pPr>
            <a:r>
              <a:rPr lang="lv-LV" sz="1100" dirty="0">
                <a:latin typeface="+mj-lt"/>
              </a:rPr>
              <a:t>Treniņiem ārā dabā bieži nav iespējams norādīt konkrētu adresi. Tāpat arī ar dzīvesvietas adresi treniņnometnēs ārzemēs. Reizēm norādīt pareizu adresi ir sarežģīti. Ieteikums būtu atļaut norādīt arī koordinātes, adreses vietā.</a:t>
            </a:r>
          </a:p>
          <a:p>
            <a:pPr marL="171450" indent="-171450">
              <a:spcBef>
                <a:spcPts val="300"/>
              </a:spcBef>
              <a:buFont typeface="Wingdings" panose="05000000000000000000" pitchFamily="2" charset="2"/>
              <a:buChar char="ü"/>
            </a:pPr>
            <a:r>
              <a:rPr lang="lv-LV" sz="1100" dirty="0">
                <a:latin typeface="+mj-lt"/>
              </a:rPr>
              <a:t>Uzlabot ieeju dopinga aplikācijā.</a:t>
            </a:r>
          </a:p>
          <a:p>
            <a:pPr marL="171450" indent="-171450">
              <a:spcBef>
                <a:spcPts val="300"/>
              </a:spcBef>
              <a:buFont typeface="Wingdings" panose="05000000000000000000" pitchFamily="2" charset="2"/>
              <a:buChar char="ü"/>
            </a:pPr>
            <a:r>
              <a:rPr lang="lv-LV" sz="1100" dirty="0">
                <a:latin typeface="+mj-lt"/>
              </a:rPr>
              <a:t>Uzlabot lidojumu ievadīšanu.</a:t>
            </a:r>
          </a:p>
          <a:p>
            <a:pPr marL="171450" indent="-171450">
              <a:spcBef>
                <a:spcPts val="300"/>
              </a:spcBef>
              <a:buFont typeface="Wingdings" panose="05000000000000000000" pitchFamily="2" charset="2"/>
              <a:buChar char="ü"/>
            </a:pPr>
            <a:r>
              <a:rPr lang="lv-LV" sz="1100" dirty="0">
                <a:latin typeface="+mj-lt"/>
              </a:rPr>
              <a:t>Uzlabot </a:t>
            </a:r>
            <a:r>
              <a:rPr lang="lv-LV" sz="1100" dirty="0" err="1">
                <a:latin typeface="+mj-lt"/>
              </a:rPr>
              <a:t>location</a:t>
            </a:r>
            <a:r>
              <a:rPr lang="lv-LV" sz="1100" dirty="0">
                <a:latin typeface="+mj-lt"/>
              </a:rPr>
              <a:t> </a:t>
            </a:r>
            <a:r>
              <a:rPr lang="lv-LV" sz="1100" dirty="0" err="1">
                <a:latin typeface="+mj-lt"/>
              </a:rPr>
              <a:t>map</a:t>
            </a:r>
            <a:r>
              <a:rPr lang="lv-LV" sz="1100" dirty="0">
                <a:latin typeface="+mj-lt"/>
              </a:rPr>
              <a:t>, kur var ielikt atrašanās pin, jo ir bijis, ka ievadītā adrese uzrādās citā vietā, lai gan </a:t>
            </a:r>
            <a:r>
              <a:rPr lang="lv-LV" sz="1100" dirty="0" err="1">
                <a:latin typeface="+mj-lt"/>
              </a:rPr>
              <a:t>google</a:t>
            </a:r>
            <a:r>
              <a:rPr lang="lv-LV" sz="1100" dirty="0">
                <a:latin typeface="+mj-lt"/>
              </a:rPr>
              <a:t> </a:t>
            </a:r>
            <a:r>
              <a:rPr lang="lv-LV" sz="1100" dirty="0" err="1">
                <a:latin typeface="+mj-lt"/>
              </a:rPr>
              <a:t>maps</a:t>
            </a:r>
            <a:r>
              <a:rPr lang="lv-LV" sz="1100" dirty="0">
                <a:latin typeface="+mj-lt"/>
              </a:rPr>
              <a:t> rāda pareizi.</a:t>
            </a:r>
          </a:p>
          <a:p>
            <a:pPr marL="171450" indent="-171450">
              <a:spcBef>
                <a:spcPts val="300"/>
              </a:spcBef>
              <a:buFont typeface="Wingdings" panose="05000000000000000000" pitchFamily="2" charset="2"/>
              <a:buChar char="ü"/>
            </a:pPr>
            <a:r>
              <a:rPr lang="lv-LV" sz="1100" dirty="0">
                <a:latin typeface="+mj-lt"/>
              </a:rPr>
              <a:t>Uztaisīt </a:t>
            </a:r>
            <a:r>
              <a:rPr lang="lv-LV" sz="1100" dirty="0" err="1">
                <a:latin typeface="+mj-lt"/>
              </a:rPr>
              <a:t>aplikaciju</a:t>
            </a:r>
            <a:r>
              <a:rPr lang="lv-LV" sz="1100" dirty="0">
                <a:latin typeface="+mj-lt"/>
              </a:rPr>
              <a:t> kā </a:t>
            </a:r>
            <a:r>
              <a:rPr lang="lv-LV" sz="1100" dirty="0" err="1">
                <a:latin typeface="+mj-lt"/>
              </a:rPr>
              <a:t>life</a:t>
            </a:r>
            <a:r>
              <a:rPr lang="lv-LV" sz="1100" dirty="0">
                <a:latin typeface="+mj-lt"/>
              </a:rPr>
              <a:t> 360 ar cilvēkiem, kuriem ir jāveic dopinga kontroles, lai nebūtu jādod ziņa, kur atrodas, bet pašai kontrolei jau būtu zināms</a:t>
            </a:r>
          </a:p>
          <a:p>
            <a:pPr marL="171450" indent="-171450">
              <a:spcBef>
                <a:spcPts val="300"/>
              </a:spcBef>
              <a:buFont typeface="Wingdings" panose="05000000000000000000" pitchFamily="2" charset="2"/>
              <a:buChar char="ü"/>
            </a:pPr>
            <a:r>
              <a:rPr lang="lv-LV" sz="1100" dirty="0">
                <a:latin typeface="+mj-lt"/>
              </a:rPr>
              <a:t>Varbūt atrašanās vietu var noteikt pēc GPS vai uztaisīt aplikāciju kur var izsekot, ja nu tiešām sportists aizmirst izlabot... liekas dīvaini, kad jāparedz, kur atradīsies un tikai divas reizes drīksti kļūdīties...</a:t>
            </a:r>
          </a:p>
          <a:p>
            <a:pPr marL="171450" indent="-171450">
              <a:spcBef>
                <a:spcPts val="300"/>
              </a:spcBef>
              <a:buFont typeface="Wingdings" panose="05000000000000000000" pitchFamily="2" charset="2"/>
              <a:buChar char="ü"/>
            </a:pPr>
            <a:r>
              <a:rPr lang="lv-LV" sz="1100" dirty="0">
                <a:latin typeface="+mj-lt"/>
              </a:rPr>
              <a:t>Viennozīmīgi aplikācija, tas pats </a:t>
            </a:r>
            <a:r>
              <a:rPr lang="lv-LV" sz="1100" dirty="0" err="1">
                <a:latin typeface="+mj-lt"/>
              </a:rPr>
              <a:t>find</a:t>
            </a:r>
            <a:r>
              <a:rPr lang="lv-LV" sz="1100" dirty="0">
                <a:latin typeface="+mj-lt"/>
              </a:rPr>
              <a:t> </a:t>
            </a:r>
            <a:r>
              <a:rPr lang="lv-LV" sz="1100" dirty="0" err="1">
                <a:latin typeface="+mj-lt"/>
              </a:rPr>
              <a:t>my</a:t>
            </a:r>
            <a:r>
              <a:rPr lang="lv-LV" sz="1100" dirty="0">
                <a:latin typeface="+mj-lt"/>
              </a:rPr>
              <a:t>, pēc tā ļoti viegli noteikt atrašanos.</a:t>
            </a:r>
          </a:p>
        </p:txBody>
      </p:sp>
      <p:sp>
        <p:nvSpPr>
          <p:cNvPr id="4" name="Title 1">
            <a:extLst>
              <a:ext uri="{FF2B5EF4-FFF2-40B4-BE49-F238E27FC236}">
                <a16:creationId xmlns:a16="http://schemas.microsoft.com/office/drawing/2014/main" id="{30FC178E-9CA4-1108-FBB0-9B12E73BD4E2}"/>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Ieteikumi atrašanās vietas norādīšanas sistēmas uzlabošanai</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5" name="Slide Number Placeholder 1">
            <a:extLst>
              <a:ext uri="{FF2B5EF4-FFF2-40B4-BE49-F238E27FC236}">
                <a16:creationId xmlns:a16="http://schemas.microsoft.com/office/drawing/2014/main" id="{F7533B24-0D3F-705D-ED88-1BCD7195E75A}"/>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190909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F12DDC6-2FC7-D8BE-2853-06427373E30B}"/>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4. TUE atļauju lietošanas pieredze </a:t>
            </a:r>
            <a:endParaRPr lang="en-GB" sz="2400" dirty="0">
              <a:solidFill>
                <a:srgbClr val="990033"/>
              </a:solidFill>
              <a:effectLst>
                <a:outerShdw blurRad="38100" dist="38100" dir="2700000" algn="tl">
                  <a:srgbClr val="C0C0C0"/>
                </a:outerShdw>
              </a:effectLst>
              <a:latin typeface="+mj-lt"/>
            </a:endParaRPr>
          </a:p>
        </p:txBody>
      </p:sp>
      <p:sp>
        <p:nvSpPr>
          <p:cNvPr id="2" name="Slide Number Placeholder 1">
            <a:extLst>
              <a:ext uri="{FF2B5EF4-FFF2-40B4-BE49-F238E27FC236}">
                <a16:creationId xmlns:a16="http://schemas.microsoft.com/office/drawing/2014/main" id="{303CA2D1-CF12-5B21-6BB4-4C1478B5953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659872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478D-6636-913B-7181-97A69AAB450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TUE atļauju atpazīstamība un saņemšanas pieredze</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FF120D2E-6703-EB3F-ABE3-4E6327462B71}"/>
              </a:ext>
            </a:extLst>
          </p:cNvPr>
          <p:cNvSpPr txBox="1">
            <a:spLocks/>
          </p:cNvSpPr>
          <p:nvPr/>
        </p:nvSpPr>
        <p:spPr>
          <a:xfrm>
            <a:off x="285751" y="698698"/>
            <a:ext cx="4489704" cy="980052"/>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Ja Jums nepieciešamās vielas/ zāles vai medicīniskās metodes ir iekļautas sporta aizliegto vielu sarakstā, Jūs varat pieprasīt atļauju lietot šīs zāles vai izmantot medicīniskās metodes. To sauc par terapeitiskās lietošanas atļauju (TUE).Vai Jūs zinājāt par šādu iespēju?</a:t>
            </a:r>
          </a:p>
        </p:txBody>
      </p:sp>
      <p:graphicFrame>
        <p:nvGraphicFramePr>
          <p:cNvPr id="4" name="Chart 3">
            <a:extLst>
              <a:ext uri="{FF2B5EF4-FFF2-40B4-BE49-F238E27FC236}">
                <a16:creationId xmlns:a16="http://schemas.microsoft.com/office/drawing/2014/main" id="{5D5433E6-D447-805E-F037-2B8D8786E13D}"/>
              </a:ext>
            </a:extLst>
          </p:cNvPr>
          <p:cNvGraphicFramePr/>
          <p:nvPr>
            <p:extLst>
              <p:ext uri="{D42A27DB-BD31-4B8C-83A1-F6EECF244321}">
                <p14:modId xmlns:p14="http://schemas.microsoft.com/office/powerpoint/2010/main" val="2826733276"/>
              </p:ext>
            </p:extLst>
          </p:nvPr>
        </p:nvGraphicFramePr>
        <p:xfrm>
          <a:off x="246888" y="1880398"/>
          <a:ext cx="4489704" cy="22892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BDD5DB0-EC69-3B67-2181-D56888E20221}"/>
              </a:ext>
            </a:extLst>
          </p:cNvPr>
          <p:cNvSpPr txBox="1"/>
          <p:nvPr/>
        </p:nvSpPr>
        <p:spPr>
          <a:xfrm>
            <a:off x="2123682" y="457270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AD80D9A0-309F-56DA-FAB5-819FFE932B31}"/>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39</a:t>
            </a:fld>
            <a:endParaRPr kumimoji="0" lang="lv-LV" sz="1200" b="0" i="0" u="none" strike="noStrike" kern="1200" cap="none" spc="0" normalizeH="0" baseline="0" noProof="0" dirty="0">
              <a:ln>
                <a:noFill/>
              </a:ln>
              <a:effectLst/>
              <a:uLnTx/>
              <a:uFillTx/>
              <a:latin typeface="+mn-lt"/>
              <a:ea typeface="+mn-ea"/>
              <a:cs typeface="+mn-cs"/>
            </a:endParaRPr>
          </a:p>
        </p:txBody>
      </p:sp>
      <p:sp>
        <p:nvSpPr>
          <p:cNvPr id="7" name="Arrow: Bent 6">
            <a:extLst>
              <a:ext uri="{FF2B5EF4-FFF2-40B4-BE49-F238E27FC236}">
                <a16:creationId xmlns:a16="http://schemas.microsoft.com/office/drawing/2014/main" id="{E7DB5374-D1E8-848C-7C08-633C88022C26}"/>
              </a:ext>
            </a:extLst>
          </p:cNvPr>
          <p:cNvSpPr/>
          <p:nvPr/>
        </p:nvSpPr>
        <p:spPr>
          <a:xfrm>
            <a:off x="832104" y="1669115"/>
            <a:ext cx="4408996" cy="446117"/>
          </a:xfrm>
          <a:prstGeom prst="ben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Placeholder 4">
            <a:extLst>
              <a:ext uri="{FF2B5EF4-FFF2-40B4-BE49-F238E27FC236}">
                <a16:creationId xmlns:a16="http://schemas.microsoft.com/office/drawing/2014/main" id="{18C67BEB-DB9E-0C1C-A8E8-7C1ABEF7FAD3}"/>
              </a:ext>
            </a:extLst>
          </p:cNvPr>
          <p:cNvSpPr txBox="1">
            <a:spLocks/>
          </p:cNvSpPr>
          <p:nvPr/>
        </p:nvSpPr>
        <p:spPr>
          <a:xfrm>
            <a:off x="5321808" y="713937"/>
            <a:ext cx="3666744" cy="1197379"/>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 zināja par TUE saņemšanas iespēju:</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Jums ir pieredze iesniedzot pieteikumu konkrētu zāļu vai medicīniskās metodes atļaujas (TUE) saņemšanai?</a:t>
            </a:r>
          </a:p>
        </p:txBody>
      </p:sp>
      <p:graphicFrame>
        <p:nvGraphicFramePr>
          <p:cNvPr id="9" name="Chart 8">
            <a:extLst>
              <a:ext uri="{FF2B5EF4-FFF2-40B4-BE49-F238E27FC236}">
                <a16:creationId xmlns:a16="http://schemas.microsoft.com/office/drawing/2014/main" id="{233E631F-2344-E831-FE1B-FFD126B31E0D}"/>
              </a:ext>
            </a:extLst>
          </p:cNvPr>
          <p:cNvGraphicFramePr/>
          <p:nvPr>
            <p:extLst>
              <p:ext uri="{D42A27DB-BD31-4B8C-83A1-F6EECF244321}">
                <p14:modId xmlns:p14="http://schemas.microsoft.com/office/powerpoint/2010/main" val="402825204"/>
              </p:ext>
            </p:extLst>
          </p:nvPr>
        </p:nvGraphicFramePr>
        <p:xfrm>
          <a:off x="5248655" y="1645920"/>
          <a:ext cx="3820605" cy="36027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E031CF4-A546-C072-D578-E775F09DF2AE}"/>
              </a:ext>
            </a:extLst>
          </p:cNvPr>
          <p:cNvSpPr txBox="1"/>
          <p:nvPr/>
        </p:nvSpPr>
        <p:spPr>
          <a:xfrm>
            <a:off x="5741658" y="5702439"/>
            <a:ext cx="2899422" cy="400110"/>
          </a:xfrm>
          <a:prstGeom prst="rect">
            <a:avLst/>
          </a:prstGeom>
          <a:noFill/>
        </p:spPr>
        <p:txBody>
          <a:bodyPr wrap="square" rtlCol="0">
            <a:spAutoFit/>
          </a:bodyPr>
          <a:lstStyle/>
          <a:p>
            <a:r>
              <a:rPr lang="lv-LV" sz="1000" dirty="0"/>
              <a:t>Bāze: respondenti, kuri zināja par TUE saņemšanas iespēju, 2025: n= 147</a:t>
            </a:r>
          </a:p>
        </p:txBody>
      </p:sp>
    </p:spTree>
    <p:extLst>
      <p:ext uri="{BB962C8B-B14F-4D97-AF65-F5344CB8AC3E}">
        <p14:creationId xmlns:p14="http://schemas.microsoft.com/office/powerpoint/2010/main" val="423890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FED5137-4965-C7D5-A70E-5799E4BC6E3A}"/>
              </a:ext>
            </a:extLst>
          </p:cNvPr>
          <p:cNvGraphicFramePr>
            <a:graphicFrameLocks noGrp="1"/>
          </p:cNvGraphicFramePr>
          <p:nvPr>
            <p:extLst>
              <p:ext uri="{D42A27DB-BD31-4B8C-83A1-F6EECF244321}">
                <p14:modId xmlns:p14="http://schemas.microsoft.com/office/powerpoint/2010/main" val="1181123554"/>
              </p:ext>
            </p:extLst>
          </p:nvPr>
        </p:nvGraphicFramePr>
        <p:xfrm>
          <a:off x="715989" y="1380488"/>
          <a:ext cx="7720642" cy="3310300"/>
        </p:xfrm>
        <a:graphic>
          <a:graphicData uri="http://schemas.openxmlformats.org/drawingml/2006/table">
            <a:tbl>
              <a:tblPr firstRow="1" bandRow="1">
                <a:tableStyleId>{5940675A-B579-460E-94D1-54222C63F5DA}</a:tableStyleId>
              </a:tblPr>
              <a:tblGrid>
                <a:gridCol w="2493034">
                  <a:extLst>
                    <a:ext uri="{9D8B030D-6E8A-4147-A177-3AD203B41FA5}">
                      <a16:colId xmlns:a16="http://schemas.microsoft.com/office/drawing/2014/main" val="20000"/>
                    </a:ext>
                  </a:extLst>
                </a:gridCol>
                <a:gridCol w="5227608">
                  <a:extLst>
                    <a:ext uri="{9D8B030D-6E8A-4147-A177-3AD203B41FA5}">
                      <a16:colId xmlns:a16="http://schemas.microsoft.com/office/drawing/2014/main" val="20001"/>
                    </a:ext>
                  </a:extLst>
                </a:gridCol>
              </a:tblGrid>
              <a:tr h="334633">
                <a:tc>
                  <a:txBody>
                    <a:bodyPr/>
                    <a:lstStyle/>
                    <a:p>
                      <a:r>
                        <a:rPr lang="lv-LV" sz="1100" b="1" dirty="0">
                          <a:solidFill>
                            <a:schemeClr val="tx1"/>
                          </a:solidFill>
                        </a:rPr>
                        <a:t>PĒTĪJUMA PASŪTĪTĀJS:</a:t>
                      </a:r>
                      <a:r>
                        <a:rPr lang="lv-LV" sz="1100" b="1" baseline="0" dirty="0">
                          <a:solidFill>
                            <a:schemeClr val="tx1"/>
                          </a:solidFill>
                        </a:rPr>
                        <a:t> </a:t>
                      </a:r>
                      <a:endParaRPr lang="lv-LV" sz="1100" b="1" dirty="0">
                        <a:solidFill>
                          <a:schemeClr val="tx1"/>
                        </a:solidFill>
                      </a:endParaRPr>
                    </a:p>
                  </a:txBody>
                  <a:tcPr marL="91436" marR="91436" marT="45699" marB="45699">
                    <a:solidFill>
                      <a:schemeClr val="tx2">
                        <a:lumMod val="20000"/>
                        <a:lumOff val="80000"/>
                      </a:schemeClr>
                    </a:solidFill>
                  </a:tcPr>
                </a:tc>
                <a:tc>
                  <a:txBody>
                    <a:bodyPr/>
                    <a:lstStyle/>
                    <a:p>
                      <a:pPr algn="just"/>
                      <a:r>
                        <a:rPr lang="lv-LV" sz="1100" b="0" kern="1200" dirty="0">
                          <a:solidFill>
                            <a:schemeClr val="tx1"/>
                          </a:solidFill>
                          <a:latin typeface="+mn-lt"/>
                          <a:ea typeface="+mn-ea"/>
                          <a:cs typeface="+mn-cs"/>
                        </a:rPr>
                        <a:t>Latvijas Antidopinga birojs</a:t>
                      </a:r>
                      <a:endParaRPr lang="lv-LV" sz="1100" b="0" dirty="0">
                        <a:solidFill>
                          <a:schemeClr val="tx1"/>
                        </a:solidFill>
                      </a:endParaRPr>
                    </a:p>
                  </a:txBody>
                  <a:tcPr marL="91436" marR="91436" marT="45699" marB="45699">
                    <a:solidFill>
                      <a:schemeClr val="accent3">
                        <a:lumMod val="20000"/>
                        <a:lumOff val="80000"/>
                      </a:schemeClr>
                    </a:solidFill>
                  </a:tcPr>
                </a:tc>
                <a:extLst>
                  <a:ext uri="{0D108BD9-81ED-4DB2-BD59-A6C34878D82A}">
                    <a16:rowId xmlns:a16="http://schemas.microsoft.com/office/drawing/2014/main" val="10000"/>
                  </a:ext>
                </a:extLst>
              </a:tr>
              <a:tr h="285346">
                <a:tc>
                  <a:txBody>
                    <a:bodyPr/>
                    <a:lstStyle/>
                    <a:p>
                      <a:r>
                        <a:rPr lang="lv-LV" sz="1100" b="1" dirty="0">
                          <a:solidFill>
                            <a:schemeClr val="tx1"/>
                          </a:solidFill>
                        </a:rPr>
                        <a:t>PĒTĪJUMA</a:t>
                      </a:r>
                      <a:r>
                        <a:rPr lang="lv-LV" sz="1100" b="1" baseline="0" dirty="0">
                          <a:solidFill>
                            <a:schemeClr val="tx1"/>
                          </a:solidFill>
                        </a:rPr>
                        <a:t> VEICĒJS:</a:t>
                      </a:r>
                      <a:endParaRPr lang="lv-LV" sz="1100" b="1" dirty="0">
                        <a:solidFill>
                          <a:schemeClr val="tx1"/>
                        </a:solidFill>
                      </a:endParaRPr>
                    </a:p>
                  </a:txBody>
                  <a:tcPr marL="91436" marR="91436" marT="45699" marB="45699">
                    <a:solidFill>
                      <a:schemeClr val="tx2">
                        <a:lumMod val="20000"/>
                        <a:lumOff val="80000"/>
                      </a:schemeClr>
                    </a:solidFill>
                  </a:tcPr>
                </a:tc>
                <a:tc>
                  <a:txBody>
                    <a:bodyPr/>
                    <a:lstStyle/>
                    <a:p>
                      <a:pPr algn="just"/>
                      <a:r>
                        <a:rPr lang="lv-LV" sz="1100" b="0" kern="1200" dirty="0">
                          <a:solidFill>
                            <a:schemeClr val="tx1"/>
                          </a:solidFill>
                          <a:latin typeface="+mn-lt"/>
                          <a:ea typeface="+mn-ea"/>
                          <a:cs typeface="+mn-cs"/>
                        </a:rPr>
                        <a:t>Tirgus un sociālo pētījumu centrs "Latvijas Fakti" </a:t>
                      </a:r>
                      <a:endParaRPr lang="lv-LV" sz="1100" b="0" dirty="0">
                        <a:solidFill>
                          <a:schemeClr val="tx1"/>
                        </a:solidFill>
                      </a:endParaRPr>
                    </a:p>
                  </a:txBody>
                  <a:tcPr marL="91436" marR="91436" marT="45699" marB="45699">
                    <a:solidFill>
                      <a:schemeClr val="accent3">
                        <a:lumMod val="20000"/>
                        <a:lumOff val="80000"/>
                      </a:schemeClr>
                    </a:solidFill>
                  </a:tcPr>
                </a:tc>
                <a:extLst>
                  <a:ext uri="{0D108BD9-81ED-4DB2-BD59-A6C34878D82A}">
                    <a16:rowId xmlns:a16="http://schemas.microsoft.com/office/drawing/2014/main" val="10001"/>
                  </a:ext>
                </a:extLst>
              </a:tr>
              <a:tr h="335756">
                <a:tc>
                  <a:txBody>
                    <a:bodyPr/>
                    <a:lstStyle/>
                    <a:p>
                      <a:r>
                        <a:rPr lang="lv-LV" sz="1100" b="1" dirty="0">
                          <a:solidFill>
                            <a:schemeClr val="tx1"/>
                          </a:solidFill>
                        </a:rPr>
                        <a:t>PĒTĪJUMA MĒRĶIS:</a:t>
                      </a:r>
                    </a:p>
                  </a:txBody>
                  <a:tcPr marL="91436" marR="91436" marT="45699" marB="45699">
                    <a:solidFill>
                      <a:schemeClr val="tx2">
                        <a:lumMod val="20000"/>
                        <a:lumOff val="80000"/>
                      </a:schemeClr>
                    </a:solidFill>
                  </a:tcPr>
                </a:tc>
                <a:tc>
                  <a:txBody>
                    <a:bodyPr/>
                    <a:lstStyle/>
                    <a:p>
                      <a:pPr marL="171450" indent="-171450" algn="just">
                        <a:buFont typeface="Wingdings" panose="05000000000000000000" pitchFamily="2" charset="2"/>
                        <a:buChar char="ü"/>
                      </a:pPr>
                      <a:r>
                        <a:rPr lang="lv-LV" sz="1100" kern="1200" noProof="0" dirty="0">
                          <a:solidFill>
                            <a:schemeClr val="tx1"/>
                          </a:solidFill>
                          <a:effectLst/>
                          <a:latin typeface="+mn-lt"/>
                          <a:ea typeface="+mn-ea"/>
                          <a:cs typeface="+mn-cs"/>
                        </a:rPr>
                        <a:t>Noskaidrot sportistu pieredzi saistībā ar dopinga kontroli;</a:t>
                      </a:r>
                    </a:p>
                    <a:p>
                      <a:pPr marL="171450" indent="-171450" algn="just">
                        <a:buFont typeface="Wingdings" panose="05000000000000000000" pitchFamily="2" charset="2"/>
                        <a:buChar char="ü"/>
                      </a:pPr>
                      <a:r>
                        <a:rPr lang="lv-LV" sz="1100" kern="1200" noProof="0" dirty="0">
                          <a:solidFill>
                            <a:schemeClr val="tx1"/>
                          </a:solidFill>
                          <a:effectLst/>
                          <a:latin typeface="+mn-lt"/>
                          <a:ea typeface="+mn-ea"/>
                          <a:cs typeface="+mn-cs"/>
                        </a:rPr>
                        <a:t>Apzināt sportistus par viņu pienākumu ziņot par savu atrašanās vietu;</a:t>
                      </a:r>
                    </a:p>
                    <a:p>
                      <a:pPr marL="171450" indent="-171450" algn="just">
                        <a:buFont typeface="Wingdings" panose="05000000000000000000" pitchFamily="2" charset="2"/>
                        <a:buChar char="ü"/>
                      </a:pPr>
                      <a:r>
                        <a:rPr lang="lv-LV" sz="1100" kern="1200" noProof="0" dirty="0">
                          <a:solidFill>
                            <a:schemeClr val="tx1"/>
                          </a:solidFill>
                          <a:effectLst/>
                          <a:latin typeface="+mn-lt"/>
                          <a:ea typeface="+mn-ea"/>
                          <a:cs typeface="+mn-cs"/>
                        </a:rPr>
                        <a:t>Noskaidrot sportistu zināšanas un pieredzi saistībā ar terapeitiskās lietošanas atļaujām;</a:t>
                      </a:r>
                    </a:p>
                    <a:p>
                      <a:pPr marL="171450" indent="-171450" algn="just">
                        <a:buFont typeface="Wingdings" panose="05000000000000000000" pitchFamily="2" charset="2"/>
                        <a:buChar char="ü"/>
                      </a:pPr>
                      <a:r>
                        <a:rPr lang="lv-LV" sz="1100" kern="1200" noProof="0" dirty="0">
                          <a:solidFill>
                            <a:schemeClr val="tx1"/>
                          </a:solidFill>
                          <a:effectLst/>
                          <a:latin typeface="+mn-lt"/>
                          <a:ea typeface="+mn-ea"/>
                          <a:cs typeface="+mn-cs"/>
                        </a:rPr>
                        <a:t>Uzzināt sportistu vērtējumu un zināšanas par sportā aizliegtajām vielām;</a:t>
                      </a:r>
                    </a:p>
                    <a:p>
                      <a:pPr marL="171450" indent="-171450" algn="just">
                        <a:buFont typeface="Wingdings" panose="05000000000000000000" pitchFamily="2" charset="2"/>
                        <a:buChar char="ü"/>
                      </a:pPr>
                      <a:r>
                        <a:rPr lang="lv-LV" sz="1100" kern="1200" noProof="0" dirty="0">
                          <a:solidFill>
                            <a:schemeClr val="tx1"/>
                          </a:solidFill>
                          <a:effectLst/>
                          <a:latin typeface="+mn-lt"/>
                          <a:ea typeface="+mn-ea"/>
                          <a:cs typeface="+mn-cs"/>
                        </a:rPr>
                        <a:t>Noskaidrot, kur sportisti iegūst informāciju par dopinga tēmu;</a:t>
                      </a:r>
                    </a:p>
                    <a:p>
                      <a:pPr marL="171450" indent="-171450" algn="just">
                        <a:buFont typeface="Wingdings" panose="05000000000000000000" pitchFamily="2" charset="2"/>
                        <a:buChar char="ü"/>
                      </a:pPr>
                      <a:r>
                        <a:rPr lang="lv-LV" sz="1100" kern="1200" noProof="0" dirty="0">
                          <a:solidFill>
                            <a:schemeClr val="tx1"/>
                          </a:solidFill>
                          <a:effectLst/>
                          <a:latin typeface="+mn-lt"/>
                          <a:ea typeface="+mn-ea"/>
                          <a:cs typeface="+mn-cs"/>
                        </a:rPr>
                        <a:t>Uzzināt par sportistu uztura bagātinātāju lietošanas un iegādes pieredzi.</a:t>
                      </a:r>
                    </a:p>
                  </a:txBody>
                  <a:tcPr marL="91436" marR="91436" marT="45699" marB="45699">
                    <a:solidFill>
                      <a:schemeClr val="accent3">
                        <a:lumMod val="20000"/>
                        <a:lumOff val="80000"/>
                      </a:schemeClr>
                    </a:solidFill>
                  </a:tcPr>
                </a:tc>
                <a:extLst>
                  <a:ext uri="{0D108BD9-81ED-4DB2-BD59-A6C34878D82A}">
                    <a16:rowId xmlns:a16="http://schemas.microsoft.com/office/drawing/2014/main" val="3117230600"/>
                  </a:ext>
                </a:extLst>
              </a:tr>
              <a:tr h="335756">
                <a:tc>
                  <a:txBody>
                    <a:bodyPr/>
                    <a:lstStyle/>
                    <a:p>
                      <a:r>
                        <a:rPr lang="lv-LV" sz="1100" b="1" kern="1200" dirty="0">
                          <a:solidFill>
                            <a:schemeClr val="tx1"/>
                          </a:solidFill>
                          <a:latin typeface="+mn-lt"/>
                          <a:ea typeface="+mn-ea"/>
                          <a:cs typeface="+mn-cs"/>
                        </a:rPr>
                        <a:t>IZLASE:</a:t>
                      </a:r>
                      <a:endParaRPr lang="lv-LV" sz="1100" b="1" dirty="0">
                        <a:solidFill>
                          <a:schemeClr val="tx1"/>
                        </a:solidFill>
                      </a:endParaRPr>
                    </a:p>
                  </a:txBody>
                  <a:tcPr marL="91436" marR="91436" marT="45699" marB="45699">
                    <a:solidFill>
                      <a:schemeClr val="tx2">
                        <a:lumMod val="20000"/>
                        <a:lumOff val="80000"/>
                      </a:schemeClr>
                    </a:solidFill>
                  </a:tcPr>
                </a:tc>
                <a:tc>
                  <a:txBody>
                    <a:bodyPr/>
                    <a:lstStyle/>
                    <a:p>
                      <a:pPr algn="just"/>
                      <a:r>
                        <a:rPr lang="lv-LV" sz="1100" b="0" dirty="0">
                          <a:solidFill>
                            <a:schemeClr val="tx1"/>
                          </a:solidFill>
                        </a:rPr>
                        <a:t>A</a:t>
                      </a:r>
                      <a:r>
                        <a:rPr lang="it-IT" sz="1100" b="0" dirty="0">
                          <a:solidFill>
                            <a:schemeClr val="tx1"/>
                          </a:solidFill>
                        </a:rPr>
                        <a:t>ktīvie, esošie un bijušie sportisti</a:t>
                      </a:r>
                      <a:r>
                        <a:rPr lang="lv-LV" sz="1100" b="0" dirty="0">
                          <a:solidFill>
                            <a:schemeClr val="tx1"/>
                          </a:solidFill>
                        </a:rPr>
                        <a:t>.</a:t>
                      </a:r>
                      <a:r>
                        <a:rPr lang="it-IT" sz="1100" b="0" dirty="0">
                          <a:solidFill>
                            <a:schemeClr val="tx1"/>
                          </a:solidFill>
                        </a:rPr>
                        <a:t> Augstas klases sportisti, izlases sportisti</a:t>
                      </a:r>
                      <a:r>
                        <a:rPr lang="lv-LV" sz="1100" b="0" dirty="0">
                          <a:solidFill>
                            <a:schemeClr val="tx1"/>
                          </a:solidFill>
                        </a:rPr>
                        <a:t>, jaunie sportisti</a:t>
                      </a:r>
                      <a:r>
                        <a:rPr lang="it-IT" sz="1100" b="0" dirty="0">
                          <a:solidFill>
                            <a:schemeClr val="tx1"/>
                          </a:solidFill>
                        </a:rPr>
                        <a:t> un amatieri</a:t>
                      </a:r>
                      <a:r>
                        <a:rPr lang="lv-LV" sz="1100" b="0" dirty="0">
                          <a:solidFill>
                            <a:schemeClr val="tx1"/>
                          </a:solidFill>
                        </a:rPr>
                        <a:t>.</a:t>
                      </a:r>
                      <a:endParaRPr lang="lv-LV" sz="1100" b="0" kern="1200" dirty="0">
                        <a:solidFill>
                          <a:schemeClr val="tx1"/>
                        </a:solidFill>
                        <a:latin typeface="+mn-lt"/>
                        <a:ea typeface="+mn-ea"/>
                        <a:cs typeface="+mn-cs"/>
                      </a:endParaRPr>
                    </a:p>
                  </a:txBody>
                  <a:tcPr marL="91436" marR="91436" marT="45699" marB="45699">
                    <a:solidFill>
                      <a:schemeClr val="accent3">
                        <a:lumMod val="20000"/>
                        <a:lumOff val="80000"/>
                      </a:schemeClr>
                    </a:solidFill>
                  </a:tcPr>
                </a:tc>
                <a:extLst>
                  <a:ext uri="{0D108BD9-81ED-4DB2-BD59-A6C34878D82A}">
                    <a16:rowId xmlns:a16="http://schemas.microsoft.com/office/drawing/2014/main" val="10002"/>
                  </a:ext>
                </a:extLst>
              </a:tr>
              <a:tr h="313049">
                <a:tc>
                  <a:txBody>
                    <a:bodyPr/>
                    <a:lstStyle/>
                    <a:p>
                      <a:pPr marL="0" algn="l" defTabSz="914400" rtl="0" eaLnBrk="1" latinLnBrk="0" hangingPunct="1"/>
                      <a:r>
                        <a:rPr lang="lv-LV" sz="1100" b="1" kern="1200" dirty="0">
                          <a:solidFill>
                            <a:schemeClr val="tx1"/>
                          </a:solidFill>
                          <a:latin typeface="+mn-lt"/>
                          <a:ea typeface="+mn-ea"/>
                          <a:cs typeface="+mn-cs"/>
                        </a:rPr>
                        <a:t>IZLASES LIELUMS:</a:t>
                      </a:r>
                    </a:p>
                  </a:txBody>
                  <a:tcPr marL="91436" marR="91436" marT="45699" marB="45699">
                    <a:solidFill>
                      <a:schemeClr val="tx2">
                        <a:lumMod val="20000"/>
                        <a:lumOff val="80000"/>
                      </a:schemeClr>
                    </a:solidFill>
                  </a:tcPr>
                </a:tc>
                <a:tc>
                  <a:txBody>
                    <a:bodyPr/>
                    <a:lstStyle/>
                    <a:p>
                      <a:pPr algn="just">
                        <a:spcBef>
                          <a:spcPts val="600"/>
                        </a:spcBef>
                        <a:spcAft>
                          <a:spcPts val="0"/>
                        </a:spcAft>
                      </a:pPr>
                      <a:r>
                        <a:rPr lang="lv-LV" sz="1100" b="0" dirty="0">
                          <a:solidFill>
                            <a:schemeClr val="tx1"/>
                          </a:solidFill>
                        </a:rPr>
                        <a:t>311 sportisti</a:t>
                      </a:r>
                    </a:p>
                  </a:txBody>
                  <a:tcPr marL="91436" marR="91436" marT="45699" marB="45699">
                    <a:solidFill>
                      <a:schemeClr val="accent3">
                        <a:lumMod val="20000"/>
                        <a:lumOff val="80000"/>
                      </a:schemeClr>
                    </a:solidFill>
                  </a:tcPr>
                </a:tc>
                <a:extLst>
                  <a:ext uri="{0D108BD9-81ED-4DB2-BD59-A6C34878D82A}">
                    <a16:rowId xmlns:a16="http://schemas.microsoft.com/office/drawing/2014/main" val="10004"/>
                  </a:ext>
                </a:extLst>
              </a:tr>
              <a:tr h="245054">
                <a:tc>
                  <a:txBody>
                    <a:bodyPr/>
                    <a:lstStyle/>
                    <a:p>
                      <a:pPr marL="0" algn="l" defTabSz="914400" rtl="0" eaLnBrk="1" latinLnBrk="0" hangingPunct="1"/>
                      <a:r>
                        <a:rPr lang="lv-LV" sz="1100" b="1" kern="1200" dirty="0">
                          <a:solidFill>
                            <a:schemeClr val="tx1"/>
                          </a:solidFill>
                          <a:latin typeface="+mn-lt"/>
                          <a:ea typeface="+mn-ea"/>
                          <a:cs typeface="+mn-cs"/>
                        </a:rPr>
                        <a:t>APTAUJAS METODE:</a:t>
                      </a:r>
                    </a:p>
                  </a:txBody>
                  <a:tcPr marL="91436" marR="91436" marT="45699" marB="45699">
                    <a:solidFill>
                      <a:schemeClr val="tx2">
                        <a:lumMod val="20000"/>
                        <a:lumOff val="80000"/>
                      </a:schemeClr>
                    </a:solidFill>
                  </a:tcPr>
                </a:tc>
                <a:tc>
                  <a:txBody>
                    <a:bodyPr/>
                    <a:lstStyle/>
                    <a:p>
                      <a:pPr algn="just">
                        <a:spcBef>
                          <a:spcPts val="600"/>
                        </a:spcBef>
                        <a:spcAft>
                          <a:spcPts val="0"/>
                        </a:spcAft>
                      </a:pPr>
                      <a:r>
                        <a:rPr lang="lv-LV" sz="1100" b="0" dirty="0" err="1">
                          <a:solidFill>
                            <a:schemeClr val="tx1"/>
                          </a:solidFill>
                        </a:rPr>
                        <a:t>Pašaizpildes</a:t>
                      </a:r>
                      <a:r>
                        <a:rPr lang="lv-LV" sz="1100" b="0" dirty="0">
                          <a:solidFill>
                            <a:schemeClr val="tx1"/>
                          </a:solidFill>
                        </a:rPr>
                        <a:t> interneta aptauja (WAPI). Pasūtītājs izsūtīja anketas saiti visiem datu bāzē esošajiem sportistiem, kā arī aicināja ar anketu dalīties sporta organizācijas. </a:t>
                      </a:r>
                    </a:p>
                  </a:txBody>
                  <a:tcPr marL="91436" marR="91436" marT="45699" marB="45699">
                    <a:solidFill>
                      <a:schemeClr val="accent3">
                        <a:lumMod val="20000"/>
                        <a:lumOff val="80000"/>
                      </a:schemeClr>
                    </a:solidFill>
                  </a:tcPr>
                </a:tc>
                <a:extLst>
                  <a:ext uri="{0D108BD9-81ED-4DB2-BD59-A6C34878D82A}">
                    <a16:rowId xmlns:a16="http://schemas.microsoft.com/office/drawing/2014/main" val="47163637"/>
                  </a:ext>
                </a:extLst>
              </a:tr>
              <a:tr h="245054">
                <a:tc>
                  <a:txBody>
                    <a:bodyPr/>
                    <a:lstStyle/>
                    <a:p>
                      <a:pPr marL="0" algn="l" defTabSz="914400" rtl="0" eaLnBrk="1" latinLnBrk="0" hangingPunct="1"/>
                      <a:r>
                        <a:rPr lang="lv-LV" sz="1100" b="1" kern="1200" dirty="0">
                          <a:solidFill>
                            <a:schemeClr val="tx1"/>
                          </a:solidFill>
                          <a:latin typeface="+mn-lt"/>
                          <a:ea typeface="+mn-ea"/>
                          <a:cs typeface="+mn-cs"/>
                        </a:rPr>
                        <a:t>INTFORMĀCIJAS IEGUVES PERIODS:</a:t>
                      </a:r>
                    </a:p>
                  </a:txBody>
                  <a:tcPr marL="91436" marR="91436" marT="45699" marB="45699">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1100" b="0" kern="1200" dirty="0">
                          <a:solidFill>
                            <a:schemeClr val="tx1"/>
                          </a:solidFill>
                          <a:latin typeface="+mn-lt"/>
                          <a:ea typeface="+mn-ea"/>
                          <a:cs typeface="+mn-cs"/>
                        </a:rPr>
                        <a:t>20.12.2024. – 19.01.2025.</a:t>
                      </a:r>
                      <a:r>
                        <a:rPr lang="en-GB" sz="1100" b="0" kern="1200" dirty="0">
                          <a:solidFill>
                            <a:schemeClr val="tx1"/>
                          </a:solidFill>
                          <a:latin typeface="+mn-lt"/>
                          <a:ea typeface="+mn-ea"/>
                          <a:cs typeface="+mn-cs"/>
                        </a:rPr>
                        <a:t> </a:t>
                      </a:r>
                    </a:p>
                  </a:txBody>
                  <a:tcPr marL="91436" marR="91436" marT="45699" marB="45699">
                    <a:solidFill>
                      <a:schemeClr val="accent3">
                        <a:lumMod val="20000"/>
                        <a:lumOff val="80000"/>
                      </a:schemeClr>
                    </a:solidFill>
                  </a:tcPr>
                </a:tc>
                <a:extLst>
                  <a:ext uri="{0D108BD9-81ED-4DB2-BD59-A6C34878D82A}">
                    <a16:rowId xmlns:a16="http://schemas.microsoft.com/office/drawing/2014/main" val="2830678879"/>
                  </a:ext>
                </a:extLst>
              </a:tr>
            </a:tbl>
          </a:graphicData>
        </a:graphic>
      </p:graphicFrame>
      <p:sp>
        <p:nvSpPr>
          <p:cNvPr id="3" name="Slide Number Placeholder 1">
            <a:extLst>
              <a:ext uri="{FF2B5EF4-FFF2-40B4-BE49-F238E27FC236}">
                <a16:creationId xmlns:a16="http://schemas.microsoft.com/office/drawing/2014/main" id="{DC688B78-85EA-4718-1508-4509DBF6A3C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778935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09F51BA-CA3B-37D3-2435-500CD5758DD5}"/>
              </a:ext>
            </a:extLst>
          </p:cNvPr>
          <p:cNvSpPr txBox="1">
            <a:spLocks/>
          </p:cNvSpPr>
          <p:nvPr/>
        </p:nvSpPr>
        <p:spPr>
          <a:xfrm>
            <a:off x="433949" y="455167"/>
            <a:ext cx="8152267"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 Jums nepieciešamās vielas/ zāles vai medicīniskās metodes ir iekļautas sporta aizliegto vielu sarakstā, Jūs varat pieprasīt atļauju lietot šīs zāles vai izmantot medicīniskās metodes. To sauc par terapeitiskās lietošanas atļauju (TUE).Vai Jūs zinājāt par šādu iespēju?</a:t>
            </a:r>
          </a:p>
        </p:txBody>
      </p:sp>
      <p:graphicFrame>
        <p:nvGraphicFramePr>
          <p:cNvPr id="3" name="Chart 2">
            <a:extLst>
              <a:ext uri="{FF2B5EF4-FFF2-40B4-BE49-F238E27FC236}">
                <a16:creationId xmlns:a16="http://schemas.microsoft.com/office/drawing/2014/main" id="{8A65C04E-FB6D-20EE-286A-6B1AB5015B6A}"/>
              </a:ext>
            </a:extLst>
          </p:cNvPr>
          <p:cNvGraphicFramePr/>
          <p:nvPr>
            <p:extLst>
              <p:ext uri="{D42A27DB-BD31-4B8C-83A1-F6EECF244321}">
                <p14:modId xmlns:p14="http://schemas.microsoft.com/office/powerpoint/2010/main" val="4148712298"/>
              </p:ext>
            </p:extLst>
          </p:nvPr>
        </p:nvGraphicFramePr>
        <p:xfrm>
          <a:off x="1490472" y="949546"/>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36A6D7D-39EE-9222-6F2E-2F506158D41C}"/>
              </a:ext>
            </a:extLst>
          </p:cNvPr>
          <p:cNvSpPr txBox="1"/>
          <p:nvPr/>
        </p:nvSpPr>
        <p:spPr>
          <a:xfrm>
            <a:off x="4208514" y="6013665"/>
            <a:ext cx="2401619" cy="246221"/>
          </a:xfrm>
          <a:prstGeom prst="rect">
            <a:avLst/>
          </a:prstGeom>
          <a:noFill/>
        </p:spPr>
        <p:txBody>
          <a:bodyPr wrap="none" rtlCol="0">
            <a:spAutoFit/>
          </a:bodyPr>
          <a:lstStyle/>
          <a:p>
            <a:r>
              <a:rPr lang="lv-LV" sz="1000" dirty="0"/>
              <a:t>Bāze: visi aptaujas dalībnieki, 2025: n= 311</a:t>
            </a:r>
          </a:p>
        </p:txBody>
      </p:sp>
      <p:sp>
        <p:nvSpPr>
          <p:cNvPr id="5" name="Title 1">
            <a:extLst>
              <a:ext uri="{FF2B5EF4-FFF2-40B4-BE49-F238E27FC236}">
                <a16:creationId xmlns:a16="http://schemas.microsoft.com/office/drawing/2014/main" id="{C9CB7D19-1DC8-D7C4-31CB-08F145120AFE}"/>
              </a:ext>
            </a:extLst>
          </p:cNvPr>
          <p:cNvSpPr txBox="1">
            <a:spLocks/>
          </p:cNvSpPr>
          <p:nvPr/>
        </p:nvSpPr>
        <p:spPr>
          <a:xfrm>
            <a:off x="285751" y="7884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TUE atļauju atpazīstamība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6" name="Slide Number Placeholder 1">
            <a:extLst>
              <a:ext uri="{FF2B5EF4-FFF2-40B4-BE49-F238E27FC236}">
                <a16:creationId xmlns:a16="http://schemas.microsoft.com/office/drawing/2014/main" id="{C7D103BE-0931-7557-8E96-0B91FEAB7A2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016627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511E-DB93-90A4-8DE0-93F4CB319164}"/>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Problēmas iesniedzot pieteikumu TUE saņemšanai un ieteikumi</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50C8D6B9-F826-776C-8357-87B4F46AE3B2}"/>
              </a:ext>
            </a:extLst>
          </p:cNvPr>
          <p:cNvSpPr txBox="1">
            <a:spLocks/>
          </p:cNvSpPr>
          <p:nvPr/>
        </p:nvSpPr>
        <p:spPr>
          <a:xfrm>
            <a:off x="285751" y="698698"/>
            <a:ext cx="4489704" cy="980052"/>
          </a:xfrm>
          <a:prstGeom prst="rect">
            <a:avLst/>
          </a:prstGeom>
        </p:spPr>
        <p:txBody>
          <a:bodyPr/>
          <a:lstStyle/>
          <a:p>
            <a:pPr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(kopskaitā 13), </a:t>
            </a:r>
            <a:r>
              <a:rPr kumimoji="0" lang="es-ES" sz="1100" b="0" i="0" u="none" strike="noStrike" kern="1200" cap="none" spc="0" normalizeH="0" baseline="0" noProof="0" dirty="0" err="1">
                <a:ln>
                  <a:noFill/>
                </a:ln>
                <a:solidFill>
                  <a:schemeClr val="tx2">
                    <a:lumMod val="50000"/>
                  </a:schemeClr>
                </a:solidFill>
                <a:effectLst/>
                <a:uLnTx/>
                <a:uFillTx/>
                <a:latin typeface="+mn-lt"/>
                <a:ea typeface="+mn-ea"/>
                <a:cs typeface="+mn-cs"/>
              </a:rPr>
              <a:t>kuriem</a:t>
            </a:r>
            <a:r>
              <a:rPr kumimoji="0" lang="es-ES" sz="1100" b="0" i="0" u="none" strike="noStrike" kern="1200" cap="none" spc="0" normalizeH="0" baseline="0" noProof="0" dirty="0">
                <a:ln>
                  <a:noFill/>
                </a:ln>
                <a:solidFill>
                  <a:schemeClr val="tx2">
                    <a:lumMod val="50000"/>
                  </a:schemeClr>
                </a:solidFill>
                <a:effectLst/>
                <a:uLnTx/>
                <a:uFillTx/>
                <a:latin typeface="+mn-lt"/>
                <a:ea typeface="+mn-ea"/>
                <a:cs typeface="+mn-cs"/>
              </a:rPr>
              <a:t> ir TUE </a:t>
            </a:r>
            <a:r>
              <a:rPr kumimoji="0" lang="es-ES" sz="1100" b="0" i="0" u="none" strike="noStrike" kern="1200" cap="none" spc="0" normalizeH="0" baseline="0" noProof="0" dirty="0" err="1">
                <a:ln>
                  <a:noFill/>
                </a:ln>
                <a:solidFill>
                  <a:schemeClr val="tx2">
                    <a:lumMod val="50000"/>
                  </a:schemeClr>
                </a:solidFill>
                <a:effectLst/>
                <a:uLnTx/>
                <a:uFillTx/>
                <a:latin typeface="+mn-lt"/>
                <a:ea typeface="+mn-ea"/>
                <a:cs typeface="+mn-cs"/>
              </a:rPr>
              <a:t>saņemšanas</a:t>
            </a:r>
            <a:r>
              <a:rPr kumimoji="0" lang="es-E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s-ES" sz="1100" b="0" i="0" u="none" strike="noStrike" kern="1200" cap="none" spc="0" normalizeH="0" baseline="0" noProof="0" dirty="0" err="1">
                <a:ln>
                  <a:noFill/>
                </a:ln>
                <a:solidFill>
                  <a:schemeClr val="tx2">
                    <a:lumMod val="50000"/>
                  </a:schemeClr>
                </a:solidFill>
                <a:effectLst/>
                <a:uLnTx/>
                <a:uFillTx/>
                <a:latin typeface="+mn-lt"/>
                <a:ea typeface="+mn-ea"/>
                <a:cs typeface="+mn-cs"/>
              </a:rPr>
              <a:t>pieredze</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esat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saskāries</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usies</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ar problēmām, iesniedzot pieteikumu TUE saņemšanai?</a:t>
            </a:r>
          </a:p>
        </p:txBody>
      </p:sp>
      <p:graphicFrame>
        <p:nvGraphicFramePr>
          <p:cNvPr id="4" name="Chart 3">
            <a:extLst>
              <a:ext uri="{FF2B5EF4-FFF2-40B4-BE49-F238E27FC236}">
                <a16:creationId xmlns:a16="http://schemas.microsoft.com/office/drawing/2014/main" id="{CC3D64FC-B66B-B57C-5C07-DFB46C1AF925}"/>
              </a:ext>
            </a:extLst>
          </p:cNvPr>
          <p:cNvGraphicFramePr/>
          <p:nvPr>
            <p:extLst>
              <p:ext uri="{D42A27DB-BD31-4B8C-83A1-F6EECF244321}">
                <p14:modId xmlns:p14="http://schemas.microsoft.com/office/powerpoint/2010/main" val="2193771465"/>
              </p:ext>
            </p:extLst>
          </p:nvPr>
        </p:nvGraphicFramePr>
        <p:xfrm>
          <a:off x="246888" y="1505494"/>
          <a:ext cx="4489704" cy="2289266"/>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a:extLst>
              <a:ext uri="{FF2B5EF4-FFF2-40B4-BE49-F238E27FC236}">
                <a16:creationId xmlns:a16="http://schemas.microsoft.com/office/drawing/2014/main" id="{4BD48994-6CB0-C549-7571-2D9A3025DAE3}"/>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41</a:t>
            </a:fld>
            <a:endParaRPr kumimoji="0" lang="lv-LV" sz="1200" b="0" i="0" u="none" strike="noStrike" kern="1200" cap="none" spc="0" normalizeH="0" baseline="0" noProof="0" dirty="0">
              <a:ln>
                <a:noFill/>
              </a:ln>
              <a:effectLst/>
              <a:uLnTx/>
              <a:uFillTx/>
              <a:latin typeface="+mn-lt"/>
              <a:ea typeface="+mn-ea"/>
              <a:cs typeface="+mn-cs"/>
            </a:endParaRPr>
          </a:p>
        </p:txBody>
      </p:sp>
      <p:sp>
        <p:nvSpPr>
          <p:cNvPr id="8" name="Text Placeholder 4">
            <a:extLst>
              <a:ext uri="{FF2B5EF4-FFF2-40B4-BE49-F238E27FC236}">
                <a16:creationId xmlns:a16="http://schemas.microsoft.com/office/drawing/2014/main" id="{5A5A6C7F-29DC-B66E-4838-9B73637E87A6}"/>
              </a:ext>
            </a:extLst>
          </p:cNvPr>
          <p:cNvSpPr txBox="1">
            <a:spLocks/>
          </p:cNvSpPr>
          <p:nvPr/>
        </p:nvSpPr>
        <p:spPr>
          <a:xfrm>
            <a:off x="5321808" y="713937"/>
            <a:ext cx="3666744" cy="712527"/>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Jums ir kādi ieteikumi, lai uzlabotu TUE izsniegšanas sistēmu (Latvijas vai starptautisko), vai Jums ir kādi citi komentāri par šo tēmu?</a:t>
            </a:r>
          </a:p>
        </p:txBody>
      </p:sp>
      <p:sp>
        <p:nvSpPr>
          <p:cNvPr id="11" name="TextBox 10">
            <a:extLst>
              <a:ext uri="{FF2B5EF4-FFF2-40B4-BE49-F238E27FC236}">
                <a16:creationId xmlns:a16="http://schemas.microsoft.com/office/drawing/2014/main" id="{E1D3ABDE-BE1D-678C-7410-29EE72740275}"/>
              </a:ext>
            </a:extLst>
          </p:cNvPr>
          <p:cNvSpPr txBox="1"/>
          <p:nvPr/>
        </p:nvSpPr>
        <p:spPr>
          <a:xfrm>
            <a:off x="850392" y="3851585"/>
            <a:ext cx="3621024" cy="1431161"/>
          </a:xfrm>
          <a:prstGeom prst="rect">
            <a:avLst/>
          </a:prstGeom>
          <a:noFill/>
        </p:spPr>
        <p:txBody>
          <a:bodyPr wrap="square" rtlCol="0">
            <a:spAutoFit/>
          </a:bodyPr>
          <a:lstStyle/>
          <a:p>
            <a:r>
              <a:rPr lang="lv-LV" sz="1100" dirty="0">
                <a:latin typeface="+mj-lt"/>
              </a:rPr>
              <a:t>Kā problēmas, iesniedzot pieteikumu TUE saņemšanai, pa vienai reizei tika minētas:</a:t>
            </a:r>
          </a:p>
          <a:p>
            <a:pPr marL="171450" indent="-171450">
              <a:spcBef>
                <a:spcPts val="300"/>
              </a:spcBef>
              <a:buFont typeface="Wingdings" panose="05000000000000000000" pitchFamily="2" charset="2"/>
              <a:buChar char="ü"/>
            </a:pPr>
            <a:r>
              <a:rPr lang="lv-LV" sz="1100" dirty="0">
                <a:latin typeface="+mj-lt"/>
              </a:rPr>
              <a:t>Pieteikuma anketa nebija korekti aizpildīta;</a:t>
            </a:r>
          </a:p>
          <a:p>
            <a:pPr marL="171450" indent="-171450">
              <a:spcBef>
                <a:spcPts val="300"/>
              </a:spcBef>
              <a:buFont typeface="Wingdings" panose="05000000000000000000" pitchFamily="2" charset="2"/>
              <a:buChar char="ü"/>
            </a:pPr>
            <a:r>
              <a:rPr lang="lv-LV" sz="1100" dirty="0">
                <a:latin typeface="+mj-lt"/>
              </a:rPr>
              <a:t>Nosūtītā medicīniskā informācija tika novērtēta kā neapmierinoša;</a:t>
            </a:r>
          </a:p>
          <a:p>
            <a:pPr marL="171450" indent="-171450">
              <a:spcBef>
                <a:spcPts val="300"/>
              </a:spcBef>
              <a:buFont typeface="Wingdings" panose="05000000000000000000" pitchFamily="2" charset="2"/>
              <a:buChar char="ü"/>
            </a:pPr>
            <a:r>
              <a:rPr lang="lv-LV" sz="1100" dirty="0">
                <a:latin typeface="+mj-lt"/>
              </a:rPr>
              <a:t>Es pieteikuma anketu iesniedzu nepareizajai organizācijai;</a:t>
            </a:r>
          </a:p>
          <a:p>
            <a:pPr marL="171450" indent="-171450">
              <a:spcBef>
                <a:spcPts val="300"/>
              </a:spcBef>
              <a:buFont typeface="Wingdings" panose="05000000000000000000" pitchFamily="2" charset="2"/>
              <a:buChar char="ü"/>
            </a:pPr>
            <a:r>
              <a:rPr lang="lv-LV" sz="1100" dirty="0">
                <a:latin typeface="+mj-lt"/>
              </a:rPr>
              <a:t>Es nesaņēmu atbildi pēc pieteikuma iesniegšanas.</a:t>
            </a:r>
          </a:p>
        </p:txBody>
      </p:sp>
      <p:sp>
        <p:nvSpPr>
          <p:cNvPr id="12" name="TextBox 11">
            <a:extLst>
              <a:ext uri="{FF2B5EF4-FFF2-40B4-BE49-F238E27FC236}">
                <a16:creationId xmlns:a16="http://schemas.microsoft.com/office/drawing/2014/main" id="{DF00EA3E-4422-867B-FC23-C560BFCD833D}"/>
              </a:ext>
            </a:extLst>
          </p:cNvPr>
          <p:cNvSpPr txBox="1"/>
          <p:nvPr/>
        </p:nvSpPr>
        <p:spPr>
          <a:xfrm>
            <a:off x="1594104" y="5564950"/>
            <a:ext cx="2133600" cy="400110"/>
          </a:xfrm>
          <a:prstGeom prst="rect">
            <a:avLst/>
          </a:prstGeom>
          <a:noFill/>
        </p:spPr>
        <p:txBody>
          <a:bodyPr wrap="square" rtlCol="0">
            <a:spAutoFit/>
          </a:bodyPr>
          <a:lstStyle/>
          <a:p>
            <a:r>
              <a:rPr lang="lv-LV" sz="1000" dirty="0"/>
              <a:t>Bāze: respondenti, kuriem ir TUE saņemšanas pieredze, 2025: n= 13</a:t>
            </a:r>
          </a:p>
        </p:txBody>
      </p:sp>
      <p:sp>
        <p:nvSpPr>
          <p:cNvPr id="13" name="TextBox 12">
            <a:extLst>
              <a:ext uri="{FF2B5EF4-FFF2-40B4-BE49-F238E27FC236}">
                <a16:creationId xmlns:a16="http://schemas.microsoft.com/office/drawing/2014/main" id="{F73D6ED0-1594-30FB-0D01-FC49E08D2598}"/>
              </a:ext>
            </a:extLst>
          </p:cNvPr>
          <p:cNvSpPr txBox="1"/>
          <p:nvPr/>
        </p:nvSpPr>
        <p:spPr>
          <a:xfrm>
            <a:off x="5413248" y="1678750"/>
            <a:ext cx="3552444" cy="1938992"/>
          </a:xfrm>
          <a:prstGeom prst="rect">
            <a:avLst/>
          </a:prstGeom>
          <a:noFill/>
        </p:spPr>
        <p:txBody>
          <a:bodyPr wrap="square" rtlCol="0">
            <a:spAutoFit/>
          </a:bodyPr>
          <a:lstStyle/>
          <a:p>
            <a:r>
              <a:rPr lang="lv-LV" sz="1100" dirty="0">
                <a:latin typeface="+mj-lt"/>
              </a:rPr>
              <a:t>Respondentu komentāri:</a:t>
            </a:r>
          </a:p>
          <a:p>
            <a:pPr marL="171450" indent="-171450">
              <a:spcBef>
                <a:spcPts val="300"/>
              </a:spcBef>
              <a:buFont typeface="Wingdings" panose="05000000000000000000" pitchFamily="2" charset="2"/>
              <a:buChar char="ü"/>
            </a:pPr>
            <a:r>
              <a:rPr lang="lv-LV" sz="1100" dirty="0">
                <a:latin typeface="+mj-lt"/>
              </a:rPr>
              <a:t>Sniegt vairāk informāciju arī tiem, kam šobrīd nav nepieciešami tādi medikamenti (par TUE kārtošanas procesu).</a:t>
            </a:r>
          </a:p>
          <a:p>
            <a:pPr marL="171450" indent="-171450">
              <a:spcBef>
                <a:spcPts val="300"/>
              </a:spcBef>
              <a:buFont typeface="Wingdings" panose="05000000000000000000" pitchFamily="2" charset="2"/>
              <a:buChar char="ü"/>
            </a:pPr>
            <a:r>
              <a:rPr lang="lv-LV" sz="1100" dirty="0">
                <a:latin typeface="+mj-lt"/>
              </a:rPr>
              <a:t>Man personīgi nav, bet ieteiktu šādu aptauju nosūtīt konkrēti katras federācijas dakterim, tiem noteikti būtu ieteikumi.</a:t>
            </a:r>
          </a:p>
          <a:p>
            <a:pPr marL="171450" indent="-171450">
              <a:spcBef>
                <a:spcPts val="300"/>
              </a:spcBef>
              <a:buFont typeface="Wingdings" panose="05000000000000000000" pitchFamily="2" charset="2"/>
              <a:buChar char="ü"/>
            </a:pPr>
            <a:r>
              <a:rPr lang="lv-LV" sz="1100" dirty="0">
                <a:latin typeface="+mj-lt"/>
              </a:rPr>
              <a:t>Informēt par šo vairāk. Personīgi nav bijusi nepieciešamība, bet nekad nebiju dzirdējis par šo lietu.</a:t>
            </a:r>
          </a:p>
          <a:p>
            <a:pPr marL="171450" indent="-171450">
              <a:spcBef>
                <a:spcPts val="300"/>
              </a:spcBef>
              <a:buFont typeface="Wingdings" panose="05000000000000000000" pitchFamily="2" charset="2"/>
              <a:buChar char="ü"/>
            </a:pPr>
            <a:r>
              <a:rPr lang="lv-LV" sz="1100" dirty="0">
                <a:latin typeface="+mj-lt"/>
              </a:rPr>
              <a:t>Godīgums.</a:t>
            </a:r>
          </a:p>
        </p:txBody>
      </p:sp>
    </p:spTree>
    <p:extLst>
      <p:ext uri="{BB962C8B-B14F-4D97-AF65-F5344CB8AC3E}">
        <p14:creationId xmlns:p14="http://schemas.microsoft.com/office/powerpoint/2010/main" val="3142032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1EC61F1-8844-E567-861C-5BEB32AA7845}"/>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5. Priekšstati par antidopinga noteikumiem un </a:t>
            </a:r>
          </a:p>
          <a:p>
            <a:pPr algn="ctr">
              <a:lnSpc>
                <a:spcPct val="130000"/>
              </a:lnSpc>
              <a:defRPr/>
            </a:pPr>
            <a:r>
              <a:rPr lang="lv-LV" sz="2400" dirty="0">
                <a:solidFill>
                  <a:srgbClr val="990033"/>
                </a:solidFill>
                <a:effectLst>
                  <a:outerShdw blurRad="38100" dist="38100" dir="2700000" algn="tl">
                    <a:srgbClr val="C0C0C0"/>
                  </a:outerShdw>
                </a:effectLst>
                <a:latin typeface="+mj-lt"/>
              </a:rPr>
              <a:t>sportā aizliegtajām vielām un metodēm </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9C4AE332-B165-96E1-117A-3877F2EEC40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50532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09DF-F0A0-13DB-9224-6BA43AD79880}"/>
              </a:ext>
            </a:extLst>
          </p:cNvPr>
          <p:cNvSpPr txBox="1">
            <a:spLocks/>
          </p:cNvSpPr>
          <p:nvPr/>
        </p:nvSpPr>
        <p:spPr>
          <a:xfrm>
            <a:off x="250164" y="142853"/>
            <a:ext cx="874430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4D21DE72-6F46-955D-CB82-FFCB4071B3A3}"/>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Lūdzu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atzīmējiet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antidopinga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noteikumiem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saistītiem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A17E9247-1599-249A-51CD-517AEF6C0C6F}"/>
              </a:ext>
            </a:extLst>
          </p:cNvPr>
          <p:cNvGraphicFramePr/>
          <p:nvPr>
            <p:extLst>
              <p:ext uri="{D42A27DB-BD31-4B8C-83A1-F6EECF244321}">
                <p14:modId xmlns:p14="http://schemas.microsoft.com/office/powerpoint/2010/main" val="2003039181"/>
              </p:ext>
            </p:extLst>
          </p:nvPr>
        </p:nvGraphicFramePr>
        <p:xfrm>
          <a:off x="250164" y="1130064"/>
          <a:ext cx="5742200" cy="4681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7785B73-E62C-2FD8-E797-11761DB1DD5E}"/>
              </a:ext>
            </a:extLst>
          </p:cNvPr>
          <p:cNvGraphicFramePr/>
          <p:nvPr>
            <p:extLst>
              <p:ext uri="{D42A27DB-BD31-4B8C-83A1-F6EECF244321}">
                <p14:modId xmlns:p14="http://schemas.microsoft.com/office/powerpoint/2010/main" val="473703741"/>
              </p:ext>
            </p:extLst>
          </p:nvPr>
        </p:nvGraphicFramePr>
        <p:xfrm>
          <a:off x="6078621" y="1139088"/>
          <a:ext cx="2915847" cy="474964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D17CAF58-B67B-8F17-5231-25073BB5276B}"/>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3C4878-2AAE-83BE-F138-0B2BE3303277}"/>
              </a:ext>
            </a:extLst>
          </p:cNvPr>
          <p:cNvSpPr txBox="1"/>
          <p:nvPr/>
        </p:nvSpPr>
        <p:spPr>
          <a:xfrm>
            <a:off x="4791554" y="604176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907A88B7-0906-736C-8FC4-71305FA1145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49027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26B6E03-7852-C21B-CAC5-783FC75D738E}"/>
              </a:ext>
            </a:extLst>
          </p:cNvPr>
          <p:cNvGraphicFramePr/>
          <p:nvPr>
            <p:extLst>
              <p:ext uri="{D42A27DB-BD31-4B8C-83A1-F6EECF244321}">
                <p14:modId xmlns:p14="http://schemas.microsoft.com/office/powerpoint/2010/main" val="884507934"/>
              </p:ext>
            </p:extLst>
          </p:nvPr>
        </p:nvGraphicFramePr>
        <p:xfrm>
          <a:off x="604434" y="1058131"/>
          <a:ext cx="8000070" cy="473002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C0E90AE3-82C3-ABCD-E9D6-2697857D6C03}"/>
              </a:ext>
            </a:extLst>
          </p:cNvPr>
          <p:cNvSpPr txBox="1">
            <a:spLocks/>
          </p:cNvSpPr>
          <p:nvPr/>
        </p:nvSpPr>
        <p:spPr>
          <a:xfrm>
            <a:off x="285750" y="142853"/>
            <a:ext cx="8693657"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4" name="Text Placeholder 4">
            <a:extLst>
              <a:ext uri="{FF2B5EF4-FFF2-40B4-BE49-F238E27FC236}">
                <a16:creationId xmlns:a16="http://schemas.microsoft.com/office/drawing/2014/main" id="{01F6CED2-A03B-595C-9508-7F0756B7CD1A}"/>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Lūdzu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atzīmējiet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antidopinga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noteikumiem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saistītiem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84ADA110-9B73-CF58-8648-24C639AF781B}"/>
              </a:ext>
            </a:extLst>
          </p:cNvPr>
          <p:cNvSpPr txBox="1"/>
          <p:nvPr/>
        </p:nvSpPr>
        <p:spPr>
          <a:xfrm>
            <a:off x="4791554" y="604176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44BEA1FF-DDE8-234B-F72F-176BF6EAD88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651335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0F32-4D79-8A02-2F2C-7BBD3AEC55BF}"/>
              </a:ext>
            </a:extLst>
          </p:cNvPr>
          <p:cNvSpPr txBox="1">
            <a:spLocks/>
          </p:cNvSpPr>
          <p:nvPr/>
        </p:nvSpPr>
        <p:spPr>
          <a:xfrm>
            <a:off x="285750" y="97133"/>
            <a:ext cx="8721089"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0CAED146-5E34-3AF1-FD30-082439D1B83E}"/>
              </a:ext>
            </a:extLst>
          </p:cNvPr>
          <p:cNvSpPr txBox="1">
            <a:spLocks/>
          </p:cNvSpPr>
          <p:nvPr/>
        </p:nvSpPr>
        <p:spPr>
          <a:xfrm>
            <a:off x="406517" y="524962"/>
            <a:ext cx="7746359" cy="339746"/>
          </a:xfrm>
          <a:prstGeom prst="rect">
            <a:avLst/>
          </a:prstGeom>
        </p:spPr>
        <p:txBody>
          <a:bodyPr/>
          <a:lstStyle/>
          <a:p>
            <a:pPr marL="342900" lvl="0" indent="-34290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lang="lv-LV" sz="1100" dirty="0">
                <a:solidFill>
                  <a:schemeClr val="tx2">
                    <a:lumMod val="50000"/>
                  </a:schemeClr>
                </a:solidFill>
              </a:rPr>
              <a:t>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Ja es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lietotu</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dopingu</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es justos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vainīgs</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/-a</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a:t>
            </a:r>
          </a:p>
        </p:txBody>
      </p:sp>
      <p:graphicFrame>
        <p:nvGraphicFramePr>
          <p:cNvPr id="4" name="Chart 3">
            <a:extLst>
              <a:ext uri="{FF2B5EF4-FFF2-40B4-BE49-F238E27FC236}">
                <a16:creationId xmlns:a16="http://schemas.microsoft.com/office/drawing/2014/main" id="{3C5EF09E-516F-75BF-EA29-DF164A6EA568}"/>
              </a:ext>
            </a:extLst>
          </p:cNvPr>
          <p:cNvGraphicFramePr/>
          <p:nvPr>
            <p:extLst>
              <p:ext uri="{D42A27DB-BD31-4B8C-83A1-F6EECF244321}">
                <p14:modId xmlns:p14="http://schemas.microsoft.com/office/powerpoint/2010/main" val="623666248"/>
              </p:ext>
            </p:extLst>
          </p:nvPr>
        </p:nvGraphicFramePr>
        <p:xfrm>
          <a:off x="1070085" y="894296"/>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1D07680-44A1-5448-9E00-1896F811D4E4}"/>
              </a:ext>
            </a:extLst>
          </p:cNvPr>
          <p:cNvSpPr txBox="1"/>
          <p:nvPr/>
        </p:nvSpPr>
        <p:spPr>
          <a:xfrm>
            <a:off x="4102710" y="5963704"/>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862F8879-05EA-EBEF-FA2A-1A8A0CABE52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498574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AE44-BDFF-35B8-A6B4-5F3598B5E00E}"/>
              </a:ext>
            </a:extLst>
          </p:cNvPr>
          <p:cNvSpPr txBox="1">
            <a:spLocks/>
          </p:cNvSpPr>
          <p:nvPr/>
        </p:nvSpPr>
        <p:spPr>
          <a:xfrm>
            <a:off x="285750" y="97133"/>
            <a:ext cx="8739377"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55844C10-021C-DEB6-F585-F6A5C76E20D9}"/>
              </a:ext>
            </a:extLst>
          </p:cNvPr>
          <p:cNvSpPr txBox="1">
            <a:spLocks/>
          </p:cNvSpPr>
          <p:nvPr/>
        </p:nvSpPr>
        <p:spPr>
          <a:xfrm>
            <a:off x="406517" y="543249"/>
            <a:ext cx="8261995"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p>
          <a:p>
            <a:pPr lvl="0" algn="r" eaLnBrk="0" hangingPunct="0">
              <a:spcBef>
                <a:spcPct val="20000"/>
              </a:spcBef>
              <a:defRPr/>
            </a:pP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Uzskatu</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ka</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pašreizējie</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antidopinga</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noteikumi</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nodrošina</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ka</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sacensības</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norit</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godīgi</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un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sportistu</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iegūtās</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vietas</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ir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pelnītas</a:t>
            </a:r>
            <a:endPar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137FBEBF-C74A-A591-50B2-51B3D589FBE8}"/>
              </a:ext>
            </a:extLst>
          </p:cNvPr>
          <p:cNvGraphicFramePr/>
          <p:nvPr>
            <p:extLst>
              <p:ext uri="{D42A27DB-BD31-4B8C-83A1-F6EECF244321}">
                <p14:modId xmlns:p14="http://schemas.microsoft.com/office/powerpoint/2010/main" val="1006492314"/>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F7378F2-E5E9-6338-1960-77AAC9333686}"/>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BA23D8EB-0E27-DAB0-B8A4-1A3676F2FC9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07168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493B-1743-2F29-A22E-8F554E1CF3B2}"/>
              </a:ext>
            </a:extLst>
          </p:cNvPr>
          <p:cNvSpPr txBox="1">
            <a:spLocks/>
          </p:cNvSpPr>
          <p:nvPr/>
        </p:nvSpPr>
        <p:spPr>
          <a:xfrm>
            <a:off x="285750" y="97133"/>
            <a:ext cx="8684513"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C0C91F53-E266-D297-BB44-87544A3DC179}"/>
              </a:ext>
            </a:extLst>
          </p:cNvPr>
          <p:cNvSpPr txBox="1">
            <a:spLocks/>
          </p:cNvSpPr>
          <p:nvPr/>
        </p:nvSpPr>
        <p:spPr>
          <a:xfrm>
            <a:off x="406517" y="543249"/>
            <a:ext cx="8261995"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Uzskatu</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ka</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pašreizējie</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dopinga</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noteikumi</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ir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efektīvi</a:t>
            </a:r>
            <a:endPar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C1815EE5-A099-2A79-1102-DBA1A271AE62}"/>
              </a:ext>
            </a:extLst>
          </p:cNvPr>
          <p:cNvGraphicFramePr/>
          <p:nvPr>
            <p:extLst>
              <p:ext uri="{D42A27DB-BD31-4B8C-83A1-F6EECF244321}">
                <p14:modId xmlns:p14="http://schemas.microsoft.com/office/powerpoint/2010/main" val="305310857"/>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B4A2711-25E2-78A8-4007-91A9FBB00595}"/>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D6F7AE64-C435-1610-8619-7E99E81248F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02277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35EF-4198-D014-709C-3115CF4CEA30}"/>
              </a:ext>
            </a:extLst>
          </p:cNvPr>
          <p:cNvSpPr txBox="1">
            <a:spLocks/>
          </p:cNvSpPr>
          <p:nvPr/>
        </p:nvSpPr>
        <p:spPr>
          <a:xfrm>
            <a:off x="285750" y="97133"/>
            <a:ext cx="8858249"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64C5C03B-C696-6682-AE58-C2F7FA5C70D8}"/>
              </a:ext>
            </a:extLst>
          </p:cNvPr>
          <p:cNvSpPr txBox="1">
            <a:spLocks/>
          </p:cNvSpPr>
          <p:nvPr/>
        </p:nvSpPr>
        <p:spPr>
          <a:xfrm>
            <a:off x="406517" y="543249"/>
            <a:ext cx="8261995"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p>
          <a:p>
            <a:pPr lvl="0" algn="r" eaLnBrk="0" hangingPunct="0">
              <a:spcBef>
                <a:spcPct val="20000"/>
              </a:spcBef>
              <a:defRPr/>
            </a:pP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Tas ir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labi</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ka</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10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gadus</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veci</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dopinga</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kontroles</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paraugi</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vēl</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aizvien</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var</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tikt</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izmantoti</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lai</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noskaidrotu</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dopinga</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vielu</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klātbūtni</a:t>
            </a:r>
            <a:r>
              <a:rPr kumimoji="0" lang="es-E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s-ES" sz="1100" b="1" i="0" u="none" strike="noStrike" kern="1200" cap="none" spc="0" normalizeH="0" baseline="0" noProof="0" dirty="0" err="1">
                <a:ln>
                  <a:noFill/>
                </a:ln>
                <a:solidFill>
                  <a:schemeClr val="accent1">
                    <a:lumMod val="50000"/>
                  </a:schemeClr>
                </a:solidFill>
                <a:effectLst/>
                <a:uLnTx/>
                <a:uFillTx/>
                <a:latin typeface="+mn-lt"/>
                <a:ea typeface="+mn-ea"/>
                <a:cs typeface="+mn-cs"/>
              </a:rPr>
              <a:t>paraugā</a:t>
            </a:r>
            <a:endPar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6EE31A56-ECC3-7DB8-0B0B-0F26ACED504E}"/>
              </a:ext>
            </a:extLst>
          </p:cNvPr>
          <p:cNvGraphicFramePr/>
          <p:nvPr>
            <p:extLst>
              <p:ext uri="{D42A27DB-BD31-4B8C-83A1-F6EECF244321}">
                <p14:modId xmlns:p14="http://schemas.microsoft.com/office/powerpoint/2010/main" val="3810743788"/>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82A39B9-DFC7-6CAA-FFC1-753AE6F1A615}"/>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D6392C13-31AE-D4E9-0A01-739C1A4C820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550909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C496-CD98-A23B-1E72-D4D274208042}"/>
              </a:ext>
            </a:extLst>
          </p:cNvPr>
          <p:cNvSpPr txBox="1">
            <a:spLocks/>
          </p:cNvSpPr>
          <p:nvPr/>
        </p:nvSpPr>
        <p:spPr>
          <a:xfrm>
            <a:off x="285750" y="97133"/>
            <a:ext cx="8693657"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E30B4163-546B-9E68-D8CF-95E2A5C2CC04}"/>
              </a:ext>
            </a:extLst>
          </p:cNvPr>
          <p:cNvSpPr txBox="1">
            <a:spLocks/>
          </p:cNvSpPr>
          <p:nvPr/>
        </p:nvSpPr>
        <p:spPr>
          <a:xfrm>
            <a:off x="406517" y="543249"/>
            <a:ext cx="8261995"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Uzskatu, ka dopinga noteikumi sportistiem ir sarežģīti un nesaprotami</a:t>
            </a:r>
          </a:p>
        </p:txBody>
      </p:sp>
      <p:graphicFrame>
        <p:nvGraphicFramePr>
          <p:cNvPr id="4" name="Chart 3">
            <a:extLst>
              <a:ext uri="{FF2B5EF4-FFF2-40B4-BE49-F238E27FC236}">
                <a16:creationId xmlns:a16="http://schemas.microsoft.com/office/drawing/2014/main" id="{02417EDD-F2A7-0A21-267C-8ECA477382A3}"/>
              </a:ext>
            </a:extLst>
          </p:cNvPr>
          <p:cNvGraphicFramePr/>
          <p:nvPr>
            <p:extLst>
              <p:ext uri="{D42A27DB-BD31-4B8C-83A1-F6EECF244321}">
                <p14:modId xmlns:p14="http://schemas.microsoft.com/office/powerpoint/2010/main" val="1986524214"/>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B7B86EC-7596-6E77-DA3D-30C068405EC0}"/>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4F205245-EB07-EFE7-B893-8982757688F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1728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5CCA86-9ADE-BD43-798E-D12025851333}"/>
              </a:ext>
            </a:extLst>
          </p:cNvPr>
          <p:cNvSpPr txBox="1"/>
          <p:nvPr/>
        </p:nvSpPr>
        <p:spPr>
          <a:xfrm>
            <a:off x="1426888" y="4298642"/>
            <a:ext cx="6388287" cy="261610"/>
          </a:xfrm>
          <a:prstGeom prst="rect">
            <a:avLst/>
          </a:prstGeom>
          <a:noFill/>
        </p:spPr>
        <p:txBody>
          <a:bodyPr wrap="none" rtlCol="0">
            <a:spAutoFit/>
          </a:bodyPr>
          <a:lstStyle/>
          <a:p>
            <a:r>
              <a:rPr lang="lv-LV" sz="1100" dirty="0"/>
              <a:t>Lietojot pētījuma rezultātu statistiskās kļūdas noteikšanas tabulu, par kopējās izlases bāzi jāpieņem n = 300.</a:t>
            </a:r>
          </a:p>
        </p:txBody>
      </p:sp>
      <p:sp>
        <p:nvSpPr>
          <p:cNvPr id="3" name="TextBox 2">
            <a:extLst>
              <a:ext uri="{FF2B5EF4-FFF2-40B4-BE49-F238E27FC236}">
                <a16:creationId xmlns:a16="http://schemas.microsoft.com/office/drawing/2014/main" id="{CFCA9F97-3DE8-E203-0061-42BAE5930942}"/>
              </a:ext>
            </a:extLst>
          </p:cNvPr>
          <p:cNvSpPr txBox="1"/>
          <p:nvPr/>
        </p:nvSpPr>
        <p:spPr>
          <a:xfrm>
            <a:off x="1601459" y="5204864"/>
            <a:ext cx="3406702" cy="261610"/>
          </a:xfrm>
          <a:prstGeom prst="rect">
            <a:avLst/>
          </a:prstGeom>
          <a:noFill/>
        </p:spPr>
        <p:txBody>
          <a:bodyPr wrap="none" rtlCol="0">
            <a:spAutoFit/>
          </a:bodyPr>
          <a:lstStyle/>
          <a:p>
            <a:r>
              <a:rPr lang="lv-LV" sz="1100" dirty="0"/>
              <a:t>= atbilžu sadalījums procentos %; n = respondentu skaits</a:t>
            </a:r>
          </a:p>
        </p:txBody>
      </p:sp>
      <p:sp>
        <p:nvSpPr>
          <p:cNvPr id="4" name="TextBox 3">
            <a:extLst>
              <a:ext uri="{FF2B5EF4-FFF2-40B4-BE49-F238E27FC236}">
                <a16:creationId xmlns:a16="http://schemas.microsoft.com/office/drawing/2014/main" id="{E25723C4-B8D7-A1E3-10E0-AF32292E7E9F}"/>
              </a:ext>
            </a:extLst>
          </p:cNvPr>
          <p:cNvSpPr txBox="1"/>
          <p:nvPr/>
        </p:nvSpPr>
        <p:spPr>
          <a:xfrm>
            <a:off x="1426888" y="4540272"/>
            <a:ext cx="4993675" cy="261610"/>
          </a:xfrm>
          <a:prstGeom prst="rect">
            <a:avLst/>
          </a:prstGeom>
          <a:noFill/>
        </p:spPr>
        <p:txBody>
          <a:bodyPr wrap="none" rtlCol="0">
            <a:spAutoFit/>
          </a:bodyPr>
          <a:lstStyle/>
          <a:p>
            <a:r>
              <a:rPr lang="lv-LV" sz="1100" dirty="0"/>
              <a:t>Rezultātu precizitātes intervāls ar 95% varbūtību tiek aprēķināts pēc šādas formulas:</a:t>
            </a:r>
          </a:p>
        </p:txBody>
      </p:sp>
      <p:sp>
        <p:nvSpPr>
          <p:cNvPr id="5" name="Rectangle 10">
            <a:extLst>
              <a:ext uri="{FF2B5EF4-FFF2-40B4-BE49-F238E27FC236}">
                <a16:creationId xmlns:a16="http://schemas.microsoft.com/office/drawing/2014/main" id="{B3B6309F-116F-B681-066F-9006E8C3A7F6}"/>
              </a:ext>
            </a:extLst>
          </p:cNvPr>
          <p:cNvSpPr>
            <a:spLocks noChangeArrowheads="1"/>
          </p:cNvSpPr>
          <p:nvPr/>
        </p:nvSpPr>
        <p:spPr bwMode="auto">
          <a:xfrm flipV="1">
            <a:off x="4877182" y="3516086"/>
            <a:ext cx="491731" cy="6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6" name="Object 5">
            <a:extLst>
              <a:ext uri="{FF2B5EF4-FFF2-40B4-BE49-F238E27FC236}">
                <a16:creationId xmlns:a16="http://schemas.microsoft.com/office/drawing/2014/main" id="{9E2204E6-3EC8-0B1A-E6DC-483ADA2D7056}"/>
              </a:ext>
            </a:extLst>
          </p:cNvPr>
          <p:cNvGraphicFramePr>
            <a:graphicFrameLocks noChangeAspect="1"/>
          </p:cNvGraphicFramePr>
          <p:nvPr>
            <p:extLst>
              <p:ext uri="{D42A27DB-BD31-4B8C-83A1-F6EECF244321}">
                <p14:modId xmlns:p14="http://schemas.microsoft.com/office/powerpoint/2010/main" val="2453167618"/>
              </p:ext>
            </p:extLst>
          </p:nvPr>
        </p:nvGraphicFramePr>
        <p:xfrm>
          <a:off x="2980282" y="4801914"/>
          <a:ext cx="1208314" cy="438729"/>
        </p:xfrm>
        <a:graphic>
          <a:graphicData uri="http://schemas.openxmlformats.org/presentationml/2006/ole">
            <mc:AlternateContent xmlns:mc="http://schemas.openxmlformats.org/markup-compatibility/2006">
              <mc:Choice xmlns:v="urn:schemas-microsoft-com:vml" Requires="v">
                <p:oleObj r:id="rId2" imgW="1307532" imgH="444307" progId="Equation.3">
                  <p:embed/>
                </p:oleObj>
              </mc:Choice>
              <mc:Fallback>
                <p:oleObj r:id="rId2" imgW="1307532" imgH="444307" progId="Equation.3">
                  <p:embed/>
                  <p:pic>
                    <p:nvPicPr>
                      <p:cNvPr id="6" name="Object 5">
                        <a:extLst>
                          <a:ext uri="{FF2B5EF4-FFF2-40B4-BE49-F238E27FC236}">
                            <a16:creationId xmlns:a16="http://schemas.microsoft.com/office/drawing/2014/main" id="{DDF63862-4A1F-CED9-DFA1-483D650A2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282" y="4801914"/>
                        <a:ext cx="1208314" cy="43872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EC6F0573-5E9A-EF6B-0594-45067B347420}"/>
              </a:ext>
            </a:extLst>
          </p:cNvPr>
          <p:cNvSpPr txBox="1"/>
          <p:nvPr/>
        </p:nvSpPr>
        <p:spPr>
          <a:xfrm>
            <a:off x="1426888" y="4878509"/>
            <a:ext cx="1364476" cy="261610"/>
          </a:xfrm>
          <a:prstGeom prst="rect">
            <a:avLst/>
          </a:prstGeom>
          <a:noFill/>
        </p:spPr>
        <p:txBody>
          <a:bodyPr wrap="none" rtlCol="0">
            <a:spAutoFit/>
          </a:bodyPr>
          <a:lstStyle/>
          <a:p>
            <a:r>
              <a:rPr lang="lv-LV" sz="1100" dirty="0"/>
              <a:t>Precizitātes intervāls</a:t>
            </a:r>
          </a:p>
        </p:txBody>
      </p:sp>
      <p:graphicFrame>
        <p:nvGraphicFramePr>
          <p:cNvPr id="8" name="Object 7">
            <a:extLst>
              <a:ext uri="{FF2B5EF4-FFF2-40B4-BE49-F238E27FC236}">
                <a16:creationId xmlns:a16="http://schemas.microsoft.com/office/drawing/2014/main" id="{0B9A9C0C-C338-D873-A0E8-7B2AAB166720}"/>
              </a:ext>
            </a:extLst>
          </p:cNvPr>
          <p:cNvGraphicFramePr>
            <a:graphicFrameLocks noChangeAspect="1"/>
          </p:cNvGraphicFramePr>
          <p:nvPr>
            <p:extLst>
              <p:ext uri="{D42A27DB-BD31-4B8C-83A1-F6EECF244321}">
                <p14:modId xmlns:p14="http://schemas.microsoft.com/office/powerpoint/2010/main" val="426700448"/>
              </p:ext>
            </p:extLst>
          </p:nvPr>
        </p:nvGraphicFramePr>
        <p:xfrm>
          <a:off x="1491045" y="5274068"/>
          <a:ext cx="220829" cy="185939"/>
        </p:xfrm>
        <a:graphic>
          <a:graphicData uri="http://schemas.openxmlformats.org/presentationml/2006/ole">
            <mc:AlternateContent xmlns:mc="http://schemas.openxmlformats.org/markup-compatibility/2006">
              <mc:Choice xmlns:v="urn:schemas-microsoft-com:vml" Requires="v">
                <p:oleObj r:id="rId4" imgW="139700" imgH="139700" progId="Equation.3">
                  <p:embed/>
                </p:oleObj>
              </mc:Choice>
              <mc:Fallback>
                <p:oleObj r:id="rId4" imgW="139700" imgH="139700" progId="Equation.3">
                  <p:embed/>
                  <p:pic>
                    <p:nvPicPr>
                      <p:cNvPr id="8" name="Object 7">
                        <a:extLst>
                          <a:ext uri="{FF2B5EF4-FFF2-40B4-BE49-F238E27FC236}">
                            <a16:creationId xmlns:a16="http://schemas.microsoft.com/office/drawing/2014/main" id="{BF681F02-7B61-B2FE-A7BF-D89529EB2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045" y="5274068"/>
                        <a:ext cx="220829" cy="185939"/>
                      </a:xfrm>
                      <a:prstGeom prst="rect">
                        <a:avLst/>
                      </a:prstGeom>
                      <a:noFill/>
                    </p:spPr>
                  </p:pic>
                </p:oleObj>
              </mc:Fallback>
            </mc:AlternateContent>
          </a:graphicData>
        </a:graphic>
      </p:graphicFrame>
      <p:graphicFrame>
        <p:nvGraphicFramePr>
          <p:cNvPr id="9" name="Table 8">
            <a:extLst>
              <a:ext uri="{FF2B5EF4-FFF2-40B4-BE49-F238E27FC236}">
                <a16:creationId xmlns:a16="http://schemas.microsoft.com/office/drawing/2014/main" id="{C5748B07-C239-8D50-C0CE-CCA7977F7223}"/>
              </a:ext>
            </a:extLst>
          </p:cNvPr>
          <p:cNvGraphicFramePr>
            <a:graphicFrameLocks noGrp="1"/>
          </p:cNvGraphicFramePr>
          <p:nvPr>
            <p:extLst>
              <p:ext uri="{D42A27DB-BD31-4B8C-83A1-F6EECF244321}">
                <p14:modId xmlns:p14="http://schemas.microsoft.com/office/powerpoint/2010/main" val="77650169"/>
              </p:ext>
            </p:extLst>
          </p:nvPr>
        </p:nvGraphicFramePr>
        <p:xfrm>
          <a:off x="1452334" y="623930"/>
          <a:ext cx="5738996" cy="3409496"/>
        </p:xfrm>
        <a:graphic>
          <a:graphicData uri="http://schemas.openxmlformats.org/drawingml/2006/table">
            <a:tbl>
              <a:tblPr>
                <a:tableStyleId>{5C22544A-7EE6-4342-B048-85BDC9FD1C3A}</a:tableStyleId>
              </a:tblPr>
              <a:tblGrid>
                <a:gridCol w="916732">
                  <a:extLst>
                    <a:ext uri="{9D8B030D-6E8A-4147-A177-3AD203B41FA5}">
                      <a16:colId xmlns:a16="http://schemas.microsoft.com/office/drawing/2014/main" val="3588582767"/>
                    </a:ext>
                  </a:extLst>
                </a:gridCol>
                <a:gridCol w="602783">
                  <a:extLst>
                    <a:ext uri="{9D8B030D-6E8A-4147-A177-3AD203B41FA5}">
                      <a16:colId xmlns:a16="http://schemas.microsoft.com/office/drawing/2014/main" val="3467683082"/>
                    </a:ext>
                  </a:extLst>
                </a:gridCol>
                <a:gridCol w="602783">
                  <a:extLst>
                    <a:ext uri="{9D8B030D-6E8A-4147-A177-3AD203B41FA5}">
                      <a16:colId xmlns:a16="http://schemas.microsoft.com/office/drawing/2014/main" val="1151601960"/>
                    </a:ext>
                  </a:extLst>
                </a:gridCol>
                <a:gridCol w="602783">
                  <a:extLst>
                    <a:ext uri="{9D8B030D-6E8A-4147-A177-3AD203B41FA5}">
                      <a16:colId xmlns:a16="http://schemas.microsoft.com/office/drawing/2014/main" val="2248503100"/>
                    </a:ext>
                  </a:extLst>
                </a:gridCol>
                <a:gridCol w="602783">
                  <a:extLst>
                    <a:ext uri="{9D8B030D-6E8A-4147-A177-3AD203B41FA5}">
                      <a16:colId xmlns:a16="http://schemas.microsoft.com/office/drawing/2014/main" val="3862477878"/>
                    </a:ext>
                  </a:extLst>
                </a:gridCol>
                <a:gridCol w="602783">
                  <a:extLst>
                    <a:ext uri="{9D8B030D-6E8A-4147-A177-3AD203B41FA5}">
                      <a16:colId xmlns:a16="http://schemas.microsoft.com/office/drawing/2014/main" val="2897448489"/>
                    </a:ext>
                  </a:extLst>
                </a:gridCol>
                <a:gridCol w="602783">
                  <a:extLst>
                    <a:ext uri="{9D8B030D-6E8A-4147-A177-3AD203B41FA5}">
                      <a16:colId xmlns:a16="http://schemas.microsoft.com/office/drawing/2014/main" val="1480714609"/>
                    </a:ext>
                  </a:extLst>
                </a:gridCol>
                <a:gridCol w="602783">
                  <a:extLst>
                    <a:ext uri="{9D8B030D-6E8A-4147-A177-3AD203B41FA5}">
                      <a16:colId xmlns:a16="http://schemas.microsoft.com/office/drawing/2014/main" val="185553340"/>
                    </a:ext>
                  </a:extLst>
                </a:gridCol>
                <a:gridCol w="602783">
                  <a:extLst>
                    <a:ext uri="{9D8B030D-6E8A-4147-A177-3AD203B41FA5}">
                      <a16:colId xmlns:a16="http://schemas.microsoft.com/office/drawing/2014/main" val="2547133972"/>
                    </a:ext>
                  </a:extLst>
                </a:gridCol>
              </a:tblGrid>
              <a:tr h="583946">
                <a:tc>
                  <a:txBody>
                    <a:bodyPr/>
                    <a:lstStyle/>
                    <a:p>
                      <a:pPr algn="ctr" fontAlgn="ctr"/>
                      <a:r>
                        <a:rPr lang="lv-LV" sz="1100" u="none" strike="noStrike" dirty="0">
                          <a:effectLst/>
                        </a:rPr>
                        <a:t>Procentuālais atbilžu sadalījums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gridSpan="8">
                  <a:txBody>
                    <a:bodyPr/>
                    <a:lstStyle/>
                    <a:p>
                      <a:pPr algn="ctr" fontAlgn="ctr"/>
                      <a:r>
                        <a:rPr lang="lv-LV" sz="1100" u="none" strike="noStrike" dirty="0">
                          <a:effectLst/>
                        </a:rPr>
                        <a:t>Respondentu skaits n =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991616594"/>
                  </a:ext>
                </a:extLst>
              </a:tr>
              <a:tr h="188370">
                <a:tc>
                  <a:txBody>
                    <a:bodyPr/>
                    <a:lstStyle/>
                    <a:p>
                      <a:pPr algn="l" fontAlgn="b"/>
                      <a:r>
                        <a:rPr lang="lv-LV" sz="1100" u="none" strike="noStrike">
                          <a:effectLst/>
                        </a:rPr>
                        <a:t> </a:t>
                      </a:r>
                      <a:endParaRPr lang="lv-LV" sz="1100" b="0" i="0" u="none" strike="noStrike">
                        <a:solidFill>
                          <a:srgbClr val="000000"/>
                        </a:solidFill>
                        <a:effectLst/>
                        <a:latin typeface="Calibri" panose="020F0502020204030204" pitchFamily="34" charset="0"/>
                      </a:endParaRPr>
                    </a:p>
                  </a:txBody>
                  <a:tcPr marL="9418" marR="9418" marT="9418" marB="0" anchor="b">
                    <a:solidFill>
                      <a:schemeClr val="bg1">
                        <a:lumMod val="85000"/>
                      </a:schemeClr>
                    </a:solidFill>
                  </a:tcPr>
                </a:tc>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100</a:t>
                      </a:r>
                      <a:endParaRPr lang="en-US" sz="1800" dirty="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200</a:t>
                      </a:r>
                      <a:endParaRPr lang="en-US" sz="180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b="1" dirty="0">
                          <a:solidFill>
                            <a:srgbClr val="000000"/>
                          </a:solidFill>
                          <a:effectLst/>
                          <a:latin typeface="Calibri" panose="020F0502020204030204" pitchFamily="34" charset="0"/>
                          <a:ea typeface="Times New Roman" panose="02020603050405020304" pitchFamily="18" charset="0"/>
                        </a:rPr>
                        <a:t>300</a:t>
                      </a:r>
                      <a:endParaRPr lang="en-US" sz="1800" b="1" dirty="0">
                        <a:effectLst/>
                        <a:latin typeface="Times New Roman" panose="02020603050405020304" pitchFamily="18" charset="0"/>
                        <a:ea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400</a:t>
                      </a:r>
                      <a:endParaRPr lang="en-US" sz="180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500</a:t>
                      </a:r>
                      <a:endParaRPr lang="en-US" sz="180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600</a:t>
                      </a:r>
                      <a:endParaRPr lang="en-US" sz="180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800</a:t>
                      </a:r>
                      <a:endParaRPr lang="en-US" sz="180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1000</a:t>
                      </a:r>
                      <a:endParaRPr lang="en-US" sz="1800" b="0" dirty="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3261497667"/>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2 vai 98</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2.8</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2.0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1.6</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1.4</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1.3</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1.1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1.0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0.9</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4274559534"/>
                  </a:ext>
                </a:extLst>
              </a:tr>
              <a:tr h="188370">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4 vai 96</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3.9</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2.3</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1.8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1.6</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1.4</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1.3</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1992233575"/>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6 vai 94</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3.4</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2.8</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2.4</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1.7</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1.5</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487028096"/>
                  </a:ext>
                </a:extLst>
              </a:tr>
              <a:tr h="188370">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8 vai 92</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5.4</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3.1</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2.7</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2.4</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2.2</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1.9</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1.7</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605372867"/>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10 vai 90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6.0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4.3</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3.5</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2.7</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1.9</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2722005962"/>
                  </a:ext>
                </a:extLst>
              </a:tr>
              <a:tr h="188370">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12 vai 88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6.5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4.6</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3.8</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3.3</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2.9</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2.7</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2.3</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2.1</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1340488567"/>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15 vai 85</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7.1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5.1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4.1</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3.6</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3.2</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2.9</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2.3</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1857557664"/>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20 vai 80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8.0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5.7</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4.6</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3.6</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3.3</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2.5</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940731406"/>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25 vai 75</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8.7</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6.1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5.0</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4.3</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3.9</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3.6</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2.8</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2133661795"/>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30 vai 70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9.2</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6.5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5.3</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4.6</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3.2</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2.9</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452335916"/>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35 vai 65</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9.5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6.8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5.5</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4.3</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3.9</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3.3</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3.1</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4163281082"/>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40 vai 60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9.8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7.0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5.7</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4.9</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4.4</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3.4</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3.1</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223212986"/>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45 vai 55</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9.9</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7.0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5.8</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5.0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3.2</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47307111"/>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50 vai 50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10.0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7.1</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5.8</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5.0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3.2</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346052898"/>
                  </a:ext>
                </a:extLst>
              </a:tr>
            </a:tbl>
          </a:graphicData>
        </a:graphic>
      </p:graphicFrame>
      <p:sp>
        <p:nvSpPr>
          <p:cNvPr id="10" name="TextBox 9">
            <a:extLst>
              <a:ext uri="{FF2B5EF4-FFF2-40B4-BE49-F238E27FC236}">
                <a16:creationId xmlns:a16="http://schemas.microsoft.com/office/drawing/2014/main" id="{4351EB6F-981B-4FD0-7046-ACC97DBD75DC}"/>
              </a:ext>
            </a:extLst>
          </p:cNvPr>
          <p:cNvSpPr txBox="1"/>
          <p:nvPr/>
        </p:nvSpPr>
        <p:spPr>
          <a:xfrm>
            <a:off x="1348568" y="195553"/>
            <a:ext cx="6335357" cy="307777"/>
          </a:xfrm>
          <a:prstGeom prst="rect">
            <a:avLst/>
          </a:prstGeom>
          <a:noFill/>
        </p:spPr>
        <p:txBody>
          <a:bodyPr wrap="square" rtlCol="0">
            <a:spAutoFit/>
          </a:bodyPr>
          <a:lstStyle/>
          <a:p>
            <a:r>
              <a:rPr lang="lv-LV" sz="1400" b="1" dirty="0">
                <a:latin typeface="+mj-lt"/>
              </a:rPr>
              <a:t>Pētījuma rezultātu statistiskās kļūdas noteikšanas tabula </a:t>
            </a:r>
            <a:r>
              <a:rPr lang="lv-LV" sz="1400" dirty="0">
                <a:latin typeface="+mj-lt"/>
              </a:rPr>
              <a:t>(ar 95% varbūtību)</a:t>
            </a:r>
          </a:p>
        </p:txBody>
      </p:sp>
      <p:sp>
        <p:nvSpPr>
          <p:cNvPr id="11" name="Slide Number Placeholder 1">
            <a:extLst>
              <a:ext uri="{FF2B5EF4-FFF2-40B4-BE49-F238E27FC236}">
                <a16:creationId xmlns:a16="http://schemas.microsoft.com/office/drawing/2014/main" id="{C4118646-AE94-D930-07D8-E2DD18A81A6D}"/>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410141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9935-9DAC-B883-1F1C-CD96826A4CC4}"/>
              </a:ext>
            </a:extLst>
          </p:cNvPr>
          <p:cNvSpPr txBox="1">
            <a:spLocks/>
          </p:cNvSpPr>
          <p:nvPr/>
        </p:nvSpPr>
        <p:spPr>
          <a:xfrm>
            <a:off x="285750" y="97133"/>
            <a:ext cx="8721090"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60D39A77-F5EB-3C47-DD2E-89AA77814B4B}"/>
              </a:ext>
            </a:extLst>
          </p:cNvPr>
          <p:cNvSpPr txBox="1">
            <a:spLocks/>
          </p:cNvSpPr>
          <p:nvPr/>
        </p:nvSpPr>
        <p:spPr>
          <a:xfrm>
            <a:off x="406517" y="543249"/>
            <a:ext cx="8448558"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Uzskatu, ka pašreizējo antidopinga noteikumu ietekme uz manu personīgo dzīvi ir pārāk liela</a:t>
            </a:r>
          </a:p>
        </p:txBody>
      </p:sp>
      <p:graphicFrame>
        <p:nvGraphicFramePr>
          <p:cNvPr id="4" name="Chart 3">
            <a:extLst>
              <a:ext uri="{FF2B5EF4-FFF2-40B4-BE49-F238E27FC236}">
                <a16:creationId xmlns:a16="http://schemas.microsoft.com/office/drawing/2014/main" id="{BAD11DE7-81E0-80EE-EFA0-F493600F5584}"/>
              </a:ext>
            </a:extLst>
          </p:cNvPr>
          <p:cNvGraphicFramePr/>
          <p:nvPr>
            <p:extLst>
              <p:ext uri="{D42A27DB-BD31-4B8C-83A1-F6EECF244321}">
                <p14:modId xmlns:p14="http://schemas.microsoft.com/office/powerpoint/2010/main" val="3728479309"/>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1F7BA43-9C48-0A73-DAF6-F07CBF2C8D34}"/>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CF4D47DF-465C-F74C-E482-1EF91EEAD8D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539115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3743-CA05-6212-EF2B-04C67E2DCF08}"/>
              </a:ext>
            </a:extLst>
          </p:cNvPr>
          <p:cNvSpPr txBox="1">
            <a:spLocks/>
          </p:cNvSpPr>
          <p:nvPr/>
        </p:nvSpPr>
        <p:spPr>
          <a:xfrm>
            <a:off x="285750" y="142853"/>
            <a:ext cx="8708717"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EB6B41EE-7ECB-27CA-0B9B-40BB31077925}"/>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Lūdzu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atzīmējiet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antidopinga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noteikumiem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saistītiem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DDCB3BB7-FA17-8ACD-B346-E6DFCBDE58D4}"/>
              </a:ext>
            </a:extLst>
          </p:cNvPr>
          <p:cNvGraphicFramePr/>
          <p:nvPr>
            <p:extLst>
              <p:ext uri="{D42A27DB-BD31-4B8C-83A1-F6EECF244321}">
                <p14:modId xmlns:p14="http://schemas.microsoft.com/office/powerpoint/2010/main" val="3111733770"/>
              </p:ext>
            </p:extLst>
          </p:nvPr>
        </p:nvGraphicFramePr>
        <p:xfrm>
          <a:off x="250164" y="1130064"/>
          <a:ext cx="5742200" cy="4681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A36A867-1EE8-7CC2-D192-2E8D7E1F69AB}"/>
              </a:ext>
            </a:extLst>
          </p:cNvPr>
          <p:cNvGraphicFramePr/>
          <p:nvPr>
            <p:extLst>
              <p:ext uri="{D42A27DB-BD31-4B8C-83A1-F6EECF244321}">
                <p14:modId xmlns:p14="http://schemas.microsoft.com/office/powerpoint/2010/main" val="2777965037"/>
              </p:ext>
            </p:extLst>
          </p:nvPr>
        </p:nvGraphicFramePr>
        <p:xfrm>
          <a:off x="6078621" y="1139088"/>
          <a:ext cx="2915847" cy="496910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CE6CCCA0-43E3-01EA-DB60-C81BA6A1588D}"/>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EB37BAD-1120-1A26-57F4-AB7F1D5A7E4E}"/>
              </a:ext>
            </a:extLst>
          </p:cNvPr>
          <p:cNvSpPr txBox="1"/>
          <p:nvPr/>
        </p:nvSpPr>
        <p:spPr>
          <a:xfrm>
            <a:off x="2907890" y="6022809"/>
            <a:ext cx="2401619" cy="246221"/>
          </a:xfrm>
          <a:prstGeom prst="rect">
            <a:avLst/>
          </a:prstGeom>
          <a:noFill/>
        </p:spPr>
        <p:txBody>
          <a:bodyPr wrap="none" rtlCol="0">
            <a:spAutoFit/>
          </a:bodyPr>
          <a:lstStyle/>
          <a:p>
            <a:r>
              <a:rPr lang="lv-LV" sz="1000" dirty="0"/>
              <a:t>Bāze: visi aptaujas dalībnieki, 2025: n= 311</a:t>
            </a:r>
          </a:p>
        </p:txBody>
      </p:sp>
      <p:sp>
        <p:nvSpPr>
          <p:cNvPr id="8" name="Slide Number Placeholder 1">
            <a:extLst>
              <a:ext uri="{FF2B5EF4-FFF2-40B4-BE49-F238E27FC236}">
                <a16:creationId xmlns:a16="http://schemas.microsoft.com/office/drawing/2014/main" id="{40B5DBC9-BA35-51D8-ADD7-19DC8F0F502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891703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E37DFC8-3220-7396-5643-223E405E8136}"/>
              </a:ext>
            </a:extLst>
          </p:cNvPr>
          <p:cNvGraphicFramePr/>
          <p:nvPr>
            <p:extLst>
              <p:ext uri="{D42A27DB-BD31-4B8C-83A1-F6EECF244321}">
                <p14:modId xmlns:p14="http://schemas.microsoft.com/office/powerpoint/2010/main" val="1629097261"/>
              </p:ext>
            </p:extLst>
          </p:nvPr>
        </p:nvGraphicFramePr>
        <p:xfrm>
          <a:off x="604434" y="1058131"/>
          <a:ext cx="8000070" cy="473002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725BC1F3-C689-CE72-0870-53888A1AAFF9}"/>
              </a:ext>
            </a:extLst>
          </p:cNvPr>
          <p:cNvSpPr txBox="1">
            <a:spLocks/>
          </p:cNvSpPr>
          <p:nvPr/>
        </p:nvSpPr>
        <p:spPr>
          <a:xfrm>
            <a:off x="285750" y="142853"/>
            <a:ext cx="8711945"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4" name="Text Placeholder 4">
            <a:extLst>
              <a:ext uri="{FF2B5EF4-FFF2-40B4-BE49-F238E27FC236}">
                <a16:creationId xmlns:a16="http://schemas.microsoft.com/office/drawing/2014/main" id="{5BE84CBB-5FCC-DB1A-4F7E-5F9AAA13E389}"/>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Lūdzu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atzīmējiet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antidopinga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noteikumiem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saistītiem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04C11D6A-CF6E-6477-4849-0B260DACA4D7}"/>
              </a:ext>
            </a:extLst>
          </p:cNvPr>
          <p:cNvSpPr txBox="1"/>
          <p:nvPr/>
        </p:nvSpPr>
        <p:spPr>
          <a:xfrm>
            <a:off x="4791554" y="604176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879F88FD-385B-A13D-F8CA-21D16DE1B8ED}"/>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656813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FC34-CB66-BE04-4E17-F09607FBBAF3}"/>
              </a:ext>
            </a:extLst>
          </p:cNvPr>
          <p:cNvSpPr txBox="1">
            <a:spLocks/>
          </p:cNvSpPr>
          <p:nvPr/>
        </p:nvSpPr>
        <p:spPr>
          <a:xfrm>
            <a:off x="285750" y="97133"/>
            <a:ext cx="8766809"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F3190FD1-57CB-91F7-A33C-F1E57A505164}"/>
              </a:ext>
            </a:extLst>
          </p:cNvPr>
          <p:cNvSpPr txBox="1">
            <a:spLocks/>
          </p:cNvSpPr>
          <p:nvPr/>
        </p:nvSpPr>
        <p:spPr>
          <a:xfrm>
            <a:off x="182880" y="543249"/>
            <a:ext cx="8672195"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Manā sporta veidā dopinga lietošana var būt ļoti bīstama veselībai un apdraudēt sportista dzīvību</a:t>
            </a:r>
          </a:p>
        </p:txBody>
      </p:sp>
      <p:graphicFrame>
        <p:nvGraphicFramePr>
          <p:cNvPr id="4" name="Chart 3">
            <a:extLst>
              <a:ext uri="{FF2B5EF4-FFF2-40B4-BE49-F238E27FC236}">
                <a16:creationId xmlns:a16="http://schemas.microsoft.com/office/drawing/2014/main" id="{413778FE-5B89-BFEB-18DF-AB403DAB8DED}"/>
              </a:ext>
            </a:extLst>
          </p:cNvPr>
          <p:cNvGraphicFramePr/>
          <p:nvPr>
            <p:extLst>
              <p:ext uri="{D42A27DB-BD31-4B8C-83A1-F6EECF244321}">
                <p14:modId xmlns:p14="http://schemas.microsoft.com/office/powerpoint/2010/main" val="501683154"/>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266E494-8305-60AB-2765-D81EAA7A664B}"/>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47188C3F-CA39-7BF5-8164-5BA27DCD671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65026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12E9-E842-DFA8-4F8A-B070EABD15EC}"/>
              </a:ext>
            </a:extLst>
          </p:cNvPr>
          <p:cNvSpPr txBox="1">
            <a:spLocks/>
          </p:cNvSpPr>
          <p:nvPr/>
        </p:nvSpPr>
        <p:spPr>
          <a:xfrm>
            <a:off x="285750" y="97133"/>
            <a:ext cx="8730233"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8C7A5A21-1F76-CA2A-41A2-731EA43AEC8C}"/>
              </a:ext>
            </a:extLst>
          </p:cNvPr>
          <p:cNvSpPr txBox="1">
            <a:spLocks/>
          </p:cNvSpPr>
          <p:nvPr/>
        </p:nvSpPr>
        <p:spPr>
          <a:xfrm>
            <a:off x="285751" y="543249"/>
            <a:ext cx="8569324"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Manā sporta veidā dopinga lietošana var veicināt būtisku snieguma uzlabojumu</a:t>
            </a:r>
          </a:p>
        </p:txBody>
      </p:sp>
      <p:graphicFrame>
        <p:nvGraphicFramePr>
          <p:cNvPr id="4" name="Chart 3">
            <a:extLst>
              <a:ext uri="{FF2B5EF4-FFF2-40B4-BE49-F238E27FC236}">
                <a16:creationId xmlns:a16="http://schemas.microsoft.com/office/drawing/2014/main" id="{AAEA4046-8F95-6432-C14D-46E3DB34FE78}"/>
              </a:ext>
            </a:extLst>
          </p:cNvPr>
          <p:cNvGraphicFramePr/>
          <p:nvPr>
            <p:extLst>
              <p:ext uri="{D42A27DB-BD31-4B8C-83A1-F6EECF244321}">
                <p14:modId xmlns:p14="http://schemas.microsoft.com/office/powerpoint/2010/main" val="3488351612"/>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8EF5FC0-3EAC-15D3-E654-FB460021CFF6}"/>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DDC44851-7098-D30C-CDCF-FC64F2EE139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738083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CAFD-AB45-CA4C-37EA-B118145F0EDD}"/>
              </a:ext>
            </a:extLst>
          </p:cNvPr>
          <p:cNvSpPr txBox="1">
            <a:spLocks/>
          </p:cNvSpPr>
          <p:nvPr/>
        </p:nvSpPr>
        <p:spPr>
          <a:xfrm>
            <a:off x="285750" y="97133"/>
            <a:ext cx="8757665"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1EBEB5CE-F26A-4C25-9E95-662A7020B34F}"/>
              </a:ext>
            </a:extLst>
          </p:cNvPr>
          <p:cNvSpPr txBox="1">
            <a:spLocks/>
          </p:cNvSpPr>
          <p:nvPr/>
        </p:nvSpPr>
        <p:spPr>
          <a:xfrm>
            <a:off x="285751" y="543250"/>
            <a:ext cx="8569324"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p>
          <a:p>
            <a:pPr lvl="0" algn="r"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Ja sportistiem vai treneriem rodas aizdomas, ka kāds manā sporta veidā lieto dopingu, par to nekavējoties tiek ziņots atbildīgajām iestādēm</a:t>
            </a:r>
          </a:p>
        </p:txBody>
      </p:sp>
      <p:graphicFrame>
        <p:nvGraphicFramePr>
          <p:cNvPr id="4" name="Chart 3">
            <a:extLst>
              <a:ext uri="{FF2B5EF4-FFF2-40B4-BE49-F238E27FC236}">
                <a16:creationId xmlns:a16="http://schemas.microsoft.com/office/drawing/2014/main" id="{BEB8DA16-E0A8-4870-15DD-2511DEB16982}"/>
              </a:ext>
            </a:extLst>
          </p:cNvPr>
          <p:cNvGraphicFramePr/>
          <p:nvPr>
            <p:extLst>
              <p:ext uri="{D42A27DB-BD31-4B8C-83A1-F6EECF244321}">
                <p14:modId xmlns:p14="http://schemas.microsoft.com/office/powerpoint/2010/main" val="2236058354"/>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E1168CE-4F5D-774D-75F5-B24CE9A2316B}"/>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C918C9AC-2C3B-AEF5-F8B9-970C321506F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141054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E4F5-6A99-A947-A725-28C3463F16EB}"/>
              </a:ext>
            </a:extLst>
          </p:cNvPr>
          <p:cNvSpPr txBox="1">
            <a:spLocks/>
          </p:cNvSpPr>
          <p:nvPr/>
        </p:nvSpPr>
        <p:spPr>
          <a:xfrm>
            <a:off x="285750" y="97133"/>
            <a:ext cx="8721089"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4FD2E6C5-C1D9-9149-2D30-25F771A2ABF4}"/>
              </a:ext>
            </a:extLst>
          </p:cNvPr>
          <p:cNvSpPr txBox="1">
            <a:spLocks/>
          </p:cNvSpPr>
          <p:nvPr/>
        </p:nvSpPr>
        <p:spPr>
          <a:xfrm>
            <a:off x="285751" y="543249"/>
            <a:ext cx="8569324"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p>
          <a:p>
            <a:pPr lvl="0" algn="r"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No sportistiem tiek sagaidīts tik augsts sniegums un rekordi, ka viņi ir gandrīz vai spiesti lietot dopingu</a:t>
            </a:r>
          </a:p>
        </p:txBody>
      </p:sp>
      <p:graphicFrame>
        <p:nvGraphicFramePr>
          <p:cNvPr id="4" name="Chart 3">
            <a:extLst>
              <a:ext uri="{FF2B5EF4-FFF2-40B4-BE49-F238E27FC236}">
                <a16:creationId xmlns:a16="http://schemas.microsoft.com/office/drawing/2014/main" id="{0717F4C6-66C9-8932-6D9F-4D411279DBAA}"/>
              </a:ext>
            </a:extLst>
          </p:cNvPr>
          <p:cNvGraphicFramePr/>
          <p:nvPr>
            <p:extLst>
              <p:ext uri="{D42A27DB-BD31-4B8C-83A1-F6EECF244321}">
                <p14:modId xmlns:p14="http://schemas.microsoft.com/office/powerpoint/2010/main" val="850283369"/>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33E4282-F2FC-F220-E326-26E28C5B4E04}"/>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8FB6A0BD-11A7-96C2-B946-F8AA8F3F84B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08730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9D45-827C-F61F-FD9E-0D4804F2D40B}"/>
              </a:ext>
            </a:extLst>
          </p:cNvPr>
          <p:cNvSpPr txBox="1">
            <a:spLocks/>
          </p:cNvSpPr>
          <p:nvPr/>
        </p:nvSpPr>
        <p:spPr>
          <a:xfrm>
            <a:off x="285750" y="97133"/>
            <a:ext cx="8730233"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DED1A683-E3A0-5CAF-26A7-1920139B22E4}"/>
              </a:ext>
            </a:extLst>
          </p:cNvPr>
          <p:cNvSpPr txBox="1">
            <a:spLocks/>
          </p:cNvSpPr>
          <p:nvPr/>
        </p:nvSpPr>
        <p:spPr>
          <a:xfrm>
            <a:off x="285751" y="543249"/>
            <a:ext cx="8569324"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Uzskatu, ka dopinga lietošana treniņu laikā nav tik negodīga, kā tā lietošana sacensībās</a:t>
            </a:r>
          </a:p>
        </p:txBody>
      </p:sp>
      <p:graphicFrame>
        <p:nvGraphicFramePr>
          <p:cNvPr id="4" name="Chart 3">
            <a:extLst>
              <a:ext uri="{FF2B5EF4-FFF2-40B4-BE49-F238E27FC236}">
                <a16:creationId xmlns:a16="http://schemas.microsoft.com/office/drawing/2014/main" id="{14063502-F4B2-BBE0-686F-562F7092E452}"/>
              </a:ext>
            </a:extLst>
          </p:cNvPr>
          <p:cNvGraphicFramePr/>
          <p:nvPr>
            <p:extLst>
              <p:ext uri="{D42A27DB-BD31-4B8C-83A1-F6EECF244321}">
                <p14:modId xmlns:p14="http://schemas.microsoft.com/office/powerpoint/2010/main" val="2715879607"/>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318060C-605B-155A-4E12-8473AC57CB6F}"/>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34BC87D1-9EF5-9296-1FA9-E3B1879D7CB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795169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FF69-1DD7-4665-77F8-DB397CBF02FA}"/>
              </a:ext>
            </a:extLst>
          </p:cNvPr>
          <p:cNvSpPr txBox="1">
            <a:spLocks/>
          </p:cNvSpPr>
          <p:nvPr/>
        </p:nvSpPr>
        <p:spPr>
          <a:xfrm>
            <a:off x="285750" y="97133"/>
            <a:ext cx="8748521"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38E41F4A-0267-20B6-7720-DBA897F59009}"/>
              </a:ext>
            </a:extLst>
          </p:cNvPr>
          <p:cNvSpPr txBox="1">
            <a:spLocks/>
          </p:cNvSpPr>
          <p:nvPr/>
        </p:nvSpPr>
        <p:spPr>
          <a:xfrm>
            <a:off x="285751" y="543249"/>
            <a:ext cx="8569324"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Uzskatu, ka dopinga lietošana būtu jāliberalizē (vajadzētu mazāk ierobežojumu)</a:t>
            </a:r>
          </a:p>
        </p:txBody>
      </p:sp>
      <p:graphicFrame>
        <p:nvGraphicFramePr>
          <p:cNvPr id="4" name="Chart 3">
            <a:extLst>
              <a:ext uri="{FF2B5EF4-FFF2-40B4-BE49-F238E27FC236}">
                <a16:creationId xmlns:a16="http://schemas.microsoft.com/office/drawing/2014/main" id="{11E3D0D0-1032-3CD8-EDA2-458E3961A29F}"/>
              </a:ext>
            </a:extLst>
          </p:cNvPr>
          <p:cNvGraphicFramePr/>
          <p:nvPr>
            <p:extLst>
              <p:ext uri="{D42A27DB-BD31-4B8C-83A1-F6EECF244321}">
                <p14:modId xmlns:p14="http://schemas.microsoft.com/office/powerpoint/2010/main" val="837626225"/>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2CA82C4-E1E9-D7E1-3E8B-3E04DBDB77F6}"/>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C36EF151-7A05-B815-C05B-9CF0813911E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7349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8DAC2FC-1E04-871A-6232-D00A91C43B00}"/>
              </a:ext>
            </a:extLst>
          </p:cNvPr>
          <p:cNvGraphicFramePr/>
          <p:nvPr>
            <p:extLst>
              <p:ext uri="{D42A27DB-BD31-4B8C-83A1-F6EECF244321}">
                <p14:modId xmlns:p14="http://schemas.microsoft.com/office/powerpoint/2010/main" val="518827468"/>
              </p:ext>
            </p:extLst>
          </p:nvPr>
        </p:nvGraphicFramePr>
        <p:xfrm>
          <a:off x="1118843" y="952791"/>
          <a:ext cx="7618640" cy="508225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26791A3A-1ED0-5922-DEA7-17412CE90088}"/>
              </a:ext>
            </a:extLst>
          </p:cNvPr>
          <p:cNvSpPr txBox="1">
            <a:spLocks/>
          </p:cNvSpPr>
          <p:nvPr/>
        </p:nvSpPr>
        <p:spPr>
          <a:xfrm>
            <a:off x="285750" y="142853"/>
            <a:ext cx="8766809"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4" name="Text Placeholder 4">
            <a:extLst>
              <a:ext uri="{FF2B5EF4-FFF2-40B4-BE49-F238E27FC236}">
                <a16:creationId xmlns:a16="http://schemas.microsoft.com/office/drawing/2014/main" id="{5497401B-DA70-2E87-D66C-CBDAAD8DC62B}"/>
              </a:ext>
            </a:extLst>
          </p:cNvPr>
          <p:cNvSpPr txBox="1">
            <a:spLocks/>
          </p:cNvSpPr>
          <p:nvPr/>
        </p:nvSpPr>
        <p:spPr>
          <a:xfrm>
            <a:off x="406517" y="506674"/>
            <a:ext cx="7746359" cy="30714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Lūdzu, novērtējiet, vai, Jūsuprāt, šie apgalvojumi ir patiesi vai nepatiesi.</a:t>
            </a:r>
          </a:p>
        </p:txBody>
      </p:sp>
      <p:sp>
        <p:nvSpPr>
          <p:cNvPr id="5" name="TextBox 4">
            <a:extLst>
              <a:ext uri="{FF2B5EF4-FFF2-40B4-BE49-F238E27FC236}">
                <a16:creationId xmlns:a16="http://schemas.microsoft.com/office/drawing/2014/main" id="{201BCFD0-8C41-C450-7E03-0CA7FEE76C2A}"/>
              </a:ext>
            </a:extLst>
          </p:cNvPr>
          <p:cNvSpPr txBox="1"/>
          <p:nvPr/>
        </p:nvSpPr>
        <p:spPr>
          <a:xfrm>
            <a:off x="3438145" y="6050905"/>
            <a:ext cx="2560320" cy="246221"/>
          </a:xfrm>
          <a:prstGeom prst="rect">
            <a:avLst/>
          </a:prstGeom>
          <a:noFill/>
        </p:spPr>
        <p:txBody>
          <a:bodyPr wrap="squar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7A5E6C42-F187-04F2-CC9F-82B41A78E59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99932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D79D0B4-6933-9A64-49F7-A25A3B31387F}"/>
              </a:ext>
            </a:extLst>
          </p:cNvPr>
          <p:cNvSpPr>
            <a:spLocks noChangeArrowheads="1"/>
          </p:cNvSpPr>
          <p:nvPr/>
        </p:nvSpPr>
        <p:spPr bwMode="auto">
          <a:xfrm>
            <a:off x="923027" y="2838091"/>
            <a:ext cx="7418716" cy="1181823"/>
          </a:xfrm>
          <a:prstGeom prst="rect">
            <a:avLst/>
          </a:prstGeom>
          <a:noFill/>
          <a:ln w="9525">
            <a:noFill/>
            <a:miter lim="800000"/>
            <a:headEnd/>
            <a:tailEnd/>
          </a:ln>
          <a:effectLst/>
        </p:spPr>
        <p:txBody>
          <a:bodyPr/>
          <a:lstStyle/>
          <a:p>
            <a:pPr algn="ctr">
              <a:lnSpc>
                <a:spcPct val="130000"/>
              </a:lnSpc>
              <a:defRPr/>
            </a:pPr>
            <a:r>
              <a:rPr lang="en-US" sz="2400" b="1" dirty="0">
                <a:solidFill>
                  <a:schemeClr val="accent1">
                    <a:lumMod val="50000"/>
                  </a:schemeClr>
                </a:solidFill>
                <a:latin typeface="+mj-lt"/>
              </a:rPr>
              <a:t>I</a:t>
            </a:r>
            <a:r>
              <a:rPr lang="lv-LV" sz="2400" b="1" dirty="0">
                <a:solidFill>
                  <a:schemeClr val="accent1">
                    <a:lumMod val="50000"/>
                  </a:schemeClr>
                </a:solidFill>
                <a:latin typeface="+mj-lt"/>
              </a:rPr>
              <a:t>I. Galvenie secinājumi</a:t>
            </a:r>
          </a:p>
        </p:txBody>
      </p:sp>
      <p:sp>
        <p:nvSpPr>
          <p:cNvPr id="3" name="Slide Number Placeholder 1">
            <a:extLst>
              <a:ext uri="{FF2B5EF4-FFF2-40B4-BE49-F238E27FC236}">
                <a16:creationId xmlns:a16="http://schemas.microsoft.com/office/drawing/2014/main" id="{DCC5AF34-3478-FBCB-F94B-561DC0B5CDA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578758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E7F3CCB-D4FF-0F48-587D-73CE9B38BF1B}"/>
              </a:ext>
            </a:extLst>
          </p:cNvPr>
          <p:cNvGraphicFramePr/>
          <p:nvPr>
            <p:extLst>
              <p:ext uri="{D42A27DB-BD31-4B8C-83A1-F6EECF244321}">
                <p14:modId xmlns:p14="http://schemas.microsoft.com/office/powerpoint/2010/main" val="1612650932"/>
              </p:ext>
            </p:extLst>
          </p:nvPr>
        </p:nvGraphicFramePr>
        <p:xfrm>
          <a:off x="832104" y="740664"/>
          <a:ext cx="8037576" cy="566928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0FB21C2F-FCA8-8CB2-2E5E-7ACCD4693DDC}"/>
              </a:ext>
            </a:extLst>
          </p:cNvPr>
          <p:cNvSpPr txBox="1">
            <a:spLocks/>
          </p:cNvSpPr>
          <p:nvPr/>
        </p:nvSpPr>
        <p:spPr>
          <a:xfrm>
            <a:off x="285751" y="142853"/>
            <a:ext cx="878509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4" name="Text Placeholder 4">
            <a:extLst>
              <a:ext uri="{FF2B5EF4-FFF2-40B4-BE49-F238E27FC236}">
                <a16:creationId xmlns:a16="http://schemas.microsoft.com/office/drawing/2014/main" id="{EB7C4887-6834-FCD2-0332-871E76CB5FDF}"/>
              </a:ext>
            </a:extLst>
          </p:cNvPr>
          <p:cNvSpPr txBox="1">
            <a:spLocks/>
          </p:cNvSpPr>
          <p:nvPr/>
        </p:nvSpPr>
        <p:spPr>
          <a:xfrm>
            <a:off x="406517" y="506674"/>
            <a:ext cx="7746359" cy="30714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Lūdzu, novērtējiet, vai, Jūsuprāt, šie apgalvojumi ir patiesi vai nepatiesi.</a:t>
            </a:r>
          </a:p>
        </p:txBody>
      </p:sp>
      <p:sp>
        <p:nvSpPr>
          <p:cNvPr id="5" name="TextBox 4">
            <a:extLst>
              <a:ext uri="{FF2B5EF4-FFF2-40B4-BE49-F238E27FC236}">
                <a16:creationId xmlns:a16="http://schemas.microsoft.com/office/drawing/2014/main" id="{6C4CBBC6-2751-E5D3-AA10-F8B05C81379E}"/>
              </a:ext>
            </a:extLst>
          </p:cNvPr>
          <p:cNvSpPr txBox="1"/>
          <p:nvPr/>
        </p:nvSpPr>
        <p:spPr>
          <a:xfrm>
            <a:off x="7232904" y="5824728"/>
            <a:ext cx="1490472" cy="400110"/>
          </a:xfrm>
          <a:prstGeom prst="rect">
            <a:avLst/>
          </a:prstGeom>
          <a:noFill/>
        </p:spPr>
        <p:txBody>
          <a:bodyPr wrap="squar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F6EE3BDC-74C4-AB6A-2DFC-20BC44A7A5F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351516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9CAE-A78E-57B2-BF49-9C6B5A6B88D3}"/>
              </a:ext>
            </a:extLst>
          </p:cNvPr>
          <p:cNvSpPr txBox="1">
            <a:spLocks/>
          </p:cNvSpPr>
          <p:nvPr/>
        </p:nvSpPr>
        <p:spPr>
          <a:xfrm>
            <a:off x="285750" y="142853"/>
            <a:ext cx="8775953"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AC898B8D-91C7-207D-AB27-B4FA15B8B9EF}"/>
              </a:ext>
            </a:extLst>
          </p:cNvPr>
          <p:cNvSpPr txBox="1">
            <a:spLocks/>
          </p:cNvSpPr>
          <p:nvPr/>
        </p:nvSpPr>
        <p:spPr>
          <a:xfrm>
            <a:off x="406517" y="588970"/>
            <a:ext cx="8655187" cy="339746"/>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Novērtējiet, vai šis apgalvojums ir patiess vai nepatiess: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Pārtikas piedevu un uztura bagātinātāju sastāvā var būt sportā aizliegtās vielas (dopings)</a:t>
            </a:r>
          </a:p>
        </p:txBody>
      </p:sp>
      <p:graphicFrame>
        <p:nvGraphicFramePr>
          <p:cNvPr id="4" name="Chart 3">
            <a:extLst>
              <a:ext uri="{FF2B5EF4-FFF2-40B4-BE49-F238E27FC236}">
                <a16:creationId xmlns:a16="http://schemas.microsoft.com/office/drawing/2014/main" id="{8DA87834-2C09-ECDD-822C-1220240DCC2C}"/>
              </a:ext>
            </a:extLst>
          </p:cNvPr>
          <p:cNvGraphicFramePr/>
          <p:nvPr>
            <p:extLst>
              <p:ext uri="{D42A27DB-BD31-4B8C-83A1-F6EECF244321}">
                <p14:modId xmlns:p14="http://schemas.microsoft.com/office/powerpoint/2010/main" val="1155598911"/>
              </p:ext>
            </p:extLst>
          </p:nvPr>
        </p:nvGraphicFramePr>
        <p:xfrm>
          <a:off x="1344405" y="1022312"/>
          <a:ext cx="7580139"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56F857D-B050-AA5E-3245-24EC98D9FFF0}"/>
              </a:ext>
            </a:extLst>
          </p:cNvPr>
          <p:cNvSpPr txBox="1"/>
          <p:nvPr/>
        </p:nvSpPr>
        <p:spPr>
          <a:xfrm>
            <a:off x="4102710" y="603685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FD64C7F4-90EA-66AF-BB4F-7156F3AC85E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619563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BAB3-9156-D31F-15F6-5386B9C11945}"/>
              </a:ext>
            </a:extLst>
          </p:cNvPr>
          <p:cNvSpPr txBox="1">
            <a:spLocks/>
          </p:cNvSpPr>
          <p:nvPr/>
        </p:nvSpPr>
        <p:spPr>
          <a:xfrm>
            <a:off x="285750" y="106277"/>
            <a:ext cx="8775953"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B0D3BFF2-19C0-F1F1-50B6-82A4A106BFC1}"/>
              </a:ext>
            </a:extLst>
          </p:cNvPr>
          <p:cNvSpPr txBox="1">
            <a:spLocks/>
          </p:cNvSpPr>
          <p:nvPr/>
        </p:nvSpPr>
        <p:spPr>
          <a:xfrm>
            <a:off x="406517" y="515817"/>
            <a:ext cx="8655187"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Novērtējiet, vai šis apgalvojums ir patiess vai nepatiess: </a:t>
            </a:r>
          </a:p>
          <a:p>
            <a:pPr lvl="0" algn="r"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Pat ja es nepiekrītu dopinga kontroles veikšanai, man vienmēr ir jāparaksta dopinga kontroles veidlapa (anketa)</a:t>
            </a:r>
          </a:p>
        </p:txBody>
      </p:sp>
      <p:graphicFrame>
        <p:nvGraphicFramePr>
          <p:cNvPr id="4" name="Chart 3">
            <a:extLst>
              <a:ext uri="{FF2B5EF4-FFF2-40B4-BE49-F238E27FC236}">
                <a16:creationId xmlns:a16="http://schemas.microsoft.com/office/drawing/2014/main" id="{B6E08409-7ABA-64A9-BD75-4F0CCB93C9DA}"/>
              </a:ext>
            </a:extLst>
          </p:cNvPr>
          <p:cNvGraphicFramePr/>
          <p:nvPr>
            <p:extLst>
              <p:ext uri="{D42A27DB-BD31-4B8C-83A1-F6EECF244321}">
                <p14:modId xmlns:p14="http://schemas.microsoft.com/office/powerpoint/2010/main" val="3028319639"/>
              </p:ext>
            </p:extLst>
          </p:nvPr>
        </p:nvGraphicFramePr>
        <p:xfrm>
          <a:off x="1344405" y="1022312"/>
          <a:ext cx="7580139"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3B461D1-F4E1-DFBB-8B5E-C679C71444E1}"/>
              </a:ext>
            </a:extLst>
          </p:cNvPr>
          <p:cNvSpPr txBox="1"/>
          <p:nvPr/>
        </p:nvSpPr>
        <p:spPr>
          <a:xfrm>
            <a:off x="4102710" y="603685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3DF9DE20-3E3D-282A-A8A9-34B6F0CD071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536009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884A-D4A3-5B19-C95A-2109CF52D59C}"/>
              </a:ext>
            </a:extLst>
          </p:cNvPr>
          <p:cNvSpPr txBox="1">
            <a:spLocks/>
          </p:cNvSpPr>
          <p:nvPr/>
        </p:nvSpPr>
        <p:spPr>
          <a:xfrm>
            <a:off x="285750" y="106277"/>
            <a:ext cx="8775953"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5568483A-3E07-FA01-2582-2CEAE7D30FA5}"/>
              </a:ext>
            </a:extLst>
          </p:cNvPr>
          <p:cNvSpPr txBox="1">
            <a:spLocks/>
          </p:cNvSpPr>
          <p:nvPr/>
        </p:nvSpPr>
        <p:spPr>
          <a:xfrm>
            <a:off x="406517" y="515817"/>
            <a:ext cx="8655187"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Novērtējiet, vai šis apgalvojums ir patiess vai nepatiess: </a:t>
            </a:r>
          </a:p>
          <a:p>
            <a:pPr lvl="0" algn="r"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Ja dopinga kontrole tiek veikta sacensību laikā, tad tikai godalgoto vietu ieguvēji var tikt uzaicināti veikt dopinga kontroli</a:t>
            </a:r>
          </a:p>
        </p:txBody>
      </p:sp>
      <p:graphicFrame>
        <p:nvGraphicFramePr>
          <p:cNvPr id="4" name="Chart 3">
            <a:extLst>
              <a:ext uri="{FF2B5EF4-FFF2-40B4-BE49-F238E27FC236}">
                <a16:creationId xmlns:a16="http://schemas.microsoft.com/office/drawing/2014/main" id="{BCE987EC-F80D-4849-BD35-BB19503547F1}"/>
              </a:ext>
            </a:extLst>
          </p:cNvPr>
          <p:cNvGraphicFramePr/>
          <p:nvPr>
            <p:extLst>
              <p:ext uri="{D42A27DB-BD31-4B8C-83A1-F6EECF244321}">
                <p14:modId xmlns:p14="http://schemas.microsoft.com/office/powerpoint/2010/main" val="2321910493"/>
              </p:ext>
            </p:extLst>
          </p:nvPr>
        </p:nvGraphicFramePr>
        <p:xfrm>
          <a:off x="1344405" y="1022312"/>
          <a:ext cx="7580139"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B6C2EEA-76FC-7C92-36E9-F28D01D039DE}"/>
              </a:ext>
            </a:extLst>
          </p:cNvPr>
          <p:cNvSpPr txBox="1"/>
          <p:nvPr/>
        </p:nvSpPr>
        <p:spPr>
          <a:xfrm>
            <a:off x="4102710" y="603685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A8474F49-85C3-77B0-AA78-5D2BC3D4171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382760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85CB-AD55-73F5-A46D-8D1CD1C33F82}"/>
              </a:ext>
            </a:extLst>
          </p:cNvPr>
          <p:cNvSpPr txBox="1">
            <a:spLocks/>
          </p:cNvSpPr>
          <p:nvPr/>
        </p:nvSpPr>
        <p:spPr>
          <a:xfrm>
            <a:off x="285750" y="106277"/>
            <a:ext cx="8775953"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E8625D4D-AD0F-172E-B45B-B9D9ADEB1831}"/>
              </a:ext>
            </a:extLst>
          </p:cNvPr>
          <p:cNvSpPr txBox="1">
            <a:spLocks/>
          </p:cNvSpPr>
          <p:nvPr/>
        </p:nvSpPr>
        <p:spPr>
          <a:xfrm>
            <a:off x="406517" y="515817"/>
            <a:ext cx="8655187"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Novērtējiet, vai šis apgalvojums ir patiess vai nepatiess: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Ja sportā aizliegtu medikamentu man iedeva ārstējošais ārsts, tad es nevaru tikt sodīts</a:t>
            </a:r>
          </a:p>
        </p:txBody>
      </p:sp>
      <p:graphicFrame>
        <p:nvGraphicFramePr>
          <p:cNvPr id="4" name="Chart 3">
            <a:extLst>
              <a:ext uri="{FF2B5EF4-FFF2-40B4-BE49-F238E27FC236}">
                <a16:creationId xmlns:a16="http://schemas.microsoft.com/office/drawing/2014/main" id="{9DF72A1B-81B2-E954-9F25-89F542059F7A}"/>
              </a:ext>
            </a:extLst>
          </p:cNvPr>
          <p:cNvGraphicFramePr/>
          <p:nvPr>
            <p:extLst>
              <p:ext uri="{D42A27DB-BD31-4B8C-83A1-F6EECF244321}">
                <p14:modId xmlns:p14="http://schemas.microsoft.com/office/powerpoint/2010/main" val="1835787846"/>
              </p:ext>
            </p:extLst>
          </p:nvPr>
        </p:nvGraphicFramePr>
        <p:xfrm>
          <a:off x="1344405" y="1022312"/>
          <a:ext cx="7580139"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DCF74EB-2D57-8FDA-AE90-786BA29226B1}"/>
              </a:ext>
            </a:extLst>
          </p:cNvPr>
          <p:cNvSpPr txBox="1"/>
          <p:nvPr/>
        </p:nvSpPr>
        <p:spPr>
          <a:xfrm>
            <a:off x="4102710" y="603685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30933A2A-4C4A-285E-9588-2ACD99AF2A0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542156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0433-FA37-61D7-2685-A5C5B8AA2096}"/>
              </a:ext>
            </a:extLst>
          </p:cNvPr>
          <p:cNvSpPr txBox="1">
            <a:spLocks/>
          </p:cNvSpPr>
          <p:nvPr/>
        </p:nvSpPr>
        <p:spPr>
          <a:xfrm>
            <a:off x="285750" y="106277"/>
            <a:ext cx="8775953"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90A8A5BC-6F87-E37E-75BB-8501045A0DC2}"/>
              </a:ext>
            </a:extLst>
          </p:cNvPr>
          <p:cNvSpPr txBox="1">
            <a:spLocks/>
          </p:cNvSpPr>
          <p:nvPr/>
        </p:nvSpPr>
        <p:spPr>
          <a:xfrm>
            <a:off x="406517" y="515817"/>
            <a:ext cx="8655187"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Novērtējiet, vai šis apgalvojums ir patiess vai nepatiess: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Recepšu medikamentus drīkst lietot vienmēr</a:t>
            </a:r>
          </a:p>
        </p:txBody>
      </p:sp>
      <p:graphicFrame>
        <p:nvGraphicFramePr>
          <p:cNvPr id="4" name="Chart 3">
            <a:extLst>
              <a:ext uri="{FF2B5EF4-FFF2-40B4-BE49-F238E27FC236}">
                <a16:creationId xmlns:a16="http://schemas.microsoft.com/office/drawing/2014/main" id="{BBDD4A97-BA0B-126B-A4A2-526F8E8BC1A4}"/>
              </a:ext>
            </a:extLst>
          </p:cNvPr>
          <p:cNvGraphicFramePr/>
          <p:nvPr>
            <p:extLst>
              <p:ext uri="{D42A27DB-BD31-4B8C-83A1-F6EECF244321}">
                <p14:modId xmlns:p14="http://schemas.microsoft.com/office/powerpoint/2010/main" val="1487575622"/>
              </p:ext>
            </p:extLst>
          </p:nvPr>
        </p:nvGraphicFramePr>
        <p:xfrm>
          <a:off x="1344405" y="1022312"/>
          <a:ext cx="7580139"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DA251AF-2D05-38FB-D39F-9D0E8ECA61A4}"/>
              </a:ext>
            </a:extLst>
          </p:cNvPr>
          <p:cNvSpPr txBox="1"/>
          <p:nvPr/>
        </p:nvSpPr>
        <p:spPr>
          <a:xfrm>
            <a:off x="4102710" y="603685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224CFD9F-9E49-9C5D-75D8-3A36761255A5}"/>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698461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FCCC-ED23-2CA8-55A2-CB8B33F24CDF}"/>
              </a:ext>
            </a:extLst>
          </p:cNvPr>
          <p:cNvSpPr txBox="1">
            <a:spLocks/>
          </p:cNvSpPr>
          <p:nvPr/>
        </p:nvSpPr>
        <p:spPr>
          <a:xfrm>
            <a:off x="285750" y="106277"/>
            <a:ext cx="8775953"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3863780C-445C-6A7D-136D-69D2A695C3E0}"/>
              </a:ext>
            </a:extLst>
          </p:cNvPr>
          <p:cNvSpPr txBox="1">
            <a:spLocks/>
          </p:cNvSpPr>
          <p:nvPr/>
        </p:nvSpPr>
        <p:spPr>
          <a:xfrm>
            <a:off x="406517" y="515817"/>
            <a:ext cx="8655187"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Novērtējiet, vai šis apgalvojums ir patiess vai nepatiess: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Ja aizliegtas vielas vai metodes esmu lietojis/ -</a:t>
            </a:r>
            <a:r>
              <a:rPr kumimoji="0" lang="lv-LV" sz="1100" b="1" i="0" u="none" strike="noStrike" kern="1200" cap="none" spc="0" normalizeH="0" baseline="0" noProof="0" dirty="0" err="1">
                <a:ln>
                  <a:noFill/>
                </a:ln>
                <a:solidFill>
                  <a:schemeClr val="accent1">
                    <a:lumMod val="50000"/>
                  </a:schemeClr>
                </a:solidFill>
                <a:effectLst/>
                <a:uLnTx/>
                <a:uFillTx/>
                <a:latin typeface="+mn-lt"/>
                <a:ea typeface="+mn-ea"/>
                <a:cs typeface="+mn-cs"/>
              </a:rPr>
              <a:t>usi</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neapzināti, tad es nevaru tikt sodīts/-a</a:t>
            </a:r>
          </a:p>
        </p:txBody>
      </p:sp>
      <p:graphicFrame>
        <p:nvGraphicFramePr>
          <p:cNvPr id="4" name="Chart 3">
            <a:extLst>
              <a:ext uri="{FF2B5EF4-FFF2-40B4-BE49-F238E27FC236}">
                <a16:creationId xmlns:a16="http://schemas.microsoft.com/office/drawing/2014/main" id="{254C2197-F21F-B587-0019-413AFA94D1FD}"/>
              </a:ext>
            </a:extLst>
          </p:cNvPr>
          <p:cNvGraphicFramePr/>
          <p:nvPr>
            <p:extLst>
              <p:ext uri="{D42A27DB-BD31-4B8C-83A1-F6EECF244321}">
                <p14:modId xmlns:p14="http://schemas.microsoft.com/office/powerpoint/2010/main" val="1107187680"/>
              </p:ext>
            </p:extLst>
          </p:nvPr>
        </p:nvGraphicFramePr>
        <p:xfrm>
          <a:off x="1344405" y="1022312"/>
          <a:ext cx="7580139"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889CE76-23C1-95B1-9121-94C4D6789FDB}"/>
              </a:ext>
            </a:extLst>
          </p:cNvPr>
          <p:cNvSpPr txBox="1"/>
          <p:nvPr/>
        </p:nvSpPr>
        <p:spPr>
          <a:xfrm>
            <a:off x="4102710" y="603685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389BD31F-6F36-0DCB-8C54-8DEDA41BC38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911385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51C0-5047-13EF-10AE-6B6961282020}"/>
              </a:ext>
            </a:extLst>
          </p:cNvPr>
          <p:cNvSpPr txBox="1">
            <a:spLocks/>
          </p:cNvSpPr>
          <p:nvPr/>
        </p:nvSpPr>
        <p:spPr>
          <a:xfrm>
            <a:off x="285750" y="106277"/>
            <a:ext cx="8775953"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F598938A-9948-7FBF-4FF3-617C4C0CD683}"/>
              </a:ext>
            </a:extLst>
          </p:cNvPr>
          <p:cNvSpPr txBox="1">
            <a:spLocks/>
          </p:cNvSpPr>
          <p:nvPr/>
        </p:nvSpPr>
        <p:spPr>
          <a:xfrm>
            <a:off x="406517" y="515817"/>
            <a:ext cx="8655187"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Novērtējiet, vai šis apgalvojums ir patiess vai nepatiess: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Ja es pirms dopinga kontroles atzīstos dopinga lietošanā, tad es nevaru tikt sodīts/-a</a:t>
            </a:r>
          </a:p>
        </p:txBody>
      </p:sp>
      <p:graphicFrame>
        <p:nvGraphicFramePr>
          <p:cNvPr id="4" name="Chart 3">
            <a:extLst>
              <a:ext uri="{FF2B5EF4-FFF2-40B4-BE49-F238E27FC236}">
                <a16:creationId xmlns:a16="http://schemas.microsoft.com/office/drawing/2014/main" id="{4E91F5CC-62DB-BFE6-A77F-2BCAA5D08EF7}"/>
              </a:ext>
            </a:extLst>
          </p:cNvPr>
          <p:cNvGraphicFramePr/>
          <p:nvPr>
            <p:extLst>
              <p:ext uri="{D42A27DB-BD31-4B8C-83A1-F6EECF244321}">
                <p14:modId xmlns:p14="http://schemas.microsoft.com/office/powerpoint/2010/main" val="1416105432"/>
              </p:ext>
            </p:extLst>
          </p:nvPr>
        </p:nvGraphicFramePr>
        <p:xfrm>
          <a:off x="1344405" y="1022312"/>
          <a:ext cx="7580139"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EE2E5F9-7AFF-9A42-7EB5-F6A77011F27E}"/>
              </a:ext>
            </a:extLst>
          </p:cNvPr>
          <p:cNvSpPr txBox="1"/>
          <p:nvPr/>
        </p:nvSpPr>
        <p:spPr>
          <a:xfrm>
            <a:off x="4102710" y="603685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CC30B437-B0C4-46AF-5F2D-567397A060E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7089580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E792-52E5-1AE7-71D7-BE81AF0EFA0B}"/>
              </a:ext>
            </a:extLst>
          </p:cNvPr>
          <p:cNvSpPr txBox="1">
            <a:spLocks/>
          </p:cNvSpPr>
          <p:nvPr/>
        </p:nvSpPr>
        <p:spPr>
          <a:xfrm>
            <a:off x="285750" y="142853"/>
            <a:ext cx="8757665"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3" name="Text Placeholder 4">
            <a:extLst>
              <a:ext uri="{FF2B5EF4-FFF2-40B4-BE49-F238E27FC236}">
                <a16:creationId xmlns:a16="http://schemas.microsoft.com/office/drawing/2014/main" id="{11F042CE-4F0A-FFD2-2CCE-529AB7E16078}"/>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Kā Jums šķiet, kas no šī ir iekļauts aizliegto vielu un metožu sarakstā?</a:t>
            </a:r>
          </a:p>
        </p:txBody>
      </p:sp>
      <p:graphicFrame>
        <p:nvGraphicFramePr>
          <p:cNvPr id="4" name="Chart 3">
            <a:extLst>
              <a:ext uri="{FF2B5EF4-FFF2-40B4-BE49-F238E27FC236}">
                <a16:creationId xmlns:a16="http://schemas.microsoft.com/office/drawing/2014/main" id="{6262AE26-DCCF-F7BA-E6DD-2EF4EDD0BAAF}"/>
              </a:ext>
            </a:extLst>
          </p:cNvPr>
          <p:cNvGraphicFramePr/>
          <p:nvPr/>
        </p:nvGraphicFramePr>
        <p:xfrm>
          <a:off x="844523" y="928716"/>
          <a:ext cx="7449085" cy="51703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933B856-EBA9-A998-49D2-312762E00E30}"/>
              </a:ext>
            </a:extLst>
          </p:cNvPr>
          <p:cNvSpPr txBox="1"/>
          <p:nvPr/>
        </p:nvSpPr>
        <p:spPr>
          <a:xfrm>
            <a:off x="5117067" y="6099048"/>
            <a:ext cx="2898649" cy="246221"/>
          </a:xfrm>
          <a:prstGeom prst="rect">
            <a:avLst/>
          </a:prstGeom>
          <a:noFill/>
        </p:spPr>
        <p:txBody>
          <a:bodyPr wrap="squar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81B68CA4-8991-38E4-B742-30B8EE580A4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419550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451487B-3C24-47E9-0516-C4466EB80391}"/>
              </a:ext>
            </a:extLst>
          </p:cNvPr>
          <p:cNvGraphicFramePr/>
          <p:nvPr>
            <p:extLst>
              <p:ext uri="{D42A27DB-BD31-4B8C-83A1-F6EECF244321}">
                <p14:modId xmlns:p14="http://schemas.microsoft.com/office/powerpoint/2010/main" val="1484945647"/>
              </p:ext>
            </p:extLst>
          </p:nvPr>
        </p:nvGraphicFramePr>
        <p:xfrm>
          <a:off x="832104" y="740664"/>
          <a:ext cx="8037576" cy="566928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F41D7F52-06E5-0231-1025-D725F89285F5}"/>
              </a:ext>
            </a:extLst>
          </p:cNvPr>
          <p:cNvSpPr txBox="1">
            <a:spLocks/>
          </p:cNvSpPr>
          <p:nvPr/>
        </p:nvSpPr>
        <p:spPr>
          <a:xfrm>
            <a:off x="285750" y="106277"/>
            <a:ext cx="8721089"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Priekšstati par antidopinga noteikumiem un sportā aizliegtajām vielām un metodēm </a:t>
            </a:r>
          </a:p>
        </p:txBody>
      </p:sp>
      <p:sp>
        <p:nvSpPr>
          <p:cNvPr id="4" name="Text Placeholder 4">
            <a:extLst>
              <a:ext uri="{FF2B5EF4-FFF2-40B4-BE49-F238E27FC236}">
                <a16:creationId xmlns:a16="http://schemas.microsoft.com/office/drawing/2014/main" id="{18212D2B-9B2E-91BD-4FAC-05F76861DED1}"/>
              </a:ext>
            </a:extLst>
          </p:cNvPr>
          <p:cNvSpPr txBox="1">
            <a:spLocks/>
          </p:cNvSpPr>
          <p:nvPr/>
        </p:nvSpPr>
        <p:spPr>
          <a:xfrm>
            <a:off x="406517" y="506674"/>
            <a:ext cx="7746359" cy="30714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Kā Jums šķiet, kas no šī ir iekļauts aizliegto vielu un metožu sarakstā?</a:t>
            </a:r>
          </a:p>
        </p:txBody>
      </p:sp>
      <p:sp>
        <p:nvSpPr>
          <p:cNvPr id="5" name="TextBox 4">
            <a:extLst>
              <a:ext uri="{FF2B5EF4-FFF2-40B4-BE49-F238E27FC236}">
                <a16:creationId xmlns:a16="http://schemas.microsoft.com/office/drawing/2014/main" id="{AB3D8ADE-60F2-2781-E353-821E7A13F7A6}"/>
              </a:ext>
            </a:extLst>
          </p:cNvPr>
          <p:cNvSpPr txBox="1"/>
          <p:nvPr/>
        </p:nvSpPr>
        <p:spPr>
          <a:xfrm>
            <a:off x="6534387" y="5994225"/>
            <a:ext cx="2472453" cy="246221"/>
          </a:xfrm>
          <a:prstGeom prst="rect">
            <a:avLst/>
          </a:prstGeom>
          <a:noFill/>
        </p:spPr>
        <p:txBody>
          <a:bodyPr wrap="squar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027766DA-95DD-5AEF-3CB7-AB803943A0B5}"/>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06396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4C9E7C-5D2F-0946-6A11-5594A2C8A49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lv-LV" sz="1200" b="0" i="0" u="none" strike="noStrike" kern="1200" cap="none" spc="0" normalizeH="0" baseline="0" noProof="0" dirty="0">
              <a:ln>
                <a:noFill/>
              </a:ln>
              <a:effectLst/>
              <a:uLnTx/>
              <a:uFillTx/>
              <a:latin typeface="+mn-lt"/>
              <a:ea typeface="+mn-ea"/>
              <a:cs typeface="+mn-cs"/>
            </a:endParaRPr>
          </a:p>
        </p:txBody>
      </p:sp>
      <p:sp>
        <p:nvSpPr>
          <p:cNvPr id="3" name="Rectangle 2">
            <a:extLst>
              <a:ext uri="{FF2B5EF4-FFF2-40B4-BE49-F238E27FC236}">
                <a16:creationId xmlns:a16="http://schemas.microsoft.com/office/drawing/2014/main" id="{6AE228CA-C1D7-619B-8B26-6ED1AE7B4CE9}"/>
              </a:ext>
            </a:extLst>
          </p:cNvPr>
          <p:cNvSpPr>
            <a:spLocks noChangeArrowheads="1"/>
          </p:cNvSpPr>
          <p:nvPr/>
        </p:nvSpPr>
        <p:spPr bwMode="auto">
          <a:xfrm>
            <a:off x="283465" y="192024"/>
            <a:ext cx="8586215" cy="6193168"/>
          </a:xfrm>
          <a:prstGeom prst="rect">
            <a:avLst/>
          </a:prstGeom>
          <a:noFill/>
          <a:ln w="9525">
            <a:noFill/>
            <a:miter lim="800000"/>
            <a:headEnd/>
            <a:tailEnd/>
          </a:ln>
        </p:spPr>
        <p:txBody>
          <a:bodyPr/>
          <a:lstStyle/>
          <a:p>
            <a:pPr marL="457200" indent="-457200" algn="just">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2025.g. janvārī tika veikta sportistu aptauja, līdzīga tai, kas iepriekš tika veikta 2019.g. Analizējot un salīdzinot 2025.g. un 2019.g. aptauju rezultātus jāņem vērā, ka šo pētījumu izlasēs vērojamas būtiskas atšķirības:</a:t>
            </a:r>
          </a:p>
          <a:p>
            <a:pPr marL="914400" lvl="1" indent="-457200" algn="just">
              <a:lnSpc>
                <a:spcPct val="120000"/>
              </a:lnSpc>
              <a:spcBef>
                <a:spcPct val="60000"/>
              </a:spcBef>
              <a:buClr>
                <a:srgbClr val="CC3300"/>
              </a:buClr>
              <a:buFont typeface="Wingdings" panose="05000000000000000000" pitchFamily="2" charset="2"/>
              <a:buChar char="Ø"/>
            </a:pPr>
            <a:r>
              <a:rPr lang="lv-LV" sz="1100" dirty="0">
                <a:solidFill>
                  <a:srgbClr val="000000"/>
                </a:solidFill>
                <a:latin typeface="Calibri" pitchFamily="34" charset="0"/>
              </a:rPr>
              <a:t>Ja 2019.gadā tika aptaujāti profesionālie  sportisti, tad šogad aptaujāto loks tika paplašināts, aptaujas izlasē tika iekļauti, ne vien elites sportisti, bet arī amatieri un jaunie, topošie sportisti, kā, piemēram, Murjāņu sporta ģimnāzijas audzēkņi;</a:t>
            </a:r>
          </a:p>
          <a:p>
            <a:pPr marL="914400" lvl="1" indent="-457200" algn="just">
              <a:lnSpc>
                <a:spcPct val="120000"/>
              </a:lnSpc>
              <a:spcBef>
                <a:spcPct val="60000"/>
              </a:spcBef>
              <a:buClr>
                <a:srgbClr val="CC3300"/>
              </a:buClr>
              <a:buFont typeface="Wingdings" panose="05000000000000000000" pitchFamily="2" charset="2"/>
              <a:buChar char="Ø"/>
            </a:pPr>
            <a:r>
              <a:rPr lang="lv-LV" sz="1100" dirty="0">
                <a:solidFill>
                  <a:srgbClr val="000000"/>
                </a:solidFill>
                <a:latin typeface="Calibri" pitchFamily="34" charset="0"/>
              </a:rPr>
              <a:t>Mainījusies ir sportistu aptaujas izlases vecuma struktūra, šogad tā ir ievērojami jaunāka. 2025.g. pētījuma izlasē katrs otrais (51%) respondents ir jaunietis vecumā līdz 20 gadiem. 2019.gada aptaujā divas trešdaļas aptaujāto bija vecāki par 23 gadiem.</a:t>
            </a:r>
          </a:p>
          <a:p>
            <a:pPr marL="914400" lvl="1" indent="-457200" algn="just">
              <a:lnSpc>
                <a:spcPct val="120000"/>
              </a:lnSpc>
              <a:spcBef>
                <a:spcPct val="60000"/>
              </a:spcBef>
              <a:buClr>
                <a:srgbClr val="CC3300"/>
              </a:buClr>
              <a:buFont typeface="Wingdings" panose="05000000000000000000" pitchFamily="2" charset="2"/>
              <a:buChar char="Ø"/>
            </a:pPr>
            <a:r>
              <a:rPr lang="lv-LV" sz="1100" dirty="0">
                <a:solidFill>
                  <a:srgbClr val="000000"/>
                </a:solidFill>
                <a:latin typeface="Calibri" pitchFamily="34" charset="0"/>
              </a:rPr>
              <a:t>Ja 2019.g.aptaujas izlases lielums bija 142 respondenti, tad šogad aptaujāto respondentu skaits ir vairāk nekā divreiz lielāks (311), tādējādi paaugstinot iegūto rezultātu precizitāti (lielāks respondentu skaits mazina rezultātu statistisko kļūdu). </a:t>
            </a:r>
          </a:p>
          <a:p>
            <a:pPr marL="457200" indent="-457200" algn="just">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Minēto izlases atšķirību dēļ šogad daudzos rādītājos vērojams būtisks rezultātu kritums, salīdzinot tos ar 2019.g. aptaujas rezultātiem. Vairāk nekā divām trešdaļām aptaujāto jauno sportistu vecumā līdz 20 gadiem vispār nav kādas dopinga kontroles vai </a:t>
            </a:r>
            <a:r>
              <a:rPr lang="pt-BR" sz="1100" dirty="0">
                <a:solidFill>
                  <a:srgbClr val="000000"/>
                </a:solidFill>
                <a:latin typeface="Calibri" pitchFamily="34" charset="0"/>
              </a:rPr>
              <a:t>atrašanās vietas sistēmas (piemēram, ADAMS)</a:t>
            </a:r>
            <a:r>
              <a:rPr lang="lv-LV" sz="1100" dirty="0">
                <a:solidFill>
                  <a:srgbClr val="000000"/>
                </a:solidFill>
                <a:latin typeface="Calibri" pitchFamily="34" charset="0"/>
              </a:rPr>
              <a:t> lietošanas pieredzes. Vairākums jauniešu nav dzirdējuši par terapeitiskās lietošanas atļauju (TUE). Likumsakarīgi, ka nepieredzējušajai jauno sportistu auditorijai ir zemāks informētības līmenis, gan par antidopinga noteikumiem, gan par sportā aizliegtajām vielām un metodēm. </a:t>
            </a:r>
          </a:p>
          <a:p>
            <a:pPr marL="457200" indent="-457200" algn="just">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Pētījuma rezultāti liecina, ka dopinga lietošana ir aktuāla problēma Latvijas sportā. Vairāk nekā divām trešdaļām (69%) aptaujāto sportistu ir bijusi saskarsme ar dopinga lietošanas problemātiku – personīgi zinot tādu sportistu, jūtot (rodoties aizdomām) vai dzirdot no apkārtējiem par dopinga lietošanas gadījumiem savā sporta veidā. Gandrīz trešdaļa (31%) aptaujas dalībnieku apgalvoja, ka pēdējo 12 mēnešu laikā ir piedalījušies sacensībās, kurās dalībnieku rezultātus varētu būt ietekmējusi dopinga lietošana. 12% respondentu personīgi pazīst sportistu, kurš pēdējo 12 mēnešu laikā ir lietojis sportā aizliegtās vielas un piedalījies sporta sacensībās bez terapeitiskās lietošanas atļaujas (TUE).</a:t>
            </a:r>
          </a:p>
          <a:p>
            <a:pPr marL="457200" indent="-457200" algn="just">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Līdzīgi kā 2019.g., arī šogad aptaujāto sportistu vidū dominēja atbalsts dažādām aktivitātēm, lai novērstu dopinga lietošanu sportā. </a:t>
            </a:r>
          </a:p>
          <a:p>
            <a:pPr marL="457200" indent="-457200" algn="just">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Aktuāla problēma Latvijas sportā ir arī emocionālā vardarbība (ņirgāšanās, diskriminācija, nepiedienīga uzvedība, uzmākšanās).</a:t>
            </a:r>
          </a:p>
          <a:p>
            <a:pPr marL="914400" lvl="1" indent="-457200" algn="just">
              <a:lnSpc>
                <a:spcPct val="120000"/>
              </a:lnSpc>
              <a:spcBef>
                <a:spcPct val="60000"/>
              </a:spcBef>
              <a:buClr>
                <a:srgbClr val="CC3300"/>
              </a:buClr>
              <a:buFont typeface="Wingdings" panose="05000000000000000000" pitchFamily="2" charset="2"/>
              <a:buChar char="ü"/>
            </a:pPr>
            <a:r>
              <a:rPr lang="lv-LV" sz="1100" dirty="0">
                <a:solidFill>
                  <a:srgbClr val="000000"/>
                </a:solidFill>
                <a:latin typeface="Calibri" pitchFamily="34" charset="0"/>
              </a:rPr>
              <a:t>Ar ņirgāšanos vai diskrimināciju sporta vidē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(personīgi vai zinot par šādiem gadījumiem) vairākums (55%) sportistu. Personīgi to ir piedzīvojuši gandrīz trešdaļa (32%) aptaujāto sportistu;</a:t>
            </a:r>
          </a:p>
          <a:p>
            <a:pPr marL="914400" lvl="1" indent="-457200" algn="just">
              <a:lnSpc>
                <a:spcPct val="120000"/>
              </a:lnSpc>
              <a:spcBef>
                <a:spcPct val="60000"/>
              </a:spcBef>
              <a:buClr>
                <a:srgbClr val="CC3300"/>
              </a:buClr>
              <a:buFont typeface="Wingdings" panose="05000000000000000000" pitchFamily="2" charset="2"/>
              <a:buChar char="ü"/>
            </a:pPr>
            <a:r>
              <a:rPr lang="lv-LV" sz="1100" dirty="0">
                <a:solidFill>
                  <a:srgbClr val="000000"/>
                </a:solidFill>
                <a:latin typeface="Calibri" pitchFamily="34" charset="0"/>
              </a:rPr>
              <a:t>Uzmākšanos, pavedināšanu vai nepiedienīgu uzvedību no citiem sportistiem, no trenera puses vai no citiem sporta darbiniekiem, piem., medicīnas personāla, sporta federācijas darbiniekiem ir piedzīvojuši 8% aptaujāto sportistu. Kopumā ar nepiedienīgas uzvedības, uzmākšanās, pavedināšanas gadījumiem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(personīgi vai zinot par šādiem gadījumiem) katrs ceturtais (24%) aptaujas dalībnieks.</a:t>
            </a:r>
          </a:p>
          <a:p>
            <a:pPr marL="914400" lvl="1" indent="-457200" algn="just">
              <a:lnSpc>
                <a:spcPct val="120000"/>
              </a:lnSpc>
              <a:spcBef>
                <a:spcPct val="60000"/>
              </a:spcBef>
              <a:buClr>
                <a:srgbClr val="CC3300"/>
              </a:buClr>
              <a:buFont typeface="Wingdings" panose="05000000000000000000" pitchFamily="2" charset="2"/>
              <a:buChar char="ü"/>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10125135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B016D05-30B4-854D-C90F-8863D172F4F9}"/>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6. Nozīmīgākās aktivitātes, </a:t>
            </a:r>
          </a:p>
          <a:p>
            <a:pPr algn="ctr">
              <a:lnSpc>
                <a:spcPct val="130000"/>
              </a:lnSpc>
              <a:defRPr/>
            </a:pPr>
            <a:r>
              <a:rPr lang="lv-LV" sz="2400" dirty="0">
                <a:solidFill>
                  <a:srgbClr val="990033"/>
                </a:solidFill>
                <a:effectLst>
                  <a:outerShdw blurRad="38100" dist="38100" dir="2700000" algn="tl">
                    <a:srgbClr val="C0C0C0"/>
                  </a:outerShdw>
                </a:effectLst>
                <a:latin typeface="+mj-lt"/>
              </a:rPr>
              <a:t>lai novērstu dopinga lietošanu sportā </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2D3F0B1F-D5FF-23DB-648D-44B782DA63B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576811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08B7-0665-475C-2C6F-B9F0FDF2C6DE}"/>
              </a:ext>
            </a:extLst>
          </p:cNvPr>
          <p:cNvSpPr txBox="1">
            <a:spLocks/>
          </p:cNvSpPr>
          <p:nvPr/>
        </p:nvSpPr>
        <p:spPr>
          <a:xfrm>
            <a:off x="285751" y="142853"/>
            <a:ext cx="8569324" cy="446117"/>
          </a:xfrm>
          <a:prstGeom prst="rect">
            <a:avLst/>
          </a:prstGeom>
        </p:spPr>
        <p:txBody>
          <a:bodyPr/>
          <a:lstStyle/>
          <a:p>
            <a:pPr>
              <a:lnSpc>
                <a:spcPct val="130000"/>
              </a:lnSpc>
              <a:defRPr/>
            </a:pPr>
            <a:r>
              <a:rPr lang="lv-LV" sz="2000" dirty="0">
                <a:solidFill>
                  <a:srgbClr val="990033"/>
                </a:solidFill>
                <a:latin typeface="+mj-lt"/>
              </a:rPr>
              <a:t>Nozīmīgākās aktivitātes, lai novērstu dopinga lietošanu sportā </a:t>
            </a:r>
            <a:endParaRPr lang="en-GB" sz="2000" dirty="0">
              <a:solidFill>
                <a:srgbClr val="990033"/>
              </a:solidFill>
              <a:latin typeface="+mj-lt"/>
            </a:endParaRPr>
          </a:p>
        </p:txBody>
      </p:sp>
      <p:sp>
        <p:nvSpPr>
          <p:cNvPr id="3" name="Text Placeholder 4">
            <a:extLst>
              <a:ext uri="{FF2B5EF4-FFF2-40B4-BE49-F238E27FC236}">
                <a16:creationId xmlns:a16="http://schemas.microsoft.com/office/drawing/2014/main" id="{717500DD-40BB-DE1D-CF28-52327CF92F58}"/>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svarīgas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Jūsuprāt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aktivitātes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novērstu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lietošanu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E5C895A0-8F2C-E0FE-8E14-495280505982}"/>
              </a:ext>
            </a:extLst>
          </p:cNvPr>
          <p:cNvGraphicFramePr/>
          <p:nvPr>
            <p:extLst>
              <p:ext uri="{D42A27DB-BD31-4B8C-83A1-F6EECF244321}">
                <p14:modId xmlns:p14="http://schemas.microsoft.com/office/powerpoint/2010/main" val="480596440"/>
              </p:ext>
            </p:extLst>
          </p:nvPr>
        </p:nvGraphicFramePr>
        <p:xfrm>
          <a:off x="250164" y="1130064"/>
          <a:ext cx="5742200" cy="4681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2120DF0-25A5-7A75-A872-E59883727B55}"/>
              </a:ext>
            </a:extLst>
          </p:cNvPr>
          <p:cNvGraphicFramePr/>
          <p:nvPr>
            <p:extLst>
              <p:ext uri="{D42A27DB-BD31-4B8C-83A1-F6EECF244321}">
                <p14:modId xmlns:p14="http://schemas.microsoft.com/office/powerpoint/2010/main" val="1229546645"/>
              </p:ext>
            </p:extLst>
          </p:nvPr>
        </p:nvGraphicFramePr>
        <p:xfrm>
          <a:off x="6078621" y="1139088"/>
          <a:ext cx="2915847" cy="496910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8F3B807F-97C7-65EB-CF93-68991EA2A9FE}"/>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9A6130-86B5-DBD1-C18D-EEE4F754DFBD}"/>
              </a:ext>
            </a:extLst>
          </p:cNvPr>
          <p:cNvSpPr txBox="1"/>
          <p:nvPr/>
        </p:nvSpPr>
        <p:spPr>
          <a:xfrm>
            <a:off x="2907890" y="6022809"/>
            <a:ext cx="2401619" cy="246221"/>
          </a:xfrm>
          <a:prstGeom prst="rect">
            <a:avLst/>
          </a:prstGeom>
          <a:noFill/>
        </p:spPr>
        <p:txBody>
          <a:bodyPr wrap="none" rtlCol="0">
            <a:spAutoFit/>
          </a:bodyPr>
          <a:lstStyle/>
          <a:p>
            <a:r>
              <a:rPr lang="lv-LV" sz="1000" dirty="0"/>
              <a:t>Bāze: visi aptaujas dalībnieki, 2025: n= 311</a:t>
            </a:r>
          </a:p>
        </p:txBody>
      </p:sp>
      <p:sp>
        <p:nvSpPr>
          <p:cNvPr id="8" name="Slide Number Placeholder 1">
            <a:extLst>
              <a:ext uri="{FF2B5EF4-FFF2-40B4-BE49-F238E27FC236}">
                <a16:creationId xmlns:a16="http://schemas.microsoft.com/office/drawing/2014/main" id="{9830A7BB-E0DA-5A61-3651-2AC75B25F0DD}"/>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448033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933A231-1BC9-DE41-20FD-2A2883862D8E}"/>
              </a:ext>
            </a:extLst>
          </p:cNvPr>
          <p:cNvGraphicFramePr/>
          <p:nvPr>
            <p:extLst>
              <p:ext uri="{D42A27DB-BD31-4B8C-83A1-F6EECF244321}">
                <p14:modId xmlns:p14="http://schemas.microsoft.com/office/powerpoint/2010/main" val="266914176"/>
              </p:ext>
            </p:extLst>
          </p:nvPr>
        </p:nvGraphicFramePr>
        <p:xfrm>
          <a:off x="604434" y="1058131"/>
          <a:ext cx="8000070" cy="473002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77EF436-50A2-257C-31CD-0B7952FFC0FD}"/>
              </a:ext>
            </a:extLst>
          </p:cNvPr>
          <p:cNvSpPr txBox="1"/>
          <p:nvPr/>
        </p:nvSpPr>
        <p:spPr>
          <a:xfrm>
            <a:off x="4791554" y="6041766"/>
            <a:ext cx="2401619" cy="246221"/>
          </a:xfrm>
          <a:prstGeom prst="rect">
            <a:avLst/>
          </a:prstGeom>
          <a:noFill/>
        </p:spPr>
        <p:txBody>
          <a:bodyPr wrap="none" rtlCol="0">
            <a:spAutoFit/>
          </a:bodyPr>
          <a:lstStyle/>
          <a:p>
            <a:r>
              <a:rPr lang="lv-LV" sz="1000" dirty="0"/>
              <a:t>Bāze: visi aptaujas dalībnieki, 2025: n= 311</a:t>
            </a:r>
          </a:p>
        </p:txBody>
      </p:sp>
      <p:sp>
        <p:nvSpPr>
          <p:cNvPr id="4" name="Title 1">
            <a:extLst>
              <a:ext uri="{FF2B5EF4-FFF2-40B4-BE49-F238E27FC236}">
                <a16:creationId xmlns:a16="http://schemas.microsoft.com/office/drawing/2014/main" id="{D1A4C2C5-02DA-E1A4-F160-5777A4E20EFF}"/>
              </a:ext>
            </a:extLst>
          </p:cNvPr>
          <p:cNvSpPr txBox="1">
            <a:spLocks/>
          </p:cNvSpPr>
          <p:nvPr/>
        </p:nvSpPr>
        <p:spPr>
          <a:xfrm>
            <a:off x="285751" y="142853"/>
            <a:ext cx="8569324" cy="446117"/>
          </a:xfrm>
          <a:prstGeom prst="rect">
            <a:avLst/>
          </a:prstGeom>
        </p:spPr>
        <p:txBody>
          <a:bodyPr/>
          <a:lstStyle/>
          <a:p>
            <a:pPr>
              <a:lnSpc>
                <a:spcPct val="130000"/>
              </a:lnSpc>
              <a:defRPr/>
            </a:pPr>
            <a:r>
              <a:rPr lang="lv-LV" sz="2000" dirty="0">
                <a:solidFill>
                  <a:srgbClr val="990033"/>
                </a:solidFill>
                <a:latin typeface="+mj-lt"/>
              </a:rPr>
              <a:t>Nozīmīgākās aktivitātes, lai novērstu dopinga lietošanu sportā </a:t>
            </a:r>
            <a:endParaRPr lang="en-GB" sz="2000" dirty="0">
              <a:solidFill>
                <a:srgbClr val="990033"/>
              </a:solidFill>
              <a:latin typeface="+mj-lt"/>
            </a:endParaRPr>
          </a:p>
        </p:txBody>
      </p:sp>
      <p:sp>
        <p:nvSpPr>
          <p:cNvPr id="5" name="Text Placeholder 4">
            <a:extLst>
              <a:ext uri="{FF2B5EF4-FFF2-40B4-BE49-F238E27FC236}">
                <a16:creationId xmlns:a16="http://schemas.microsoft.com/office/drawing/2014/main" id="{B16ACDF5-7802-507B-BEC2-915F69FFE4BE}"/>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svarīgas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Jūsuprāt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aktivitātes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novērstu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lietošanu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6" name="Slide Number Placeholder 1">
            <a:extLst>
              <a:ext uri="{FF2B5EF4-FFF2-40B4-BE49-F238E27FC236}">
                <a16:creationId xmlns:a16="http://schemas.microsoft.com/office/drawing/2014/main" id="{D31C454E-7889-8F9C-DC69-37B239AB4E0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672883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0E04-D8D7-C1E0-B2B4-A3A7575E0B35}"/>
              </a:ext>
            </a:extLst>
          </p:cNvPr>
          <p:cNvSpPr txBox="1">
            <a:spLocks/>
          </p:cNvSpPr>
          <p:nvPr/>
        </p:nvSpPr>
        <p:spPr>
          <a:xfrm>
            <a:off x="285751" y="97133"/>
            <a:ext cx="8569324" cy="446117"/>
          </a:xfrm>
          <a:prstGeom prst="rect">
            <a:avLst/>
          </a:prstGeom>
        </p:spPr>
        <p:txBody>
          <a:bodyPr/>
          <a:lstStyle/>
          <a:p>
            <a:pPr>
              <a:lnSpc>
                <a:spcPct val="130000"/>
              </a:lnSpc>
              <a:defRPr/>
            </a:pPr>
            <a:r>
              <a:rPr lang="lv-LV" sz="2000" dirty="0">
                <a:solidFill>
                  <a:srgbClr val="990033"/>
                </a:solidFill>
                <a:latin typeface="+mj-lt"/>
              </a:rPr>
              <a:t>Nozīmīgākās aktivitātes, lai novērstu dopinga lietošanu sportā </a:t>
            </a:r>
            <a:endParaRPr lang="en-GB" sz="2000" dirty="0">
              <a:solidFill>
                <a:srgbClr val="990033"/>
              </a:solidFill>
              <a:latin typeface="+mj-lt"/>
            </a:endParaRPr>
          </a:p>
        </p:txBody>
      </p:sp>
      <p:sp>
        <p:nvSpPr>
          <p:cNvPr id="3" name="Text Placeholder 4">
            <a:extLst>
              <a:ext uri="{FF2B5EF4-FFF2-40B4-BE49-F238E27FC236}">
                <a16:creationId xmlns:a16="http://schemas.microsoft.com/office/drawing/2014/main" id="{2CBE2F15-C817-6293-148F-768FECEB75AD}"/>
              </a:ext>
            </a:extLst>
          </p:cNvPr>
          <p:cNvSpPr txBox="1">
            <a:spLocks/>
          </p:cNvSpPr>
          <p:nvPr/>
        </p:nvSpPr>
        <p:spPr>
          <a:xfrm>
            <a:off x="285751" y="654794"/>
            <a:ext cx="8569324" cy="334572"/>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Cik svarīga ir šī aktivitāte, lai novērstu dopinga lietošanu sportā</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Stingrāku sankciju piemērošana dopinga lietošanā pieķertiem sportistiem</a:t>
            </a:r>
          </a:p>
        </p:txBody>
      </p:sp>
      <p:graphicFrame>
        <p:nvGraphicFramePr>
          <p:cNvPr id="4" name="Chart 3">
            <a:extLst>
              <a:ext uri="{FF2B5EF4-FFF2-40B4-BE49-F238E27FC236}">
                <a16:creationId xmlns:a16="http://schemas.microsoft.com/office/drawing/2014/main" id="{860EADB8-B8E3-7571-710F-400476E5302B}"/>
              </a:ext>
            </a:extLst>
          </p:cNvPr>
          <p:cNvGraphicFramePr/>
          <p:nvPr>
            <p:extLst>
              <p:ext uri="{D42A27DB-BD31-4B8C-83A1-F6EECF244321}">
                <p14:modId xmlns:p14="http://schemas.microsoft.com/office/powerpoint/2010/main" val="181519721"/>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D77C715-982A-A5D5-8D11-A8D3895914FB}"/>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AB465EC1-727D-26B9-8A35-C015629F372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155090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7D5D-2547-97F4-7FBF-5751428F16E0}"/>
              </a:ext>
            </a:extLst>
          </p:cNvPr>
          <p:cNvSpPr txBox="1">
            <a:spLocks/>
          </p:cNvSpPr>
          <p:nvPr/>
        </p:nvSpPr>
        <p:spPr>
          <a:xfrm>
            <a:off x="285751" y="97133"/>
            <a:ext cx="8569324" cy="446117"/>
          </a:xfrm>
          <a:prstGeom prst="rect">
            <a:avLst/>
          </a:prstGeom>
        </p:spPr>
        <p:txBody>
          <a:bodyPr/>
          <a:lstStyle/>
          <a:p>
            <a:pPr>
              <a:lnSpc>
                <a:spcPct val="130000"/>
              </a:lnSpc>
              <a:defRPr/>
            </a:pPr>
            <a:r>
              <a:rPr lang="lv-LV" sz="2000" dirty="0">
                <a:solidFill>
                  <a:srgbClr val="990033"/>
                </a:solidFill>
                <a:latin typeface="+mj-lt"/>
              </a:rPr>
              <a:t>Nozīmīgākās aktivitātes, lai novērstu dopinga lietošanu sportā </a:t>
            </a:r>
            <a:endParaRPr lang="en-GB" sz="2000" dirty="0">
              <a:solidFill>
                <a:srgbClr val="990033"/>
              </a:solidFill>
              <a:latin typeface="+mj-lt"/>
            </a:endParaRPr>
          </a:p>
        </p:txBody>
      </p:sp>
      <p:sp>
        <p:nvSpPr>
          <p:cNvPr id="3" name="Text Placeholder 4">
            <a:extLst>
              <a:ext uri="{FF2B5EF4-FFF2-40B4-BE49-F238E27FC236}">
                <a16:creationId xmlns:a16="http://schemas.microsoft.com/office/drawing/2014/main" id="{D27A53EA-A2F7-EA2B-B026-98E914FBEC15}"/>
              </a:ext>
            </a:extLst>
          </p:cNvPr>
          <p:cNvSpPr txBox="1">
            <a:spLocks/>
          </p:cNvSpPr>
          <p:nvPr/>
        </p:nvSpPr>
        <p:spPr>
          <a:xfrm>
            <a:off x="285751" y="654794"/>
            <a:ext cx="8569324" cy="334572"/>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Cik svarīga ir šī aktivitāte, lai novērstu dopinga lietošanu sportā</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Daudzu ārpus sacensību dopinga kontroļu veikšana</a:t>
            </a:r>
          </a:p>
        </p:txBody>
      </p:sp>
      <p:graphicFrame>
        <p:nvGraphicFramePr>
          <p:cNvPr id="4" name="Chart 3">
            <a:extLst>
              <a:ext uri="{FF2B5EF4-FFF2-40B4-BE49-F238E27FC236}">
                <a16:creationId xmlns:a16="http://schemas.microsoft.com/office/drawing/2014/main" id="{AAF104F7-4EE2-FB8D-71ED-2E252EE6F403}"/>
              </a:ext>
            </a:extLst>
          </p:cNvPr>
          <p:cNvGraphicFramePr/>
          <p:nvPr>
            <p:extLst>
              <p:ext uri="{D42A27DB-BD31-4B8C-83A1-F6EECF244321}">
                <p14:modId xmlns:p14="http://schemas.microsoft.com/office/powerpoint/2010/main" val="102356450"/>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DF4756D-3698-A410-A073-BF966C411D50}"/>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316DC260-6069-8A3A-60C1-BA696DB6A7A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934071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429C-F0F4-5399-FF9E-62B3B62EA278}"/>
              </a:ext>
            </a:extLst>
          </p:cNvPr>
          <p:cNvSpPr txBox="1">
            <a:spLocks/>
          </p:cNvSpPr>
          <p:nvPr/>
        </p:nvSpPr>
        <p:spPr>
          <a:xfrm>
            <a:off x="285751" y="97133"/>
            <a:ext cx="8569324" cy="446117"/>
          </a:xfrm>
          <a:prstGeom prst="rect">
            <a:avLst/>
          </a:prstGeom>
        </p:spPr>
        <p:txBody>
          <a:bodyPr/>
          <a:lstStyle/>
          <a:p>
            <a:pPr>
              <a:lnSpc>
                <a:spcPct val="130000"/>
              </a:lnSpc>
              <a:defRPr/>
            </a:pPr>
            <a:r>
              <a:rPr lang="lv-LV" sz="2000" dirty="0">
                <a:solidFill>
                  <a:srgbClr val="990033"/>
                </a:solidFill>
                <a:latin typeface="+mj-lt"/>
              </a:rPr>
              <a:t>Nozīmīgākās aktivitātes, lai novērstu dopinga lietošanu sportā </a:t>
            </a:r>
            <a:endParaRPr lang="en-GB" sz="2000" dirty="0">
              <a:solidFill>
                <a:srgbClr val="990033"/>
              </a:solidFill>
              <a:latin typeface="+mj-lt"/>
            </a:endParaRPr>
          </a:p>
        </p:txBody>
      </p:sp>
      <p:sp>
        <p:nvSpPr>
          <p:cNvPr id="3" name="Text Placeholder 4">
            <a:extLst>
              <a:ext uri="{FF2B5EF4-FFF2-40B4-BE49-F238E27FC236}">
                <a16:creationId xmlns:a16="http://schemas.microsoft.com/office/drawing/2014/main" id="{88392B97-B112-0760-280C-3750850C4F5B}"/>
              </a:ext>
            </a:extLst>
          </p:cNvPr>
          <p:cNvSpPr txBox="1">
            <a:spLocks/>
          </p:cNvSpPr>
          <p:nvPr/>
        </p:nvSpPr>
        <p:spPr>
          <a:xfrm>
            <a:off x="285750" y="654794"/>
            <a:ext cx="8702801" cy="334572"/>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Cik svarīga ir šī aktivitāte, lai novērstu dopinga lietošanu sportā</a:t>
            </a:r>
            <a:r>
              <a:rPr lang="lv-LV" sz="1100" dirty="0">
                <a:solidFill>
                  <a:schemeClr val="tx2">
                    <a:lumMod val="50000"/>
                  </a:schemeClr>
                </a:solidFill>
              </a:rPr>
              <a:t>:</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Izveidot sportistu </a:t>
            </a:r>
            <a:r>
              <a:rPr kumimoji="0" lang="lv-LV" sz="1100" b="1" i="0" u="none" strike="noStrike" kern="1200" cap="none" spc="0" normalizeH="0" baseline="0" noProof="0" dirty="0" err="1">
                <a:ln>
                  <a:noFill/>
                </a:ln>
                <a:solidFill>
                  <a:schemeClr val="accent1">
                    <a:lumMod val="50000"/>
                  </a:schemeClr>
                </a:solidFill>
                <a:effectLst/>
                <a:uLnTx/>
                <a:uFillTx/>
                <a:latin typeface="+mn-lt"/>
                <a:ea typeface="+mn-ea"/>
                <a:cs typeface="+mn-cs"/>
              </a:rPr>
              <a:t>ombudu</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vai iestādi valsts līmenī, kas aizstāvētu sportistu tiesības</a:t>
            </a:r>
          </a:p>
        </p:txBody>
      </p:sp>
      <p:graphicFrame>
        <p:nvGraphicFramePr>
          <p:cNvPr id="4" name="Chart 3">
            <a:extLst>
              <a:ext uri="{FF2B5EF4-FFF2-40B4-BE49-F238E27FC236}">
                <a16:creationId xmlns:a16="http://schemas.microsoft.com/office/drawing/2014/main" id="{2A220803-DA1C-12E2-744E-5EDFFB7A5FBF}"/>
              </a:ext>
            </a:extLst>
          </p:cNvPr>
          <p:cNvGraphicFramePr/>
          <p:nvPr>
            <p:extLst>
              <p:ext uri="{D42A27DB-BD31-4B8C-83A1-F6EECF244321}">
                <p14:modId xmlns:p14="http://schemas.microsoft.com/office/powerpoint/2010/main" val="3771781946"/>
              </p:ext>
            </p:extLst>
          </p:nvPr>
        </p:nvGraphicFramePr>
        <p:xfrm>
          <a:off x="1070085" y="1068032"/>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37A86D7-5420-2689-AFA1-58FC91BAA2C6}"/>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6A31A65F-CFF9-F2A6-DD4F-5FC723132E6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9965948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C993AE-3BEB-BACB-DE85-456506455E1A}"/>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7. Informētība par antidopinga tēmu</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28A1B169-C985-1540-D28D-C87673B749D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2166556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1561-AFDC-342C-1D2F-3E5B4045AB2B}"/>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7.1. Antidopinga izglītības pieredze</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5C72102C-47BD-813E-BF12-38639F80B93F}"/>
              </a:ext>
            </a:extLst>
          </p:cNvPr>
          <p:cNvSpPr txBox="1">
            <a:spLocks/>
          </p:cNvSpPr>
          <p:nvPr/>
        </p:nvSpPr>
        <p:spPr>
          <a:xfrm>
            <a:off x="388229" y="706300"/>
            <a:ext cx="8569324" cy="354404"/>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esiet kādreiz saņēmis formālu (lekcija, seminārs) antidopinga izglītību?</a:t>
            </a:r>
          </a:p>
        </p:txBody>
      </p:sp>
      <p:graphicFrame>
        <p:nvGraphicFramePr>
          <p:cNvPr id="4" name="Chart 3">
            <a:extLst>
              <a:ext uri="{FF2B5EF4-FFF2-40B4-BE49-F238E27FC236}">
                <a16:creationId xmlns:a16="http://schemas.microsoft.com/office/drawing/2014/main" id="{1FC748E6-290D-32D1-4E83-FE2CB7974473}"/>
              </a:ext>
            </a:extLst>
          </p:cNvPr>
          <p:cNvGraphicFramePr/>
          <p:nvPr>
            <p:extLst>
              <p:ext uri="{D42A27DB-BD31-4B8C-83A1-F6EECF244321}">
                <p14:modId xmlns:p14="http://schemas.microsoft.com/office/powerpoint/2010/main" val="3452571572"/>
              </p:ext>
            </p:extLst>
          </p:nvPr>
        </p:nvGraphicFramePr>
        <p:xfrm>
          <a:off x="1877114" y="1554480"/>
          <a:ext cx="4412371" cy="36770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1109CF4-8B80-26D3-38D7-E5CC99DEEECC}"/>
              </a:ext>
            </a:extLst>
          </p:cNvPr>
          <p:cNvSpPr txBox="1"/>
          <p:nvPr/>
        </p:nvSpPr>
        <p:spPr>
          <a:xfrm>
            <a:off x="2887839" y="5120554"/>
            <a:ext cx="2401619" cy="246221"/>
          </a:xfrm>
          <a:prstGeom prst="rect">
            <a:avLst/>
          </a:prstGeom>
          <a:noFill/>
        </p:spPr>
        <p:txBody>
          <a:bodyPr wrap="none" rtlCol="0">
            <a:spAutoFit/>
          </a:bodyPr>
          <a:lstStyle/>
          <a:p>
            <a:r>
              <a:rPr lang="lv-LV" sz="1000" dirty="0"/>
              <a:t>Bāze: visi aptaujas dalībnieki, 2025: n= 311</a:t>
            </a:r>
          </a:p>
        </p:txBody>
      </p:sp>
      <p:sp>
        <p:nvSpPr>
          <p:cNvPr id="6" name="Right Brace 5">
            <a:extLst>
              <a:ext uri="{FF2B5EF4-FFF2-40B4-BE49-F238E27FC236}">
                <a16:creationId xmlns:a16="http://schemas.microsoft.com/office/drawing/2014/main" id="{A8C80D84-D29D-2A2C-4D2E-E5CC4358BFAD}"/>
              </a:ext>
            </a:extLst>
          </p:cNvPr>
          <p:cNvSpPr/>
          <p:nvPr/>
        </p:nvSpPr>
        <p:spPr>
          <a:xfrm rot="10800000">
            <a:off x="1995581" y="2476962"/>
            <a:ext cx="285750" cy="1857294"/>
          </a:xfrm>
          <a:prstGeom prst="rightBrace">
            <a:avLst>
              <a:gd name="adj1" fmla="val 152812"/>
              <a:gd name="adj2" fmla="val 50000"/>
            </a:avLst>
          </a:prstGeom>
          <a:noFill/>
          <a:ln w="19050">
            <a:solidFill>
              <a:srgbClr val="99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p>
        </p:txBody>
      </p:sp>
      <p:sp>
        <p:nvSpPr>
          <p:cNvPr id="7" name="TextBox 6">
            <a:extLst>
              <a:ext uri="{FF2B5EF4-FFF2-40B4-BE49-F238E27FC236}">
                <a16:creationId xmlns:a16="http://schemas.microsoft.com/office/drawing/2014/main" id="{3D0B5CC8-A788-427C-E43B-EC2A649F2E36}"/>
              </a:ext>
            </a:extLst>
          </p:cNvPr>
          <p:cNvSpPr txBox="1"/>
          <p:nvPr/>
        </p:nvSpPr>
        <p:spPr>
          <a:xfrm>
            <a:off x="448998" y="3274804"/>
            <a:ext cx="1453961" cy="261610"/>
          </a:xfrm>
          <a:prstGeom prst="rect">
            <a:avLst/>
          </a:prstGeom>
          <a:noFill/>
        </p:spPr>
        <p:txBody>
          <a:bodyPr wrap="square">
            <a:spAutoFit/>
          </a:bodyPr>
          <a:lstStyle/>
          <a:p>
            <a:pPr algn="ctr">
              <a:defRPr/>
            </a:pPr>
            <a:r>
              <a:rPr lang="lv-LV" sz="1100" b="1" dirty="0">
                <a:solidFill>
                  <a:srgbClr val="990033"/>
                </a:solidFill>
                <a:latin typeface="+mj-lt"/>
              </a:rPr>
              <a:t>Nē + drīzāk nē  – 29% </a:t>
            </a:r>
          </a:p>
        </p:txBody>
      </p:sp>
      <p:sp>
        <p:nvSpPr>
          <p:cNvPr id="8" name="Right Brace 7">
            <a:extLst>
              <a:ext uri="{FF2B5EF4-FFF2-40B4-BE49-F238E27FC236}">
                <a16:creationId xmlns:a16="http://schemas.microsoft.com/office/drawing/2014/main" id="{F02EF26C-48BB-5B02-BDF6-CE4C37E768C7}"/>
              </a:ext>
            </a:extLst>
          </p:cNvPr>
          <p:cNvSpPr/>
          <p:nvPr/>
        </p:nvSpPr>
        <p:spPr>
          <a:xfrm>
            <a:off x="5757718" y="2113899"/>
            <a:ext cx="285750" cy="2426843"/>
          </a:xfrm>
          <a:prstGeom prst="rightBrace">
            <a:avLst>
              <a:gd name="adj1" fmla="val 152812"/>
              <a:gd name="adj2" fmla="val 50000"/>
            </a:avLst>
          </a:prstGeom>
          <a:noFill/>
          <a:ln w="19050">
            <a:solidFill>
              <a:srgbClr val="00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p>
        </p:txBody>
      </p:sp>
      <p:sp>
        <p:nvSpPr>
          <p:cNvPr id="9" name="TextBox 8">
            <a:extLst>
              <a:ext uri="{FF2B5EF4-FFF2-40B4-BE49-F238E27FC236}">
                <a16:creationId xmlns:a16="http://schemas.microsoft.com/office/drawing/2014/main" id="{934BD389-2403-7F32-191C-8585AFCF2C5D}"/>
              </a:ext>
            </a:extLst>
          </p:cNvPr>
          <p:cNvSpPr txBox="1"/>
          <p:nvPr/>
        </p:nvSpPr>
        <p:spPr>
          <a:xfrm>
            <a:off x="6127304" y="3177551"/>
            <a:ext cx="1266916" cy="261610"/>
          </a:xfrm>
          <a:prstGeom prst="rect">
            <a:avLst/>
          </a:prstGeom>
          <a:noFill/>
        </p:spPr>
        <p:txBody>
          <a:bodyPr wrap="square">
            <a:spAutoFit/>
          </a:bodyPr>
          <a:lstStyle/>
          <a:p>
            <a:pPr algn="ctr">
              <a:defRPr/>
            </a:pPr>
            <a:r>
              <a:rPr lang="lv-LV" sz="1100" b="1" dirty="0">
                <a:solidFill>
                  <a:srgbClr val="006600"/>
                </a:solidFill>
                <a:latin typeface="+mj-lt"/>
              </a:rPr>
              <a:t>Jā + drīzāk jā – 68% </a:t>
            </a:r>
          </a:p>
        </p:txBody>
      </p:sp>
      <p:sp>
        <p:nvSpPr>
          <p:cNvPr id="10" name="Slide Number Placeholder 1">
            <a:extLst>
              <a:ext uri="{FF2B5EF4-FFF2-40B4-BE49-F238E27FC236}">
                <a16:creationId xmlns:a16="http://schemas.microsoft.com/office/drawing/2014/main" id="{4E277752-4663-C201-1569-0B3BEBDFAEE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295083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8C97-7DE1-837F-798B-9EF56EA3B086}"/>
              </a:ext>
            </a:extLst>
          </p:cNvPr>
          <p:cNvSpPr txBox="1">
            <a:spLocks/>
          </p:cNvSpPr>
          <p:nvPr/>
        </p:nvSpPr>
        <p:spPr>
          <a:xfrm>
            <a:off x="285751" y="9713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7.1. Antidopinga izglītības pieredze</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386C9A92-D381-D3EC-E166-E4D0DB02CCE1}"/>
              </a:ext>
            </a:extLst>
          </p:cNvPr>
          <p:cNvSpPr txBox="1">
            <a:spLocks/>
          </p:cNvSpPr>
          <p:nvPr/>
        </p:nvSpPr>
        <p:spPr>
          <a:xfrm>
            <a:off x="285750" y="654794"/>
            <a:ext cx="8702801" cy="334572"/>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esiet kādreiz saņēmis formālu (lekcija, seminārs) antidopinga izglītību?</a:t>
            </a:r>
          </a:p>
        </p:txBody>
      </p:sp>
      <p:sp>
        <p:nvSpPr>
          <p:cNvPr id="5" name="TextBox 4">
            <a:extLst>
              <a:ext uri="{FF2B5EF4-FFF2-40B4-BE49-F238E27FC236}">
                <a16:creationId xmlns:a16="http://schemas.microsoft.com/office/drawing/2014/main" id="{229B7A77-3697-99E3-369D-B9DF85DAE2E8}"/>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graphicFrame>
        <p:nvGraphicFramePr>
          <p:cNvPr id="6" name="Chart 5">
            <a:extLst>
              <a:ext uri="{FF2B5EF4-FFF2-40B4-BE49-F238E27FC236}">
                <a16:creationId xmlns:a16="http://schemas.microsoft.com/office/drawing/2014/main" id="{C49E57EA-4DD6-E062-EE70-CBA39530FD8D}"/>
              </a:ext>
            </a:extLst>
          </p:cNvPr>
          <p:cNvGraphicFramePr/>
          <p:nvPr>
            <p:extLst>
              <p:ext uri="{D42A27DB-BD31-4B8C-83A1-F6EECF244321}">
                <p14:modId xmlns:p14="http://schemas.microsoft.com/office/powerpoint/2010/main" val="1185907091"/>
              </p:ext>
            </p:extLst>
          </p:nvPr>
        </p:nvGraphicFramePr>
        <p:xfrm>
          <a:off x="1344405" y="1022312"/>
          <a:ext cx="7580139"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1">
            <a:extLst>
              <a:ext uri="{FF2B5EF4-FFF2-40B4-BE49-F238E27FC236}">
                <a16:creationId xmlns:a16="http://schemas.microsoft.com/office/drawing/2014/main" id="{3114C529-8BAA-395E-74F3-F994423F108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506442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DD41-FC09-A3C7-C7A4-D0D2A6DB5A1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7.2. Nozīmīgākie informācijas avoti par antidopinga tēmu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9FD1C4F8-79A0-EA09-C807-A6D97B2444A7}"/>
              </a:ext>
            </a:extLst>
          </p:cNvPr>
          <p:cNvSpPr txBox="1">
            <a:spLocks/>
          </p:cNvSpPr>
          <p:nvPr/>
        </p:nvSpPr>
        <p:spPr>
          <a:xfrm>
            <a:off x="336989" y="614588"/>
            <a:ext cx="8569324"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Atzīmējiet, lūdzu, 3 vissvarīgākos resursus, kur Jūs vērstos vai meklētu informāciju par dopinga tēmu, ja Jums tāda būtu nepieciešama. </a:t>
            </a:r>
          </a:p>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Vispirms atzīmējiet pirmo izvēli, tad otro, tad trešo.</a:t>
            </a:r>
          </a:p>
        </p:txBody>
      </p:sp>
      <p:graphicFrame>
        <p:nvGraphicFramePr>
          <p:cNvPr id="4" name="Chart 3">
            <a:extLst>
              <a:ext uri="{FF2B5EF4-FFF2-40B4-BE49-F238E27FC236}">
                <a16:creationId xmlns:a16="http://schemas.microsoft.com/office/drawing/2014/main" id="{9AFB210F-83B3-C028-7255-EF877E1743EF}"/>
              </a:ext>
            </a:extLst>
          </p:cNvPr>
          <p:cNvGraphicFramePr/>
          <p:nvPr>
            <p:extLst>
              <p:ext uri="{D42A27DB-BD31-4B8C-83A1-F6EECF244321}">
                <p14:modId xmlns:p14="http://schemas.microsoft.com/office/powerpoint/2010/main" val="1221454230"/>
              </p:ext>
            </p:extLst>
          </p:nvPr>
        </p:nvGraphicFramePr>
        <p:xfrm>
          <a:off x="388229" y="1444751"/>
          <a:ext cx="8466845" cy="46634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C9BF095F-DE56-E1B7-88BA-1AB0DA38B2C6}"/>
              </a:ext>
            </a:extLst>
          </p:cNvPr>
          <p:cNvSpPr txBox="1">
            <a:spLocks/>
          </p:cNvSpPr>
          <p:nvPr/>
        </p:nvSpPr>
        <p:spPr>
          <a:xfrm>
            <a:off x="4618027" y="1052529"/>
            <a:ext cx="3565853" cy="446117"/>
          </a:xfrm>
          <a:prstGeom prst="rect">
            <a:avLst/>
          </a:prstGeom>
        </p:spPr>
        <p:txBody>
          <a:bodyPr/>
          <a:lstStyle/>
          <a:p>
            <a:pPr lvl="0" algn="ctr"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Nozīmīgākais resurss, kur vērstos vai meklētu informāciju par dopinga tēmu (1.izvēle) </a:t>
            </a:r>
          </a:p>
        </p:txBody>
      </p:sp>
      <p:sp>
        <p:nvSpPr>
          <p:cNvPr id="6" name="TextBox 5">
            <a:extLst>
              <a:ext uri="{FF2B5EF4-FFF2-40B4-BE49-F238E27FC236}">
                <a16:creationId xmlns:a16="http://schemas.microsoft.com/office/drawing/2014/main" id="{8F469FC7-9DE2-7874-150C-CC63BB763019}"/>
              </a:ext>
            </a:extLst>
          </p:cNvPr>
          <p:cNvSpPr txBox="1"/>
          <p:nvPr/>
        </p:nvSpPr>
        <p:spPr>
          <a:xfrm>
            <a:off x="6354152" y="5985081"/>
            <a:ext cx="2401619" cy="246221"/>
          </a:xfrm>
          <a:prstGeom prst="rect">
            <a:avLst/>
          </a:prstGeom>
          <a:noFill/>
        </p:spPr>
        <p:txBody>
          <a:bodyPr wrap="none" rtlCol="0">
            <a:spAutoFit/>
          </a:bodyPr>
          <a:lstStyle/>
          <a:p>
            <a:r>
              <a:rPr lang="lv-LV" sz="1000" dirty="0"/>
              <a:t>Bāze: visi aptaujas dalībnieki, 2025: n= 311</a:t>
            </a:r>
          </a:p>
        </p:txBody>
      </p:sp>
      <p:sp>
        <p:nvSpPr>
          <p:cNvPr id="7" name="Slide Number Placeholder 1">
            <a:extLst>
              <a:ext uri="{FF2B5EF4-FFF2-40B4-BE49-F238E27FC236}">
                <a16:creationId xmlns:a16="http://schemas.microsoft.com/office/drawing/2014/main" id="{57C805FD-27C5-9CBD-0860-3FA440D71A9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2452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21F34F-4C9D-6E6F-F9D8-74ECF0EECCDB}"/>
              </a:ext>
            </a:extLst>
          </p:cNvPr>
          <p:cNvSpPr>
            <a:spLocks noChangeArrowheads="1"/>
          </p:cNvSpPr>
          <p:nvPr/>
        </p:nvSpPr>
        <p:spPr bwMode="auto">
          <a:xfrm>
            <a:off x="283465" y="420624"/>
            <a:ext cx="8586215" cy="5757540"/>
          </a:xfrm>
          <a:prstGeom prst="rect">
            <a:avLst/>
          </a:prstGeom>
          <a:noFill/>
          <a:ln w="9525">
            <a:noFill/>
            <a:miter lim="800000"/>
            <a:headEnd/>
            <a:tailEnd/>
          </a:ln>
        </p:spPr>
        <p:txBody>
          <a:bodyPr/>
          <a:lstStyle/>
          <a:p>
            <a:pPr marL="457200" indent="-457200" algn="just">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Sportistu sociāli demogrāfiskais profils:</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Katrs otrais (51%) aptaujātais sportists ir jaunietis vecumā līdz 20 gadiem. 20% aptaujāto sportistu ir vecumā no 21 līdz 30 gadiem, 29% aptaujas dalībnieku ir vecāki. 2019.g. pētījumā respondentu vecuma struktūra ievērojami atšķīrās, tad divas trešdaļas aptaujāto bija vecāki par 23 gadiem.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55% aptaujas dalībnieku ir vīrieši, 45% - sievietes.</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Biežāk pārstāvētie sporta veidi (minētos sporta veidus pārstāv divas trešdaļas pētījuma dalībnieki):</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Vieglatlētika (pārstāv 36% respondentu);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Volejbols (9%);</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Kamaniņas (5%);</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Airēšana (4%);</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Handbols (4%);</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Hokejs (4%);</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Florbols (pārstāv 4% aptaujāto).</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88% aptaujas dalībnieku pēdējo 12 mēnešu laikā Jūs ir piedalījušies viņu sporta veida federācijas rīkotajās sporta sacensībās un tas ir pat vairāk nekā 2019.g. aptaujā (+8%).</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Aptaujāto sportistu attieksme pret dalību aptaujā bija pozitīva. Aptaujas noslēgumā gandrīz visi (97%) respondenti apliecināja, ka godīgi un atklāti atbildēja uz jautājumiem. Valdīja uzticēšanās anketēšanas un atbilžu konfidencialitātei, dominējošai daļai sportistu aptauja neradīja bažas par kādām negatīvām sekām. </a:t>
            </a:r>
          </a:p>
        </p:txBody>
      </p:sp>
    </p:spTree>
    <p:extLst>
      <p:ext uri="{BB962C8B-B14F-4D97-AF65-F5344CB8AC3E}">
        <p14:creationId xmlns:p14="http://schemas.microsoft.com/office/powerpoint/2010/main" val="19526004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32AC839-5D14-BBCE-1C36-A2DAD595D96D}"/>
              </a:ext>
            </a:extLst>
          </p:cNvPr>
          <p:cNvGraphicFramePr/>
          <p:nvPr>
            <p:extLst>
              <p:ext uri="{D42A27DB-BD31-4B8C-83A1-F6EECF244321}">
                <p14:modId xmlns:p14="http://schemas.microsoft.com/office/powerpoint/2010/main" val="82901409"/>
              </p:ext>
            </p:extLst>
          </p:nvPr>
        </p:nvGraphicFramePr>
        <p:xfrm>
          <a:off x="539496" y="1188720"/>
          <a:ext cx="7498080" cy="497433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D2994459-DEE9-89A6-AFF2-41F6BA3DA7C6}"/>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7.2. Nozīmīgākie informācijas avoti par antidopinga tēmu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4" name="Text Placeholder 4">
            <a:extLst>
              <a:ext uri="{FF2B5EF4-FFF2-40B4-BE49-F238E27FC236}">
                <a16:creationId xmlns:a16="http://schemas.microsoft.com/office/drawing/2014/main" id="{10DA3593-A797-969E-62A4-E7BF991CE57F}"/>
              </a:ext>
            </a:extLst>
          </p:cNvPr>
          <p:cNvSpPr txBox="1">
            <a:spLocks/>
          </p:cNvSpPr>
          <p:nvPr/>
        </p:nvSpPr>
        <p:spPr>
          <a:xfrm>
            <a:off x="336989" y="614588"/>
            <a:ext cx="8569324"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Atzīmējiet, lūdzu, 3 vissvarīgākos resursus, kur Jūs vērstos vai meklētu informāciju par dopinga tēmu, ja Jums tāda būtu nepieciešama. </a:t>
            </a:r>
          </a:p>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Vispirms atzīmējiet pirmo izvēli, tad otro, tad trešo.</a:t>
            </a:r>
          </a:p>
        </p:txBody>
      </p:sp>
      <p:sp>
        <p:nvSpPr>
          <p:cNvPr id="5" name="TextBox 4">
            <a:extLst>
              <a:ext uri="{FF2B5EF4-FFF2-40B4-BE49-F238E27FC236}">
                <a16:creationId xmlns:a16="http://schemas.microsoft.com/office/drawing/2014/main" id="{773A4620-AD8B-C92C-0DB4-6E6929245E6F}"/>
              </a:ext>
            </a:extLst>
          </p:cNvPr>
          <p:cNvSpPr txBox="1"/>
          <p:nvPr/>
        </p:nvSpPr>
        <p:spPr>
          <a:xfrm>
            <a:off x="6453456" y="5843016"/>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D5C1CC82-EC94-AFF5-2D80-3B19F003ECB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6756416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71518DC8-2346-65E8-8C89-E2CAC2CE240C}"/>
              </a:ext>
            </a:extLst>
          </p:cNvPr>
          <p:cNvGraphicFramePr>
            <a:graphicFrameLocks noChangeAspect="1"/>
          </p:cNvGraphicFramePr>
          <p:nvPr>
            <p:extLst>
              <p:ext uri="{D42A27DB-BD31-4B8C-83A1-F6EECF244321}">
                <p14:modId xmlns:p14="http://schemas.microsoft.com/office/powerpoint/2010/main" val="1098480204"/>
              </p:ext>
            </p:extLst>
          </p:nvPr>
        </p:nvGraphicFramePr>
        <p:xfrm>
          <a:off x="993862" y="996696"/>
          <a:ext cx="8150138" cy="52029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9">
            <a:extLst>
              <a:ext uri="{FF2B5EF4-FFF2-40B4-BE49-F238E27FC236}">
                <a16:creationId xmlns:a16="http://schemas.microsoft.com/office/drawing/2014/main" id="{49B348AC-F345-ECB1-3A94-8DEACC810391}"/>
              </a:ext>
            </a:extLst>
          </p:cNvPr>
          <p:cNvSpPr txBox="1"/>
          <p:nvPr/>
        </p:nvSpPr>
        <p:spPr>
          <a:xfrm>
            <a:off x="1383319" y="1819960"/>
            <a:ext cx="101840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Dzimums</a:t>
            </a:r>
          </a:p>
        </p:txBody>
      </p:sp>
      <p:sp>
        <p:nvSpPr>
          <p:cNvPr id="4" name="TextBox 29">
            <a:extLst>
              <a:ext uri="{FF2B5EF4-FFF2-40B4-BE49-F238E27FC236}">
                <a16:creationId xmlns:a16="http://schemas.microsoft.com/office/drawing/2014/main" id="{608E2E4A-C439-8FE4-778A-81691BF2CC58}"/>
              </a:ext>
            </a:extLst>
          </p:cNvPr>
          <p:cNvSpPr txBox="1"/>
          <p:nvPr/>
        </p:nvSpPr>
        <p:spPr>
          <a:xfrm>
            <a:off x="1356174" y="2604713"/>
            <a:ext cx="101840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b="1" dirty="0" err="1">
                <a:solidFill>
                  <a:schemeClr val="tx2">
                    <a:lumMod val="75000"/>
                  </a:schemeClr>
                </a:solidFill>
              </a:rPr>
              <a:t>Vecums</a:t>
            </a:r>
            <a:endParaRPr lang="lv-LV" b="1" dirty="0">
              <a:solidFill>
                <a:schemeClr val="tx2">
                  <a:lumMod val="75000"/>
                </a:schemeClr>
              </a:solidFill>
            </a:endParaRPr>
          </a:p>
        </p:txBody>
      </p:sp>
      <p:sp>
        <p:nvSpPr>
          <p:cNvPr id="5" name="TextBox 29">
            <a:extLst>
              <a:ext uri="{FF2B5EF4-FFF2-40B4-BE49-F238E27FC236}">
                <a16:creationId xmlns:a16="http://schemas.microsoft.com/office/drawing/2014/main" id="{DEA24A8D-1F69-3A30-23DA-2117C147BB46}"/>
              </a:ext>
            </a:extLst>
          </p:cNvPr>
          <p:cNvSpPr txBox="1"/>
          <p:nvPr/>
        </p:nvSpPr>
        <p:spPr>
          <a:xfrm>
            <a:off x="196618" y="3623788"/>
            <a:ext cx="2583159"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Dopinga kontrole pēdējo 12 mēnešu laikā:</a:t>
            </a:r>
          </a:p>
        </p:txBody>
      </p:sp>
      <p:sp>
        <p:nvSpPr>
          <p:cNvPr id="10" name="TextBox 29">
            <a:extLst>
              <a:ext uri="{FF2B5EF4-FFF2-40B4-BE49-F238E27FC236}">
                <a16:creationId xmlns:a16="http://schemas.microsoft.com/office/drawing/2014/main" id="{E49913E0-09E2-DA91-CF96-789CFE05B749}"/>
              </a:ext>
            </a:extLst>
          </p:cNvPr>
          <p:cNvSpPr txBox="1"/>
          <p:nvPr/>
        </p:nvSpPr>
        <p:spPr>
          <a:xfrm>
            <a:off x="590124" y="4390462"/>
            <a:ext cx="1851010"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Pārstāvētais sporta veids</a:t>
            </a:r>
          </a:p>
        </p:txBody>
      </p:sp>
      <p:sp>
        <p:nvSpPr>
          <p:cNvPr id="12" name="Title 1">
            <a:extLst>
              <a:ext uri="{FF2B5EF4-FFF2-40B4-BE49-F238E27FC236}">
                <a16:creationId xmlns:a16="http://schemas.microsoft.com/office/drawing/2014/main" id="{BBA3A1C5-3301-6775-A15D-8DB24CB05EFB}"/>
              </a:ext>
            </a:extLst>
          </p:cNvPr>
          <p:cNvSpPr txBox="1">
            <a:spLocks/>
          </p:cNvSpPr>
          <p:nvPr/>
        </p:nvSpPr>
        <p:spPr>
          <a:xfrm>
            <a:off x="285751" y="8798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7.2. Nozīmīgākie informācijas avoti par antidopinga tēmu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13" name="Text Placeholder 4">
            <a:extLst>
              <a:ext uri="{FF2B5EF4-FFF2-40B4-BE49-F238E27FC236}">
                <a16:creationId xmlns:a16="http://schemas.microsoft.com/office/drawing/2014/main" id="{016AA5AA-101A-79E1-9E33-D00D1375B746}"/>
              </a:ext>
            </a:extLst>
          </p:cNvPr>
          <p:cNvSpPr txBox="1">
            <a:spLocks/>
          </p:cNvSpPr>
          <p:nvPr/>
        </p:nvSpPr>
        <p:spPr>
          <a:xfrm>
            <a:off x="285751" y="479240"/>
            <a:ext cx="8745473" cy="258131"/>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Atzīmējiet, lūdzu, 3 vissvarīgākos resursus, kur Jūs vērstos vai meklētu informāciju par dopinga tēmu, ja Jums tāda būtu nepieciešama. </a:t>
            </a:r>
          </a:p>
        </p:txBody>
      </p:sp>
      <p:sp>
        <p:nvSpPr>
          <p:cNvPr id="14" name="Text Placeholder 4">
            <a:extLst>
              <a:ext uri="{FF2B5EF4-FFF2-40B4-BE49-F238E27FC236}">
                <a16:creationId xmlns:a16="http://schemas.microsoft.com/office/drawing/2014/main" id="{2D587C00-1EDF-0C7B-3744-CB0A3EB799F6}"/>
              </a:ext>
            </a:extLst>
          </p:cNvPr>
          <p:cNvSpPr txBox="1">
            <a:spLocks/>
          </p:cNvSpPr>
          <p:nvPr/>
        </p:nvSpPr>
        <p:spPr>
          <a:xfrm>
            <a:off x="2931633" y="737371"/>
            <a:ext cx="4932207" cy="248385"/>
          </a:xfrm>
          <a:prstGeom prst="rect">
            <a:avLst/>
          </a:prstGeom>
        </p:spPr>
        <p:txBody>
          <a:bodyPr/>
          <a:lstStyle/>
          <a:p>
            <a:pPr lvl="0" algn="ctr"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Attiecīgo resursu minēja kā vienu no pirmajām trīs izvēlēm</a:t>
            </a:r>
          </a:p>
        </p:txBody>
      </p:sp>
      <p:sp>
        <p:nvSpPr>
          <p:cNvPr id="15" name="TextBox 14">
            <a:extLst>
              <a:ext uri="{FF2B5EF4-FFF2-40B4-BE49-F238E27FC236}">
                <a16:creationId xmlns:a16="http://schemas.microsoft.com/office/drawing/2014/main" id="{DA1779B9-9143-5DE9-E421-7F081F906F4D}"/>
              </a:ext>
            </a:extLst>
          </p:cNvPr>
          <p:cNvSpPr txBox="1"/>
          <p:nvPr/>
        </p:nvSpPr>
        <p:spPr>
          <a:xfrm>
            <a:off x="4066872" y="6133181"/>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CC016E51-4504-11EE-DBB5-944C9B399F4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6223441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5A5D1C97-62E4-93F4-A51D-68F5CF40B71A}"/>
              </a:ext>
            </a:extLst>
          </p:cNvPr>
          <p:cNvGraphicFramePr>
            <a:graphicFrameLocks noChangeAspect="1"/>
          </p:cNvGraphicFramePr>
          <p:nvPr>
            <p:extLst>
              <p:ext uri="{D42A27DB-BD31-4B8C-83A1-F6EECF244321}">
                <p14:modId xmlns:p14="http://schemas.microsoft.com/office/powerpoint/2010/main" val="969142001"/>
              </p:ext>
            </p:extLst>
          </p:nvPr>
        </p:nvGraphicFramePr>
        <p:xfrm>
          <a:off x="993862" y="978408"/>
          <a:ext cx="8037362" cy="52029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9">
            <a:extLst>
              <a:ext uri="{FF2B5EF4-FFF2-40B4-BE49-F238E27FC236}">
                <a16:creationId xmlns:a16="http://schemas.microsoft.com/office/drawing/2014/main" id="{D664874A-1E96-FEAF-EE6F-C51708FEA032}"/>
              </a:ext>
            </a:extLst>
          </p:cNvPr>
          <p:cNvSpPr txBox="1"/>
          <p:nvPr/>
        </p:nvSpPr>
        <p:spPr>
          <a:xfrm>
            <a:off x="1383319" y="1819960"/>
            <a:ext cx="101840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Dzimums</a:t>
            </a:r>
          </a:p>
        </p:txBody>
      </p:sp>
      <p:sp>
        <p:nvSpPr>
          <p:cNvPr id="4" name="TextBox 29">
            <a:extLst>
              <a:ext uri="{FF2B5EF4-FFF2-40B4-BE49-F238E27FC236}">
                <a16:creationId xmlns:a16="http://schemas.microsoft.com/office/drawing/2014/main" id="{C513304F-062C-4BB9-A8C3-C5CDB3FBD0D5}"/>
              </a:ext>
            </a:extLst>
          </p:cNvPr>
          <p:cNvSpPr txBox="1"/>
          <p:nvPr/>
        </p:nvSpPr>
        <p:spPr>
          <a:xfrm>
            <a:off x="1356174" y="2586425"/>
            <a:ext cx="101840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b="1" dirty="0" err="1">
                <a:solidFill>
                  <a:schemeClr val="tx2">
                    <a:lumMod val="75000"/>
                  </a:schemeClr>
                </a:solidFill>
              </a:rPr>
              <a:t>Vecums</a:t>
            </a:r>
            <a:endParaRPr lang="lv-LV" b="1" dirty="0">
              <a:solidFill>
                <a:schemeClr val="tx2">
                  <a:lumMod val="75000"/>
                </a:schemeClr>
              </a:solidFill>
            </a:endParaRPr>
          </a:p>
        </p:txBody>
      </p:sp>
      <p:sp>
        <p:nvSpPr>
          <p:cNvPr id="5" name="TextBox 29">
            <a:extLst>
              <a:ext uri="{FF2B5EF4-FFF2-40B4-BE49-F238E27FC236}">
                <a16:creationId xmlns:a16="http://schemas.microsoft.com/office/drawing/2014/main" id="{D28389A5-475D-F81B-6E23-6B863A9A95C2}"/>
              </a:ext>
            </a:extLst>
          </p:cNvPr>
          <p:cNvSpPr txBox="1"/>
          <p:nvPr/>
        </p:nvSpPr>
        <p:spPr>
          <a:xfrm>
            <a:off x="196618" y="3614644"/>
            <a:ext cx="2583159"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Dopinga kontrole pēdējo 12 mēnešu laikā:</a:t>
            </a:r>
          </a:p>
        </p:txBody>
      </p:sp>
      <p:sp>
        <p:nvSpPr>
          <p:cNvPr id="6" name="TextBox 29">
            <a:extLst>
              <a:ext uri="{FF2B5EF4-FFF2-40B4-BE49-F238E27FC236}">
                <a16:creationId xmlns:a16="http://schemas.microsoft.com/office/drawing/2014/main" id="{D48C75F7-13DD-46A2-CD72-53E420F76F30}"/>
              </a:ext>
            </a:extLst>
          </p:cNvPr>
          <p:cNvSpPr txBox="1"/>
          <p:nvPr/>
        </p:nvSpPr>
        <p:spPr>
          <a:xfrm>
            <a:off x="590124" y="4390462"/>
            <a:ext cx="1851010"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Pārstāvētais sporta veids</a:t>
            </a:r>
          </a:p>
        </p:txBody>
      </p:sp>
      <p:sp>
        <p:nvSpPr>
          <p:cNvPr id="7" name="Title 1">
            <a:extLst>
              <a:ext uri="{FF2B5EF4-FFF2-40B4-BE49-F238E27FC236}">
                <a16:creationId xmlns:a16="http://schemas.microsoft.com/office/drawing/2014/main" id="{0A4DDBD4-CB3C-2BE4-C978-0951D42E5856}"/>
              </a:ext>
            </a:extLst>
          </p:cNvPr>
          <p:cNvSpPr txBox="1">
            <a:spLocks/>
          </p:cNvSpPr>
          <p:nvPr/>
        </p:nvSpPr>
        <p:spPr>
          <a:xfrm>
            <a:off x="285751" y="8798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7.2. Nozīmīgākie informācijas avoti par antidopinga tēmu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8" name="Text Placeholder 4">
            <a:extLst>
              <a:ext uri="{FF2B5EF4-FFF2-40B4-BE49-F238E27FC236}">
                <a16:creationId xmlns:a16="http://schemas.microsoft.com/office/drawing/2014/main" id="{7979ECC9-6344-D88C-F9E0-6A7D0FC88877}"/>
              </a:ext>
            </a:extLst>
          </p:cNvPr>
          <p:cNvSpPr txBox="1">
            <a:spLocks/>
          </p:cNvSpPr>
          <p:nvPr/>
        </p:nvSpPr>
        <p:spPr>
          <a:xfrm>
            <a:off x="285751" y="479240"/>
            <a:ext cx="8745473" cy="258131"/>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Atzīmējiet, lūdzu, 3 vissvarīgākos resursus, kur Jūs vērstos vai meklētu informāciju par dopinga tēmu, ja Jums tāda būtu nepieciešama. </a:t>
            </a:r>
          </a:p>
        </p:txBody>
      </p:sp>
      <p:sp>
        <p:nvSpPr>
          <p:cNvPr id="9" name="Text Placeholder 4">
            <a:extLst>
              <a:ext uri="{FF2B5EF4-FFF2-40B4-BE49-F238E27FC236}">
                <a16:creationId xmlns:a16="http://schemas.microsoft.com/office/drawing/2014/main" id="{67E9A47C-DEC5-F0F2-E2C3-650EBA3D0050}"/>
              </a:ext>
            </a:extLst>
          </p:cNvPr>
          <p:cNvSpPr txBox="1">
            <a:spLocks/>
          </p:cNvSpPr>
          <p:nvPr/>
        </p:nvSpPr>
        <p:spPr>
          <a:xfrm>
            <a:off x="2931633" y="737371"/>
            <a:ext cx="4932207" cy="248385"/>
          </a:xfrm>
          <a:prstGeom prst="rect">
            <a:avLst/>
          </a:prstGeom>
        </p:spPr>
        <p:txBody>
          <a:bodyPr/>
          <a:lstStyle/>
          <a:p>
            <a:pPr lvl="0" algn="ctr"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Attiecīgo resursu minēja kā vienu no pirmajām trīs izvēlēm</a:t>
            </a:r>
          </a:p>
        </p:txBody>
      </p:sp>
      <p:sp>
        <p:nvSpPr>
          <p:cNvPr id="10" name="TextBox 9">
            <a:extLst>
              <a:ext uri="{FF2B5EF4-FFF2-40B4-BE49-F238E27FC236}">
                <a16:creationId xmlns:a16="http://schemas.microsoft.com/office/drawing/2014/main" id="{BEA938DF-E4A1-31DA-D356-8B90D9C5821E}"/>
              </a:ext>
            </a:extLst>
          </p:cNvPr>
          <p:cNvSpPr txBox="1"/>
          <p:nvPr/>
        </p:nvSpPr>
        <p:spPr>
          <a:xfrm>
            <a:off x="4066872" y="6133181"/>
            <a:ext cx="2401619" cy="246221"/>
          </a:xfrm>
          <a:prstGeom prst="rect">
            <a:avLst/>
          </a:prstGeom>
          <a:noFill/>
        </p:spPr>
        <p:txBody>
          <a:bodyPr wrap="none" rtlCol="0">
            <a:spAutoFit/>
          </a:bodyPr>
          <a:lstStyle/>
          <a:p>
            <a:r>
              <a:rPr lang="lv-LV" sz="1000" dirty="0"/>
              <a:t>Bāze: visi aptaujas dalībnieki, 2025: n= 311</a:t>
            </a:r>
          </a:p>
        </p:txBody>
      </p:sp>
      <p:sp>
        <p:nvSpPr>
          <p:cNvPr id="11" name="Slide Number Placeholder 1">
            <a:extLst>
              <a:ext uri="{FF2B5EF4-FFF2-40B4-BE49-F238E27FC236}">
                <a16:creationId xmlns:a16="http://schemas.microsoft.com/office/drawing/2014/main" id="{9F46D2C5-A38C-655E-AC11-5F07AE53DA0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2745999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668E-634B-0B73-CF31-C513428F59C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7.3. Apmierinātība ar informāciju par antidopinga tēmu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C3EA87B7-2F57-E8F1-0BFA-95BDC9614C54}"/>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esat apmierināts/-a ar to informāciju par antidopinga tēmu, ko līdz šim Jūs esat saņēmis/-</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usi</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dažādos informācijas avotos? </a:t>
            </a:r>
          </a:p>
        </p:txBody>
      </p:sp>
      <p:sp>
        <p:nvSpPr>
          <p:cNvPr id="6" name="TextBox 5">
            <a:extLst>
              <a:ext uri="{FF2B5EF4-FFF2-40B4-BE49-F238E27FC236}">
                <a16:creationId xmlns:a16="http://schemas.microsoft.com/office/drawing/2014/main" id="{1E0334D8-BEC9-8B27-1403-FA442E2497CB}"/>
              </a:ext>
            </a:extLst>
          </p:cNvPr>
          <p:cNvSpPr txBox="1"/>
          <p:nvPr/>
        </p:nvSpPr>
        <p:spPr>
          <a:xfrm>
            <a:off x="3166231" y="4636407"/>
            <a:ext cx="2401619" cy="246221"/>
          </a:xfrm>
          <a:prstGeom prst="rect">
            <a:avLst/>
          </a:prstGeom>
          <a:noFill/>
        </p:spPr>
        <p:txBody>
          <a:bodyPr wrap="none" rtlCol="0">
            <a:spAutoFit/>
          </a:bodyPr>
          <a:lstStyle/>
          <a:p>
            <a:r>
              <a:rPr lang="lv-LV" sz="1000" dirty="0"/>
              <a:t>Bāze: visi aptaujas dalībnieki, 2025: n= 311</a:t>
            </a:r>
          </a:p>
        </p:txBody>
      </p:sp>
      <p:graphicFrame>
        <p:nvGraphicFramePr>
          <p:cNvPr id="7" name="Chart 6">
            <a:extLst>
              <a:ext uri="{FF2B5EF4-FFF2-40B4-BE49-F238E27FC236}">
                <a16:creationId xmlns:a16="http://schemas.microsoft.com/office/drawing/2014/main" id="{5AB81A34-87C1-8B54-E3A6-A02FACF76FC0}"/>
              </a:ext>
            </a:extLst>
          </p:cNvPr>
          <p:cNvGraphicFramePr/>
          <p:nvPr>
            <p:extLst>
              <p:ext uri="{D42A27DB-BD31-4B8C-83A1-F6EECF244321}">
                <p14:modId xmlns:p14="http://schemas.microsoft.com/office/powerpoint/2010/main" val="1884521131"/>
              </p:ext>
            </p:extLst>
          </p:nvPr>
        </p:nvGraphicFramePr>
        <p:xfrm>
          <a:off x="4258670" y="1615222"/>
          <a:ext cx="4386020" cy="2301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F1BB10F-5AA6-4BD9-757A-0594CA8F7116}"/>
              </a:ext>
            </a:extLst>
          </p:cNvPr>
          <p:cNvGraphicFramePr/>
          <p:nvPr>
            <p:extLst>
              <p:ext uri="{D42A27DB-BD31-4B8C-83A1-F6EECF244321}">
                <p14:modId xmlns:p14="http://schemas.microsoft.com/office/powerpoint/2010/main" val="338639129"/>
              </p:ext>
            </p:extLst>
          </p:nvPr>
        </p:nvGraphicFramePr>
        <p:xfrm>
          <a:off x="408924" y="1196722"/>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1">
            <a:extLst>
              <a:ext uri="{FF2B5EF4-FFF2-40B4-BE49-F238E27FC236}">
                <a16:creationId xmlns:a16="http://schemas.microsoft.com/office/drawing/2014/main" id="{CC7FC8E4-0706-4784-1074-31D58D55AC1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3688248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91BA-A9AB-917E-7E09-C5030A647A52}"/>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7.3. Apmierinātība ar informāciju par antidopinga tēmu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45435F8F-73D1-41EA-2B23-B53C8A72C67F}"/>
              </a:ext>
            </a:extLst>
          </p:cNvPr>
          <p:cNvSpPr txBox="1">
            <a:spLocks/>
          </p:cNvSpPr>
          <p:nvPr/>
        </p:nvSpPr>
        <p:spPr>
          <a:xfrm>
            <a:off x="388229" y="616401"/>
            <a:ext cx="8569324" cy="360191"/>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Jūs esat apmierināts/-a ar to informāciju par antidopinga tēmu, ko līdz šim Jūs esat saņēmis/-</a:t>
            </a:r>
            <a:r>
              <a:rPr kumimoji="0" lang="lv-LV" sz="1100" b="0" i="0" u="none" strike="noStrike" kern="1200" cap="none" spc="0" normalizeH="0" baseline="0" noProof="0" dirty="0" err="1">
                <a:ln>
                  <a:noFill/>
                </a:ln>
                <a:solidFill>
                  <a:schemeClr val="tx2">
                    <a:lumMod val="50000"/>
                  </a:schemeClr>
                </a:solidFill>
                <a:effectLst/>
                <a:uLnTx/>
                <a:uFillTx/>
                <a:latin typeface="+mn-lt"/>
                <a:ea typeface="+mn-ea"/>
                <a:cs typeface="+mn-cs"/>
              </a:rPr>
              <a:t>usi</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dažādos informācijas avotos? </a:t>
            </a:r>
          </a:p>
        </p:txBody>
      </p:sp>
      <p:sp>
        <p:nvSpPr>
          <p:cNvPr id="4" name="TextBox 3">
            <a:extLst>
              <a:ext uri="{FF2B5EF4-FFF2-40B4-BE49-F238E27FC236}">
                <a16:creationId xmlns:a16="http://schemas.microsoft.com/office/drawing/2014/main" id="{7140606D-29BB-10F2-A02C-A2EBDAE56647}"/>
              </a:ext>
            </a:extLst>
          </p:cNvPr>
          <p:cNvSpPr txBox="1"/>
          <p:nvPr/>
        </p:nvSpPr>
        <p:spPr>
          <a:xfrm>
            <a:off x="4102710" y="6110008"/>
            <a:ext cx="2401619" cy="246221"/>
          </a:xfrm>
          <a:prstGeom prst="rect">
            <a:avLst/>
          </a:prstGeom>
          <a:noFill/>
        </p:spPr>
        <p:txBody>
          <a:bodyPr wrap="none" rtlCol="0">
            <a:spAutoFit/>
          </a:bodyPr>
          <a:lstStyle/>
          <a:p>
            <a:r>
              <a:rPr lang="lv-LV" sz="1000" dirty="0"/>
              <a:t>Bāze: visi aptaujas dalībnieki, 2025: n= 311</a:t>
            </a:r>
          </a:p>
        </p:txBody>
      </p:sp>
      <p:graphicFrame>
        <p:nvGraphicFramePr>
          <p:cNvPr id="5" name="Chart 4">
            <a:extLst>
              <a:ext uri="{FF2B5EF4-FFF2-40B4-BE49-F238E27FC236}">
                <a16:creationId xmlns:a16="http://schemas.microsoft.com/office/drawing/2014/main" id="{683F3F80-F86C-E2D8-FF50-0A45C51DD358}"/>
              </a:ext>
            </a:extLst>
          </p:cNvPr>
          <p:cNvGraphicFramePr/>
          <p:nvPr>
            <p:extLst>
              <p:ext uri="{D42A27DB-BD31-4B8C-83A1-F6EECF244321}">
                <p14:modId xmlns:p14="http://schemas.microsoft.com/office/powerpoint/2010/main" val="3186147221"/>
              </p:ext>
            </p:extLst>
          </p:nvPr>
        </p:nvGraphicFramePr>
        <p:xfrm>
          <a:off x="1344405" y="1022312"/>
          <a:ext cx="7580139"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a:extLst>
              <a:ext uri="{FF2B5EF4-FFF2-40B4-BE49-F238E27FC236}">
                <a16:creationId xmlns:a16="http://schemas.microsoft.com/office/drawing/2014/main" id="{0B89AAA1-A590-F1F0-822A-BAFB228964BD}"/>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019640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8E80-03E8-A1DD-12C4-A30978F5ED1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7.4. Latvijas Antidopinga biroja iniciatīvas “Patiess Sports” atpazīstamība</a:t>
            </a:r>
            <a:endParaRPr kumimoji="0" lang="lv-LV" sz="2000" b="0" i="0" u="non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195DBB7A-DC9C-3FFA-24C6-47D4DE3B576F}"/>
              </a:ext>
            </a:extLst>
          </p:cNvPr>
          <p:cNvSpPr txBox="1">
            <a:spLocks/>
          </p:cNvSpPr>
          <p:nvPr/>
        </p:nvSpPr>
        <p:spPr>
          <a:xfrm>
            <a:off x="388229" y="706300"/>
            <a:ext cx="8569324" cy="354404"/>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esat pamanījis/-</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usi</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Latvijas Antidopinga biroja veidoto iniciatīvu “Patiess Sports”?</a:t>
            </a:r>
          </a:p>
        </p:txBody>
      </p:sp>
      <p:sp>
        <p:nvSpPr>
          <p:cNvPr id="5" name="TextBox 4">
            <a:extLst>
              <a:ext uri="{FF2B5EF4-FFF2-40B4-BE49-F238E27FC236}">
                <a16:creationId xmlns:a16="http://schemas.microsoft.com/office/drawing/2014/main" id="{A6353B84-07CC-89A8-A8A5-BF70B0D0203D}"/>
              </a:ext>
            </a:extLst>
          </p:cNvPr>
          <p:cNvSpPr txBox="1"/>
          <p:nvPr/>
        </p:nvSpPr>
        <p:spPr>
          <a:xfrm>
            <a:off x="3369603" y="4231634"/>
            <a:ext cx="2401619" cy="246221"/>
          </a:xfrm>
          <a:prstGeom prst="rect">
            <a:avLst/>
          </a:prstGeom>
          <a:noFill/>
        </p:spPr>
        <p:txBody>
          <a:bodyPr wrap="none" rtlCol="0">
            <a:spAutoFit/>
          </a:bodyPr>
          <a:lstStyle/>
          <a:p>
            <a:r>
              <a:rPr lang="lv-LV" sz="1000" dirty="0"/>
              <a:t>Bāze: visi aptaujas dalībnieki, 2025: n= 311</a:t>
            </a:r>
          </a:p>
        </p:txBody>
      </p:sp>
      <p:graphicFrame>
        <p:nvGraphicFramePr>
          <p:cNvPr id="6" name="Chart 5">
            <a:extLst>
              <a:ext uri="{FF2B5EF4-FFF2-40B4-BE49-F238E27FC236}">
                <a16:creationId xmlns:a16="http://schemas.microsoft.com/office/drawing/2014/main" id="{F1FEA76C-790B-7A13-3D66-FA93A9E07A0F}"/>
              </a:ext>
            </a:extLst>
          </p:cNvPr>
          <p:cNvGraphicFramePr/>
          <p:nvPr>
            <p:extLst>
              <p:ext uri="{D42A27DB-BD31-4B8C-83A1-F6EECF244321}">
                <p14:modId xmlns:p14="http://schemas.microsoft.com/office/powerpoint/2010/main" val="979364938"/>
              </p:ext>
            </p:extLst>
          </p:nvPr>
        </p:nvGraphicFramePr>
        <p:xfrm>
          <a:off x="722260" y="1491225"/>
          <a:ext cx="5166475" cy="230149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1">
            <a:extLst>
              <a:ext uri="{FF2B5EF4-FFF2-40B4-BE49-F238E27FC236}">
                <a16:creationId xmlns:a16="http://schemas.microsoft.com/office/drawing/2014/main" id="{5268E81A-54E6-865B-73C9-136BC7890AC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7596888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2E52-D94A-C544-D4CE-22EEFC05D1C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7.4. Latvijas Antidopinga biroja iniciatīvas “Patiess Sports” atpazīstamība</a:t>
            </a:r>
            <a:endParaRPr kumimoji="0" lang="lv-LV" sz="2000" b="0" i="0" u="non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F426E322-51AD-80EB-575E-0FA380930CEA}"/>
              </a:ext>
            </a:extLst>
          </p:cNvPr>
          <p:cNvSpPr txBox="1">
            <a:spLocks/>
          </p:cNvSpPr>
          <p:nvPr/>
        </p:nvSpPr>
        <p:spPr>
          <a:xfrm>
            <a:off x="4142231" y="607257"/>
            <a:ext cx="4712843" cy="253935"/>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pamanījis</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Latvijas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Antidopinga</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biroja</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veidoto</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iniciatīvu</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Patiess</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Sports”</a:t>
            </a:r>
            <a:endPar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6F47D3C4-74F9-7567-3A6B-080CFF690D68}"/>
              </a:ext>
            </a:extLst>
          </p:cNvPr>
          <p:cNvGraphicFramePr/>
          <p:nvPr>
            <p:extLst>
              <p:ext uri="{D42A27DB-BD31-4B8C-83A1-F6EECF244321}">
                <p14:modId xmlns:p14="http://schemas.microsoft.com/office/powerpoint/2010/main" val="1569785322"/>
              </p:ext>
            </p:extLst>
          </p:nvPr>
        </p:nvGraphicFramePr>
        <p:xfrm>
          <a:off x="1490472" y="1004410"/>
          <a:ext cx="7359942" cy="4902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2F9C347-9E9B-A992-5945-42E8585F9927}"/>
              </a:ext>
            </a:extLst>
          </p:cNvPr>
          <p:cNvSpPr txBox="1"/>
          <p:nvPr/>
        </p:nvSpPr>
        <p:spPr>
          <a:xfrm>
            <a:off x="4208514" y="6068529"/>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B2CC71F6-2C21-7415-C4B6-68574E5B1C1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0409304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F158B1A-038A-0183-6E56-32A7CDDB9C24}"/>
              </a:ext>
            </a:extLst>
          </p:cNvPr>
          <p:cNvSpPr txBox="1">
            <a:spLocks/>
          </p:cNvSpPr>
          <p:nvPr/>
        </p:nvSpPr>
        <p:spPr>
          <a:xfrm>
            <a:off x="406517" y="519962"/>
            <a:ext cx="7823083" cy="351310"/>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Jums ir kādi ieteikumi sportistu izglītošanai un informēšanai par antidopinga jautājumiem?</a:t>
            </a:r>
          </a:p>
        </p:txBody>
      </p:sp>
      <p:sp>
        <p:nvSpPr>
          <p:cNvPr id="3" name="TextBox 2">
            <a:extLst>
              <a:ext uri="{FF2B5EF4-FFF2-40B4-BE49-F238E27FC236}">
                <a16:creationId xmlns:a16="http://schemas.microsoft.com/office/drawing/2014/main" id="{4FE93E4A-3B58-359D-44C2-7ABFAE6ACC5B}"/>
              </a:ext>
            </a:extLst>
          </p:cNvPr>
          <p:cNvSpPr txBox="1"/>
          <p:nvPr/>
        </p:nvSpPr>
        <p:spPr>
          <a:xfrm>
            <a:off x="455020" y="887927"/>
            <a:ext cx="8400055" cy="5924699"/>
          </a:xfrm>
          <a:prstGeom prst="rect">
            <a:avLst/>
          </a:prstGeom>
          <a:noFill/>
        </p:spPr>
        <p:txBody>
          <a:bodyPr wrap="square" rtlCol="0">
            <a:spAutoFit/>
          </a:bodyPr>
          <a:lstStyle/>
          <a:p>
            <a:pPr>
              <a:spcBef>
                <a:spcPts val="300"/>
              </a:spcBef>
            </a:pPr>
            <a:r>
              <a:rPr lang="lv-LV" sz="1100" dirty="0">
                <a:latin typeface="+mj-lt"/>
              </a:rPr>
              <a:t>Respondentu komentāri:</a:t>
            </a:r>
          </a:p>
          <a:p>
            <a:pPr marL="171450" indent="-171450">
              <a:spcBef>
                <a:spcPts val="300"/>
              </a:spcBef>
              <a:buFont typeface="Wingdings" panose="05000000000000000000" pitchFamily="2" charset="2"/>
              <a:buChar char="ü"/>
            </a:pPr>
            <a:r>
              <a:rPr lang="lv-LV" sz="1100" dirty="0">
                <a:latin typeface="+mj-lt"/>
              </a:rPr>
              <a:t>Vairāk rīkot informatīvos/izglītojošos seminārus un lekcijas par antidopinga jautājumiem (5 respondenti)</a:t>
            </a:r>
          </a:p>
          <a:p>
            <a:pPr marL="171450" indent="-171450">
              <a:spcBef>
                <a:spcPts val="300"/>
              </a:spcBef>
              <a:buFont typeface="Wingdings" panose="05000000000000000000" pitchFamily="2" charset="2"/>
              <a:buChar char="ü"/>
            </a:pPr>
            <a:r>
              <a:rPr lang="lv-LV" sz="1100" dirty="0">
                <a:latin typeface="+mj-lt"/>
              </a:rPr>
              <a:t>Kursi, ikgadējas apmācības par aizliegto vielu sarakstiem un īpašs akcents un jaunām iekļautām vielām.</a:t>
            </a:r>
          </a:p>
          <a:p>
            <a:pPr marL="171450" indent="-171450">
              <a:spcBef>
                <a:spcPts val="300"/>
              </a:spcBef>
              <a:buFont typeface="Wingdings" panose="05000000000000000000" pitchFamily="2" charset="2"/>
              <a:buChar char="ü"/>
            </a:pPr>
            <a:r>
              <a:rPr lang="lv-LV" sz="1100" dirty="0">
                <a:latin typeface="+mj-lt"/>
              </a:rPr>
              <a:t>Vairāk lekciju sporta nometnēs vai </a:t>
            </a:r>
            <a:r>
              <a:rPr lang="lv-LV" sz="1100" dirty="0" err="1">
                <a:latin typeface="+mj-lt"/>
              </a:rPr>
              <a:t>zoom</a:t>
            </a:r>
            <a:r>
              <a:rPr lang="lv-LV" sz="1100" dirty="0">
                <a:latin typeface="+mj-lt"/>
              </a:rPr>
              <a:t> platformā, kur visas sporta skolas un klubi tiktu informēti.</a:t>
            </a:r>
          </a:p>
          <a:p>
            <a:pPr marL="171450" indent="-171450">
              <a:spcBef>
                <a:spcPts val="300"/>
              </a:spcBef>
              <a:buFont typeface="Wingdings" panose="05000000000000000000" pitchFamily="2" charset="2"/>
              <a:buChar char="ü"/>
            </a:pPr>
            <a:r>
              <a:rPr lang="lv-LV" sz="1100" dirty="0">
                <a:latin typeface="+mj-lt"/>
              </a:rPr>
              <a:t>Rīkot lekcijas sporta skolās, lai izplatītu zināšanas.</a:t>
            </a:r>
          </a:p>
          <a:p>
            <a:pPr marL="171450" indent="-171450">
              <a:spcBef>
                <a:spcPts val="300"/>
              </a:spcBef>
              <a:buFont typeface="Wingdings" panose="05000000000000000000" pitchFamily="2" charset="2"/>
              <a:buChar char="ü"/>
            </a:pPr>
            <a:r>
              <a:rPr lang="lv-LV" sz="1100" dirty="0">
                <a:latin typeface="+mj-lt"/>
              </a:rPr>
              <a:t>Vairāk info par konkrētiem medikamentiem kuru drīkst kurus nē.... tikai reizi tāda info bija - Patiess sports.</a:t>
            </a:r>
          </a:p>
          <a:p>
            <a:pPr marL="171450" indent="-171450">
              <a:spcBef>
                <a:spcPts val="300"/>
              </a:spcBef>
              <a:buFont typeface="Wingdings" panose="05000000000000000000" pitchFamily="2" charset="2"/>
              <a:buChar char="ü"/>
            </a:pPr>
            <a:r>
              <a:rPr lang="lv-LV" sz="1100" dirty="0">
                <a:latin typeface="+mj-lt"/>
              </a:rPr>
              <a:t>Vairāk jauniešus informēt... bet ir pat dzirdēts, ka pieaudzis cilvēks nezina ko trenere dod - dzer visu ko dod, vai pat dzirdēts, ka potē... izglītot tieši par pārlieku uzticēšanos treneriem. Un arī vecākus vajag - tieši par dopinga sekām pēc karjeras beigām.</a:t>
            </a:r>
          </a:p>
          <a:p>
            <a:pPr marL="171450" indent="-171450">
              <a:spcBef>
                <a:spcPts val="300"/>
              </a:spcBef>
              <a:buFont typeface="Wingdings" panose="05000000000000000000" pitchFamily="2" charset="2"/>
              <a:buChar char="ü"/>
            </a:pPr>
            <a:r>
              <a:rPr lang="lv-LV" sz="1100" dirty="0">
                <a:latin typeface="+mj-lt"/>
              </a:rPr>
              <a:t>Veikt informatīvās lekcijas, veidot saprotamu sarakstu ar vielām vai metodēm, kuras nedrīkst izmantots</a:t>
            </a:r>
          </a:p>
          <a:p>
            <a:pPr marL="171450" indent="-171450">
              <a:spcBef>
                <a:spcPts val="300"/>
              </a:spcBef>
              <a:buFont typeface="Wingdings" panose="05000000000000000000" pitchFamily="2" charset="2"/>
              <a:buChar char="ü"/>
            </a:pPr>
            <a:r>
              <a:rPr lang="lv-LV" sz="1100" dirty="0">
                <a:latin typeface="+mj-lt"/>
              </a:rPr>
              <a:t>Vai ir iespēja veidot seminārus vai </a:t>
            </a:r>
            <a:r>
              <a:rPr lang="lv-LV" sz="1100" dirty="0" err="1">
                <a:latin typeface="+mj-lt"/>
              </a:rPr>
              <a:t>zoomus</a:t>
            </a:r>
            <a:r>
              <a:rPr lang="lv-LV" sz="1100" dirty="0">
                <a:latin typeface="+mj-lt"/>
              </a:rPr>
              <a:t>, kur pastāsta vairāk par šo tēmu un citām svarīgām tēmām profesionālajā sportā.</a:t>
            </a:r>
          </a:p>
          <a:p>
            <a:pPr marL="171450" indent="-171450">
              <a:spcBef>
                <a:spcPts val="300"/>
              </a:spcBef>
              <a:buFont typeface="Wingdings" panose="05000000000000000000" pitchFamily="2" charset="2"/>
              <a:buChar char="ü"/>
            </a:pPr>
            <a:r>
              <a:rPr lang="lv-LV" sz="1100" dirty="0">
                <a:latin typeface="+mj-lt"/>
              </a:rPr>
              <a:t>Vismaz LVS juridisko biedru organizācijām rosināt mājas lapās (periodiski arī sociālo tīklu kontos) iekļaut atsevišķu, pamanāmu sadaļu ar jau sagatavotiem, samērā viegli uztveramiem antidopinga materiāliem un noderīgām saitēm uz šīs tēmas resursiem.</a:t>
            </a:r>
          </a:p>
          <a:p>
            <a:pPr marL="171450" indent="-171450">
              <a:spcBef>
                <a:spcPts val="300"/>
              </a:spcBef>
              <a:buFont typeface="Wingdings" panose="05000000000000000000" pitchFamily="2" charset="2"/>
              <a:buChar char="ü"/>
            </a:pPr>
            <a:r>
              <a:rPr lang="lv-LV" sz="1100" dirty="0">
                <a:latin typeface="+mj-lt"/>
              </a:rPr>
              <a:t>Prezentācijas, video formātā ar audio, kas tiek nosūtītas treneriem, ko tālāk treneris rāda saviem audzēkņiem.</a:t>
            </a:r>
          </a:p>
          <a:p>
            <a:pPr marL="171450" indent="-171450">
              <a:spcBef>
                <a:spcPts val="300"/>
              </a:spcBef>
              <a:buFont typeface="Wingdings" panose="05000000000000000000" pitchFamily="2" charset="2"/>
              <a:buChar char="ü"/>
            </a:pPr>
            <a:r>
              <a:rPr lang="lv-LV" sz="1100" dirty="0">
                <a:latin typeface="+mj-lt"/>
              </a:rPr>
              <a:t>Beidziet muļļāt to dopingu.</a:t>
            </a:r>
          </a:p>
          <a:p>
            <a:pPr marL="171450" indent="-171450">
              <a:spcBef>
                <a:spcPts val="300"/>
              </a:spcBef>
              <a:buFont typeface="Wingdings" panose="05000000000000000000" pitchFamily="2" charset="2"/>
              <a:buChar char="ü"/>
            </a:pPr>
            <a:r>
              <a:rPr lang="lv-LV" sz="1100" dirty="0">
                <a:latin typeface="+mj-lt"/>
              </a:rPr>
              <a:t>Informatīvie pasākumi jauniešu sacensībās, ar uzsvaru uz to, kā sportot godīgi un tā gūt lielāku gandarījumu</a:t>
            </a:r>
          </a:p>
          <a:p>
            <a:pPr marL="171450" indent="-171450">
              <a:spcBef>
                <a:spcPts val="300"/>
              </a:spcBef>
              <a:buFont typeface="Wingdings" panose="05000000000000000000" pitchFamily="2" charset="2"/>
              <a:buChar char="ü"/>
            </a:pPr>
            <a:r>
              <a:rPr lang="lv-LV" sz="1100" dirty="0">
                <a:latin typeface="+mj-lt"/>
              </a:rPr>
              <a:t>Interaktīvākas lekcijas? Zūd fokuss klausoties</a:t>
            </a:r>
          </a:p>
          <a:p>
            <a:pPr marL="171450" indent="-171450">
              <a:spcBef>
                <a:spcPts val="300"/>
              </a:spcBef>
              <a:buFont typeface="Wingdings" panose="05000000000000000000" pitchFamily="2" charset="2"/>
              <a:buChar char="ü"/>
            </a:pPr>
            <a:r>
              <a:rPr lang="lv-LV" sz="1100" dirty="0">
                <a:latin typeface="+mj-lt"/>
              </a:rPr>
              <a:t>Ivans veic ļoti labu darbu, protams, ir grūti cīnīties ar cilvēku grupu, kas nav ieinteresēti, vai uzskata, ka antidopings viņus neskar. Jācenšas informāciju padarīt vēl pieejamāku. Vēl variants, ka līdzīgi, kā cīnās ar dzeršanu pie stūres - parāda situāciju un sekas.</a:t>
            </a:r>
          </a:p>
          <a:p>
            <a:pPr marL="171450" indent="-171450">
              <a:spcBef>
                <a:spcPts val="300"/>
              </a:spcBef>
              <a:buFont typeface="Wingdings" panose="05000000000000000000" pitchFamily="2" charset="2"/>
              <a:buChar char="ü"/>
            </a:pPr>
            <a:r>
              <a:rPr lang="lv-LV" sz="1100" dirty="0">
                <a:latin typeface="+mj-lt"/>
              </a:rPr>
              <a:t>Jauniešiem, kuriem nav sava sporta ārsta, ir grūti saprast-ko var, ko nevar, pat pie saaukstēšanās. Paveicas, ja ir zinošs ģimenes ārsts.</a:t>
            </a:r>
          </a:p>
          <a:p>
            <a:pPr marL="171450" indent="-171450">
              <a:spcBef>
                <a:spcPts val="300"/>
              </a:spcBef>
              <a:buFont typeface="Wingdings" panose="05000000000000000000" pitchFamily="2" charset="2"/>
              <a:buChar char="ü"/>
            </a:pPr>
            <a:r>
              <a:rPr lang="lv-LV" sz="1100" dirty="0">
                <a:latin typeface="+mj-lt"/>
              </a:rPr>
              <a:t>LVS, gadā reizi, visiem izlases kandidātiem sākot ar U16 grupu, varētu rīkot tikšanos ar antidopinga aģentūras pārstāvi. Kurš atgādinātu par dopinga analīzes procedūru un izstāstītu par jaunākajām aktualitātēm!</a:t>
            </a:r>
          </a:p>
          <a:p>
            <a:pPr marL="171450" indent="-171450">
              <a:spcBef>
                <a:spcPts val="300"/>
              </a:spcBef>
              <a:buFont typeface="Wingdings" panose="05000000000000000000" pitchFamily="2" charset="2"/>
              <a:buChar char="ü"/>
            </a:pPr>
            <a:r>
              <a:rPr lang="lv-LV" sz="1100" dirty="0">
                <a:latin typeface="+mj-lt"/>
              </a:rPr>
              <a:t>Obligāta dalība izglītojošā pasākumā par antidopingu</a:t>
            </a:r>
          </a:p>
          <a:p>
            <a:pPr marL="171450" indent="-171450">
              <a:spcBef>
                <a:spcPts val="300"/>
              </a:spcBef>
              <a:buFont typeface="Wingdings" panose="05000000000000000000" pitchFamily="2" charset="2"/>
              <a:buChar char="ü"/>
            </a:pPr>
            <a:r>
              <a:rPr lang="lv-LV" sz="1100" dirty="0">
                <a:latin typeface="+mj-lt"/>
              </a:rPr>
              <a:t>Pašlaik ir laba antidopinga izglītošana, iespējams pat pārspīlēta!</a:t>
            </a:r>
          </a:p>
          <a:p>
            <a:pPr marL="171450" indent="-171450">
              <a:spcBef>
                <a:spcPts val="300"/>
              </a:spcBef>
              <a:buFont typeface="Wingdings" panose="05000000000000000000" pitchFamily="2" charset="2"/>
              <a:buChar char="ü"/>
            </a:pPr>
            <a:r>
              <a:rPr lang="lv-LV" sz="1100" dirty="0">
                <a:latin typeface="+mj-lt"/>
              </a:rPr>
              <a:t>Piedāvāt abonēt Latvijas antidopinga biroja e-pasta vēstules, lai ikgadēji/ik mēnesi  tiktu saņemti jaunumi par dopinga lietošanas jautājumiem</a:t>
            </a:r>
          </a:p>
          <a:p>
            <a:pPr marL="1085850" lvl="2" indent="-171450">
              <a:spcBef>
                <a:spcPts val="300"/>
              </a:spcBef>
              <a:buFont typeface="Wingdings" panose="05000000000000000000" pitchFamily="2" charset="2"/>
              <a:buChar char="ü"/>
            </a:pPr>
            <a:r>
              <a:rPr lang="lv-LV" sz="1100" dirty="0">
                <a:latin typeface="+mj-lt"/>
              </a:rPr>
              <a:t>Piedāvāt bezmaksas seminārus visiem sportistiem, ne tikai izlases dalībniekiem.</a:t>
            </a:r>
          </a:p>
          <a:p>
            <a:pPr marL="1085850" lvl="2" indent="-171450">
              <a:spcBef>
                <a:spcPts val="300"/>
              </a:spcBef>
              <a:buFont typeface="Wingdings" panose="05000000000000000000" pitchFamily="2" charset="2"/>
              <a:buChar char="ü"/>
            </a:pPr>
            <a:r>
              <a:rPr lang="lv-LV" sz="1100" dirty="0">
                <a:latin typeface="+mj-lt"/>
              </a:rPr>
              <a:t>Semināri sadarbībā ar Antidopinga biroju un sporta veidu federācijām</a:t>
            </a:r>
          </a:p>
          <a:p>
            <a:pPr marL="1085850" lvl="2" indent="-171450">
              <a:spcBef>
                <a:spcPts val="300"/>
              </a:spcBef>
              <a:buFont typeface="Wingdings" panose="05000000000000000000" pitchFamily="2" charset="2"/>
              <a:buChar char="ü"/>
            </a:pPr>
            <a:r>
              <a:rPr lang="lv-LV" sz="1100" dirty="0">
                <a:latin typeface="+mj-lt"/>
              </a:rPr>
              <a:t>Vēl vairāk par to runāt publiski.</a:t>
            </a:r>
          </a:p>
          <a:p>
            <a:pPr marL="1085850" lvl="2" indent="-171450">
              <a:spcBef>
                <a:spcPts val="300"/>
              </a:spcBef>
              <a:buFont typeface="Wingdings" panose="05000000000000000000" pitchFamily="2" charset="2"/>
              <a:buChar char="ü"/>
            </a:pPr>
            <a:endParaRPr lang="lv-LV" sz="1100" dirty="0">
              <a:latin typeface="+mj-lt"/>
            </a:endParaRPr>
          </a:p>
          <a:p>
            <a:pPr marL="171450" indent="-171450">
              <a:spcBef>
                <a:spcPts val="300"/>
              </a:spcBef>
              <a:buFont typeface="Wingdings" panose="05000000000000000000" pitchFamily="2" charset="2"/>
              <a:buChar char="ü"/>
            </a:pPr>
            <a:endParaRPr lang="lv-LV" sz="1100" dirty="0">
              <a:latin typeface="+mj-lt"/>
            </a:endParaRPr>
          </a:p>
        </p:txBody>
      </p:sp>
      <p:sp>
        <p:nvSpPr>
          <p:cNvPr id="4" name="Title 1">
            <a:extLst>
              <a:ext uri="{FF2B5EF4-FFF2-40B4-BE49-F238E27FC236}">
                <a16:creationId xmlns:a16="http://schemas.microsoft.com/office/drawing/2014/main" id="{4A0CDE1E-93D2-D9AA-7861-1A6250461F26}"/>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7.5. Ieteikumi sportistu izglītošanai un informēšanai par antidopinga jautājumiem</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5" name="Slide Number Placeholder 1">
            <a:extLst>
              <a:ext uri="{FF2B5EF4-FFF2-40B4-BE49-F238E27FC236}">
                <a16:creationId xmlns:a16="http://schemas.microsoft.com/office/drawing/2014/main" id="{87238118-A072-53FE-A6FB-BD75A7A8F977}"/>
              </a:ext>
            </a:extLst>
          </p:cNvPr>
          <p:cNvSpPr txBox="1">
            <a:spLocks/>
          </p:cNvSpPr>
          <p:nvPr/>
        </p:nvSpPr>
        <p:spPr bwMode="auto">
          <a:xfrm>
            <a:off x="3394494" y="6402444"/>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5404726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4E8AEA0-ABF0-D195-044E-D7CD16F3A016}"/>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8. Uztura bagātinātāju lietošana</a:t>
            </a:r>
            <a:endParaRPr lang="en-GB" sz="2400" dirty="0">
              <a:solidFill>
                <a:srgbClr val="990033"/>
              </a:solidFill>
              <a:effectLst>
                <a:outerShdw blurRad="38100" dist="38100" dir="2700000" algn="tl">
                  <a:srgbClr val="C0C0C0"/>
                </a:outerShdw>
              </a:effectLst>
              <a:latin typeface="+mj-lt"/>
            </a:endParaRPr>
          </a:p>
        </p:txBody>
      </p:sp>
      <p:sp>
        <p:nvSpPr>
          <p:cNvPr id="6" name="Slide Number Placeholder 1">
            <a:extLst>
              <a:ext uri="{FF2B5EF4-FFF2-40B4-BE49-F238E27FC236}">
                <a16:creationId xmlns:a16="http://schemas.microsoft.com/office/drawing/2014/main" id="{139330C9-D12B-5459-1BAA-847D85F105F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1892938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3C9-1E81-1086-6C24-B4D8032ADB76}"/>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Uztura bagātinātāju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7696BFFE-C029-AC33-473B-AC44F9C7FA7F}"/>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Kurus no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uztura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bagātinātājiem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esat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lietojis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usi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pēdējo</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12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mēnešu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laikā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466C3501-EC34-32D6-0475-654B47E8AD26}"/>
              </a:ext>
            </a:extLst>
          </p:cNvPr>
          <p:cNvGraphicFramePr/>
          <p:nvPr>
            <p:extLst>
              <p:ext uri="{D42A27DB-BD31-4B8C-83A1-F6EECF244321}">
                <p14:modId xmlns:p14="http://schemas.microsoft.com/office/powerpoint/2010/main" val="235958197"/>
              </p:ext>
            </p:extLst>
          </p:nvPr>
        </p:nvGraphicFramePr>
        <p:xfrm>
          <a:off x="250164" y="1130064"/>
          <a:ext cx="7595388" cy="46855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2A31CF7-66AE-61EC-3245-D8657F9B7AEC}"/>
              </a:ext>
            </a:extLst>
          </p:cNvPr>
          <p:cNvSpPr txBox="1"/>
          <p:nvPr/>
        </p:nvSpPr>
        <p:spPr>
          <a:xfrm>
            <a:off x="3952482" y="6022809"/>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DE8616F9-BF52-67D3-0786-FC51E4458F9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39989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B5C15-E5EA-3A51-6822-03EB7B1CC718}"/>
              </a:ext>
            </a:extLst>
          </p:cNvPr>
          <p:cNvSpPr>
            <a:spLocks noChangeArrowheads="1"/>
          </p:cNvSpPr>
          <p:nvPr/>
        </p:nvSpPr>
        <p:spPr bwMode="auto">
          <a:xfrm>
            <a:off x="246889" y="356616"/>
            <a:ext cx="8668511" cy="5757540"/>
          </a:xfrm>
          <a:prstGeom prst="rect">
            <a:avLst/>
          </a:prstGeom>
          <a:noFill/>
          <a:ln w="9525">
            <a:noFill/>
            <a:miter lim="800000"/>
            <a:headEnd/>
            <a:tailEnd/>
          </a:ln>
        </p:spPr>
        <p:txBody>
          <a:bodyPr/>
          <a:lstStyle/>
          <a:p>
            <a:pPr marL="457200" indent="-457200" algn="just">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Saskaņā ar pētījuma rezultātiem:</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Uz dopinga kontroli pēdējo 12 mēnešu laikā ir aicināti 16% aptaujāto sportistu. Vienu reizi dopinga kontrole veikta 7% sportistu, 2-3 reizes 4%, 4-5 reizes 2%, savukārt 6 vai vairāk reizes tā veikta 3% pētījuma dalībnieku. Vidējais dopinga kontroļu skaits sportistu vidū, kuri vispār uz tām tikuši aicināti pēdējā gada laikā, sasniedz 2,9 reizes.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Dopinga kontrole ārpus sacensībām (piemēram, treniņā, treniņnometnē vai mājās) pēdējo 12 mēnešu laikā ir veikta vien 15 sportistiem jeb 5% no visas pētījuma izlases. Vidējais dopinga kontroļu skaits sportistu vidū, kuriem pēdējā gada laikā tās vispār ir veiktas, sasniedz 3,7 reizes.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Visā sportiskās karjeras laikā dopinga kontrole ir veikta  katram otrajam (48%) aptaujas dalībniekam. 1-2 reizes dopinga kontrole karjeras laikā veikta 10% sportistu, 3-5 reizes 15%, 6-10 reizes 14%, savukārt 11 vai vairāk reizes tā veikta 10% pētījuma dalībnieku. Vidējais dopinga kontroļu skaits sportistu vidū, kuriem vispār tā ir veikta, ir 8,6 reizes.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2025.g. rezultātus par dopinga kontroļu pieredzi nevar korekti salīdzināt ar 2019.g. aptaujas rezultātiem. Likumsakarīgi, ka visi dopinga kontroļu pieredzes rādītāji iepriekšējā aptaujā bija augstāki, jo toreiz tika aptaujāti, galvenokārt, elites sportisti. Šogad gandrīz pusei (47%) aptaujāto sportistu vispār vēl nav veikta dopinga kontrole.  2019.g. tādu bija tikai 13% respondentu.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Šogad 3% (+1% salīdzinājumā ar 2019.g.) aptaujāto sportistu apgalvoja, ka viņiem ir bijusi negatīva dopinga kontroles pieredze, kad viņiem radās šaubas par rezultātu pareizību, ticamību.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Biežāk minētais ieteikums dopinga kontroles sistēmas uzlabošanai bija aicinājums veikt dopinga kontroles biežāk, jo īpaši, Latvijas līmeņa sacensībās.</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Gandrīz puses (47%; -20% salīdzinājumā ar 2019.g.) aptaujāto sportistu vērtējumā  atrašanās vietas sistēmas (piemēram, ADAMS) ir nepieciešamas cīņai ar dopingu viņu  pārstāvētajā sporta veidā. Noraidošu attieksmi pārstāvēja 29% (+4% salīdzinājumā ar 2019.g.), vēl 24% (+16% salīdzinājumā ar 2019.g.) respondentu atturējās sniegt konkrētu atbildi par atrašanās vietas sistēmas nepieciešamību.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Pienākums ziņot par savu atrašanās vietu pašlaik ir 10% sportistu. Divām trešdaļām (65%) no viņiem ir pienākums </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par savu atrašanās vietu ziņot Latvijas Antidopinga birojam, 23% - pārstāvētā sporta veida starptautiskajai federācijai, 10% - citai organizācijai.</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Ar grūtībām informācijas sniegšanā par savu atrašanās vietu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17 sportisti jeb 55% no respondentiem, kuriem ir pienākums ziņot par savu atrašanās vietu.</a:t>
            </a:r>
          </a:p>
        </p:txBody>
      </p:sp>
    </p:spTree>
    <p:extLst>
      <p:ext uri="{BB962C8B-B14F-4D97-AF65-F5344CB8AC3E}">
        <p14:creationId xmlns:p14="http://schemas.microsoft.com/office/powerpoint/2010/main" val="23624509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A1AF97A-E288-98F0-A9E3-20D630AA7C1F}"/>
              </a:ext>
            </a:extLst>
          </p:cNvPr>
          <p:cNvGraphicFramePr/>
          <p:nvPr>
            <p:extLst>
              <p:ext uri="{D42A27DB-BD31-4B8C-83A1-F6EECF244321}">
                <p14:modId xmlns:p14="http://schemas.microsoft.com/office/powerpoint/2010/main" val="3434058202"/>
              </p:ext>
            </p:extLst>
          </p:nvPr>
        </p:nvGraphicFramePr>
        <p:xfrm>
          <a:off x="1115568" y="870495"/>
          <a:ext cx="7205472" cy="537485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52524536-FFBC-AE73-1EA8-72A6925419D0}"/>
              </a:ext>
            </a:extLst>
          </p:cNvPr>
          <p:cNvSpPr txBox="1">
            <a:spLocks/>
          </p:cNvSpPr>
          <p:nvPr/>
        </p:nvSpPr>
        <p:spPr>
          <a:xfrm>
            <a:off x="285751" y="106277"/>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Uztura bagātinātāju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4" name="Text Placeholder 4">
            <a:extLst>
              <a:ext uri="{FF2B5EF4-FFF2-40B4-BE49-F238E27FC236}">
                <a16:creationId xmlns:a16="http://schemas.microsoft.com/office/drawing/2014/main" id="{14E5A0CC-6BE8-2572-82D8-FF18E7954D3D}"/>
              </a:ext>
            </a:extLst>
          </p:cNvPr>
          <p:cNvSpPr txBox="1">
            <a:spLocks/>
          </p:cNvSpPr>
          <p:nvPr/>
        </p:nvSpPr>
        <p:spPr>
          <a:xfrm>
            <a:off x="406517" y="552394"/>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Kurus no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uztura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bagātinātājiem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esat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lietojis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usi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pēdējo</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12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mēnešu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laikā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63BA211F-799F-7EF9-E200-F5FF71080512}"/>
              </a:ext>
            </a:extLst>
          </p:cNvPr>
          <p:cNvSpPr txBox="1"/>
          <p:nvPr/>
        </p:nvSpPr>
        <p:spPr>
          <a:xfrm>
            <a:off x="6298008" y="6141681"/>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A06071D8-0FCB-FDAD-A953-98523AC911C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7981018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7F54-8831-3CBD-3D64-1221C7E19EA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Uztura bagātinātāju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4" name="Text Placeholder 4">
            <a:extLst>
              <a:ext uri="{FF2B5EF4-FFF2-40B4-BE49-F238E27FC236}">
                <a16:creationId xmlns:a16="http://schemas.microsoft.com/office/drawing/2014/main" id="{E3FAE4B8-4C37-D32F-CEDB-553A384A90FD}"/>
              </a:ext>
            </a:extLst>
          </p:cNvPr>
          <p:cNvSpPr txBox="1">
            <a:spLocks/>
          </p:cNvSpPr>
          <p:nvPr/>
        </p:nvSpPr>
        <p:spPr>
          <a:xfrm>
            <a:off x="406518" y="588969"/>
            <a:ext cx="4055754" cy="746055"/>
          </a:xfrm>
          <a:prstGeom prst="rect">
            <a:avLst/>
          </a:prstGeom>
        </p:spPr>
        <p:txBody>
          <a:bodyPr/>
          <a:lstStyle/>
          <a:p>
            <a:pPr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 ir lietojuši uztura bagātinātājus: </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Jūsu lietotajos uztura bagātinātājos ir pārbaudīta  sportā aizliegto vielu klātbūtne?</a:t>
            </a:r>
          </a:p>
        </p:txBody>
      </p:sp>
      <p:graphicFrame>
        <p:nvGraphicFramePr>
          <p:cNvPr id="5" name="Chart 4">
            <a:extLst>
              <a:ext uri="{FF2B5EF4-FFF2-40B4-BE49-F238E27FC236}">
                <a16:creationId xmlns:a16="http://schemas.microsoft.com/office/drawing/2014/main" id="{2D5AB1E4-0B13-BF27-2BE9-B8BD40A6E1C2}"/>
              </a:ext>
            </a:extLst>
          </p:cNvPr>
          <p:cNvGraphicFramePr/>
          <p:nvPr>
            <p:extLst>
              <p:ext uri="{D42A27DB-BD31-4B8C-83A1-F6EECF244321}">
                <p14:modId xmlns:p14="http://schemas.microsoft.com/office/powerpoint/2010/main" val="1283311076"/>
              </p:ext>
            </p:extLst>
          </p:nvPr>
        </p:nvGraphicFramePr>
        <p:xfrm>
          <a:off x="203454" y="1697518"/>
          <a:ext cx="4176521" cy="23014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7E7BC532-974E-0CE7-E0E2-FFB1B49BD70E}"/>
              </a:ext>
            </a:extLst>
          </p:cNvPr>
          <p:cNvSpPr txBox="1">
            <a:spLocks/>
          </p:cNvSpPr>
          <p:nvPr/>
        </p:nvSpPr>
        <p:spPr>
          <a:xfrm>
            <a:off x="5194926" y="588969"/>
            <a:ext cx="3780916" cy="534601"/>
          </a:xfrm>
          <a:prstGeom prst="rect">
            <a:avLst/>
          </a:prstGeom>
        </p:spPr>
        <p:txBody>
          <a:bodyPr/>
          <a:lstStyle/>
          <a:p>
            <a:pPr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 ir lietojuši uztura bagātinātājus: </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Kur Jūs iegādājāties Jūsu lietotos uztura bagātinātājus pēdējo gadu laikā?</a:t>
            </a:r>
          </a:p>
        </p:txBody>
      </p:sp>
      <p:graphicFrame>
        <p:nvGraphicFramePr>
          <p:cNvPr id="7" name="Chart 6">
            <a:extLst>
              <a:ext uri="{FF2B5EF4-FFF2-40B4-BE49-F238E27FC236}">
                <a16:creationId xmlns:a16="http://schemas.microsoft.com/office/drawing/2014/main" id="{B2980973-4C2E-CB0D-AFDA-9D2D3E288913}"/>
              </a:ext>
            </a:extLst>
          </p:cNvPr>
          <p:cNvGraphicFramePr/>
          <p:nvPr>
            <p:extLst>
              <p:ext uri="{D42A27DB-BD31-4B8C-83A1-F6EECF244321}">
                <p14:modId xmlns:p14="http://schemas.microsoft.com/office/powerpoint/2010/main" val="1811892085"/>
              </p:ext>
            </p:extLst>
          </p:nvPr>
        </p:nvGraphicFramePr>
        <p:xfrm>
          <a:off x="4636663" y="1399032"/>
          <a:ext cx="4432598" cy="380390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DED45DE-4FB3-54F6-E07F-BBF5B74E2521}"/>
              </a:ext>
            </a:extLst>
          </p:cNvPr>
          <p:cNvSpPr txBox="1"/>
          <p:nvPr/>
        </p:nvSpPr>
        <p:spPr>
          <a:xfrm>
            <a:off x="2286001" y="5730874"/>
            <a:ext cx="6035040" cy="246221"/>
          </a:xfrm>
          <a:prstGeom prst="rect">
            <a:avLst/>
          </a:prstGeom>
          <a:noFill/>
        </p:spPr>
        <p:txBody>
          <a:bodyPr wrap="square" rtlCol="0">
            <a:spAutoFit/>
          </a:bodyPr>
          <a:lstStyle/>
          <a:p>
            <a:r>
              <a:rPr lang="lv-LV" sz="1000" dirty="0"/>
              <a:t>Bāze: respondenti, kuri ir lietojuši uztura bagātinātājus, 2025: n= 302</a:t>
            </a:r>
          </a:p>
        </p:txBody>
      </p:sp>
      <p:sp>
        <p:nvSpPr>
          <p:cNvPr id="3" name="Slide Number Placeholder 1">
            <a:extLst>
              <a:ext uri="{FF2B5EF4-FFF2-40B4-BE49-F238E27FC236}">
                <a16:creationId xmlns:a16="http://schemas.microsoft.com/office/drawing/2014/main" id="{2ACB5EBA-CF2E-E5FE-329E-DC56558A2305}"/>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7317488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AC85-26BA-B146-94DF-5CCA5F67E101}"/>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Uztura bagātinātāju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061E0AA5-8A02-4522-110A-F1C772E2A9A5}"/>
              </a:ext>
            </a:extLst>
          </p:cNvPr>
          <p:cNvSpPr txBox="1">
            <a:spLocks/>
          </p:cNvSpPr>
          <p:nvPr/>
        </p:nvSpPr>
        <p:spPr>
          <a:xfrm>
            <a:off x="406518" y="588969"/>
            <a:ext cx="8673474" cy="380295"/>
          </a:xfrm>
          <a:prstGeom prst="rect">
            <a:avLst/>
          </a:prstGeom>
        </p:spPr>
        <p:txBody>
          <a:bodyPr/>
          <a:lstStyle/>
          <a:p>
            <a:pPr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 ir lietojuši uztura bagātinātājus: Vai Jūsu lietotajos uztura bagātinātājos ir pārbaudīta  sportā aizliegto vielu klātbūtne?</a:t>
            </a:r>
          </a:p>
        </p:txBody>
      </p:sp>
      <p:sp>
        <p:nvSpPr>
          <p:cNvPr id="4" name="TextBox 3">
            <a:extLst>
              <a:ext uri="{FF2B5EF4-FFF2-40B4-BE49-F238E27FC236}">
                <a16:creationId xmlns:a16="http://schemas.microsoft.com/office/drawing/2014/main" id="{79469BFF-0891-67F2-111A-7EA4390AFB2B}"/>
              </a:ext>
            </a:extLst>
          </p:cNvPr>
          <p:cNvSpPr txBox="1"/>
          <p:nvPr/>
        </p:nvSpPr>
        <p:spPr>
          <a:xfrm>
            <a:off x="4102710" y="6110008"/>
            <a:ext cx="3764172" cy="246221"/>
          </a:xfrm>
          <a:prstGeom prst="rect">
            <a:avLst/>
          </a:prstGeom>
          <a:noFill/>
        </p:spPr>
        <p:txBody>
          <a:bodyPr wrap="none" rtlCol="0">
            <a:spAutoFit/>
          </a:bodyPr>
          <a:lstStyle/>
          <a:p>
            <a:r>
              <a:rPr lang="lv-LV" sz="1000" dirty="0"/>
              <a:t>Bāze: respondenti, kuri ir lietojuši uztura bagātinātājus, 2024: n= 302</a:t>
            </a:r>
          </a:p>
        </p:txBody>
      </p:sp>
      <p:graphicFrame>
        <p:nvGraphicFramePr>
          <p:cNvPr id="5" name="Chart 4">
            <a:extLst>
              <a:ext uri="{FF2B5EF4-FFF2-40B4-BE49-F238E27FC236}">
                <a16:creationId xmlns:a16="http://schemas.microsoft.com/office/drawing/2014/main" id="{FE37B297-AE40-40EC-1588-548BBB8FCF00}"/>
              </a:ext>
            </a:extLst>
          </p:cNvPr>
          <p:cNvGraphicFramePr/>
          <p:nvPr>
            <p:extLst>
              <p:ext uri="{D42A27DB-BD31-4B8C-83A1-F6EECF244321}">
                <p14:modId xmlns:p14="http://schemas.microsoft.com/office/powerpoint/2010/main" val="1401216608"/>
              </p:ext>
            </p:extLst>
          </p:nvPr>
        </p:nvGraphicFramePr>
        <p:xfrm>
          <a:off x="1344405" y="1022312"/>
          <a:ext cx="7580139"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a:extLst>
              <a:ext uri="{FF2B5EF4-FFF2-40B4-BE49-F238E27FC236}">
                <a16:creationId xmlns:a16="http://schemas.microsoft.com/office/drawing/2014/main" id="{B0208688-BE3D-16F7-3C64-2C2E8CA5D49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7943021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EC5B-E945-9FE5-B9F1-DC0E7797CDFB}"/>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Uztura bagātinātāju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AC02BB57-4A02-1CB3-E5B5-5D13FE8F03D6}"/>
              </a:ext>
            </a:extLst>
          </p:cNvPr>
          <p:cNvSpPr txBox="1">
            <a:spLocks/>
          </p:cNvSpPr>
          <p:nvPr/>
        </p:nvSpPr>
        <p:spPr>
          <a:xfrm>
            <a:off x="406518" y="588969"/>
            <a:ext cx="8673474" cy="380295"/>
          </a:xfrm>
          <a:prstGeom prst="rect">
            <a:avLst/>
          </a:prstGeom>
        </p:spPr>
        <p:txBody>
          <a:bodyPr/>
          <a:lstStyle/>
          <a:p>
            <a:pPr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 ir lietojuši uztura bagātinātājus: Kur Jūs iegādājāties Jūsu lietotos uztura bagātinātājus pēdējo gadu laikā?</a:t>
            </a:r>
          </a:p>
        </p:txBody>
      </p:sp>
      <p:graphicFrame>
        <p:nvGraphicFramePr>
          <p:cNvPr id="4" name="Object 3">
            <a:extLst>
              <a:ext uri="{FF2B5EF4-FFF2-40B4-BE49-F238E27FC236}">
                <a16:creationId xmlns:a16="http://schemas.microsoft.com/office/drawing/2014/main" id="{F4904A20-0F51-8749-902F-6006D23FFC0E}"/>
              </a:ext>
            </a:extLst>
          </p:cNvPr>
          <p:cNvGraphicFramePr>
            <a:graphicFrameLocks noChangeAspect="1"/>
          </p:cNvGraphicFramePr>
          <p:nvPr>
            <p:extLst>
              <p:ext uri="{D42A27DB-BD31-4B8C-83A1-F6EECF244321}">
                <p14:modId xmlns:p14="http://schemas.microsoft.com/office/powerpoint/2010/main" val="1956735482"/>
              </p:ext>
            </p:extLst>
          </p:nvPr>
        </p:nvGraphicFramePr>
        <p:xfrm>
          <a:off x="993862" y="914400"/>
          <a:ext cx="8150138" cy="52029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9">
            <a:extLst>
              <a:ext uri="{FF2B5EF4-FFF2-40B4-BE49-F238E27FC236}">
                <a16:creationId xmlns:a16="http://schemas.microsoft.com/office/drawing/2014/main" id="{A696ADFA-18FE-EF00-CF73-9DA043356D9B}"/>
              </a:ext>
            </a:extLst>
          </p:cNvPr>
          <p:cNvSpPr txBox="1"/>
          <p:nvPr/>
        </p:nvSpPr>
        <p:spPr>
          <a:xfrm>
            <a:off x="1422729" y="1537853"/>
            <a:ext cx="101840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Dzimums</a:t>
            </a:r>
          </a:p>
        </p:txBody>
      </p:sp>
      <p:sp>
        <p:nvSpPr>
          <p:cNvPr id="6" name="TextBox 29">
            <a:extLst>
              <a:ext uri="{FF2B5EF4-FFF2-40B4-BE49-F238E27FC236}">
                <a16:creationId xmlns:a16="http://schemas.microsoft.com/office/drawing/2014/main" id="{512B59B0-F305-5119-0312-43541C7A587D}"/>
              </a:ext>
            </a:extLst>
          </p:cNvPr>
          <p:cNvSpPr txBox="1"/>
          <p:nvPr/>
        </p:nvSpPr>
        <p:spPr>
          <a:xfrm>
            <a:off x="1422728" y="2375269"/>
            <a:ext cx="101840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b="1" dirty="0" err="1">
                <a:solidFill>
                  <a:schemeClr val="tx2">
                    <a:lumMod val="75000"/>
                  </a:schemeClr>
                </a:solidFill>
              </a:rPr>
              <a:t>Vecums</a:t>
            </a:r>
            <a:endParaRPr lang="lv-LV" b="1" dirty="0">
              <a:solidFill>
                <a:schemeClr val="tx2">
                  <a:lumMod val="75000"/>
                </a:schemeClr>
              </a:solidFill>
            </a:endParaRPr>
          </a:p>
        </p:txBody>
      </p:sp>
      <p:sp>
        <p:nvSpPr>
          <p:cNvPr id="7" name="TextBox 29">
            <a:extLst>
              <a:ext uri="{FF2B5EF4-FFF2-40B4-BE49-F238E27FC236}">
                <a16:creationId xmlns:a16="http://schemas.microsoft.com/office/drawing/2014/main" id="{3A2DC1BD-1722-7151-24C1-EA4339C8B13A}"/>
              </a:ext>
            </a:extLst>
          </p:cNvPr>
          <p:cNvSpPr txBox="1"/>
          <p:nvPr/>
        </p:nvSpPr>
        <p:spPr>
          <a:xfrm>
            <a:off x="196618" y="3468340"/>
            <a:ext cx="2583159"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Dopinga kontrole pēdējo 12 mēnešu laikā:</a:t>
            </a:r>
          </a:p>
        </p:txBody>
      </p:sp>
      <p:sp>
        <p:nvSpPr>
          <p:cNvPr id="8" name="TextBox 29">
            <a:extLst>
              <a:ext uri="{FF2B5EF4-FFF2-40B4-BE49-F238E27FC236}">
                <a16:creationId xmlns:a16="http://schemas.microsoft.com/office/drawing/2014/main" id="{05893F1F-7AB6-3825-43E4-9C81BAA8647F}"/>
              </a:ext>
            </a:extLst>
          </p:cNvPr>
          <p:cNvSpPr txBox="1"/>
          <p:nvPr/>
        </p:nvSpPr>
        <p:spPr>
          <a:xfrm>
            <a:off x="590124" y="4244158"/>
            <a:ext cx="1851010"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Pārstāvētais sporta veids</a:t>
            </a:r>
          </a:p>
        </p:txBody>
      </p:sp>
      <p:sp>
        <p:nvSpPr>
          <p:cNvPr id="9" name="TextBox 8">
            <a:extLst>
              <a:ext uri="{FF2B5EF4-FFF2-40B4-BE49-F238E27FC236}">
                <a16:creationId xmlns:a16="http://schemas.microsoft.com/office/drawing/2014/main" id="{FA9EE6F6-99DF-F4DA-D063-BBFDDC206F65}"/>
              </a:ext>
            </a:extLst>
          </p:cNvPr>
          <p:cNvSpPr txBox="1"/>
          <p:nvPr/>
        </p:nvSpPr>
        <p:spPr>
          <a:xfrm>
            <a:off x="4066872" y="6133181"/>
            <a:ext cx="2401619" cy="246221"/>
          </a:xfrm>
          <a:prstGeom prst="rect">
            <a:avLst/>
          </a:prstGeom>
          <a:noFill/>
        </p:spPr>
        <p:txBody>
          <a:bodyPr wrap="none" rtlCol="0">
            <a:spAutoFit/>
          </a:bodyPr>
          <a:lstStyle/>
          <a:p>
            <a:r>
              <a:rPr lang="lv-LV" sz="1000" dirty="0"/>
              <a:t>Bāze: visi aptaujas dalībnieki, 2025: n= 311</a:t>
            </a:r>
          </a:p>
        </p:txBody>
      </p:sp>
      <p:sp>
        <p:nvSpPr>
          <p:cNvPr id="10" name="Slide Number Placeholder 1">
            <a:extLst>
              <a:ext uri="{FF2B5EF4-FFF2-40B4-BE49-F238E27FC236}">
                <a16:creationId xmlns:a16="http://schemas.microsoft.com/office/drawing/2014/main" id="{A596EBBC-F260-2B6A-06D0-D57D5EBC973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6308413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1474-AD99-BB30-F6BE-D15DE6A68667}"/>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Uztura bagātinātāju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015825F2-FCC3-B008-E1D7-453892142892}"/>
              </a:ext>
            </a:extLst>
          </p:cNvPr>
          <p:cNvSpPr txBox="1">
            <a:spLocks/>
          </p:cNvSpPr>
          <p:nvPr/>
        </p:nvSpPr>
        <p:spPr>
          <a:xfrm>
            <a:off x="362384" y="840106"/>
            <a:ext cx="3927739" cy="819208"/>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zināt, kur pārbaudīt Latvijā nopirktos medikamentus vai tie atļauti vai aizliegti lietošanai sportā? </a:t>
            </a:r>
          </a:p>
        </p:txBody>
      </p:sp>
      <p:graphicFrame>
        <p:nvGraphicFramePr>
          <p:cNvPr id="4" name="Chart 3">
            <a:extLst>
              <a:ext uri="{FF2B5EF4-FFF2-40B4-BE49-F238E27FC236}">
                <a16:creationId xmlns:a16="http://schemas.microsoft.com/office/drawing/2014/main" id="{15EBDF81-4862-FB78-61C4-2BCDEAA49A8B}"/>
              </a:ext>
            </a:extLst>
          </p:cNvPr>
          <p:cNvGraphicFramePr/>
          <p:nvPr>
            <p:extLst>
              <p:ext uri="{D42A27DB-BD31-4B8C-83A1-F6EECF244321}">
                <p14:modId xmlns:p14="http://schemas.microsoft.com/office/powerpoint/2010/main" val="3388419442"/>
              </p:ext>
            </p:extLst>
          </p:nvPr>
        </p:nvGraphicFramePr>
        <p:xfrm>
          <a:off x="132197" y="1539298"/>
          <a:ext cx="4412371" cy="36770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B6605DBC-B686-F1BF-F6AE-505A17958FCA}"/>
              </a:ext>
            </a:extLst>
          </p:cNvPr>
          <p:cNvSpPr txBox="1">
            <a:spLocks/>
          </p:cNvSpPr>
          <p:nvPr/>
        </p:nvSpPr>
        <p:spPr>
          <a:xfrm>
            <a:off x="4830752" y="837058"/>
            <a:ext cx="3927739" cy="819208"/>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zināt, kur pārbaudīt Latvijā nopirktos uztura bagātinātājus vai tie ir reģistrēti Pārtikas un veterinārajā dienestā (PVD)? </a:t>
            </a:r>
          </a:p>
        </p:txBody>
      </p:sp>
      <p:graphicFrame>
        <p:nvGraphicFramePr>
          <p:cNvPr id="6" name="Chart 5">
            <a:extLst>
              <a:ext uri="{FF2B5EF4-FFF2-40B4-BE49-F238E27FC236}">
                <a16:creationId xmlns:a16="http://schemas.microsoft.com/office/drawing/2014/main" id="{A5EEDD39-2B22-939C-1744-B13A0B6A1A33}"/>
              </a:ext>
            </a:extLst>
          </p:cNvPr>
          <p:cNvGraphicFramePr/>
          <p:nvPr>
            <p:extLst>
              <p:ext uri="{D42A27DB-BD31-4B8C-83A1-F6EECF244321}">
                <p14:modId xmlns:p14="http://schemas.microsoft.com/office/powerpoint/2010/main" val="182675329"/>
              </p:ext>
            </p:extLst>
          </p:nvPr>
        </p:nvGraphicFramePr>
        <p:xfrm>
          <a:off x="4600565" y="1536250"/>
          <a:ext cx="4412371" cy="3677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5D9E1C4-0FCA-4E67-5962-16846F35CD4C}"/>
              </a:ext>
            </a:extLst>
          </p:cNvPr>
          <p:cNvSpPr txBox="1"/>
          <p:nvPr/>
        </p:nvSpPr>
        <p:spPr>
          <a:xfrm>
            <a:off x="3309765" y="5090169"/>
            <a:ext cx="2401619" cy="246221"/>
          </a:xfrm>
          <a:prstGeom prst="rect">
            <a:avLst/>
          </a:prstGeom>
          <a:noFill/>
        </p:spPr>
        <p:txBody>
          <a:bodyPr wrap="none" rtlCol="0">
            <a:spAutoFit/>
          </a:bodyPr>
          <a:lstStyle/>
          <a:p>
            <a:r>
              <a:rPr lang="lv-LV" sz="1000" dirty="0"/>
              <a:t>Bāze: visi aptaujas dalībnieki, 2025: n= 311</a:t>
            </a:r>
          </a:p>
        </p:txBody>
      </p:sp>
      <p:sp>
        <p:nvSpPr>
          <p:cNvPr id="8" name="Slide Number Placeholder 1">
            <a:extLst>
              <a:ext uri="{FF2B5EF4-FFF2-40B4-BE49-F238E27FC236}">
                <a16:creationId xmlns:a16="http://schemas.microsoft.com/office/drawing/2014/main" id="{D4CEF7F2-29A3-D829-85F1-A16CEFEE9E4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7233343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28CD55C-70A7-9EF4-7425-47BC512F79AB}"/>
              </a:ext>
            </a:extLst>
          </p:cNvPr>
          <p:cNvGraphicFramePr/>
          <p:nvPr>
            <p:extLst>
              <p:ext uri="{D42A27DB-BD31-4B8C-83A1-F6EECF244321}">
                <p14:modId xmlns:p14="http://schemas.microsoft.com/office/powerpoint/2010/main" val="1487676473"/>
              </p:ext>
            </p:extLst>
          </p:nvPr>
        </p:nvGraphicFramePr>
        <p:xfrm>
          <a:off x="300774" y="1060704"/>
          <a:ext cx="4453128" cy="510257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4">
            <a:extLst>
              <a:ext uri="{FF2B5EF4-FFF2-40B4-BE49-F238E27FC236}">
                <a16:creationId xmlns:a16="http://schemas.microsoft.com/office/drawing/2014/main" id="{1634C8EB-0D66-44D6-46C3-734DD0500160}"/>
              </a:ext>
            </a:extLst>
          </p:cNvPr>
          <p:cNvSpPr txBox="1">
            <a:spLocks/>
          </p:cNvSpPr>
          <p:nvPr/>
        </p:nvSpPr>
        <p:spPr>
          <a:xfrm>
            <a:off x="1378179" y="614587"/>
            <a:ext cx="3192234" cy="446117"/>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Zina, kur pārbaudīt Latvijā nopirktos medikamentus vai tie atļauti vai aizliegti lietošanai sportā</a:t>
            </a:r>
          </a:p>
        </p:txBody>
      </p:sp>
      <p:sp>
        <p:nvSpPr>
          <p:cNvPr id="4" name="Title 1">
            <a:extLst>
              <a:ext uri="{FF2B5EF4-FFF2-40B4-BE49-F238E27FC236}">
                <a16:creationId xmlns:a16="http://schemas.microsoft.com/office/drawing/2014/main" id="{707949D1-9AB2-6C62-1F21-F828C698CAD8}"/>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Uztura bagātinātāju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graphicFrame>
        <p:nvGraphicFramePr>
          <p:cNvPr id="5" name="Chart 4">
            <a:extLst>
              <a:ext uri="{FF2B5EF4-FFF2-40B4-BE49-F238E27FC236}">
                <a16:creationId xmlns:a16="http://schemas.microsoft.com/office/drawing/2014/main" id="{8DE367B5-7049-FC02-0C9C-EDE2126EF0A8}"/>
              </a:ext>
            </a:extLst>
          </p:cNvPr>
          <p:cNvGraphicFramePr/>
          <p:nvPr>
            <p:extLst>
              <p:ext uri="{D42A27DB-BD31-4B8C-83A1-F6EECF244321}">
                <p14:modId xmlns:p14="http://schemas.microsoft.com/office/powerpoint/2010/main" val="2424572615"/>
              </p:ext>
            </p:extLst>
          </p:nvPr>
        </p:nvGraphicFramePr>
        <p:xfrm>
          <a:off x="4622838" y="1057656"/>
          <a:ext cx="4453128" cy="51025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A298F51B-371B-C9D7-08C7-71CD5B5B0F42}"/>
              </a:ext>
            </a:extLst>
          </p:cNvPr>
          <p:cNvSpPr txBox="1">
            <a:spLocks/>
          </p:cNvSpPr>
          <p:nvPr/>
        </p:nvSpPr>
        <p:spPr>
          <a:xfrm>
            <a:off x="5248656" y="611539"/>
            <a:ext cx="3643821" cy="446117"/>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Zina, kur pārbaudīt Latvijā nopirktos uztura bagātinātājus vai tie ir reģistrēti Pārtikas un veterinārajā dienestā (PVD)</a:t>
            </a:r>
          </a:p>
        </p:txBody>
      </p:sp>
      <p:sp>
        <p:nvSpPr>
          <p:cNvPr id="7" name="TextBox 6">
            <a:extLst>
              <a:ext uri="{FF2B5EF4-FFF2-40B4-BE49-F238E27FC236}">
                <a16:creationId xmlns:a16="http://schemas.microsoft.com/office/drawing/2014/main" id="{7B8B5822-790A-967D-C79F-0A9DD7BA7D2D}"/>
              </a:ext>
            </a:extLst>
          </p:cNvPr>
          <p:cNvSpPr txBox="1"/>
          <p:nvPr/>
        </p:nvSpPr>
        <p:spPr>
          <a:xfrm>
            <a:off x="3395816" y="6160234"/>
            <a:ext cx="2401619" cy="246221"/>
          </a:xfrm>
          <a:prstGeom prst="rect">
            <a:avLst/>
          </a:prstGeom>
          <a:noFill/>
        </p:spPr>
        <p:txBody>
          <a:bodyPr wrap="none" rtlCol="0">
            <a:spAutoFit/>
          </a:bodyPr>
          <a:lstStyle/>
          <a:p>
            <a:r>
              <a:rPr lang="lv-LV" sz="1000" dirty="0"/>
              <a:t>Bāze: visi aptaujas dalībnieki, 2025: n= 311</a:t>
            </a:r>
          </a:p>
        </p:txBody>
      </p:sp>
      <p:sp>
        <p:nvSpPr>
          <p:cNvPr id="8" name="Slide Number Placeholder 1">
            <a:extLst>
              <a:ext uri="{FF2B5EF4-FFF2-40B4-BE49-F238E27FC236}">
                <a16:creationId xmlns:a16="http://schemas.microsoft.com/office/drawing/2014/main" id="{392F200E-6BA2-5FBB-69E7-834C504FF1C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2782293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4BEF886-D164-A459-5815-A04042402756}"/>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9. Saskarsmes pieredze ar dopinga lietošanu sportā </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8902F040-50D8-D7BC-FA98-84F09FE0F93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7046291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B59A-B1FD-6AD2-BE38-154848C0585B}"/>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Dalības pieredze </a:t>
            </a:r>
            <a:r>
              <a:rPr lang="lv-LV" sz="2000" u="sng" dirty="0">
                <a:solidFill>
                  <a:srgbClr val="990033"/>
                </a:solidFill>
                <a:latin typeface="+mj-lt"/>
              </a:rPr>
              <a:t>nacionālā</a:t>
            </a:r>
            <a:r>
              <a:rPr lang="lv-LV" sz="2000" dirty="0">
                <a:solidFill>
                  <a:srgbClr val="990033"/>
                </a:solidFill>
                <a:latin typeface="+mj-lt"/>
              </a:rPr>
              <a:t> līmeņa sacensībās, kuru rezultātus varētu būt ietekmējusi dopinga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F5173CBB-6988-9EEC-3887-53099D7E45C0}"/>
              </a:ext>
            </a:extLst>
          </p:cNvPr>
          <p:cNvSpPr txBox="1">
            <a:spLocks/>
          </p:cNvSpPr>
          <p:nvPr/>
        </p:nvSpPr>
        <p:spPr>
          <a:xfrm>
            <a:off x="388229" y="889180"/>
            <a:ext cx="8569324" cy="554430"/>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usies</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200" b="0" i="0" u="sng" strike="noStrike" kern="1200" cap="none" spc="0" normalizeH="0" baseline="0" noProof="0" dirty="0">
                <a:ln>
                  <a:noFill/>
                </a:ln>
                <a:solidFill>
                  <a:schemeClr val="tx2">
                    <a:lumMod val="50000"/>
                  </a:schemeClr>
                </a:solidFill>
                <a:effectLst/>
                <a:uLnTx/>
                <a:uFillTx/>
                <a:latin typeface="+mn-lt"/>
                <a:ea typeface="+mn-ea"/>
                <a:cs typeface="+mn-cs"/>
              </a:rPr>
              <a:t>nacionālā</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līmeņa sacensībās, kurās dalībnieku rezultātus varētu būt ietekmējusi dopinga lietošana?</a:t>
            </a:r>
          </a:p>
        </p:txBody>
      </p:sp>
      <p:graphicFrame>
        <p:nvGraphicFramePr>
          <p:cNvPr id="4" name="Chart 3">
            <a:extLst>
              <a:ext uri="{FF2B5EF4-FFF2-40B4-BE49-F238E27FC236}">
                <a16:creationId xmlns:a16="http://schemas.microsoft.com/office/drawing/2014/main" id="{BD72040E-F384-7597-76C9-A394D39048CA}"/>
              </a:ext>
            </a:extLst>
          </p:cNvPr>
          <p:cNvGraphicFramePr/>
          <p:nvPr>
            <p:extLst>
              <p:ext uri="{D42A27DB-BD31-4B8C-83A1-F6EECF244321}">
                <p14:modId xmlns:p14="http://schemas.microsoft.com/office/powerpoint/2010/main" val="2269664093"/>
              </p:ext>
            </p:extLst>
          </p:nvPr>
        </p:nvGraphicFramePr>
        <p:xfrm>
          <a:off x="4258670" y="1862110"/>
          <a:ext cx="4386020" cy="3005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82C593A-51B2-65C1-8858-BAC0373DDF3B}"/>
              </a:ext>
            </a:extLst>
          </p:cNvPr>
          <p:cNvGraphicFramePr/>
          <p:nvPr/>
        </p:nvGraphicFramePr>
        <p:xfrm>
          <a:off x="388229" y="1443610"/>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07E258D-B664-F918-FDC7-05DB209DCCEE}"/>
              </a:ext>
            </a:extLst>
          </p:cNvPr>
          <p:cNvSpPr txBox="1"/>
          <p:nvPr/>
        </p:nvSpPr>
        <p:spPr>
          <a:xfrm>
            <a:off x="2887839" y="5120554"/>
            <a:ext cx="2401619" cy="246221"/>
          </a:xfrm>
          <a:prstGeom prst="rect">
            <a:avLst/>
          </a:prstGeom>
          <a:noFill/>
        </p:spPr>
        <p:txBody>
          <a:bodyPr wrap="none" rtlCol="0">
            <a:spAutoFit/>
          </a:bodyPr>
          <a:lstStyle/>
          <a:p>
            <a:r>
              <a:rPr lang="lv-LV" sz="1000" dirty="0"/>
              <a:t>Bāze: visi aptaujas dalībnieki, 2025: n= 311</a:t>
            </a:r>
          </a:p>
        </p:txBody>
      </p:sp>
      <p:sp>
        <p:nvSpPr>
          <p:cNvPr id="7" name="Slide Number Placeholder 1">
            <a:extLst>
              <a:ext uri="{FF2B5EF4-FFF2-40B4-BE49-F238E27FC236}">
                <a16:creationId xmlns:a16="http://schemas.microsoft.com/office/drawing/2014/main" id="{0981885C-CF79-1162-1349-9CDFC18B832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0439916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15CF-72A4-3A69-2310-91A97C943682}"/>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Dalības pieredze </a:t>
            </a:r>
            <a:r>
              <a:rPr lang="lv-LV" sz="2000" u="sng" dirty="0">
                <a:solidFill>
                  <a:srgbClr val="990033"/>
                </a:solidFill>
                <a:latin typeface="+mj-lt"/>
              </a:rPr>
              <a:t>nacionālā</a:t>
            </a:r>
            <a:r>
              <a:rPr lang="lv-LV" sz="2000" dirty="0">
                <a:solidFill>
                  <a:srgbClr val="990033"/>
                </a:solidFill>
                <a:latin typeface="+mj-lt"/>
              </a:rPr>
              <a:t> līmeņa sacensībās, kuru rezultātus varētu būt ietekmējusi dopinga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770215C9-3C3C-739F-6716-9A44EE30ECBA}"/>
              </a:ext>
            </a:extLst>
          </p:cNvPr>
          <p:cNvSpPr txBox="1">
            <a:spLocks/>
          </p:cNvSpPr>
          <p:nvPr/>
        </p:nvSpPr>
        <p:spPr>
          <a:xfrm>
            <a:off x="388228" y="852604"/>
            <a:ext cx="8755771" cy="317828"/>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a:t>
            </a:r>
            <a:r>
              <a:rPr kumimoji="0" lang="lv-LV" sz="1100" b="0" i="0" u="none" strike="noStrike" kern="1200" cap="none" spc="0" normalizeH="0" baseline="0" noProof="0" dirty="0" err="1">
                <a:ln>
                  <a:noFill/>
                </a:ln>
                <a:solidFill>
                  <a:schemeClr val="tx2">
                    <a:lumMod val="50000"/>
                  </a:schemeClr>
                </a:solidFill>
                <a:effectLst/>
                <a:uLnTx/>
                <a:uFillTx/>
                <a:latin typeface="+mn-lt"/>
                <a:ea typeface="+mn-ea"/>
                <a:cs typeface="+mn-cs"/>
              </a:rPr>
              <a:t>usies</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0" i="0" u="sng" strike="noStrike" kern="1200" cap="none" spc="0" normalizeH="0" baseline="0" noProof="0" dirty="0">
                <a:ln>
                  <a:noFill/>
                </a:ln>
                <a:solidFill>
                  <a:schemeClr val="tx2">
                    <a:lumMod val="50000"/>
                  </a:schemeClr>
                </a:solidFill>
                <a:effectLst/>
                <a:uLnTx/>
                <a:uFillTx/>
                <a:latin typeface="+mn-lt"/>
                <a:ea typeface="+mn-ea"/>
                <a:cs typeface="+mn-cs"/>
              </a:rPr>
              <a:t>nacionālā</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līmeņa sacensībās, kurās dalībnieku rezultātus varētu būt ietekmējusi dopinga lietošana?</a:t>
            </a:r>
          </a:p>
        </p:txBody>
      </p:sp>
      <p:graphicFrame>
        <p:nvGraphicFramePr>
          <p:cNvPr id="4" name="Chart 3">
            <a:extLst>
              <a:ext uri="{FF2B5EF4-FFF2-40B4-BE49-F238E27FC236}">
                <a16:creationId xmlns:a16="http://schemas.microsoft.com/office/drawing/2014/main" id="{7BF76A19-C606-7E43-9D60-C42007B5F57D}"/>
              </a:ext>
            </a:extLst>
          </p:cNvPr>
          <p:cNvGraphicFramePr/>
          <p:nvPr>
            <p:extLst>
              <p:ext uri="{D42A27DB-BD31-4B8C-83A1-F6EECF244321}">
                <p14:modId xmlns:p14="http://schemas.microsoft.com/office/powerpoint/2010/main" val="3735097704"/>
              </p:ext>
            </p:extLst>
          </p:nvPr>
        </p:nvGraphicFramePr>
        <p:xfrm>
          <a:off x="1070085" y="1186904"/>
          <a:ext cx="7668883" cy="4930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EA15D2C-C5AD-0631-11E9-2C09784DCB09}"/>
              </a:ext>
            </a:extLst>
          </p:cNvPr>
          <p:cNvSpPr txBox="1"/>
          <p:nvPr/>
        </p:nvSpPr>
        <p:spPr>
          <a:xfrm>
            <a:off x="4102710" y="6137440"/>
            <a:ext cx="2401619" cy="246221"/>
          </a:xfrm>
          <a:prstGeom prst="rect">
            <a:avLst/>
          </a:prstGeom>
          <a:noFill/>
        </p:spPr>
        <p:txBody>
          <a:bodyPr wrap="none" rtlCol="0">
            <a:spAutoFit/>
          </a:bodyPr>
          <a:lstStyle/>
          <a:p>
            <a:r>
              <a:rPr lang="lv-LV" sz="1000" dirty="0"/>
              <a:t>Bāze: visi aptaujas dalībnieki, 2025: n= 311</a:t>
            </a:r>
          </a:p>
        </p:txBody>
      </p:sp>
      <p:sp>
        <p:nvSpPr>
          <p:cNvPr id="6" name="Slide Number Placeholder 1">
            <a:extLst>
              <a:ext uri="{FF2B5EF4-FFF2-40B4-BE49-F238E27FC236}">
                <a16:creationId xmlns:a16="http://schemas.microsoft.com/office/drawing/2014/main" id="{94F3F25F-1CB7-3155-F2A3-A47C38C27A7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024290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087A-811A-AEDF-E39F-9381A911E493}"/>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Dalības pieredze </a:t>
            </a:r>
            <a:r>
              <a:rPr lang="lv-LV" sz="2000" u="sng" dirty="0">
                <a:solidFill>
                  <a:srgbClr val="990033"/>
                </a:solidFill>
                <a:latin typeface="+mj-lt"/>
              </a:rPr>
              <a:t>starptautiska</a:t>
            </a:r>
            <a:r>
              <a:rPr lang="lv-LV" sz="2000" dirty="0">
                <a:solidFill>
                  <a:srgbClr val="990033"/>
                </a:solidFill>
                <a:latin typeface="+mj-lt"/>
              </a:rPr>
              <a:t> līmeņa sacensībās, kuru rezultātus varētu būt ietekmējusi dopinga lietošana</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4F4D09EF-B87E-02DC-A670-8DDA6C0B0E06}"/>
              </a:ext>
            </a:extLst>
          </p:cNvPr>
          <p:cNvSpPr txBox="1">
            <a:spLocks/>
          </p:cNvSpPr>
          <p:nvPr/>
        </p:nvSpPr>
        <p:spPr>
          <a:xfrm>
            <a:off x="388229" y="889180"/>
            <a:ext cx="8569324" cy="554430"/>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pēdējo 12 mēnešu laikā esat piedalījies/-</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usies</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200" b="0" i="0" u="sng" strike="noStrike" kern="1200" cap="none" spc="0" normalizeH="0" baseline="0" noProof="0" dirty="0">
                <a:ln>
                  <a:noFill/>
                </a:ln>
                <a:solidFill>
                  <a:schemeClr val="tx2">
                    <a:lumMod val="50000"/>
                  </a:schemeClr>
                </a:solidFill>
                <a:effectLst/>
                <a:uLnTx/>
                <a:uFillTx/>
                <a:latin typeface="+mn-lt"/>
                <a:ea typeface="+mn-ea"/>
                <a:cs typeface="+mn-cs"/>
              </a:rPr>
              <a:t>starptautiska</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līmeņa sacensībās, kurās dalībnieku rezultātus varētu būt ietekmējusi dopinga lietošana?</a:t>
            </a:r>
          </a:p>
        </p:txBody>
      </p:sp>
      <p:graphicFrame>
        <p:nvGraphicFramePr>
          <p:cNvPr id="4" name="Chart 3">
            <a:extLst>
              <a:ext uri="{FF2B5EF4-FFF2-40B4-BE49-F238E27FC236}">
                <a16:creationId xmlns:a16="http://schemas.microsoft.com/office/drawing/2014/main" id="{0B68A7DB-8407-3640-0AFF-7B26BAEC9599}"/>
              </a:ext>
            </a:extLst>
          </p:cNvPr>
          <p:cNvGraphicFramePr/>
          <p:nvPr>
            <p:extLst>
              <p:ext uri="{D42A27DB-BD31-4B8C-83A1-F6EECF244321}">
                <p14:modId xmlns:p14="http://schemas.microsoft.com/office/powerpoint/2010/main" val="153462697"/>
              </p:ext>
            </p:extLst>
          </p:nvPr>
        </p:nvGraphicFramePr>
        <p:xfrm>
          <a:off x="4258670" y="1862110"/>
          <a:ext cx="4386020" cy="3005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6B5735C-2885-B7B9-3EEC-6F2CE4782477}"/>
              </a:ext>
            </a:extLst>
          </p:cNvPr>
          <p:cNvGraphicFramePr/>
          <p:nvPr/>
        </p:nvGraphicFramePr>
        <p:xfrm>
          <a:off x="388229" y="1443610"/>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650FC28-797F-117F-8B7D-7286D66D833F}"/>
              </a:ext>
            </a:extLst>
          </p:cNvPr>
          <p:cNvSpPr txBox="1"/>
          <p:nvPr/>
        </p:nvSpPr>
        <p:spPr>
          <a:xfrm>
            <a:off x="2887839" y="5120554"/>
            <a:ext cx="2401619" cy="246221"/>
          </a:xfrm>
          <a:prstGeom prst="rect">
            <a:avLst/>
          </a:prstGeom>
          <a:noFill/>
        </p:spPr>
        <p:txBody>
          <a:bodyPr wrap="none" rtlCol="0">
            <a:spAutoFit/>
          </a:bodyPr>
          <a:lstStyle/>
          <a:p>
            <a:r>
              <a:rPr lang="lv-LV" sz="1000" dirty="0"/>
              <a:t>Bāze: visi aptaujas dalībnieki, 2025: n= 311</a:t>
            </a:r>
          </a:p>
        </p:txBody>
      </p:sp>
      <p:sp>
        <p:nvSpPr>
          <p:cNvPr id="7" name="Slide Number Placeholder 1">
            <a:extLst>
              <a:ext uri="{FF2B5EF4-FFF2-40B4-BE49-F238E27FC236}">
                <a16:creationId xmlns:a16="http://schemas.microsoft.com/office/drawing/2014/main" id="{ADF8D7E6-AE0D-78D7-42D2-C62BEC1E4005}"/>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751409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7A5349DA682D71459F65987774ADC839" ma:contentTypeVersion="19" ma:contentTypeDescription="Izveidot jaunu dokumentu." ma:contentTypeScope="" ma:versionID="5660aab3f6c0ca25b7f46b8f31a7d539">
  <xsd:schema xmlns:xsd="http://www.w3.org/2001/XMLSchema" xmlns:xs="http://www.w3.org/2001/XMLSchema" xmlns:p="http://schemas.microsoft.com/office/2006/metadata/properties" xmlns:ns2="cd72f480-ad49-4ca5-b9fb-b383de9c0d55" xmlns:ns3="fcc4b0d5-f93d-4bb2-8b48-0644f5855e83" targetNamespace="http://schemas.microsoft.com/office/2006/metadata/properties" ma:root="true" ma:fieldsID="720475bf27ab34b29f0f729deaedca37" ns2:_="" ns3:_="">
    <xsd:import namespace="cd72f480-ad49-4ca5-b9fb-b383de9c0d55"/>
    <xsd:import namespace="fcc4b0d5-f93d-4bb2-8b48-0644f5855e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2f480-ad49-4ca5-b9fb-b383de9c0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ttēlu atzīmes" ma:readOnly="false" ma:fieldId="{5cf76f15-5ced-4ddc-b409-7134ff3c332f}" ma:taxonomyMulti="true" ma:sspId="70cde18c-294e-4b99-9172-39c91b0318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c4b0d5-f93d-4bb2-8b48-0644f5855e83" elementFormDefault="qualified">
    <xsd:import namespace="http://schemas.microsoft.com/office/2006/documentManagement/types"/>
    <xsd:import namespace="http://schemas.microsoft.com/office/infopath/2007/PartnerControls"/>
    <xsd:element name="SharedWithUsers" ma:index="1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Koplietots ar: detalizēti" ma:internalName="SharedWithDetails" ma:readOnly="true">
      <xsd:simpleType>
        <xsd:restriction base="dms:Note">
          <xsd:maxLength value="255"/>
        </xsd:restriction>
      </xsd:simpleType>
    </xsd:element>
    <xsd:element name="TaxCatchAll" ma:index="24" nillable="true" ma:displayName="Taxonomy Catch All Column" ma:hidden="true" ma:list="{7efe8483-328f-40ed-9a38-36daaacc92a0}" ma:internalName="TaxCatchAll" ma:showField="CatchAllData" ma:web="fcc4b0d5-f93d-4bb2-8b48-0644f5855e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72f480-ad49-4ca5-b9fb-b383de9c0d55">
      <Terms xmlns="http://schemas.microsoft.com/office/infopath/2007/PartnerControls"/>
    </lcf76f155ced4ddcb4097134ff3c332f>
    <_Flow_SignoffStatus xmlns="cd72f480-ad49-4ca5-b9fb-b383de9c0d55" xsi:nil="true"/>
    <TaxCatchAll xmlns="fcc4b0d5-f93d-4bb2-8b48-0644f5855e83" xsi:nil="true"/>
  </documentManagement>
</p:properties>
</file>

<file path=customXml/itemProps1.xml><?xml version="1.0" encoding="utf-8"?>
<ds:datastoreItem xmlns:ds="http://schemas.openxmlformats.org/officeDocument/2006/customXml" ds:itemID="{62D61700-01AD-4FB9-88A5-A8129C53D87B}"/>
</file>

<file path=customXml/itemProps2.xml><?xml version="1.0" encoding="utf-8"?>
<ds:datastoreItem xmlns:ds="http://schemas.openxmlformats.org/officeDocument/2006/customXml" ds:itemID="{90878620-09C9-45FE-9782-FC3523F59DCA}"/>
</file>

<file path=customXml/itemProps3.xml><?xml version="1.0" encoding="utf-8"?>
<ds:datastoreItem xmlns:ds="http://schemas.openxmlformats.org/officeDocument/2006/customXml" ds:itemID="{0FA6987B-670E-4D96-AE33-668345813752}"/>
</file>

<file path=docProps/app.xml><?xml version="1.0" encoding="utf-8"?>
<Properties xmlns="http://schemas.openxmlformats.org/officeDocument/2006/extended-properties" xmlns:vt="http://schemas.openxmlformats.org/officeDocument/2006/docPropsVTypes">
  <Template>Office 2013 - 2022 Theme</Template>
  <TotalTime>6124</TotalTime>
  <Words>11000</Words>
  <Application>Microsoft Office PowerPoint</Application>
  <PresentationFormat>On-screen Show (4:3)</PresentationFormat>
  <Paragraphs>947</Paragraphs>
  <Slides>123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30" baseType="lpstr">
      <vt:lpstr>Arial</vt:lpstr>
      <vt:lpstr>Calibri</vt:lpstr>
      <vt:lpstr>Calibri Light</vt:lpstr>
      <vt:lpstr>Times New Roman</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Oskars Zalāns</dc:creator>
  <cp:lastModifiedBy>Oskars Zalāns</cp:lastModifiedBy>
  <cp:revision>66</cp:revision>
  <dcterms:created xsi:type="dcterms:W3CDTF">2025-01-19T13:27:36Z</dcterms:created>
  <dcterms:modified xsi:type="dcterms:W3CDTF">2025-01-31T09:47:05Z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0x0101007A5349DA682D71459F65987774ADC839</vt:lpwstr>
  </property>
</Properties>
</file>