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4.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3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3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33.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drawings/drawing5.xml" ContentType="application/vnd.openxmlformats-officedocument.drawingml.chartshapes+xml"/>
  <Override PartName="/ppt/notesSlides/notesSlide34.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37.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38.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39.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44.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45.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46.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47.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10.xml" ContentType="application/vnd.openxmlformats-officedocument.drawingml.chartshapes+xml"/>
  <Override PartName="/ppt/notesSlides/notesSlide48.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11.xml" ContentType="application/vnd.openxmlformats-officedocument.drawingml.chartshapes+xml"/>
  <Override PartName="/ppt/notesSlides/notesSlide49.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12.xml" ContentType="application/vnd.openxmlformats-officedocument.drawingml.chartshapes+xml"/>
  <Override PartName="/ppt/notesSlides/notesSlide50.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51.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13.xml" ContentType="application/vnd.openxmlformats-officedocument.drawingml.chartshapes+xml"/>
  <Override PartName="/ppt/notesSlides/notesSlide52.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drawings/drawing14.xml" ContentType="application/vnd.openxmlformats-officedocument.drawingml.chartshapes+xml"/>
  <Override PartName="/ppt/notesSlides/notesSlide53.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drawings/drawing15.xml" ContentType="application/vnd.openxmlformats-officedocument.drawingml.chartshapes+xml"/>
  <Override PartName="/ppt/notesSlides/notesSlide54.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55.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drawings/drawing16.xml" ContentType="application/vnd.openxmlformats-officedocument.drawingml.chartshapes+xml"/>
  <Override PartName="/ppt/notesSlides/notesSlide56.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drawings/drawing17.xml" ContentType="application/vnd.openxmlformats-officedocument.drawingml.chartshapes+xml"/>
  <Override PartName="/ppt/notesSlides/notesSlide57.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notesSlides/notesSlide58.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18.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62.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63.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notesSlides/notesSlide64.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notesSlides/notesSlide65.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66.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67.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drawings/drawing19.xml" ContentType="application/vnd.openxmlformats-officedocument.drawingml.chartshapes+xml"/>
  <Override PartName="/ppt/notesSlides/notesSlide68.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02"/>
  </p:notesMasterIdLst>
  <p:sldIdLst>
    <p:sldId id="256" r:id="rId5"/>
    <p:sldId id="259" r:id="rId6"/>
    <p:sldId id="934" r:id="rId7"/>
    <p:sldId id="809" r:id="rId8"/>
    <p:sldId id="903" r:id="rId9"/>
    <p:sldId id="904" r:id="rId10"/>
    <p:sldId id="906" r:id="rId11"/>
    <p:sldId id="935" r:id="rId12"/>
    <p:sldId id="936" r:id="rId13"/>
    <p:sldId id="939" r:id="rId14"/>
    <p:sldId id="299" r:id="rId15"/>
    <p:sldId id="926" r:id="rId16"/>
    <p:sldId id="381" r:id="rId17"/>
    <p:sldId id="864" r:id="rId18"/>
    <p:sldId id="865" r:id="rId19"/>
    <p:sldId id="866" r:id="rId20"/>
    <p:sldId id="927" r:id="rId21"/>
    <p:sldId id="867" r:id="rId22"/>
    <p:sldId id="869" r:id="rId23"/>
    <p:sldId id="870" r:id="rId24"/>
    <p:sldId id="871" r:id="rId25"/>
    <p:sldId id="872" r:id="rId26"/>
    <p:sldId id="908" r:id="rId27"/>
    <p:sldId id="874" r:id="rId28"/>
    <p:sldId id="899" r:id="rId29"/>
    <p:sldId id="928" r:id="rId30"/>
    <p:sldId id="875" r:id="rId31"/>
    <p:sldId id="909" r:id="rId32"/>
    <p:sldId id="876" r:id="rId33"/>
    <p:sldId id="910" r:id="rId34"/>
    <p:sldId id="877" r:id="rId35"/>
    <p:sldId id="911" r:id="rId36"/>
    <p:sldId id="878" r:id="rId37"/>
    <p:sldId id="912" r:id="rId38"/>
    <p:sldId id="879" r:id="rId39"/>
    <p:sldId id="913" r:id="rId40"/>
    <p:sldId id="880" r:id="rId41"/>
    <p:sldId id="914" r:id="rId42"/>
    <p:sldId id="915" r:id="rId43"/>
    <p:sldId id="882" r:id="rId44"/>
    <p:sldId id="900" r:id="rId45"/>
    <p:sldId id="901" r:id="rId46"/>
    <p:sldId id="929" r:id="rId47"/>
    <p:sldId id="883" r:id="rId48"/>
    <p:sldId id="916" r:id="rId49"/>
    <p:sldId id="884" r:id="rId50"/>
    <p:sldId id="917" r:id="rId51"/>
    <p:sldId id="885" r:id="rId52"/>
    <p:sldId id="886" r:id="rId53"/>
    <p:sldId id="930" r:id="rId54"/>
    <p:sldId id="887" r:id="rId55"/>
    <p:sldId id="942" r:id="rId56"/>
    <p:sldId id="855" r:id="rId57"/>
    <p:sldId id="951" r:id="rId58"/>
    <p:sldId id="953" r:id="rId59"/>
    <p:sldId id="954" r:id="rId60"/>
    <p:sldId id="955" r:id="rId61"/>
    <p:sldId id="888" r:id="rId62"/>
    <p:sldId id="856" r:id="rId63"/>
    <p:sldId id="889" r:id="rId64"/>
    <p:sldId id="857" r:id="rId65"/>
    <p:sldId id="918" r:id="rId66"/>
    <p:sldId id="947" r:id="rId67"/>
    <p:sldId id="948" r:id="rId68"/>
    <p:sldId id="858" r:id="rId69"/>
    <p:sldId id="919" r:id="rId70"/>
    <p:sldId id="949" r:id="rId71"/>
    <p:sldId id="950" r:id="rId72"/>
    <p:sldId id="931" r:id="rId73"/>
    <p:sldId id="890" r:id="rId74"/>
    <p:sldId id="920" r:id="rId75"/>
    <p:sldId id="921" r:id="rId76"/>
    <p:sldId id="891" r:id="rId77"/>
    <p:sldId id="922" r:id="rId78"/>
    <p:sldId id="902" r:id="rId79"/>
    <p:sldId id="892" r:id="rId80"/>
    <p:sldId id="893" r:id="rId81"/>
    <p:sldId id="923" r:id="rId82"/>
    <p:sldId id="932" r:id="rId83"/>
    <p:sldId id="894" r:id="rId84"/>
    <p:sldId id="895" r:id="rId85"/>
    <p:sldId id="924" r:id="rId86"/>
    <p:sldId id="896" r:id="rId87"/>
    <p:sldId id="925" r:id="rId88"/>
    <p:sldId id="265" r:id="rId89"/>
    <p:sldId id="941" r:id="rId90"/>
    <p:sldId id="940" r:id="rId91"/>
    <p:sldId id="348" r:id="rId92"/>
    <p:sldId id="859" r:id="rId93"/>
    <p:sldId id="860" r:id="rId94"/>
    <p:sldId id="861" r:id="rId95"/>
    <p:sldId id="862" r:id="rId96"/>
    <p:sldId id="863" r:id="rId97"/>
    <p:sldId id="937" r:id="rId98"/>
    <p:sldId id="938" r:id="rId99"/>
    <p:sldId id="268" r:id="rId100"/>
    <p:sldId id="269" r:id="rId101"/>
  </p:sldIdLst>
  <p:sldSz cx="9144000" cy="6858000" type="screen4x3"/>
  <p:notesSz cx="6799263" cy="99298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a Daila Zīriņa" initials="IDZ" lastIdx="2" clrIdx="0">
    <p:extLst>
      <p:ext uri="{19B8F6BF-5375-455C-9EA6-DF929625EA0E}">
        <p15:presenceInfo xmlns:p15="http://schemas.microsoft.com/office/powerpoint/2012/main" userId="S-1-5-21-57989841-1606980848-725345543-4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4A9"/>
    <a:srgbClr val="9BC1BC"/>
    <a:srgbClr val="8EC0C4"/>
    <a:srgbClr val="ED6A5A"/>
    <a:srgbClr val="58A618"/>
    <a:srgbClr val="002664"/>
    <a:srgbClr val="003E7E"/>
    <a:srgbClr val="B2E1F3"/>
    <a:srgbClr val="DAECC2"/>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59" autoAdjust="0"/>
    <p:restoredTop sz="95879" autoAdjust="0"/>
  </p:normalViewPr>
  <p:slideViewPr>
    <p:cSldViewPr>
      <p:cViewPr varScale="1">
        <p:scale>
          <a:sx n="109" d="100"/>
          <a:sy n="109" d="100"/>
        </p:scale>
        <p:origin x="12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36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61.xml"/></Relationships>
</file>

<file path=ppt/charts/_rels/chart7.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server-1\SKDS\SKDS\Diana_Kalnina\Projekti_2019\Antidopings%20Sportisti\Rez\antidopings_grafiki_sportisti.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215596001319508"/>
          <c:w val="0.49400544743227853"/>
          <c:h val="0.71536307961504808"/>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F321-4280-90B4-9BF1AD300351}"/>
              </c:ext>
            </c:extLst>
          </c:dPt>
          <c:dPt>
            <c:idx val="1"/>
            <c:bubble3D val="0"/>
            <c:spPr>
              <a:solidFill>
                <a:srgbClr val="5CA4A9"/>
              </a:solidFill>
            </c:spPr>
            <c:extLst>
              <c:ext xmlns:c16="http://schemas.microsoft.com/office/drawing/2014/chart" uri="{C3380CC4-5D6E-409C-BE32-E72D297353CC}">
                <c16:uniqueId val="{00000003-F321-4280-90B4-9BF1AD300351}"/>
              </c:ext>
            </c:extLst>
          </c:dPt>
          <c:dPt>
            <c:idx val="2"/>
            <c:bubble3D val="0"/>
            <c:spPr>
              <a:solidFill>
                <a:schemeClr val="bg1">
                  <a:lumMod val="75000"/>
                </a:schemeClr>
              </a:solidFill>
            </c:spPr>
            <c:extLst>
              <c:ext xmlns:c16="http://schemas.microsoft.com/office/drawing/2014/chart" uri="{C3380CC4-5D6E-409C-BE32-E72D297353CC}">
                <c16:uniqueId val="{00000005-F321-4280-90B4-9BF1AD300351}"/>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Dati!$B$3:$B$5</c:f>
              <c:strCache>
                <c:ptCount val="3"/>
                <c:pt idx="0">
                  <c:v>Jā</c:v>
                </c:pt>
                <c:pt idx="1">
                  <c:v>Nē</c:v>
                </c:pt>
                <c:pt idx="2">
                  <c:v>Grūti pateikt</c:v>
                </c:pt>
              </c:strCache>
            </c:strRef>
          </c:cat>
          <c:val>
            <c:numRef>
              <c:f>Dati!$C$3:$C$5</c:f>
              <c:numCache>
                <c:formatCode>0</c:formatCode>
                <c:ptCount val="3"/>
                <c:pt idx="0">
                  <c:v>80.281690140845072</c:v>
                </c:pt>
                <c:pt idx="1">
                  <c:v>19.014084507042252</c:v>
                </c:pt>
                <c:pt idx="2">
                  <c:v>0.70422535211267601</c:v>
                </c:pt>
              </c:numCache>
            </c:numRef>
          </c:val>
          <c:extLst>
            <c:ext xmlns:c16="http://schemas.microsoft.com/office/drawing/2014/chart" uri="{C3380CC4-5D6E-409C-BE32-E72D297353CC}">
              <c16:uniqueId val="{00000008-F321-4280-90B4-9BF1AD30035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5124296788076435"/>
          <c:y val="0.1030895307960922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1868791520677141E-2"/>
          <c:y val="1.5861542948157122E-2"/>
          <c:w val="0.95253111303670757"/>
          <c:h val="0.78523430626685609"/>
        </c:manualLayout>
      </c:layout>
      <c:barChart>
        <c:barDir val="col"/>
        <c:grouping val="clustered"/>
        <c:varyColors val="0"/>
        <c:ser>
          <c:idx val="0"/>
          <c:order val="0"/>
          <c:spPr>
            <a:solidFill>
              <a:srgbClr val="5CA4A9"/>
            </a:solidFill>
          </c:spPr>
          <c:invertIfNegative val="0"/>
          <c:dPt>
            <c:idx val="19"/>
            <c:invertIfNegative val="0"/>
            <c:bubble3D val="0"/>
            <c:spPr>
              <a:solidFill>
                <a:srgbClr val="9BC1BC"/>
              </a:solidFill>
            </c:spPr>
            <c:extLst>
              <c:ext xmlns:c16="http://schemas.microsoft.com/office/drawing/2014/chart" uri="{C3380CC4-5D6E-409C-BE32-E72D297353CC}">
                <c16:uniqueId val="{00000001-DBA2-4E9F-879D-C2E14845F6A6}"/>
              </c:ext>
            </c:extLst>
          </c:dPt>
          <c:dPt>
            <c:idx val="20"/>
            <c:invertIfNegative val="0"/>
            <c:bubble3D val="0"/>
            <c:spPr>
              <a:solidFill>
                <a:sysClr val="window" lastClr="FFFFFF">
                  <a:lumMod val="75000"/>
                </a:sysClr>
              </a:solidFill>
            </c:spPr>
            <c:extLst>
              <c:ext xmlns:c16="http://schemas.microsoft.com/office/drawing/2014/chart" uri="{C3380CC4-5D6E-409C-BE32-E72D297353CC}">
                <c16:uniqueId val="{00000000-A717-4AC7-A71A-DE8B60E0B34F}"/>
              </c:ext>
            </c:extLst>
          </c:dPt>
          <c:dLbls>
            <c:spPr>
              <a:noFill/>
              <a:ln>
                <a:noFill/>
              </a:ln>
              <a:effectLst/>
            </c:spPr>
            <c:txPr>
              <a:bodyPr wrap="square" lIns="38100" tIns="19050" rIns="38100" bIns="19050" anchor="ctr">
                <a:spAutoFit/>
              </a:bodyPr>
              <a:lstStyle/>
              <a:p>
                <a:pPr>
                  <a:defRPr sz="1200" b="1" i="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Dati!$B$115:$B$135</c:f>
              <c:strCache>
                <c:ptCount val="21"/>
                <c:pt idx="0">
                  <c:v>1 reizi</c:v>
                </c:pt>
                <c:pt idx="1">
                  <c:v>2</c:v>
                </c:pt>
                <c:pt idx="2">
                  <c:v>3</c:v>
                </c:pt>
                <c:pt idx="3">
                  <c:v>4</c:v>
                </c:pt>
                <c:pt idx="4">
                  <c:v>5</c:v>
                </c:pt>
                <c:pt idx="5">
                  <c:v>6</c:v>
                </c:pt>
                <c:pt idx="6">
                  <c:v>7</c:v>
                </c:pt>
                <c:pt idx="7">
                  <c:v>8</c:v>
                </c:pt>
                <c:pt idx="8">
                  <c:v>10</c:v>
                </c:pt>
                <c:pt idx="9">
                  <c:v>11</c:v>
                </c:pt>
                <c:pt idx="10">
                  <c:v>12</c:v>
                </c:pt>
                <c:pt idx="11">
                  <c:v>15</c:v>
                </c:pt>
                <c:pt idx="12">
                  <c:v>17</c:v>
                </c:pt>
                <c:pt idx="13">
                  <c:v>18</c:v>
                </c:pt>
                <c:pt idx="14">
                  <c:v>24</c:v>
                </c:pt>
                <c:pt idx="15">
                  <c:v>25</c:v>
                </c:pt>
                <c:pt idx="16">
                  <c:v>30</c:v>
                </c:pt>
                <c:pt idx="17">
                  <c:v>35</c:v>
                </c:pt>
                <c:pt idx="18">
                  <c:v>70 reizes</c:v>
                </c:pt>
                <c:pt idx="19">
                  <c:v>Nevienu reizi</c:v>
                </c:pt>
                <c:pt idx="20">
                  <c:v>Nevēlos atbildēt</c:v>
                </c:pt>
              </c:strCache>
            </c:strRef>
          </c:cat>
          <c:val>
            <c:numRef>
              <c:f>Dati!$C$115:$C$135</c:f>
              <c:numCache>
                <c:formatCode>0</c:formatCode>
                <c:ptCount val="21"/>
                <c:pt idx="0">
                  <c:v>12.931034482758621</c:v>
                </c:pt>
                <c:pt idx="1">
                  <c:v>12.068965517241379</c:v>
                </c:pt>
                <c:pt idx="2">
                  <c:v>14.655172413793103</c:v>
                </c:pt>
                <c:pt idx="3">
                  <c:v>9.4827586206896548</c:v>
                </c:pt>
                <c:pt idx="4">
                  <c:v>4.3103448275862073</c:v>
                </c:pt>
                <c:pt idx="5">
                  <c:v>3.4482758620689653</c:v>
                </c:pt>
                <c:pt idx="6">
                  <c:v>3.4482758620689653</c:v>
                </c:pt>
                <c:pt idx="7">
                  <c:v>1.7241379310344827</c:v>
                </c:pt>
                <c:pt idx="8">
                  <c:v>7.7586206896551726</c:v>
                </c:pt>
                <c:pt idx="9">
                  <c:v>0.86206896551724133</c:v>
                </c:pt>
                <c:pt idx="10">
                  <c:v>2.5862068965517242</c:v>
                </c:pt>
                <c:pt idx="11">
                  <c:v>0.86206896551724133</c:v>
                </c:pt>
                <c:pt idx="12">
                  <c:v>0.86206896551724133</c:v>
                </c:pt>
                <c:pt idx="13">
                  <c:v>2.5862068965517242</c:v>
                </c:pt>
                <c:pt idx="14">
                  <c:v>0.86206896551724133</c:v>
                </c:pt>
                <c:pt idx="15">
                  <c:v>2.5862068965517242</c:v>
                </c:pt>
                <c:pt idx="16">
                  <c:v>0.86206896551724133</c:v>
                </c:pt>
                <c:pt idx="17">
                  <c:v>0.86206896551724133</c:v>
                </c:pt>
                <c:pt idx="18">
                  <c:v>1.7241379310344827</c:v>
                </c:pt>
                <c:pt idx="19">
                  <c:v>14.655172413793103</c:v>
                </c:pt>
                <c:pt idx="20">
                  <c:v>0.86206896551724133</c:v>
                </c:pt>
              </c:numCache>
            </c:numRef>
          </c:val>
          <c:extLst>
            <c:ext xmlns:c16="http://schemas.microsoft.com/office/drawing/2014/chart" uri="{C3380CC4-5D6E-409C-BE32-E72D297353CC}">
              <c16:uniqueId val="{00000001-A717-4AC7-A71A-DE8B60E0B34F}"/>
            </c:ext>
          </c:extLst>
        </c:ser>
        <c:dLbls>
          <c:dLblPos val="outEnd"/>
          <c:showLegendKey val="0"/>
          <c:showVal val="1"/>
          <c:showCatName val="0"/>
          <c:showSerName val="0"/>
          <c:showPercent val="0"/>
          <c:showBubbleSize val="0"/>
        </c:dLbls>
        <c:gapWidth val="30"/>
        <c:axId val="338228552"/>
        <c:axId val="338234040"/>
      </c:barChart>
      <c:catAx>
        <c:axId val="338228552"/>
        <c:scaling>
          <c:orientation val="minMax"/>
        </c:scaling>
        <c:delete val="0"/>
        <c:axPos val="b"/>
        <c:numFmt formatCode="General" sourceLinked="1"/>
        <c:majorTickMark val="out"/>
        <c:minorTickMark val="none"/>
        <c:tickLblPos val="nextTo"/>
        <c:spPr>
          <a:ln w="3175">
            <a:solidFill>
              <a:srgbClr val="000000"/>
            </a:solidFill>
            <a:prstDash val="solid"/>
          </a:ln>
        </c:spPr>
        <c:txPr>
          <a:bodyPr rot="-252000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338234040"/>
        <c:crosses val="autoZero"/>
        <c:auto val="1"/>
        <c:lblAlgn val="ctr"/>
        <c:lblOffset val="100"/>
        <c:noMultiLvlLbl val="0"/>
      </c:catAx>
      <c:valAx>
        <c:axId val="338234040"/>
        <c:scaling>
          <c:orientation val="minMax"/>
          <c:max val="35"/>
          <c:min val="0"/>
        </c:scaling>
        <c:delete val="1"/>
        <c:axPos val="l"/>
        <c:numFmt formatCode="0" sourceLinked="1"/>
        <c:majorTickMark val="out"/>
        <c:minorTickMark val="none"/>
        <c:tickLblPos val="nextTo"/>
        <c:crossAx val="338228552"/>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215596001319508"/>
          <c:w val="0.49400544743227853"/>
          <c:h val="0.71536307961504808"/>
        </c:manualLayout>
      </c:layout>
      <c:pieChart>
        <c:varyColors val="1"/>
        <c:ser>
          <c:idx val="1"/>
          <c:order val="0"/>
          <c:dPt>
            <c:idx val="0"/>
            <c:bubble3D val="0"/>
            <c:spPr>
              <a:solidFill>
                <a:srgbClr val="5CA4A9"/>
              </a:solidFill>
            </c:spPr>
            <c:extLst>
              <c:ext xmlns:c16="http://schemas.microsoft.com/office/drawing/2014/chart" uri="{C3380CC4-5D6E-409C-BE32-E72D297353CC}">
                <c16:uniqueId val="{00000001-E4F4-4B9F-83FF-2AA326746A57}"/>
              </c:ext>
            </c:extLst>
          </c:dPt>
          <c:dPt>
            <c:idx val="1"/>
            <c:bubble3D val="0"/>
            <c:spPr>
              <a:solidFill>
                <a:srgbClr val="ED6A5A"/>
              </a:solidFill>
            </c:spPr>
            <c:extLst>
              <c:ext xmlns:c16="http://schemas.microsoft.com/office/drawing/2014/chart" uri="{C3380CC4-5D6E-409C-BE32-E72D297353CC}">
                <c16:uniqueId val="{00000003-E4F4-4B9F-83FF-2AA326746A57}"/>
              </c:ext>
            </c:extLst>
          </c:dPt>
          <c:dPt>
            <c:idx val="2"/>
            <c:bubble3D val="0"/>
            <c:spPr>
              <a:solidFill>
                <a:srgbClr val="F9BFA5"/>
              </a:solidFill>
            </c:spPr>
            <c:extLst>
              <c:ext xmlns:c16="http://schemas.microsoft.com/office/drawing/2014/chart" uri="{C3380CC4-5D6E-409C-BE32-E72D297353CC}">
                <c16:uniqueId val="{00000005-E4F4-4B9F-83FF-2AA326746A57}"/>
              </c:ext>
            </c:extLst>
          </c:dPt>
          <c:dPt>
            <c:idx val="3"/>
            <c:bubble3D val="0"/>
            <c:spPr>
              <a:solidFill>
                <a:srgbClr val="ED6A5A"/>
              </a:solidFill>
            </c:spPr>
            <c:extLst>
              <c:ext xmlns:c16="http://schemas.microsoft.com/office/drawing/2014/chart" uri="{C3380CC4-5D6E-409C-BE32-E72D297353CC}">
                <c16:uniqueId val="{00000009-E4F4-4B9F-83FF-2AA326746A57}"/>
              </c:ext>
            </c:extLst>
          </c:dPt>
          <c:dPt>
            <c:idx val="4"/>
            <c:bubble3D val="0"/>
            <c:spPr>
              <a:solidFill>
                <a:schemeClr val="bg1">
                  <a:lumMod val="75000"/>
                </a:schemeClr>
              </a:solidFill>
            </c:spPr>
            <c:extLst>
              <c:ext xmlns:c16="http://schemas.microsoft.com/office/drawing/2014/chart" uri="{C3380CC4-5D6E-409C-BE32-E72D297353CC}">
                <c16:uniqueId val="{00000008-E4F4-4B9F-83FF-2AA326746A57}"/>
              </c:ext>
            </c:extLst>
          </c:dPt>
          <c:dLbls>
            <c:dLbl>
              <c:idx val="1"/>
              <c:layout>
                <c:manualLayout>
                  <c:x val="-5.0934218876745813E-3"/>
                  <c:y val="-8.54565694815981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4F4-4B9F-83FF-2AA326746A57}"/>
                </c:ext>
              </c:extLst>
            </c:dLbl>
            <c:dLbl>
              <c:idx val="2"/>
              <c:delete val="1"/>
              <c:extLst>
                <c:ext xmlns:c15="http://schemas.microsoft.com/office/drawing/2012/chart" uri="{CE6537A1-D6FC-4f65-9D91-7224C49458BB}"/>
                <c:ext xmlns:c16="http://schemas.microsoft.com/office/drawing/2014/chart" uri="{C3380CC4-5D6E-409C-BE32-E72D297353CC}">
                  <c16:uniqueId val="{00000005-E4F4-4B9F-83FF-2AA326746A57}"/>
                </c:ext>
              </c:extLst>
            </c:dLbl>
            <c:dLbl>
              <c:idx val="3"/>
              <c:delete val="1"/>
              <c:extLst>
                <c:ext xmlns:c15="http://schemas.microsoft.com/office/drawing/2012/chart" uri="{CE6537A1-D6FC-4f65-9D91-7224C49458BB}"/>
                <c:ext xmlns:c16="http://schemas.microsoft.com/office/drawing/2014/chart" uri="{C3380CC4-5D6E-409C-BE32-E72D297353CC}">
                  <c16:uniqueId val="{00000009-E4F4-4B9F-83FF-2AA326746A57}"/>
                </c:ext>
              </c:extLst>
            </c:dLbl>
            <c:dLbl>
              <c:idx val="4"/>
              <c:layout>
                <c:manualLayout>
                  <c:x val="-8.2873211956661468E-3"/>
                  <c:y val="2.54220345484448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4F4-4B9F-83FF-2AA326746A57}"/>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Dati!$B$141:$B$145</c:f>
              <c:strCache>
                <c:ptCount val="5"/>
                <c:pt idx="0">
                  <c:v>Nekad</c:v>
                </c:pt>
                <c:pt idx="1">
                  <c:v>Reti</c:v>
                </c:pt>
                <c:pt idx="2">
                  <c:v>Bieži</c:v>
                </c:pt>
                <c:pt idx="3">
                  <c:v>Vienmēr</c:v>
                </c:pt>
                <c:pt idx="4">
                  <c:v>Grūti pateikt</c:v>
                </c:pt>
              </c:strCache>
            </c:strRef>
          </c:cat>
          <c:val>
            <c:numRef>
              <c:f>Dati!$C$141:$C$145</c:f>
              <c:numCache>
                <c:formatCode>0</c:formatCode>
                <c:ptCount val="5"/>
                <c:pt idx="0">
                  <c:v>90.909090909090907</c:v>
                </c:pt>
                <c:pt idx="1">
                  <c:v>1.6528925619834711</c:v>
                </c:pt>
                <c:pt idx="2">
                  <c:v>0</c:v>
                </c:pt>
                <c:pt idx="3">
                  <c:v>0</c:v>
                </c:pt>
                <c:pt idx="4">
                  <c:v>7.4380165289256199</c:v>
                </c:pt>
              </c:numCache>
            </c:numRef>
          </c:val>
          <c:extLst>
            <c:ext xmlns:c16="http://schemas.microsoft.com/office/drawing/2014/chart" uri="{C3380CC4-5D6E-409C-BE32-E72D297353CC}">
              <c16:uniqueId val="{00000006-E4F4-4B9F-83FF-2AA326746A57}"/>
            </c:ext>
          </c:extLst>
        </c:ser>
        <c:dLbls>
          <c:showLegendKey val="0"/>
          <c:showVal val="0"/>
          <c:showCatName val="0"/>
          <c:showSerName val="0"/>
          <c:showPercent val="0"/>
          <c:showBubbleSize val="0"/>
          <c:showLeaderLines val="0"/>
        </c:dLbls>
        <c:firstSliceAng val="111"/>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803812416428137"/>
          <c:y val="6.4048901782014092E-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933146831422023"/>
          <c:y val="9.3783671777869865E-2"/>
          <c:w val="0.53066853168577977"/>
          <c:h val="0.88804876364138696"/>
        </c:manualLayout>
      </c:layout>
      <c:barChart>
        <c:barDir val="bar"/>
        <c:grouping val="stacked"/>
        <c:varyColors val="0"/>
        <c:ser>
          <c:idx val="0"/>
          <c:order val="0"/>
          <c:tx>
            <c:strRef>
              <c:f>Dati!$C$145</c:f>
              <c:strCache>
                <c:ptCount val="1"/>
                <c:pt idx="0">
                  <c:v>Reti</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Dati!$B$146:$B$159</c:f>
              <c:strCache>
                <c:ptCount val="14"/>
                <c:pt idx="0">
                  <c:v>VISI RESPONDENTI, n=121</c:v>
                </c:pt>
                <c:pt idx="1">
                  <c:v>DZIMUMS</c:v>
                </c:pt>
                <c:pt idx="2">
                  <c:v>Vīrietis, n=73</c:v>
                </c:pt>
                <c:pt idx="3">
                  <c:v>Sieviete, n=48</c:v>
                </c:pt>
                <c:pt idx="4">
                  <c:v>VECUMS</c:v>
                </c:pt>
                <c:pt idx="5">
                  <c:v>23 gadi un mazāk, n=33</c:v>
                </c:pt>
                <c:pt idx="6">
                  <c:v>24 - 29 gadi, n=40</c:v>
                </c:pt>
                <c:pt idx="7">
                  <c:v>30 gadi un vairāk, n=48</c:v>
                </c:pt>
                <c:pt idx="8">
                  <c:v>PĀRSTĀVĒTAIS SPORTA VEIDS</c:v>
                </c:pt>
                <c:pt idx="9">
                  <c:v>Vasaras sporta veids, n=77</c:v>
                </c:pt>
                <c:pt idx="10">
                  <c:v>Ziemas sporta veids, n=39</c:v>
                </c:pt>
                <c:pt idx="11">
                  <c:v>UZAICINĀTS/-A UZ DOPINGA KONTROLI PĒD. 12 MĒN. LAIKĀ</c:v>
                </c:pt>
                <c:pt idx="12">
                  <c:v>Ir, n=78</c:v>
                </c:pt>
                <c:pt idx="13">
                  <c:v>Nav, n=42</c:v>
                </c:pt>
              </c:strCache>
            </c:strRef>
          </c:cat>
          <c:val>
            <c:numRef>
              <c:f>Dati!$C$146:$C$159</c:f>
              <c:numCache>
                <c:formatCode>General</c:formatCode>
                <c:ptCount val="14"/>
                <c:pt idx="0" formatCode="0">
                  <c:v>1.6528925619834711</c:v>
                </c:pt>
                <c:pt idx="2" formatCode="0">
                  <c:v>2.7397260273972601</c:v>
                </c:pt>
                <c:pt idx="5" formatCode="0">
                  <c:v>3.0303030303030303</c:v>
                </c:pt>
                <c:pt idx="6" formatCode="0">
                  <c:v>2.5</c:v>
                </c:pt>
                <c:pt idx="9" formatCode="0">
                  <c:v>1.2987012987012987</c:v>
                </c:pt>
                <c:pt idx="10" formatCode="0">
                  <c:v>2.5641025641025643</c:v>
                </c:pt>
                <c:pt idx="12" formatCode="0">
                  <c:v>2.5641025641025643</c:v>
                </c:pt>
              </c:numCache>
            </c:numRef>
          </c:val>
          <c:extLst>
            <c:ext xmlns:c16="http://schemas.microsoft.com/office/drawing/2014/chart" uri="{C3380CC4-5D6E-409C-BE32-E72D297353CC}">
              <c16:uniqueId val="{00000000-C655-4ACE-A7AF-916B52480207}"/>
            </c:ext>
          </c:extLst>
        </c:ser>
        <c:ser>
          <c:idx val="1"/>
          <c:order val="1"/>
          <c:tx>
            <c:strRef>
              <c:f>Dati!$D$145</c:f>
              <c:strCache>
                <c:ptCount val="1"/>
                <c:pt idx="0">
                  <c:v>Nekad</c:v>
                </c:pt>
              </c:strCache>
            </c:strRef>
          </c:tx>
          <c:spPr>
            <a:solidFill>
              <a:srgbClr val="5CA4A9"/>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Dati!$B$146:$B$159</c:f>
              <c:strCache>
                <c:ptCount val="14"/>
                <c:pt idx="0">
                  <c:v>VISI RESPONDENTI, n=121</c:v>
                </c:pt>
                <c:pt idx="1">
                  <c:v>DZIMUMS</c:v>
                </c:pt>
                <c:pt idx="2">
                  <c:v>Vīrietis, n=73</c:v>
                </c:pt>
                <c:pt idx="3">
                  <c:v>Sieviete, n=48</c:v>
                </c:pt>
                <c:pt idx="4">
                  <c:v>VECUMS</c:v>
                </c:pt>
                <c:pt idx="5">
                  <c:v>23 gadi un mazāk, n=33</c:v>
                </c:pt>
                <c:pt idx="6">
                  <c:v>24 - 29 gadi, n=40</c:v>
                </c:pt>
                <c:pt idx="7">
                  <c:v>30 gadi un vairāk, n=48</c:v>
                </c:pt>
                <c:pt idx="8">
                  <c:v>PĀRSTĀVĒTAIS SPORTA VEIDS</c:v>
                </c:pt>
                <c:pt idx="9">
                  <c:v>Vasaras sporta veids, n=77</c:v>
                </c:pt>
                <c:pt idx="10">
                  <c:v>Ziemas sporta veids, n=39</c:v>
                </c:pt>
                <c:pt idx="11">
                  <c:v>UZAICINĀTS/-A UZ DOPINGA KONTROLI PĒD. 12 MĒN. LAIKĀ</c:v>
                </c:pt>
                <c:pt idx="12">
                  <c:v>Ir, n=78</c:v>
                </c:pt>
                <c:pt idx="13">
                  <c:v>Nav, n=42</c:v>
                </c:pt>
              </c:strCache>
            </c:strRef>
          </c:cat>
          <c:val>
            <c:numRef>
              <c:f>Dati!$D$146:$D$159</c:f>
              <c:numCache>
                <c:formatCode>General</c:formatCode>
                <c:ptCount val="14"/>
                <c:pt idx="0" formatCode="0">
                  <c:v>90.909090909090907</c:v>
                </c:pt>
                <c:pt idx="2" formatCode="0">
                  <c:v>87.671232876712324</c:v>
                </c:pt>
                <c:pt idx="3" formatCode="0">
                  <c:v>95.833333333333329</c:v>
                </c:pt>
                <c:pt idx="5" formatCode="0">
                  <c:v>93.939393939393938</c:v>
                </c:pt>
                <c:pt idx="6" formatCode="0">
                  <c:v>92.5</c:v>
                </c:pt>
                <c:pt idx="7" formatCode="0">
                  <c:v>87.5</c:v>
                </c:pt>
                <c:pt idx="9" formatCode="0">
                  <c:v>92.20779220779221</c:v>
                </c:pt>
                <c:pt idx="10" formatCode="0">
                  <c:v>87.179487179487182</c:v>
                </c:pt>
                <c:pt idx="12" formatCode="0">
                  <c:v>87.179487179487182</c:v>
                </c:pt>
                <c:pt idx="13" formatCode="0">
                  <c:v>97.61904761904762</c:v>
                </c:pt>
              </c:numCache>
            </c:numRef>
          </c:val>
          <c:extLst>
            <c:ext xmlns:c16="http://schemas.microsoft.com/office/drawing/2014/chart" uri="{C3380CC4-5D6E-409C-BE32-E72D297353CC}">
              <c16:uniqueId val="{00000001-C655-4ACE-A7AF-916B52480207}"/>
            </c:ext>
          </c:extLst>
        </c:ser>
        <c:ser>
          <c:idx val="2"/>
          <c:order val="2"/>
          <c:tx>
            <c:strRef>
              <c:f>Dati!$E$145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Dati!$B$146:$B$159</c:f>
              <c:strCache>
                <c:ptCount val="14"/>
                <c:pt idx="0">
                  <c:v>VISI RESPONDENTI, n=121</c:v>
                </c:pt>
                <c:pt idx="1">
                  <c:v>DZIMUMS</c:v>
                </c:pt>
                <c:pt idx="2">
                  <c:v>Vīrietis, n=73</c:v>
                </c:pt>
                <c:pt idx="3">
                  <c:v>Sieviete, n=48</c:v>
                </c:pt>
                <c:pt idx="4">
                  <c:v>VECUMS</c:v>
                </c:pt>
                <c:pt idx="5">
                  <c:v>23 gadi un mazāk, n=33</c:v>
                </c:pt>
                <c:pt idx="6">
                  <c:v>24 - 29 gadi, n=40</c:v>
                </c:pt>
                <c:pt idx="7">
                  <c:v>30 gadi un vairāk, n=48</c:v>
                </c:pt>
                <c:pt idx="8">
                  <c:v>PĀRSTĀVĒTAIS SPORTA VEIDS</c:v>
                </c:pt>
                <c:pt idx="9">
                  <c:v>Vasaras sporta veids, n=77</c:v>
                </c:pt>
                <c:pt idx="10">
                  <c:v>Ziemas sporta veids, n=39</c:v>
                </c:pt>
                <c:pt idx="11">
                  <c:v>UZAICINĀTS/-A UZ DOPINGA KONTROLI PĒD. 12 MĒN. LAIKĀ</c:v>
                </c:pt>
                <c:pt idx="12">
                  <c:v>Ir, n=78</c:v>
                </c:pt>
                <c:pt idx="13">
                  <c:v>Nav, n=42</c:v>
                </c:pt>
              </c:strCache>
            </c:strRef>
          </c:cat>
          <c:val>
            <c:numRef>
              <c:f>Dati!$E$146:$E$159</c:f>
              <c:numCache>
                <c:formatCode>General</c:formatCode>
                <c:ptCount val="14"/>
                <c:pt idx="0" formatCode="0">
                  <c:v>7.4380165289256199</c:v>
                </c:pt>
                <c:pt idx="2" formatCode="0">
                  <c:v>9.5890410958904102</c:v>
                </c:pt>
                <c:pt idx="3" formatCode="0">
                  <c:v>4.166666666666667</c:v>
                </c:pt>
                <c:pt idx="5" formatCode="0">
                  <c:v>3.0303030303030303</c:v>
                </c:pt>
                <c:pt idx="6" formatCode="0">
                  <c:v>5</c:v>
                </c:pt>
                <c:pt idx="7" formatCode="0">
                  <c:v>12.5</c:v>
                </c:pt>
                <c:pt idx="9" formatCode="0">
                  <c:v>6.4935064935064934</c:v>
                </c:pt>
                <c:pt idx="10" formatCode="0">
                  <c:v>10.256410256410257</c:v>
                </c:pt>
                <c:pt idx="12" formatCode="0">
                  <c:v>10.256410256410257</c:v>
                </c:pt>
                <c:pt idx="13" formatCode="0">
                  <c:v>2.3809523809523809</c:v>
                </c:pt>
              </c:numCache>
            </c:numRef>
          </c:val>
          <c:extLst>
            <c:ext xmlns:c16="http://schemas.microsoft.com/office/drawing/2014/chart" uri="{C3380CC4-5D6E-409C-BE32-E72D297353CC}">
              <c16:uniqueId val="{00000002-C655-4ACE-A7AF-916B52480207}"/>
            </c:ext>
          </c:extLst>
        </c:ser>
        <c:dLbls>
          <c:showLegendKey val="0"/>
          <c:showVal val="1"/>
          <c:showCatName val="0"/>
          <c:showSerName val="0"/>
          <c:showPercent val="0"/>
          <c:showBubbleSize val="0"/>
        </c:dLbls>
        <c:gapWidth val="30"/>
        <c:overlap val="100"/>
        <c:axId val="338233648"/>
        <c:axId val="338538000"/>
      </c:barChart>
      <c:catAx>
        <c:axId val="33823364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338538000"/>
        <c:crossesAt val="0"/>
        <c:auto val="1"/>
        <c:lblAlgn val="ctr"/>
        <c:lblOffset val="100"/>
        <c:tickLblSkip val="1"/>
        <c:tickMarkSkip val="1"/>
        <c:noMultiLvlLbl val="0"/>
      </c:catAx>
      <c:valAx>
        <c:axId val="338538000"/>
        <c:scaling>
          <c:orientation val="minMax"/>
          <c:max val="105"/>
          <c:min val="0"/>
        </c:scaling>
        <c:delete val="1"/>
        <c:axPos val="t"/>
        <c:numFmt formatCode="0" sourceLinked="1"/>
        <c:majorTickMark val="out"/>
        <c:minorTickMark val="none"/>
        <c:tickLblPos val="nextTo"/>
        <c:crossAx val="338233648"/>
        <c:crosses val="autoZero"/>
        <c:crossBetween val="between"/>
        <c:majorUnit val="25"/>
      </c:valAx>
      <c:spPr>
        <a:noFill/>
        <a:ln w="3175">
          <a:noFill/>
          <a:prstDash val="solid"/>
        </a:ln>
      </c:spPr>
    </c:plotArea>
    <c:legend>
      <c:legendPos val="t"/>
      <c:layout>
        <c:manualLayout>
          <c:xMode val="edge"/>
          <c:yMode val="edge"/>
          <c:x val="0.40551551370835337"/>
          <c:y val="1.4671225307362899E-2"/>
          <c:w val="0.55867342712408175"/>
          <c:h val="7.631164525486947E-2"/>
        </c:manualLayout>
      </c:layout>
      <c:overlay val="0"/>
      <c:txPr>
        <a:bodyPr/>
        <a:lstStyle/>
        <a:p>
          <a:pPr>
            <a:defRPr sz="10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215596001319508"/>
          <c:w val="0.49400544743227853"/>
          <c:h val="0.71536307961504808"/>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12-B0ED-4D01-95CF-C9C500BA923D}"/>
              </c:ext>
            </c:extLst>
          </c:dPt>
          <c:dPt>
            <c:idx val="1"/>
            <c:bubble3D val="0"/>
            <c:spPr>
              <a:solidFill>
                <a:srgbClr val="5CA4A9"/>
              </a:solidFill>
            </c:spPr>
            <c:extLst>
              <c:ext xmlns:c16="http://schemas.microsoft.com/office/drawing/2014/chart" uri="{C3380CC4-5D6E-409C-BE32-E72D297353CC}">
                <c16:uniqueId val="{00000014-B0ED-4D01-95CF-C9C500BA923D}"/>
              </c:ext>
            </c:extLst>
          </c:dPt>
          <c:dPt>
            <c:idx val="2"/>
            <c:bubble3D val="0"/>
            <c:spPr>
              <a:solidFill>
                <a:schemeClr val="bg1">
                  <a:lumMod val="75000"/>
                </a:schemeClr>
              </a:solidFill>
            </c:spPr>
            <c:extLst>
              <c:ext xmlns:c16="http://schemas.microsoft.com/office/drawing/2014/chart" uri="{C3380CC4-5D6E-409C-BE32-E72D297353CC}">
                <c16:uniqueId val="{00000016-B0ED-4D01-95CF-C9C500BA923D}"/>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Dati!$B$188:$B$190</c:f>
              <c:strCache>
                <c:ptCount val="3"/>
                <c:pt idx="0">
                  <c:v>Jā</c:v>
                </c:pt>
                <c:pt idx="1">
                  <c:v>Nē</c:v>
                </c:pt>
                <c:pt idx="2">
                  <c:v>Grūti pateikt</c:v>
                </c:pt>
              </c:strCache>
            </c:strRef>
          </c:cat>
          <c:val>
            <c:numRef>
              <c:f>Dati!$C$188:$C$190</c:f>
              <c:numCache>
                <c:formatCode>0</c:formatCode>
                <c:ptCount val="3"/>
                <c:pt idx="0">
                  <c:v>85.211267605633807</c:v>
                </c:pt>
                <c:pt idx="1">
                  <c:v>12.67605633802817</c:v>
                </c:pt>
                <c:pt idx="2">
                  <c:v>2.112676056338028</c:v>
                </c:pt>
              </c:numCache>
            </c:numRef>
          </c:val>
          <c:extLst>
            <c:ext xmlns:c16="http://schemas.microsoft.com/office/drawing/2014/chart" uri="{C3380CC4-5D6E-409C-BE32-E72D297353CC}">
              <c16:uniqueId val="{00000017-B0ED-4D01-95CF-C9C500BA923D}"/>
            </c:ext>
          </c:extLst>
        </c:ser>
        <c:ser>
          <c:idx val="0"/>
          <c:order val="1"/>
          <c:cat>
            <c:strRef>
              <c:f>Dati!$B$198:$B$200</c:f>
              <c:strCache>
                <c:ptCount val="3"/>
                <c:pt idx="0">
                  <c:v>Jā</c:v>
                </c:pt>
                <c:pt idx="1">
                  <c:v>Nē</c:v>
                </c:pt>
                <c:pt idx="2">
                  <c:v>Grūti pateikt</c:v>
                </c:pt>
              </c:strCache>
            </c:strRef>
          </c:cat>
          <c:val>
            <c:numRef>
              <c:f>Dati!$C$198:$C$200</c:f>
              <c:numCache>
                <c:formatCode>0</c:formatCode>
                <c:ptCount val="3"/>
                <c:pt idx="0">
                  <c:v>40.845070422535208</c:v>
                </c:pt>
                <c:pt idx="1">
                  <c:v>54.929577464788736</c:v>
                </c:pt>
                <c:pt idx="2">
                  <c:v>4.225352112676056</c:v>
                </c:pt>
              </c:numCache>
            </c:numRef>
          </c:val>
          <c:extLst>
            <c:ext xmlns:c16="http://schemas.microsoft.com/office/drawing/2014/chart" uri="{C3380CC4-5D6E-409C-BE32-E72D297353CC}">
              <c16:uniqueId val="{00000018-B0ED-4D01-95CF-C9C500BA923D}"/>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4802624671916014"/>
          <c:y val="2.05445381274243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50185939186075035"/>
          <c:y val="9.2762420957542904E-2"/>
          <c:w val="0.49814060813924965"/>
          <c:h val="0.89515311653116536"/>
        </c:manualLayout>
      </c:layout>
      <c:barChart>
        <c:barDir val="bar"/>
        <c:grouping val="stacked"/>
        <c:varyColors val="0"/>
        <c:ser>
          <c:idx val="0"/>
          <c:order val="0"/>
          <c:tx>
            <c:strRef>
              <c:f>Dati!$C$204</c:f>
              <c:strCache>
                <c:ptCount val="1"/>
                <c:pt idx="0">
                  <c:v>.</c:v>
                </c:pt>
              </c:strCache>
            </c:strRef>
          </c:tx>
          <c:spPr>
            <a:noFill/>
          </c:spPr>
          <c:invertIfNegative val="0"/>
          <c:dLbls>
            <c:delete val="1"/>
          </c:dLbls>
          <c:cat>
            <c:strRef>
              <c:f>Dati!$B$205:$B$218</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Dati!$C$205:$C$218</c:f>
              <c:numCache>
                <c:formatCode>###0</c:formatCode>
                <c:ptCount val="14"/>
                <c:pt idx="0">
                  <c:v>20.553451858693144</c:v>
                </c:pt>
                <c:pt idx="1">
                  <c:v>33.229508196721312</c:v>
                </c:pt>
                <c:pt idx="2">
                  <c:v>23.705698672911787</c:v>
                </c:pt>
                <c:pt idx="3">
                  <c:v>15.988128886376483</c:v>
                </c:pt>
                <c:pt idx="4">
                  <c:v>33.229508196721312</c:v>
                </c:pt>
                <c:pt idx="5">
                  <c:v>16.902977584476414</c:v>
                </c:pt>
                <c:pt idx="6">
                  <c:v>23.705698672911787</c:v>
                </c:pt>
                <c:pt idx="7">
                  <c:v>21.46480231436837</c:v>
                </c:pt>
                <c:pt idx="8">
                  <c:v>33.229508196721312</c:v>
                </c:pt>
                <c:pt idx="9">
                  <c:v>16.925160370634355</c:v>
                </c:pt>
                <c:pt idx="10">
                  <c:v>28.351459416233507</c:v>
                </c:pt>
                <c:pt idx="11">
                  <c:v>33.229508196721312</c:v>
                </c:pt>
                <c:pt idx="12">
                  <c:v>30.665405632618747</c:v>
                </c:pt>
                <c:pt idx="13">
                  <c:v>7</c:v>
                </c:pt>
              </c:numCache>
            </c:numRef>
          </c:val>
          <c:extLst>
            <c:ext xmlns:c16="http://schemas.microsoft.com/office/drawing/2014/chart" uri="{C3380CC4-5D6E-409C-BE32-E72D297353CC}">
              <c16:uniqueId val="{00000000-6DCC-4061-B582-5AD3E129A553}"/>
            </c:ext>
          </c:extLst>
        </c:ser>
        <c:ser>
          <c:idx val="1"/>
          <c:order val="1"/>
          <c:tx>
            <c:strRef>
              <c:f>Dati!$D$204</c:f>
              <c:strCache>
                <c:ptCount val="1"/>
                <c:pt idx="0">
                  <c:v>Nē</c:v>
                </c:pt>
              </c:strCache>
            </c:strRef>
          </c:tx>
          <c:spPr>
            <a:solidFill>
              <a:srgbClr val="5CA4A9"/>
            </a:solidFill>
          </c:spPr>
          <c:invertIfNegative val="0"/>
          <c:dLbls>
            <c:dLbl>
              <c:idx val="12"/>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42-420E-8B91-B29EB0F3B28F}"/>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Dati!$B$205:$B$218</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Dati!$D$205:$D$218</c:f>
              <c:numCache>
                <c:formatCode>General</c:formatCode>
                <c:ptCount val="14"/>
                <c:pt idx="0" formatCode="0">
                  <c:v>12.67605633802817</c:v>
                </c:pt>
                <c:pt idx="2" formatCode="0">
                  <c:v>9.5238095238095237</c:v>
                </c:pt>
                <c:pt idx="3" formatCode="0">
                  <c:v>17.241379310344829</c:v>
                </c:pt>
                <c:pt idx="5" formatCode="0">
                  <c:v>16.326530612244898</c:v>
                </c:pt>
                <c:pt idx="6" formatCode="0">
                  <c:v>9.5238095238095237</c:v>
                </c:pt>
                <c:pt idx="7" formatCode="0">
                  <c:v>11.764705882352942</c:v>
                </c:pt>
                <c:pt idx="9" formatCode="0">
                  <c:v>16.304347826086957</c:v>
                </c:pt>
                <c:pt idx="10" formatCode="0">
                  <c:v>4.8780487804878048</c:v>
                </c:pt>
                <c:pt idx="12" formatCode="0">
                  <c:v>2.5641025641025643</c:v>
                </c:pt>
                <c:pt idx="13" formatCode="0">
                  <c:v>26.229508196721312</c:v>
                </c:pt>
              </c:numCache>
            </c:numRef>
          </c:val>
          <c:extLst>
            <c:ext xmlns:c16="http://schemas.microsoft.com/office/drawing/2014/chart" uri="{C3380CC4-5D6E-409C-BE32-E72D297353CC}">
              <c16:uniqueId val="{00000008-6DCC-4061-B582-5AD3E129A553}"/>
            </c:ext>
          </c:extLst>
        </c:ser>
        <c:ser>
          <c:idx val="2"/>
          <c:order val="2"/>
          <c:tx>
            <c:strRef>
              <c:f>Dati!$E$204</c:f>
              <c:strCache>
                <c:ptCount val="1"/>
                <c:pt idx="0">
                  <c:v>Jā</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Dati!$B$205:$B$218</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Dati!$E$205:$E$218</c:f>
              <c:numCache>
                <c:formatCode>General</c:formatCode>
                <c:ptCount val="14"/>
                <c:pt idx="0" formatCode="0">
                  <c:v>85.211267605633807</c:v>
                </c:pt>
                <c:pt idx="2" formatCode="0">
                  <c:v>90.476190476190482</c:v>
                </c:pt>
                <c:pt idx="3" formatCode="0">
                  <c:v>77.58620689655173</c:v>
                </c:pt>
                <c:pt idx="5" formatCode="0">
                  <c:v>79.591836734693871</c:v>
                </c:pt>
                <c:pt idx="6" formatCode="0">
                  <c:v>90.476190476190482</c:v>
                </c:pt>
                <c:pt idx="7" formatCode="0">
                  <c:v>86.274509803921575</c:v>
                </c:pt>
                <c:pt idx="9" formatCode="0">
                  <c:v>81.521739130434781</c:v>
                </c:pt>
                <c:pt idx="10" formatCode="0">
                  <c:v>95.121951219512198</c:v>
                </c:pt>
                <c:pt idx="12" formatCode="0">
                  <c:v>94.871794871794876</c:v>
                </c:pt>
                <c:pt idx="13" formatCode="0">
                  <c:v>72.131147540983605</c:v>
                </c:pt>
              </c:numCache>
            </c:numRef>
          </c:val>
          <c:extLst>
            <c:ext xmlns:c16="http://schemas.microsoft.com/office/drawing/2014/chart" uri="{C3380CC4-5D6E-409C-BE32-E72D297353CC}">
              <c16:uniqueId val="{00000009-6DCC-4061-B582-5AD3E129A553}"/>
            </c:ext>
          </c:extLst>
        </c:ser>
        <c:ser>
          <c:idx val="3"/>
          <c:order val="3"/>
          <c:tx>
            <c:strRef>
              <c:f>Dati!$F$204</c:f>
              <c:strCache>
                <c:ptCount val="1"/>
                <c:pt idx="0">
                  <c:v>.</c:v>
                </c:pt>
              </c:strCache>
            </c:strRef>
          </c:tx>
          <c:spPr>
            <a:noFill/>
          </c:spPr>
          <c:invertIfNegative val="0"/>
          <c:dLbls>
            <c:delete val="1"/>
          </c:dLbls>
          <c:cat>
            <c:strRef>
              <c:f>Dati!$B$205:$B$218</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Dati!$F$205:$F$218</c:f>
              <c:numCache>
                <c:formatCode>###0</c:formatCode>
                <c:ptCount val="14"/>
                <c:pt idx="0">
                  <c:v>16.91068361387839</c:v>
                </c:pt>
                <c:pt idx="1">
                  <c:v>102.1219512195122</c:v>
                </c:pt>
                <c:pt idx="2">
                  <c:v>11.645760743321716</c:v>
                </c:pt>
                <c:pt idx="3">
                  <c:v>24.535744322960468</c:v>
                </c:pt>
                <c:pt idx="4">
                  <c:v>102.1219512195122</c:v>
                </c:pt>
                <c:pt idx="5">
                  <c:v>22.530114484818327</c:v>
                </c:pt>
                <c:pt idx="6">
                  <c:v>11.645760743321716</c:v>
                </c:pt>
                <c:pt idx="7">
                  <c:v>15.847441415590623</c:v>
                </c:pt>
                <c:pt idx="8">
                  <c:v>102.1219512195122</c:v>
                </c:pt>
                <c:pt idx="9">
                  <c:v>20.600212089077417</c:v>
                </c:pt>
                <c:pt idx="10">
                  <c:v>7</c:v>
                </c:pt>
                <c:pt idx="11">
                  <c:v>102.1219512195122</c:v>
                </c:pt>
                <c:pt idx="12">
                  <c:v>7.2501563477173221</c:v>
                </c:pt>
                <c:pt idx="13">
                  <c:v>29.990803678528593</c:v>
                </c:pt>
              </c:numCache>
            </c:numRef>
          </c:val>
          <c:extLst>
            <c:ext xmlns:c16="http://schemas.microsoft.com/office/drawing/2014/chart" uri="{C3380CC4-5D6E-409C-BE32-E72D297353CC}">
              <c16:uniqueId val="{00000001-1A42-420E-8B91-B29EB0F3B28F}"/>
            </c:ext>
          </c:extLst>
        </c:ser>
        <c:ser>
          <c:idx val="4"/>
          <c:order val="4"/>
          <c:tx>
            <c:strRef>
              <c:f>Dati!$G$204</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42-420E-8B91-B29EB0F3B28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42-420E-8B91-B29EB0F3B28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42-420E-8B91-B29EB0F3B28F}"/>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42-420E-8B91-B29EB0F3B28F}"/>
                </c:ext>
              </c:extLst>
            </c:dLbl>
            <c:spPr>
              <a:noFill/>
              <a:ln>
                <a:noFill/>
              </a:ln>
              <a:effectLst/>
            </c:spPr>
            <c:txPr>
              <a:bodyPr wrap="square" lIns="38100" tIns="19050" rIns="38100" bIns="19050" anchor="ctr">
                <a:spAutoFit/>
              </a:bodyPr>
              <a:lstStyle/>
              <a:p>
                <a:pPr>
                  <a:defRPr sz="1000"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Dati!$B$205:$B$218</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Dati!$G$205:$G$218</c:f>
              <c:numCache>
                <c:formatCode>General</c:formatCode>
                <c:ptCount val="14"/>
                <c:pt idx="0" formatCode="0">
                  <c:v>2.112676056338028</c:v>
                </c:pt>
                <c:pt idx="2" formatCode="0">
                  <c:v>0</c:v>
                </c:pt>
                <c:pt idx="3" formatCode="0">
                  <c:v>5.1724137931034484</c:v>
                </c:pt>
                <c:pt idx="5" formatCode="0">
                  <c:v>4.0816326530612246</c:v>
                </c:pt>
                <c:pt idx="6" formatCode="0">
                  <c:v>0</c:v>
                </c:pt>
                <c:pt idx="7" formatCode="0">
                  <c:v>1.9607843137254901</c:v>
                </c:pt>
                <c:pt idx="9" formatCode="0">
                  <c:v>2.1739130434782608</c:v>
                </c:pt>
                <c:pt idx="10" formatCode="0">
                  <c:v>0</c:v>
                </c:pt>
                <c:pt idx="12" formatCode="0">
                  <c:v>2.5641025641025643</c:v>
                </c:pt>
                <c:pt idx="13" formatCode="0">
                  <c:v>1.639344262295082</c:v>
                </c:pt>
              </c:numCache>
            </c:numRef>
          </c:val>
          <c:extLst>
            <c:ext xmlns:c16="http://schemas.microsoft.com/office/drawing/2014/chart" uri="{C3380CC4-5D6E-409C-BE32-E72D297353CC}">
              <c16:uniqueId val="{00000006-1A42-420E-8B91-B29EB0F3B28F}"/>
            </c:ext>
          </c:extLst>
        </c:ser>
        <c:dLbls>
          <c:showLegendKey val="0"/>
          <c:showVal val="1"/>
          <c:showCatName val="0"/>
          <c:showSerName val="0"/>
          <c:showPercent val="0"/>
          <c:showBubbleSize val="0"/>
        </c:dLbls>
        <c:gapWidth val="30"/>
        <c:overlap val="100"/>
        <c:axId val="338534472"/>
        <c:axId val="338537608"/>
      </c:barChart>
      <c:catAx>
        <c:axId val="3385344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338537608"/>
        <c:crossesAt val="33.200000000000003"/>
        <c:auto val="1"/>
        <c:lblAlgn val="ctr"/>
        <c:lblOffset val="100"/>
        <c:tickLblSkip val="1"/>
        <c:tickMarkSkip val="1"/>
        <c:noMultiLvlLbl val="0"/>
      </c:catAx>
      <c:valAx>
        <c:axId val="338537608"/>
        <c:scaling>
          <c:orientation val="minMax"/>
          <c:max val="185"/>
          <c:min val="0"/>
        </c:scaling>
        <c:delete val="1"/>
        <c:axPos val="t"/>
        <c:numFmt formatCode="###0" sourceLinked="1"/>
        <c:majorTickMark val="out"/>
        <c:minorTickMark val="none"/>
        <c:tickLblPos val="nextTo"/>
        <c:crossAx val="338534472"/>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4722346102005438"/>
          <c:y val="1.0702348690153568E-2"/>
          <c:w val="0.5277653897994562"/>
          <c:h val="8.1897922312556479E-2"/>
        </c:manualLayout>
      </c:layout>
      <c:overlay val="0"/>
      <c:txPr>
        <a:bodyPr/>
        <a:lstStyle/>
        <a:p>
          <a:pPr>
            <a:defRPr sz="1000"/>
          </a:pPr>
          <a:endParaRPr lang="lv-LV"/>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215596001319508"/>
          <c:w val="0.49400544743227853"/>
          <c:h val="0.71536307961504808"/>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490F-4B43-A673-C501DCE0DA9F}"/>
              </c:ext>
            </c:extLst>
          </c:dPt>
          <c:dPt>
            <c:idx val="1"/>
            <c:bubble3D val="0"/>
            <c:spPr>
              <a:solidFill>
                <a:srgbClr val="5CA4A9"/>
              </a:solidFill>
            </c:spPr>
            <c:extLst>
              <c:ext xmlns:c16="http://schemas.microsoft.com/office/drawing/2014/chart" uri="{C3380CC4-5D6E-409C-BE32-E72D297353CC}">
                <c16:uniqueId val="{00000003-490F-4B43-A673-C501DCE0DA9F}"/>
              </c:ext>
            </c:extLst>
          </c:dPt>
          <c:dPt>
            <c:idx val="2"/>
            <c:bubble3D val="0"/>
            <c:spPr>
              <a:solidFill>
                <a:schemeClr val="bg1">
                  <a:lumMod val="75000"/>
                </a:schemeClr>
              </a:solidFill>
            </c:spPr>
            <c:extLst>
              <c:ext xmlns:c16="http://schemas.microsoft.com/office/drawing/2014/chart" uri="{C3380CC4-5D6E-409C-BE32-E72D297353CC}">
                <c16:uniqueId val="{00000005-490F-4B43-A673-C501DCE0DA9F}"/>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Dati!$B$198:$B$200</c:f>
              <c:strCache>
                <c:ptCount val="3"/>
                <c:pt idx="0">
                  <c:v>Jā</c:v>
                </c:pt>
                <c:pt idx="1">
                  <c:v>Nē</c:v>
                </c:pt>
                <c:pt idx="2">
                  <c:v>Grūti pateikt</c:v>
                </c:pt>
              </c:strCache>
            </c:strRef>
          </c:cat>
          <c:val>
            <c:numRef>
              <c:f>Dati!$C$198:$C$200</c:f>
              <c:numCache>
                <c:formatCode>0</c:formatCode>
                <c:ptCount val="3"/>
                <c:pt idx="0">
                  <c:v>40.845070422535208</c:v>
                </c:pt>
                <c:pt idx="1">
                  <c:v>54.929577464788736</c:v>
                </c:pt>
                <c:pt idx="2">
                  <c:v>4.225352112676056</c:v>
                </c:pt>
              </c:numCache>
            </c:numRef>
          </c:val>
          <c:extLst>
            <c:ext xmlns:c16="http://schemas.microsoft.com/office/drawing/2014/chart" uri="{C3380CC4-5D6E-409C-BE32-E72D297353CC}">
              <c16:uniqueId val="{0000000A-490F-4B43-A673-C501DCE0DA9F}"/>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dirty="0"/>
              <a:t>%</a:t>
            </a:r>
          </a:p>
        </c:rich>
      </c:tx>
      <c:layout>
        <c:manualLayout>
          <c:xMode val="edge"/>
          <c:yMode val="edge"/>
          <c:x val="0.94975531041213268"/>
          <c:y val="8.4080562318647231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722966781214202"/>
          <c:y val="9.2762420957542904E-2"/>
          <c:w val="0.61277033218785792"/>
          <c:h val="0.89515311653116536"/>
        </c:manualLayout>
      </c:layout>
      <c:barChart>
        <c:barDir val="bar"/>
        <c:grouping val="stacked"/>
        <c:varyColors val="0"/>
        <c:ser>
          <c:idx val="0"/>
          <c:order val="0"/>
          <c:tx>
            <c:strRef>
              <c:f>Dati!$C$228</c:f>
              <c:strCache>
                <c:ptCount val="1"/>
                <c:pt idx="0">
                  <c:v>.</c:v>
                </c:pt>
              </c:strCache>
            </c:strRef>
          </c:tx>
          <c:spPr>
            <a:noFill/>
          </c:spPr>
          <c:invertIfNegative val="0"/>
          <c:dLbls>
            <c:delete val="1"/>
          </c:dLbls>
          <c:cat>
            <c:strRef>
              <c:f>Dati!$B$229:$B$242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Dati!$C$229:$C$242</c:f>
              <c:numCache>
                <c:formatCode>###0</c:formatCode>
                <c:ptCount val="14"/>
                <c:pt idx="0">
                  <c:v>32.398291387670284</c:v>
                </c:pt>
                <c:pt idx="1">
                  <c:v>87.327868852459019</c:v>
                </c:pt>
                <c:pt idx="2">
                  <c:v>33.75644028103045</c:v>
                </c:pt>
                <c:pt idx="3">
                  <c:v>30.431317128321091</c:v>
                </c:pt>
                <c:pt idx="4">
                  <c:v>87.327868852459019</c:v>
                </c:pt>
                <c:pt idx="5">
                  <c:v>36.307460689193711</c:v>
                </c:pt>
                <c:pt idx="6">
                  <c:v>34.94691647150664</c:v>
                </c:pt>
                <c:pt idx="7">
                  <c:v>26.543555126968826</c:v>
                </c:pt>
                <c:pt idx="8">
                  <c:v>87.327868852459019</c:v>
                </c:pt>
                <c:pt idx="9">
                  <c:v>31.893086243763371</c:v>
                </c:pt>
                <c:pt idx="10">
                  <c:v>31.230307876849267</c:v>
                </c:pt>
                <c:pt idx="11">
                  <c:v>87.327868852459019</c:v>
                </c:pt>
                <c:pt idx="12">
                  <c:v>50.148381672971837</c:v>
                </c:pt>
                <c:pt idx="13">
                  <c:v>7</c:v>
                </c:pt>
              </c:numCache>
            </c:numRef>
          </c:val>
          <c:extLst>
            <c:ext xmlns:c16="http://schemas.microsoft.com/office/drawing/2014/chart" uri="{C3380CC4-5D6E-409C-BE32-E72D297353CC}">
              <c16:uniqueId val="{00000000-6DCC-4061-B582-5AD3E129A553}"/>
            </c:ext>
          </c:extLst>
        </c:ser>
        <c:ser>
          <c:idx val="1"/>
          <c:order val="1"/>
          <c:tx>
            <c:strRef>
              <c:f>Dati!$D$228</c:f>
              <c:strCache>
                <c:ptCount val="1"/>
                <c:pt idx="0">
                  <c:v>Nē</c:v>
                </c:pt>
              </c:strCache>
            </c:strRef>
          </c:tx>
          <c:spPr>
            <a:solidFill>
              <a:srgbClr val="5CA4A9"/>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Dati!$B$229:$B$242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Dati!$D$229:$D$242</c:f>
              <c:numCache>
                <c:formatCode>General</c:formatCode>
                <c:ptCount val="14"/>
                <c:pt idx="0" formatCode="0">
                  <c:v>54.929577464788736</c:v>
                </c:pt>
                <c:pt idx="2" formatCode="0">
                  <c:v>53.571428571428569</c:v>
                </c:pt>
                <c:pt idx="3" formatCode="0">
                  <c:v>56.896551724137929</c:v>
                </c:pt>
                <c:pt idx="5" formatCode="0">
                  <c:v>51.020408163265309</c:v>
                </c:pt>
                <c:pt idx="6" formatCode="0">
                  <c:v>52.38095238095238</c:v>
                </c:pt>
                <c:pt idx="7" formatCode="0">
                  <c:v>60.784313725490193</c:v>
                </c:pt>
                <c:pt idx="9" formatCode="0">
                  <c:v>55.434782608695649</c:v>
                </c:pt>
                <c:pt idx="10" formatCode="0">
                  <c:v>56.097560975609753</c:v>
                </c:pt>
                <c:pt idx="12" formatCode="0">
                  <c:v>37.179487179487182</c:v>
                </c:pt>
                <c:pt idx="13" formatCode="0">
                  <c:v>80.327868852459019</c:v>
                </c:pt>
              </c:numCache>
            </c:numRef>
          </c:val>
          <c:extLst>
            <c:ext xmlns:c16="http://schemas.microsoft.com/office/drawing/2014/chart" uri="{C3380CC4-5D6E-409C-BE32-E72D297353CC}">
              <c16:uniqueId val="{00000008-6DCC-4061-B582-5AD3E129A553}"/>
            </c:ext>
          </c:extLst>
        </c:ser>
        <c:ser>
          <c:idx val="2"/>
          <c:order val="2"/>
          <c:tx>
            <c:strRef>
              <c:f>Dati!$E$228</c:f>
              <c:strCache>
                <c:ptCount val="1"/>
                <c:pt idx="0">
                  <c:v>Jā</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Dati!$B$229:$B$242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Dati!$E$229:$E$242</c:f>
              <c:numCache>
                <c:formatCode>General</c:formatCode>
                <c:ptCount val="14"/>
                <c:pt idx="0" formatCode="0">
                  <c:v>40.845070422535208</c:v>
                </c:pt>
                <c:pt idx="2" formatCode="0">
                  <c:v>41.666666666666664</c:v>
                </c:pt>
                <c:pt idx="3" formatCode="0">
                  <c:v>39.655172413793103</c:v>
                </c:pt>
                <c:pt idx="5" formatCode="0">
                  <c:v>40.816326530612244</c:v>
                </c:pt>
                <c:pt idx="6" formatCode="0">
                  <c:v>45.238095238095241</c:v>
                </c:pt>
                <c:pt idx="7" formatCode="0">
                  <c:v>37.254901960784316</c:v>
                </c:pt>
                <c:pt idx="9" formatCode="0">
                  <c:v>40.217391304347828</c:v>
                </c:pt>
                <c:pt idx="10" formatCode="0">
                  <c:v>43.902439024390247</c:v>
                </c:pt>
                <c:pt idx="12" formatCode="0">
                  <c:v>61.53846153846154</c:v>
                </c:pt>
                <c:pt idx="13" formatCode="0">
                  <c:v>11.475409836065573</c:v>
                </c:pt>
              </c:numCache>
            </c:numRef>
          </c:val>
          <c:extLst>
            <c:ext xmlns:c16="http://schemas.microsoft.com/office/drawing/2014/chart" uri="{C3380CC4-5D6E-409C-BE32-E72D297353CC}">
              <c16:uniqueId val="{00000009-6DCC-4061-B582-5AD3E129A553}"/>
            </c:ext>
          </c:extLst>
        </c:ser>
        <c:ser>
          <c:idx val="3"/>
          <c:order val="3"/>
          <c:tx>
            <c:strRef>
              <c:f>Dati!$F$228</c:f>
              <c:strCache>
                <c:ptCount val="1"/>
                <c:pt idx="0">
                  <c:v>.</c:v>
                </c:pt>
              </c:strCache>
            </c:strRef>
          </c:tx>
          <c:spPr>
            <a:noFill/>
          </c:spPr>
          <c:invertIfNegative val="0"/>
          <c:dLbls>
            <c:delete val="1"/>
          </c:dLbls>
          <c:cat>
            <c:strRef>
              <c:f>Dati!$B$229:$B$242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Dati!$F$229:$F$242</c:f>
              <c:numCache>
                <c:formatCode>###0</c:formatCode>
                <c:ptCount val="14"/>
                <c:pt idx="0">
                  <c:v>27.693391115926332</c:v>
                </c:pt>
                <c:pt idx="1">
                  <c:v>68.538461538461547</c:v>
                </c:pt>
                <c:pt idx="2">
                  <c:v>26.871794871794876</c:v>
                </c:pt>
                <c:pt idx="3">
                  <c:v>28.883289124668437</c:v>
                </c:pt>
                <c:pt idx="4">
                  <c:v>68.538461538461547</c:v>
                </c:pt>
                <c:pt idx="5">
                  <c:v>27.722135007849296</c:v>
                </c:pt>
                <c:pt idx="6">
                  <c:v>23.300366300366299</c:v>
                </c:pt>
                <c:pt idx="7">
                  <c:v>31.283559577677224</c:v>
                </c:pt>
                <c:pt idx="8">
                  <c:v>68.538461538461547</c:v>
                </c:pt>
                <c:pt idx="9">
                  <c:v>28.321070234113712</c:v>
                </c:pt>
                <c:pt idx="10">
                  <c:v>24.636022514071293</c:v>
                </c:pt>
                <c:pt idx="11">
                  <c:v>68.538461538461547</c:v>
                </c:pt>
                <c:pt idx="12">
                  <c:v>7</c:v>
                </c:pt>
                <c:pt idx="13">
                  <c:v>57.063051702395967</c:v>
                </c:pt>
              </c:numCache>
            </c:numRef>
          </c:val>
          <c:extLst>
            <c:ext xmlns:c16="http://schemas.microsoft.com/office/drawing/2014/chart" uri="{C3380CC4-5D6E-409C-BE32-E72D297353CC}">
              <c16:uniqueId val="{00000000-C3AF-45E0-800B-C971972AFBEE}"/>
            </c:ext>
          </c:extLst>
        </c:ser>
        <c:ser>
          <c:idx val="4"/>
          <c:order val="4"/>
          <c:tx>
            <c:strRef>
              <c:f>Dati!$G$228</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AF-45E0-800B-C971972AFBEE}"/>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AF-45E0-800B-C971972AFBEE}"/>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AF-45E0-800B-C971972AFBEE}"/>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AF-45E0-800B-C971972AFBEE}"/>
                </c:ext>
              </c:extLst>
            </c:dLbl>
            <c:spPr>
              <a:noFill/>
              <a:ln>
                <a:noFill/>
              </a:ln>
              <a:effectLst/>
            </c:spPr>
            <c:txPr>
              <a:bodyPr wrap="square" lIns="38100" tIns="19050" rIns="38100" bIns="19050" anchor="ctr">
                <a:spAutoFit/>
              </a:bodyPr>
              <a:lstStyle/>
              <a:p>
                <a:pPr>
                  <a:defRPr sz="10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Dati!$B$229:$B$242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Dati!$G$229:$G$242</c:f>
              <c:numCache>
                <c:formatCode>General</c:formatCode>
                <c:ptCount val="14"/>
                <c:pt idx="0" formatCode="0">
                  <c:v>4.225352112676056</c:v>
                </c:pt>
                <c:pt idx="2" formatCode="0">
                  <c:v>4.7619047619047619</c:v>
                </c:pt>
                <c:pt idx="3" formatCode="0">
                  <c:v>3.4482758620689653</c:v>
                </c:pt>
                <c:pt idx="5" formatCode="0">
                  <c:v>8.1632653061224492</c:v>
                </c:pt>
                <c:pt idx="6" formatCode="0">
                  <c:v>2.3809523809523809</c:v>
                </c:pt>
                <c:pt idx="7" formatCode="0">
                  <c:v>1.9607843137254901</c:v>
                </c:pt>
                <c:pt idx="9" formatCode="0">
                  <c:v>4.3478260869565215</c:v>
                </c:pt>
                <c:pt idx="10" formatCode="0">
                  <c:v>0</c:v>
                </c:pt>
                <c:pt idx="12" formatCode="0">
                  <c:v>1.2820512820512822</c:v>
                </c:pt>
                <c:pt idx="13" formatCode="0">
                  <c:v>8.1967213114754092</c:v>
                </c:pt>
              </c:numCache>
            </c:numRef>
          </c:val>
          <c:extLst>
            <c:ext xmlns:c16="http://schemas.microsoft.com/office/drawing/2014/chart" uri="{C3380CC4-5D6E-409C-BE32-E72D297353CC}">
              <c16:uniqueId val="{00000005-C3AF-45E0-800B-C971972AFBEE}"/>
            </c:ext>
          </c:extLst>
        </c:ser>
        <c:dLbls>
          <c:showLegendKey val="0"/>
          <c:showVal val="1"/>
          <c:showCatName val="0"/>
          <c:showSerName val="0"/>
          <c:showPercent val="0"/>
          <c:showBubbleSize val="0"/>
        </c:dLbls>
        <c:gapWidth val="30"/>
        <c:overlap val="100"/>
        <c:axId val="338539568"/>
        <c:axId val="338536040"/>
      </c:barChart>
      <c:catAx>
        <c:axId val="3385395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338536040"/>
        <c:crossesAt val="87.3"/>
        <c:auto val="1"/>
        <c:lblAlgn val="ctr"/>
        <c:lblOffset val="100"/>
        <c:tickLblSkip val="1"/>
        <c:tickMarkSkip val="1"/>
        <c:noMultiLvlLbl val="0"/>
      </c:catAx>
      <c:valAx>
        <c:axId val="338536040"/>
        <c:scaling>
          <c:orientation val="minMax"/>
          <c:max val="185"/>
          <c:min val="0"/>
        </c:scaling>
        <c:delete val="1"/>
        <c:axPos val="t"/>
        <c:numFmt formatCode="###0" sourceLinked="1"/>
        <c:majorTickMark val="out"/>
        <c:minorTickMark val="none"/>
        <c:tickLblPos val="nextTo"/>
        <c:crossAx val="338539568"/>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62195854024605235"/>
          <c:y val="8.0549811559883933E-3"/>
          <c:w val="0.35547373667076826"/>
          <c:h val="8.1897922312556479E-2"/>
        </c:manualLayout>
      </c:layout>
      <c:overlay val="0"/>
      <c:txPr>
        <a:bodyPr/>
        <a:lstStyle/>
        <a:p>
          <a:pPr>
            <a:defRPr sz="1000"/>
          </a:pPr>
          <a:endParaRPr lang="lv-LV"/>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478903037626198"/>
          <c:y val="4.7272598536124241E-2"/>
          <c:w val="0.46571948320962409"/>
          <c:h val="0.92700519929406466"/>
        </c:manualLayout>
      </c:layout>
      <c:barChart>
        <c:barDir val="bar"/>
        <c:grouping val="clustered"/>
        <c:varyColors val="0"/>
        <c:ser>
          <c:idx val="0"/>
          <c:order val="0"/>
          <c:spPr>
            <a:solidFill>
              <a:srgbClr val="5CA4A9"/>
            </a:solidFill>
          </c:spPr>
          <c:invertIfNegative val="0"/>
          <c:dPt>
            <c:idx val="2"/>
            <c:invertIfNegative val="0"/>
            <c:bubble3D val="0"/>
            <c:spPr>
              <a:solidFill>
                <a:srgbClr val="9BC1BC"/>
              </a:solidFill>
            </c:spPr>
            <c:extLst>
              <c:ext xmlns:c16="http://schemas.microsoft.com/office/drawing/2014/chart" uri="{C3380CC4-5D6E-409C-BE32-E72D297353CC}">
                <c16:uniqueId val="{00000006-645D-49F8-8F26-B4ED8990A382}"/>
              </c:ext>
            </c:extLst>
          </c:dPt>
          <c:dPt>
            <c:idx val="3"/>
            <c:invertIfNegative val="0"/>
            <c:bubble3D val="0"/>
            <c:spPr>
              <a:solidFill>
                <a:sysClr val="window" lastClr="FFFFFF">
                  <a:lumMod val="75000"/>
                </a:sysClr>
              </a:solidFill>
            </c:spPr>
            <c:extLst>
              <c:ext xmlns:c16="http://schemas.microsoft.com/office/drawing/2014/chart" uri="{C3380CC4-5D6E-409C-BE32-E72D297353CC}">
                <c16:uniqueId val="{00000007-645D-49F8-8F26-B4ED8990A382}"/>
              </c:ext>
            </c:extLst>
          </c:dPt>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3-645D-49F8-8F26-B4ED8990A382}"/>
              </c:ext>
            </c:extLst>
          </c:dPt>
          <c:dPt>
            <c:idx val="16"/>
            <c:invertIfNegative val="0"/>
            <c:bubble3D val="0"/>
            <c:extLst>
              <c:ext xmlns:c16="http://schemas.microsoft.com/office/drawing/2014/chart" uri="{C3380CC4-5D6E-409C-BE32-E72D297353CC}">
                <c16:uniqueId val="{00000004-645D-49F8-8F26-B4ED8990A382}"/>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Dati!$B$208:$B$211</c:f>
              <c:strCache>
                <c:ptCount val="4"/>
                <c:pt idx="0">
                  <c:v>Latvijas Antidopinga birojam</c:v>
                </c:pt>
                <c:pt idx="1">
                  <c:v>Manis pārstāvētā sporta veida starptautiskajai federācijai</c:v>
                </c:pt>
                <c:pt idx="2">
                  <c:v>Citai</c:v>
                </c:pt>
                <c:pt idx="3">
                  <c:v>Grūti pateikt</c:v>
                </c:pt>
              </c:strCache>
            </c:strRef>
          </c:cat>
          <c:val>
            <c:numRef>
              <c:f>Dati!$C$208:$C$211</c:f>
              <c:numCache>
                <c:formatCode>0</c:formatCode>
                <c:ptCount val="4"/>
                <c:pt idx="0">
                  <c:v>82.758620689655174</c:v>
                </c:pt>
                <c:pt idx="1">
                  <c:v>32.758620689655174</c:v>
                </c:pt>
                <c:pt idx="2">
                  <c:v>5.1724137931034484</c:v>
                </c:pt>
                <c:pt idx="3">
                  <c:v>3.4482758620689653</c:v>
                </c:pt>
              </c:numCache>
            </c:numRef>
          </c:val>
          <c:extLst>
            <c:ext xmlns:c16="http://schemas.microsoft.com/office/drawing/2014/chart" uri="{C3380CC4-5D6E-409C-BE32-E72D297353CC}">
              <c16:uniqueId val="{00000005-645D-49F8-8F26-B4ED8990A382}"/>
            </c:ext>
          </c:extLst>
        </c:ser>
        <c:dLbls>
          <c:dLblPos val="outEnd"/>
          <c:showLegendKey val="0"/>
          <c:showVal val="1"/>
          <c:showCatName val="0"/>
          <c:showSerName val="0"/>
          <c:showPercent val="0"/>
          <c:showBubbleSize val="0"/>
        </c:dLbls>
        <c:gapWidth val="10"/>
        <c:axId val="473030480"/>
        <c:axId val="473037928"/>
      </c:barChart>
      <c:catAx>
        <c:axId val="473030480"/>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lv-LV"/>
          </a:p>
        </c:txPr>
        <c:crossAx val="473037928"/>
        <c:crosses val="autoZero"/>
        <c:auto val="1"/>
        <c:lblAlgn val="ctr"/>
        <c:lblOffset val="100"/>
        <c:tickLblSkip val="1"/>
        <c:tickMarkSkip val="1"/>
        <c:noMultiLvlLbl val="0"/>
      </c:catAx>
      <c:valAx>
        <c:axId val="473037928"/>
        <c:scaling>
          <c:orientation val="minMax"/>
        </c:scaling>
        <c:delete val="1"/>
        <c:axPos val="t"/>
        <c:title>
          <c:tx>
            <c:rich>
              <a:bodyPr/>
              <a:lstStyle/>
              <a:p>
                <a:pPr>
                  <a:defRPr sz="1000"/>
                </a:pPr>
                <a:r>
                  <a:rPr lang="lv-LV" sz="1000"/>
                  <a:t>%</a:t>
                </a:r>
              </a:p>
            </c:rich>
          </c:tx>
          <c:layout>
            <c:manualLayout>
              <c:xMode val="edge"/>
              <c:yMode val="edge"/>
              <c:x val="0.95607231723064412"/>
              <c:y val="1.1908706834530941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73030480"/>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900887743413522"/>
          <c:y val="0.1525286811201445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510699567448305"/>
          <c:y val="0.16236806627459408"/>
          <c:w val="0.53489300432551701"/>
          <c:h val="0.82100753534840398"/>
        </c:manualLayout>
      </c:layout>
      <c:barChart>
        <c:barDir val="bar"/>
        <c:grouping val="stacked"/>
        <c:varyColors val="0"/>
        <c:ser>
          <c:idx val="0"/>
          <c:order val="0"/>
          <c:tx>
            <c:strRef>
              <c:f>Dati!$C$252</c:f>
              <c:strCache>
                <c:ptCount val="1"/>
                <c:pt idx="0">
                  <c:v>.</c:v>
                </c:pt>
              </c:strCache>
            </c:strRef>
          </c:tx>
          <c:spPr>
            <a:noFill/>
          </c:spPr>
          <c:invertIfNegative val="0"/>
          <c:dLbls>
            <c:delete val="1"/>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Dati!$C$253:$C$266</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Dati!$D$252</c:f>
              <c:strCache>
                <c:ptCount val="1"/>
                <c:pt idx="0">
                  <c:v>Latvijas Antidopinga birojam</c:v>
                </c:pt>
              </c:strCache>
            </c:strRef>
          </c:tx>
          <c:spPr>
            <a:solidFill>
              <a:srgbClr val="5CA4A9"/>
            </a:solidFill>
          </c:spPr>
          <c:invertIfNegative val="0"/>
          <c:dLbls>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Dati!$D$253:$D$266</c:f>
              <c:numCache>
                <c:formatCode>General</c:formatCode>
                <c:ptCount val="14"/>
                <c:pt idx="0" formatCode="0">
                  <c:v>82.758620689655174</c:v>
                </c:pt>
                <c:pt idx="2" formatCode="0">
                  <c:v>82.857142857142861</c:v>
                </c:pt>
                <c:pt idx="3" formatCode="0">
                  <c:v>82.608695652173907</c:v>
                </c:pt>
                <c:pt idx="5" formatCode="0">
                  <c:v>95</c:v>
                </c:pt>
                <c:pt idx="6" formatCode="0">
                  <c:v>84.21052631578948</c:v>
                </c:pt>
                <c:pt idx="7" formatCode="0">
                  <c:v>68.421052631578945</c:v>
                </c:pt>
                <c:pt idx="9" formatCode="0">
                  <c:v>83.78378378378379</c:v>
                </c:pt>
                <c:pt idx="10" formatCode="0">
                  <c:v>77.777777777777771</c:v>
                </c:pt>
                <c:pt idx="12" formatCode="0">
                  <c:v>83.333333333333329</c:v>
                </c:pt>
                <c:pt idx="13" formatCode="0">
                  <c:v>85.714285714285708</c:v>
                </c:pt>
              </c:numCache>
            </c:numRef>
          </c:val>
          <c:extLst>
            <c:ext xmlns:c16="http://schemas.microsoft.com/office/drawing/2014/chart" uri="{C3380CC4-5D6E-409C-BE32-E72D297353CC}">
              <c16:uniqueId val="{00000001-D0E3-42E2-9714-685E93452101}"/>
            </c:ext>
          </c:extLst>
        </c:ser>
        <c:ser>
          <c:idx val="2"/>
          <c:order val="2"/>
          <c:tx>
            <c:strRef>
              <c:f>Dati!$E$252</c:f>
              <c:strCache>
                <c:ptCount val="1"/>
                <c:pt idx="0">
                  <c:v>.</c:v>
                </c:pt>
              </c:strCache>
            </c:strRef>
          </c:tx>
          <c:spPr>
            <a:noFill/>
          </c:spPr>
          <c:invertIfNegative val="0"/>
          <c:dLbls>
            <c:delete val="1"/>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Dati!$E$253:$E$266</c:f>
              <c:numCache>
                <c:formatCode>0</c:formatCode>
                <c:ptCount val="14"/>
                <c:pt idx="0">
                  <c:v>19.241379310344826</c:v>
                </c:pt>
                <c:pt idx="1">
                  <c:v>102</c:v>
                </c:pt>
                <c:pt idx="2">
                  <c:v>19.142857142857139</c:v>
                </c:pt>
                <c:pt idx="3">
                  <c:v>19.391304347826093</c:v>
                </c:pt>
                <c:pt idx="4">
                  <c:v>102</c:v>
                </c:pt>
                <c:pt idx="5">
                  <c:v>7</c:v>
                </c:pt>
                <c:pt idx="6">
                  <c:v>17.78947368421052</c:v>
                </c:pt>
                <c:pt idx="7">
                  <c:v>33.578947368421055</c:v>
                </c:pt>
                <c:pt idx="8">
                  <c:v>102</c:v>
                </c:pt>
                <c:pt idx="9">
                  <c:v>18.21621621621621</c:v>
                </c:pt>
                <c:pt idx="10">
                  <c:v>24.222222222222229</c:v>
                </c:pt>
                <c:pt idx="11">
                  <c:v>102</c:v>
                </c:pt>
                <c:pt idx="12">
                  <c:v>18.666666666666671</c:v>
                </c:pt>
                <c:pt idx="13">
                  <c:v>16.285714285714292</c:v>
                </c:pt>
              </c:numCache>
            </c:numRef>
          </c:val>
          <c:extLst>
            <c:ext xmlns:c16="http://schemas.microsoft.com/office/drawing/2014/chart" uri="{C3380CC4-5D6E-409C-BE32-E72D297353CC}">
              <c16:uniqueId val="{00000002-D0E3-42E2-9714-685E93452101}"/>
            </c:ext>
          </c:extLst>
        </c:ser>
        <c:ser>
          <c:idx val="3"/>
          <c:order val="3"/>
          <c:tx>
            <c:strRef>
              <c:f>Dati!$F$252</c:f>
              <c:strCache>
                <c:ptCount val="1"/>
                <c:pt idx="0">
                  <c:v>Manis pārstāvētā sporta veida starptautiskajai federācijai</c:v>
                </c:pt>
              </c:strCache>
            </c:strRef>
          </c:tx>
          <c:spPr>
            <a:solidFill>
              <a:srgbClr val="ED6A5A"/>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Dati!$F$253:$F$266</c:f>
              <c:numCache>
                <c:formatCode>General</c:formatCode>
                <c:ptCount val="14"/>
                <c:pt idx="0" formatCode="0">
                  <c:v>32.758620689655174</c:v>
                </c:pt>
                <c:pt idx="2" formatCode="0">
                  <c:v>37.142857142857146</c:v>
                </c:pt>
                <c:pt idx="3" formatCode="0">
                  <c:v>26.086956521739129</c:v>
                </c:pt>
                <c:pt idx="5" formatCode="0">
                  <c:v>5</c:v>
                </c:pt>
                <c:pt idx="6" formatCode="0">
                  <c:v>42.10526315789474</c:v>
                </c:pt>
                <c:pt idx="7" formatCode="0">
                  <c:v>52.631578947368418</c:v>
                </c:pt>
                <c:pt idx="9" formatCode="0">
                  <c:v>18.918918918918919</c:v>
                </c:pt>
                <c:pt idx="10" formatCode="0">
                  <c:v>61.111111111111114</c:v>
                </c:pt>
                <c:pt idx="12" formatCode="0">
                  <c:v>33.333333333333336</c:v>
                </c:pt>
                <c:pt idx="13" formatCode="0">
                  <c:v>28.571428571428573</c:v>
                </c:pt>
              </c:numCache>
            </c:numRef>
          </c:val>
          <c:extLst>
            <c:ext xmlns:c16="http://schemas.microsoft.com/office/drawing/2014/chart" uri="{C3380CC4-5D6E-409C-BE32-E72D297353CC}">
              <c16:uniqueId val="{00000003-D0E3-42E2-9714-685E93452101}"/>
            </c:ext>
          </c:extLst>
        </c:ser>
        <c:ser>
          <c:idx val="4"/>
          <c:order val="4"/>
          <c:tx>
            <c:strRef>
              <c:f>Dati!$G$252</c:f>
              <c:strCache>
                <c:ptCount val="1"/>
                <c:pt idx="0">
                  <c:v>.</c:v>
                </c:pt>
              </c:strCache>
            </c:strRef>
          </c:tx>
          <c:spPr>
            <a:noFill/>
          </c:spPr>
          <c:invertIfNegative val="0"/>
          <c:dLbls>
            <c:delete val="1"/>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Dati!$G$253:$G$266</c:f>
              <c:numCache>
                <c:formatCode>0</c:formatCode>
                <c:ptCount val="14"/>
                <c:pt idx="0">
                  <c:v>35.35249042145594</c:v>
                </c:pt>
                <c:pt idx="1">
                  <c:v>68.111111111111114</c:v>
                </c:pt>
                <c:pt idx="2">
                  <c:v>30.968253968253968</c:v>
                </c:pt>
                <c:pt idx="3">
                  <c:v>42.024154589371989</c:v>
                </c:pt>
                <c:pt idx="4">
                  <c:v>68.111111111111114</c:v>
                </c:pt>
                <c:pt idx="5">
                  <c:v>63.111111111111114</c:v>
                </c:pt>
                <c:pt idx="6">
                  <c:v>26.005847953216374</c:v>
                </c:pt>
                <c:pt idx="7">
                  <c:v>15.479532163742697</c:v>
                </c:pt>
                <c:pt idx="8">
                  <c:v>68.111111111111114</c:v>
                </c:pt>
                <c:pt idx="9">
                  <c:v>49.192192192192195</c:v>
                </c:pt>
                <c:pt idx="10">
                  <c:v>7</c:v>
                </c:pt>
                <c:pt idx="11">
                  <c:v>68.111111111111114</c:v>
                </c:pt>
                <c:pt idx="12">
                  <c:v>34.777777777777779</c:v>
                </c:pt>
                <c:pt idx="13">
                  <c:v>39.539682539682545</c:v>
                </c:pt>
              </c:numCache>
            </c:numRef>
          </c:val>
          <c:extLst>
            <c:ext xmlns:c16="http://schemas.microsoft.com/office/drawing/2014/chart" uri="{C3380CC4-5D6E-409C-BE32-E72D297353CC}">
              <c16:uniqueId val="{00000004-D0E3-42E2-9714-685E93452101}"/>
            </c:ext>
          </c:extLst>
        </c:ser>
        <c:ser>
          <c:idx val="5"/>
          <c:order val="5"/>
          <c:tx>
            <c:strRef>
              <c:f>Dati!$H$252</c:f>
              <c:strCache>
                <c:ptCount val="1"/>
                <c:pt idx="0">
                  <c:v>Citai</c:v>
                </c:pt>
              </c:strCache>
            </c:strRef>
          </c:tx>
          <c:spPr>
            <a:solidFill>
              <a:srgbClr val="F4F1BB"/>
            </a:solidFill>
          </c:spPr>
          <c:invertIfNegative val="0"/>
          <c:dLbls>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C8-40D2-8552-5FA21A99522F}"/>
                </c:ext>
              </c:extLst>
            </c:dLbl>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Dati!$B$253:$B$266</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Dati!$H$253:$H$266</c:f>
              <c:numCache>
                <c:formatCode>General</c:formatCode>
                <c:ptCount val="14"/>
                <c:pt idx="0" formatCode="0">
                  <c:v>5.1724137931034484</c:v>
                </c:pt>
                <c:pt idx="2" formatCode="0">
                  <c:v>8.5714285714285712</c:v>
                </c:pt>
                <c:pt idx="3" formatCode="0">
                  <c:v>0</c:v>
                </c:pt>
                <c:pt idx="4" formatCode="0">
                  <c:v>0</c:v>
                </c:pt>
                <c:pt idx="5" formatCode="0">
                  <c:v>10</c:v>
                </c:pt>
                <c:pt idx="6" formatCode="0">
                  <c:v>5.2631578947368425</c:v>
                </c:pt>
                <c:pt idx="7" formatCode="0">
                  <c:v>0</c:v>
                </c:pt>
                <c:pt idx="8" formatCode="0">
                  <c:v>0</c:v>
                </c:pt>
                <c:pt idx="9" formatCode="0">
                  <c:v>5.4054054054054053</c:v>
                </c:pt>
                <c:pt idx="10" formatCode="0">
                  <c:v>5.5555555555555554</c:v>
                </c:pt>
                <c:pt idx="11" formatCode="0">
                  <c:v>0</c:v>
                </c:pt>
                <c:pt idx="12" formatCode="0">
                  <c:v>2.0833333333333335</c:v>
                </c:pt>
                <c:pt idx="13" formatCode="0">
                  <c:v>14.285714285714286</c:v>
                </c:pt>
              </c:numCache>
            </c:numRef>
          </c:val>
          <c:extLst>
            <c:ext xmlns:c16="http://schemas.microsoft.com/office/drawing/2014/chart" uri="{C3380CC4-5D6E-409C-BE32-E72D297353CC}">
              <c16:uniqueId val="{00000005-D0E3-42E2-9714-685E93452101}"/>
            </c:ext>
          </c:extLst>
        </c:ser>
        <c:dLbls>
          <c:showLegendKey val="0"/>
          <c:showVal val="1"/>
          <c:showCatName val="0"/>
          <c:showSerName val="0"/>
          <c:showPercent val="0"/>
          <c:showBubbleSize val="0"/>
        </c:dLbls>
        <c:gapWidth val="30"/>
        <c:overlap val="100"/>
        <c:axId val="473032440"/>
        <c:axId val="473032832"/>
      </c:barChart>
      <c:catAx>
        <c:axId val="4730324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3032832"/>
        <c:crossesAt val="0"/>
        <c:auto val="1"/>
        <c:lblAlgn val="ctr"/>
        <c:lblOffset val="100"/>
        <c:tickLblSkip val="1"/>
        <c:tickMarkSkip val="1"/>
        <c:noMultiLvlLbl val="0"/>
      </c:catAx>
      <c:valAx>
        <c:axId val="473032832"/>
        <c:scaling>
          <c:orientation val="minMax"/>
          <c:max val="200"/>
          <c:min val="0"/>
        </c:scaling>
        <c:delete val="1"/>
        <c:axPos val="t"/>
        <c:numFmt formatCode="###0" sourceLinked="1"/>
        <c:majorTickMark val="out"/>
        <c:minorTickMark val="none"/>
        <c:tickLblPos val="nextTo"/>
        <c:crossAx val="47303244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18393545667515"/>
          <c:y val="0.1129591462856096"/>
          <c:w val="0.4369070265638389"/>
          <c:h val="0.70056402857928002"/>
        </c:manualLayout>
      </c:layout>
      <c:pieChart>
        <c:varyColors val="1"/>
        <c:ser>
          <c:idx val="1"/>
          <c:order val="0"/>
          <c:dPt>
            <c:idx val="0"/>
            <c:bubble3D val="0"/>
            <c:spPr>
              <a:solidFill>
                <a:srgbClr val="5CA4A9"/>
              </a:solidFill>
            </c:spPr>
            <c:extLst>
              <c:ext xmlns:c16="http://schemas.microsoft.com/office/drawing/2014/chart" uri="{C3380CC4-5D6E-409C-BE32-E72D297353CC}">
                <c16:uniqueId val="{00000001-7FAE-4D7F-9C77-1026A9DC2B2C}"/>
              </c:ext>
            </c:extLst>
          </c:dPt>
          <c:dPt>
            <c:idx val="1"/>
            <c:bubble3D val="0"/>
            <c:spPr>
              <a:solidFill>
                <a:srgbClr val="9BC1BC"/>
              </a:solidFill>
            </c:spPr>
            <c:extLst>
              <c:ext xmlns:c16="http://schemas.microsoft.com/office/drawing/2014/chart" uri="{C3380CC4-5D6E-409C-BE32-E72D297353CC}">
                <c16:uniqueId val="{00000003-7FAE-4D7F-9C77-1026A9DC2B2C}"/>
              </c:ext>
            </c:extLst>
          </c:dPt>
          <c:dPt>
            <c:idx val="2"/>
            <c:bubble3D val="0"/>
            <c:spPr>
              <a:solidFill>
                <a:srgbClr val="F9BFA5"/>
              </a:solidFill>
            </c:spPr>
            <c:extLst>
              <c:ext xmlns:c16="http://schemas.microsoft.com/office/drawing/2014/chart" uri="{C3380CC4-5D6E-409C-BE32-E72D297353CC}">
                <c16:uniqueId val="{00000005-7FAE-4D7F-9C77-1026A9DC2B2C}"/>
              </c:ext>
            </c:extLst>
          </c:dPt>
          <c:dPt>
            <c:idx val="3"/>
            <c:bubble3D val="0"/>
            <c:spPr>
              <a:solidFill>
                <a:srgbClr val="ED6A5A"/>
              </a:solidFill>
            </c:spPr>
            <c:extLst>
              <c:ext xmlns:c16="http://schemas.microsoft.com/office/drawing/2014/chart" uri="{C3380CC4-5D6E-409C-BE32-E72D297353CC}">
                <c16:uniqueId val="{00000007-7FAE-4D7F-9C77-1026A9DC2B2C}"/>
              </c:ext>
            </c:extLst>
          </c:dPt>
          <c:dPt>
            <c:idx val="4"/>
            <c:bubble3D val="0"/>
            <c:spPr>
              <a:solidFill>
                <a:schemeClr val="bg1">
                  <a:lumMod val="75000"/>
                </a:schemeClr>
              </a:solidFill>
            </c:spPr>
            <c:extLst>
              <c:ext xmlns:c16="http://schemas.microsoft.com/office/drawing/2014/chart" uri="{C3380CC4-5D6E-409C-BE32-E72D297353CC}">
                <c16:uniqueId val="{00000009-7FAE-4D7F-9C77-1026A9DC2B2C}"/>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Dati!$B$216:$B$220</c:f>
              <c:strCache>
                <c:ptCount val="5"/>
                <c:pt idx="0">
                  <c:v>Nemaz nav nepieciešamas</c:v>
                </c:pt>
                <c:pt idx="1">
                  <c:v>Drīzāk nav nepieciešamas</c:v>
                </c:pt>
                <c:pt idx="2">
                  <c:v>Drīzāk ir nepieciešamas</c:v>
                </c:pt>
                <c:pt idx="3">
                  <c:v>Ir ļoti nepieciešamas</c:v>
                </c:pt>
                <c:pt idx="4">
                  <c:v>Grūti pateikt/ nav viedokļa</c:v>
                </c:pt>
              </c:strCache>
            </c:strRef>
          </c:cat>
          <c:val>
            <c:numRef>
              <c:f>Dati!$C$216:$C$220</c:f>
              <c:numCache>
                <c:formatCode>0</c:formatCode>
                <c:ptCount val="5"/>
                <c:pt idx="0">
                  <c:v>7.746478873239437</c:v>
                </c:pt>
                <c:pt idx="1">
                  <c:v>17.6056338028169</c:v>
                </c:pt>
                <c:pt idx="2">
                  <c:v>30.985915492957748</c:v>
                </c:pt>
                <c:pt idx="3">
                  <c:v>35.91549295774648</c:v>
                </c:pt>
                <c:pt idx="4">
                  <c:v>7.746478873239437</c:v>
                </c:pt>
              </c:numCache>
            </c:numRef>
          </c:val>
          <c:extLst>
            <c:ext xmlns:c16="http://schemas.microsoft.com/office/drawing/2014/chart" uri="{C3380CC4-5D6E-409C-BE32-E72D297353CC}">
              <c16:uniqueId val="{0000000C-7FAE-4D7F-9C77-1026A9DC2B2C}"/>
            </c:ext>
          </c:extLst>
        </c:ser>
        <c:dLbls>
          <c:showLegendKey val="0"/>
          <c:showVal val="0"/>
          <c:showCatName val="0"/>
          <c:showSerName val="0"/>
          <c:showPercent val="0"/>
          <c:showBubbleSize val="0"/>
          <c:showLeaderLines val="1"/>
        </c:dLbls>
        <c:firstSliceAng val="232"/>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308482142857143"/>
          <c:w val="0.54697510010010009"/>
          <c:h val="0.65050967261904757"/>
        </c:manualLayout>
      </c:layout>
      <c:pieChart>
        <c:varyColors val="1"/>
        <c:ser>
          <c:idx val="1"/>
          <c:order val="0"/>
          <c:dPt>
            <c:idx val="0"/>
            <c:bubble3D val="0"/>
            <c:spPr>
              <a:solidFill>
                <a:srgbClr val="5CA4A9"/>
              </a:solidFill>
            </c:spPr>
            <c:extLst>
              <c:ext xmlns:c16="http://schemas.microsoft.com/office/drawing/2014/chart" uri="{C3380CC4-5D6E-409C-BE32-E72D297353CC}">
                <c16:uniqueId val="{00000001-34FF-4050-9360-2C0CCA4AED52}"/>
              </c:ext>
            </c:extLst>
          </c:dPt>
          <c:dPt>
            <c:idx val="1"/>
            <c:bubble3D val="0"/>
            <c:spPr>
              <a:solidFill>
                <a:srgbClr val="ED6A5A"/>
              </a:solidFill>
            </c:spPr>
            <c:extLst>
              <c:ext xmlns:c16="http://schemas.microsoft.com/office/drawing/2014/chart" uri="{C3380CC4-5D6E-409C-BE32-E72D297353CC}">
                <c16:uniqueId val="{00000003-34FF-4050-9360-2C0CCA4AED52}"/>
              </c:ext>
            </c:extLst>
          </c:dPt>
          <c:dLbls>
            <c:dLbl>
              <c:idx val="1"/>
              <c:layout>
                <c:manualLayout>
                  <c:x val="3.7078745412078742E-2"/>
                  <c:y val="-8.18948412698412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4FF-4050-9360-2C0CCA4AED52}"/>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Dati!$B$18:$B$19</c:f>
              <c:strCache>
                <c:ptCount val="2"/>
                <c:pt idx="0">
                  <c:v>Vīrietis </c:v>
                </c:pt>
                <c:pt idx="1">
                  <c:v>Sieviete</c:v>
                </c:pt>
              </c:strCache>
            </c:strRef>
          </c:cat>
          <c:val>
            <c:numRef>
              <c:f>Dati!$C$18:$C$19</c:f>
              <c:numCache>
                <c:formatCode>0</c:formatCode>
                <c:ptCount val="2"/>
                <c:pt idx="0">
                  <c:v>59.154929577464792</c:v>
                </c:pt>
                <c:pt idx="1">
                  <c:v>40.845070422535208</c:v>
                </c:pt>
              </c:numCache>
            </c:numRef>
          </c:val>
          <c:extLst>
            <c:ext xmlns:c16="http://schemas.microsoft.com/office/drawing/2014/chart" uri="{C3380CC4-5D6E-409C-BE32-E72D297353CC}">
              <c16:uniqueId val="{0000000A-34FF-4050-9360-2C0CCA4AED52}"/>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449040664375717"/>
          <c:y val="0.16680149051490514"/>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5613234709297703"/>
          <c:y val="0.15765354330708661"/>
          <c:w val="0.64386765290702297"/>
          <c:h val="0.82504682967260667"/>
        </c:manualLayout>
      </c:layout>
      <c:barChart>
        <c:barDir val="bar"/>
        <c:grouping val="stacked"/>
        <c:varyColors val="0"/>
        <c:ser>
          <c:idx val="0"/>
          <c:order val="0"/>
          <c:tx>
            <c:strRef>
              <c:f>Dati!$C$277</c:f>
              <c:strCache>
                <c:ptCount val="1"/>
                <c:pt idx="0">
                  <c:v>.</c:v>
                </c:pt>
              </c:strCache>
            </c:strRef>
          </c:tx>
          <c:spPr>
            <a:noFill/>
          </c:spPr>
          <c:invertIfNegative val="0"/>
          <c:dLbls>
            <c:delete val="1"/>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Dati!$C$278:$C$291</c:f>
              <c:numCache>
                <c:formatCode>###0</c:formatCode>
                <c:ptCount val="14"/>
                <c:pt idx="0">
                  <c:v>12.865766024719751</c:v>
                </c:pt>
                <c:pt idx="1">
                  <c:v>37.612244897959187</c:v>
                </c:pt>
                <c:pt idx="2">
                  <c:v>10.231292517006803</c:v>
                </c:pt>
                <c:pt idx="3">
                  <c:v>15.198451794510913</c:v>
                </c:pt>
                <c:pt idx="4">
                  <c:v>37.612244897959187</c:v>
                </c:pt>
                <c:pt idx="5">
                  <c:v>7.0000000000000036</c:v>
                </c:pt>
                <c:pt idx="6">
                  <c:v>9.0408163265306172</c:v>
                </c:pt>
                <c:pt idx="7">
                  <c:v>19.965186074429774</c:v>
                </c:pt>
                <c:pt idx="8">
                  <c:v>37.612244897959187</c:v>
                </c:pt>
                <c:pt idx="9">
                  <c:v>10.438331854480925</c:v>
                </c:pt>
                <c:pt idx="10">
                  <c:v>20.539074166251872</c:v>
                </c:pt>
                <c:pt idx="11">
                  <c:v>37.612244897959187</c:v>
                </c:pt>
                <c:pt idx="12">
                  <c:v>13.253270538984829</c:v>
                </c:pt>
                <c:pt idx="13">
                  <c:v>9.7433924389427951</c:v>
                </c:pt>
              </c:numCache>
            </c:numRef>
          </c:val>
          <c:extLst>
            <c:ext xmlns:c16="http://schemas.microsoft.com/office/drawing/2014/chart" uri="{C3380CC4-5D6E-409C-BE32-E72D297353CC}">
              <c16:uniqueId val="{00000000-6DCC-4061-B582-5AD3E129A553}"/>
            </c:ext>
          </c:extLst>
        </c:ser>
        <c:ser>
          <c:idx val="1"/>
          <c:order val="1"/>
          <c:tx>
            <c:strRef>
              <c:f>Dati!$D$277</c:f>
              <c:strCache>
                <c:ptCount val="1"/>
                <c:pt idx="0">
                  <c:v>Nemaz nav nepieciešamas</c:v>
                </c:pt>
              </c:strCache>
            </c:strRef>
          </c:tx>
          <c:spPr>
            <a:solidFill>
              <a:srgbClr val="5CA4A9"/>
            </a:solidFill>
          </c:spPr>
          <c:invertIfNegative val="0"/>
          <c:dLbls>
            <c:dLbl>
              <c:idx val="6"/>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FB-4275-89D4-6AFBAE50A757}"/>
                </c:ext>
              </c:extLst>
            </c:dLbl>
            <c:dLbl>
              <c:idx val="10"/>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B-4275-89D4-6AFBAE50A757}"/>
                </c:ext>
              </c:extLst>
            </c:dLbl>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Dati!$D$278:$D$291</c:f>
              <c:numCache>
                <c:formatCode>General</c:formatCode>
                <c:ptCount val="14"/>
                <c:pt idx="0" formatCode="0">
                  <c:v>7.746478873239437</c:v>
                </c:pt>
                <c:pt idx="2" formatCode="0">
                  <c:v>10.714285714285714</c:v>
                </c:pt>
                <c:pt idx="3" formatCode="0">
                  <c:v>3.4482758620689653</c:v>
                </c:pt>
                <c:pt idx="5" formatCode="0">
                  <c:v>8.1632653061224492</c:v>
                </c:pt>
                <c:pt idx="6" formatCode="0">
                  <c:v>2.3809523809523809</c:v>
                </c:pt>
                <c:pt idx="7" formatCode="0">
                  <c:v>11.764705882352942</c:v>
                </c:pt>
                <c:pt idx="9" formatCode="0">
                  <c:v>7.6086956521739131</c:v>
                </c:pt>
                <c:pt idx="10" formatCode="0">
                  <c:v>2.4390243902439024</c:v>
                </c:pt>
                <c:pt idx="12" formatCode="0">
                  <c:v>6.4102564102564106</c:v>
                </c:pt>
                <c:pt idx="13" formatCode="0">
                  <c:v>9.8360655737704921</c:v>
                </c:pt>
              </c:numCache>
            </c:numRef>
          </c:val>
          <c:extLst>
            <c:ext xmlns:c16="http://schemas.microsoft.com/office/drawing/2014/chart" uri="{C3380CC4-5D6E-409C-BE32-E72D297353CC}">
              <c16:uniqueId val="{00000008-6DCC-4061-B582-5AD3E129A553}"/>
            </c:ext>
          </c:extLst>
        </c:ser>
        <c:ser>
          <c:idx val="2"/>
          <c:order val="2"/>
          <c:tx>
            <c:strRef>
              <c:f>Dati!$E$277</c:f>
              <c:strCache>
                <c:ptCount val="1"/>
                <c:pt idx="0">
                  <c:v>Drīzāk nav nepieciešamas</c:v>
                </c:pt>
              </c:strCache>
            </c:strRef>
          </c:tx>
          <c:spPr>
            <a:solidFill>
              <a:srgbClr val="9BC1BC"/>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Dati!$E$278:$E$291</c:f>
              <c:numCache>
                <c:formatCode>General</c:formatCode>
                <c:ptCount val="14"/>
                <c:pt idx="0" formatCode="0">
                  <c:v>17</c:v>
                </c:pt>
                <c:pt idx="2" formatCode="0">
                  <c:v>16.666666666666668</c:v>
                </c:pt>
                <c:pt idx="3" formatCode="0">
                  <c:v>18.96551724137931</c:v>
                </c:pt>
                <c:pt idx="5" formatCode="0">
                  <c:v>22.448979591836736</c:v>
                </c:pt>
                <c:pt idx="6" formatCode="0">
                  <c:v>26.19047619047619</c:v>
                </c:pt>
                <c:pt idx="7" formatCode="0">
                  <c:v>5.882352941176471</c:v>
                </c:pt>
                <c:pt idx="9" formatCode="0">
                  <c:v>19.565217391304348</c:v>
                </c:pt>
                <c:pt idx="10" formatCode="0">
                  <c:v>14.634146341463415</c:v>
                </c:pt>
                <c:pt idx="12" formatCode="0">
                  <c:v>17.948717948717949</c:v>
                </c:pt>
                <c:pt idx="13" formatCode="0">
                  <c:v>18.032786885245901</c:v>
                </c:pt>
              </c:numCache>
            </c:numRef>
          </c:val>
          <c:extLst>
            <c:ext xmlns:c16="http://schemas.microsoft.com/office/drawing/2014/chart" uri="{C3380CC4-5D6E-409C-BE32-E72D297353CC}">
              <c16:uniqueId val="{00000009-6DCC-4061-B582-5AD3E129A553}"/>
            </c:ext>
          </c:extLst>
        </c:ser>
        <c:ser>
          <c:idx val="3"/>
          <c:order val="3"/>
          <c:tx>
            <c:strRef>
              <c:f>Dati!$F$277</c:f>
              <c:strCache>
                <c:ptCount val="1"/>
                <c:pt idx="0">
                  <c:v>Drīzāk ir nepieciešamas</c:v>
                </c:pt>
              </c:strCache>
            </c:strRef>
          </c:tx>
          <c:spPr>
            <a:solidFill>
              <a:srgbClr val="F9BFA5"/>
            </a:solidFill>
          </c:spPr>
          <c:invertIfNegative val="0"/>
          <c:dLbls>
            <c:spPr>
              <a:noFill/>
              <a:ln>
                <a:noFill/>
              </a:ln>
              <a:effectLst/>
            </c:spPr>
            <c:txPr>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Dati!$F$278:$F$291</c:f>
              <c:numCache>
                <c:formatCode>General</c:formatCode>
                <c:ptCount val="14"/>
                <c:pt idx="0" formatCode="0">
                  <c:v>30.985915492957748</c:v>
                </c:pt>
                <c:pt idx="2" formatCode="0">
                  <c:v>26.19047619047619</c:v>
                </c:pt>
                <c:pt idx="3" formatCode="0">
                  <c:v>37.931034482758619</c:v>
                </c:pt>
                <c:pt idx="5" formatCode="0">
                  <c:v>30.612244897959183</c:v>
                </c:pt>
                <c:pt idx="6" formatCode="0">
                  <c:v>26.19047619047619</c:v>
                </c:pt>
                <c:pt idx="7" formatCode="0">
                  <c:v>35.294117647058826</c:v>
                </c:pt>
                <c:pt idx="9" formatCode="0">
                  <c:v>29.347826086956523</c:v>
                </c:pt>
                <c:pt idx="10" formatCode="0">
                  <c:v>34.146341463414636</c:v>
                </c:pt>
                <c:pt idx="12" formatCode="0">
                  <c:v>26.923076923076923</c:v>
                </c:pt>
                <c:pt idx="13" formatCode="0">
                  <c:v>34.42622950819672</c:v>
                </c:pt>
              </c:numCache>
            </c:numRef>
          </c:val>
          <c:extLst>
            <c:ext xmlns:c16="http://schemas.microsoft.com/office/drawing/2014/chart" uri="{C3380CC4-5D6E-409C-BE32-E72D297353CC}">
              <c16:uniqueId val="{0000000A-6DCC-4061-B582-5AD3E129A553}"/>
            </c:ext>
          </c:extLst>
        </c:ser>
        <c:ser>
          <c:idx val="4"/>
          <c:order val="4"/>
          <c:tx>
            <c:strRef>
              <c:f>Dati!$G$277</c:f>
              <c:strCache>
                <c:ptCount val="1"/>
                <c:pt idx="0">
                  <c:v>Ir ļoti nepieciešamas</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Dati!$G$278:$G$291</c:f>
              <c:numCache>
                <c:formatCode>General</c:formatCode>
                <c:ptCount val="14"/>
                <c:pt idx="0" formatCode="0">
                  <c:v>35.91549295774648</c:v>
                </c:pt>
                <c:pt idx="2" formatCode="0">
                  <c:v>39.285714285714285</c:v>
                </c:pt>
                <c:pt idx="3" formatCode="0">
                  <c:v>31.03448275862069</c:v>
                </c:pt>
                <c:pt idx="5" formatCode="0">
                  <c:v>24.489795918367346</c:v>
                </c:pt>
                <c:pt idx="6" formatCode="0">
                  <c:v>38.095238095238095</c:v>
                </c:pt>
                <c:pt idx="7" formatCode="0">
                  <c:v>45.098039215686278</c:v>
                </c:pt>
                <c:pt idx="9" formatCode="0">
                  <c:v>33.695652173913047</c:v>
                </c:pt>
                <c:pt idx="10" formatCode="0">
                  <c:v>46.341463414634148</c:v>
                </c:pt>
                <c:pt idx="12" formatCode="0">
                  <c:v>41.025641025641029</c:v>
                </c:pt>
                <c:pt idx="13" formatCode="0">
                  <c:v>29.508196721311474</c:v>
                </c:pt>
              </c:numCache>
            </c:numRef>
          </c:val>
          <c:extLst>
            <c:ext xmlns:c16="http://schemas.microsoft.com/office/drawing/2014/chart" uri="{C3380CC4-5D6E-409C-BE32-E72D297353CC}">
              <c16:uniqueId val="{0000000B-6DCC-4061-B582-5AD3E129A553}"/>
            </c:ext>
          </c:extLst>
        </c:ser>
        <c:ser>
          <c:idx val="5"/>
          <c:order val="5"/>
          <c:tx>
            <c:strRef>
              <c:f>Dati!$H$277</c:f>
              <c:strCache>
                <c:ptCount val="1"/>
                <c:pt idx="0">
                  <c:v>.</c:v>
                </c:pt>
              </c:strCache>
            </c:strRef>
          </c:tx>
          <c:spPr>
            <a:noFill/>
          </c:spPr>
          <c:invertIfNegative val="0"/>
          <c:dLbls>
            <c:delete val="1"/>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Dati!$H$278:$H$291</c:f>
              <c:numCache>
                <c:formatCode>0</c:formatCode>
                <c:ptCount val="14"/>
                <c:pt idx="0">
                  <c:v>20.586396427344564</c:v>
                </c:pt>
                <c:pt idx="1">
                  <c:v>87.487804878048792</c:v>
                </c:pt>
                <c:pt idx="2">
                  <c:v>22.011614401858317</c:v>
                </c:pt>
                <c:pt idx="3">
                  <c:v>18.522287636669482</c:v>
                </c:pt>
                <c:pt idx="4">
                  <c:v>87.487804878048792</c:v>
                </c:pt>
                <c:pt idx="5">
                  <c:v>32.385764061722256</c:v>
                </c:pt>
                <c:pt idx="6">
                  <c:v>23.202090592334507</c:v>
                </c:pt>
                <c:pt idx="7">
                  <c:v>7.0956480153036878</c:v>
                </c:pt>
                <c:pt idx="8">
                  <c:v>87.487804878048792</c:v>
                </c:pt>
                <c:pt idx="9">
                  <c:v>24.444326617179222</c:v>
                </c:pt>
                <c:pt idx="10">
                  <c:v>7.0000000000000071</c:v>
                </c:pt>
                <c:pt idx="11">
                  <c:v>87.487804878048792</c:v>
                </c:pt>
                <c:pt idx="12">
                  <c:v>19.539086929330839</c:v>
                </c:pt>
                <c:pt idx="13">
                  <c:v>23.553378648540594</c:v>
                </c:pt>
              </c:numCache>
            </c:numRef>
          </c:val>
          <c:extLst>
            <c:ext xmlns:c16="http://schemas.microsoft.com/office/drawing/2014/chart" uri="{C3380CC4-5D6E-409C-BE32-E72D297353CC}">
              <c16:uniqueId val="{0000000C-6DCC-4061-B582-5AD3E129A553}"/>
            </c:ext>
          </c:extLst>
        </c:ser>
        <c:ser>
          <c:idx val="6"/>
          <c:order val="6"/>
          <c:tx>
            <c:strRef>
              <c:f>Dati!$I$277</c:f>
              <c:strCache>
                <c:ptCount val="1"/>
                <c:pt idx="0">
                  <c:v>Grūti pateikt</c:v>
                </c:pt>
              </c:strCache>
            </c:strRef>
          </c:tx>
          <c:spPr>
            <a:solidFill>
              <a:sysClr val="window" lastClr="FFFFFF">
                <a:lumMod val="75000"/>
              </a:sysClr>
            </a:solidFill>
          </c:spPr>
          <c:invertIfNegative val="0"/>
          <c:dLbls>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FB-4275-89D4-6AFBAE50A757}"/>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FB-4275-89D4-6AFBAE50A757}"/>
                </c:ext>
              </c:extLst>
            </c:dLbl>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Dati!$B$278:$B$291</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Dati!$I$278:$I$291</c:f>
              <c:numCache>
                <c:formatCode>General</c:formatCode>
                <c:ptCount val="14"/>
                <c:pt idx="0" formatCode="0">
                  <c:v>7.746478873239437</c:v>
                </c:pt>
                <c:pt idx="2" formatCode="0">
                  <c:v>7.1428571428571432</c:v>
                </c:pt>
                <c:pt idx="3" formatCode="0">
                  <c:v>8.6206896551724146</c:v>
                </c:pt>
                <c:pt idx="5" formatCode="0">
                  <c:v>14.285714285714286</c:v>
                </c:pt>
                <c:pt idx="6" formatCode="0">
                  <c:v>7.1428571428571432</c:v>
                </c:pt>
                <c:pt idx="7" formatCode="0">
                  <c:v>1.9607843137254901</c:v>
                </c:pt>
                <c:pt idx="9" formatCode="0">
                  <c:v>9.7826086956521738</c:v>
                </c:pt>
                <c:pt idx="10" formatCode="0">
                  <c:v>2.4390243902439024</c:v>
                </c:pt>
                <c:pt idx="12" formatCode="0">
                  <c:v>7.6923076923076925</c:v>
                </c:pt>
                <c:pt idx="13" formatCode="0">
                  <c:v>8.1967213114754092</c:v>
                </c:pt>
              </c:numCache>
            </c:numRef>
          </c:val>
          <c:extLst>
            <c:ext xmlns:c16="http://schemas.microsoft.com/office/drawing/2014/chart" uri="{C3380CC4-5D6E-409C-BE32-E72D297353CC}">
              <c16:uniqueId val="{00000010-6DCC-4061-B582-5AD3E129A553}"/>
            </c:ext>
          </c:extLst>
        </c:ser>
        <c:dLbls>
          <c:showLegendKey val="0"/>
          <c:showVal val="1"/>
          <c:showCatName val="0"/>
          <c:showSerName val="0"/>
          <c:showPercent val="0"/>
          <c:showBubbleSize val="0"/>
        </c:dLbls>
        <c:gapWidth val="30"/>
        <c:overlap val="100"/>
        <c:axId val="473036752"/>
        <c:axId val="473037144"/>
      </c:barChart>
      <c:catAx>
        <c:axId val="4730367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3037144"/>
        <c:crossesAt val="37.6"/>
        <c:auto val="1"/>
        <c:lblAlgn val="ctr"/>
        <c:lblOffset val="100"/>
        <c:tickLblSkip val="1"/>
        <c:tickMarkSkip val="1"/>
        <c:noMultiLvlLbl val="0"/>
      </c:catAx>
      <c:valAx>
        <c:axId val="473037144"/>
        <c:scaling>
          <c:orientation val="minMax"/>
          <c:max val="150"/>
          <c:min val="0"/>
        </c:scaling>
        <c:delete val="1"/>
        <c:axPos val="t"/>
        <c:numFmt formatCode="###0" sourceLinked="1"/>
        <c:majorTickMark val="out"/>
        <c:minorTickMark val="none"/>
        <c:tickLblPos val="nextTo"/>
        <c:crossAx val="473036752"/>
        <c:crosses val="autoZero"/>
        <c:crossBetween val="between"/>
        <c:majorUnit val="25"/>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109289574106463"/>
          <c:y val="0.14637795275590551"/>
          <c:w val="0.4330019399748945"/>
          <c:h val="0.77201896274593595"/>
        </c:manualLayout>
      </c:layout>
      <c:pieChart>
        <c:varyColors val="1"/>
        <c:ser>
          <c:idx val="1"/>
          <c:order val="0"/>
          <c:dPt>
            <c:idx val="0"/>
            <c:bubble3D val="0"/>
            <c:spPr>
              <a:solidFill>
                <a:srgbClr val="F4F1BB"/>
              </a:solidFill>
            </c:spPr>
            <c:extLst>
              <c:ext xmlns:c16="http://schemas.microsoft.com/office/drawing/2014/chart" uri="{C3380CC4-5D6E-409C-BE32-E72D297353CC}">
                <c16:uniqueId val="{00000001-9DE6-4D07-B38D-95ADE758C4BC}"/>
              </c:ext>
            </c:extLst>
          </c:dPt>
          <c:dPt>
            <c:idx val="1"/>
            <c:bubble3D val="0"/>
            <c:spPr>
              <a:solidFill>
                <a:srgbClr val="ED6A5A"/>
              </a:solidFill>
            </c:spPr>
            <c:extLst>
              <c:ext xmlns:c16="http://schemas.microsoft.com/office/drawing/2014/chart" uri="{C3380CC4-5D6E-409C-BE32-E72D297353CC}">
                <c16:uniqueId val="{00000003-9DE6-4D07-B38D-95ADE758C4BC}"/>
              </c:ext>
            </c:extLst>
          </c:dPt>
          <c:dPt>
            <c:idx val="2"/>
            <c:bubble3D val="0"/>
            <c:spPr>
              <a:solidFill>
                <a:srgbClr val="F9BFA5"/>
              </a:solidFill>
            </c:spPr>
            <c:extLst>
              <c:ext xmlns:c16="http://schemas.microsoft.com/office/drawing/2014/chart" uri="{C3380CC4-5D6E-409C-BE32-E72D297353CC}">
                <c16:uniqueId val="{00000005-9DE6-4D07-B38D-95ADE758C4BC}"/>
              </c:ext>
            </c:extLst>
          </c:dPt>
          <c:dPt>
            <c:idx val="3"/>
            <c:bubble3D val="0"/>
            <c:spPr>
              <a:solidFill>
                <a:srgbClr val="9BC1BC"/>
              </a:solidFill>
            </c:spPr>
            <c:extLst>
              <c:ext xmlns:c16="http://schemas.microsoft.com/office/drawing/2014/chart" uri="{C3380CC4-5D6E-409C-BE32-E72D297353CC}">
                <c16:uniqueId val="{00000009-9DE6-4D07-B38D-95ADE758C4BC}"/>
              </c:ext>
            </c:extLst>
          </c:dPt>
          <c:dPt>
            <c:idx val="4"/>
            <c:bubble3D val="0"/>
            <c:spPr>
              <a:solidFill>
                <a:srgbClr val="5CA4A9"/>
              </a:solidFill>
            </c:spPr>
            <c:extLst>
              <c:ext xmlns:c16="http://schemas.microsoft.com/office/drawing/2014/chart" uri="{C3380CC4-5D6E-409C-BE32-E72D297353CC}">
                <c16:uniqueId val="{00000008-9DE6-4D07-B38D-95ADE758C4BC}"/>
              </c:ext>
            </c:extLst>
          </c:dPt>
          <c:dPt>
            <c:idx val="5"/>
            <c:bubble3D val="0"/>
            <c:spPr>
              <a:solidFill>
                <a:schemeClr val="bg1">
                  <a:lumMod val="75000"/>
                </a:schemeClr>
              </a:solidFill>
            </c:spPr>
            <c:extLst>
              <c:ext xmlns:c16="http://schemas.microsoft.com/office/drawing/2014/chart" uri="{C3380CC4-5D6E-409C-BE32-E72D297353CC}">
                <c16:uniqueId val="{00000007-9DE6-4D07-B38D-95ADE758C4BC}"/>
              </c:ext>
            </c:extLst>
          </c:dPt>
          <c:dLbls>
            <c:dLbl>
              <c:idx val="0"/>
              <c:layout>
                <c:manualLayout>
                  <c:x val="-7.5614381736329407E-3"/>
                  <c:y val="1.36986301369863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E6-4D07-B38D-95ADE758C4BC}"/>
                </c:ext>
              </c:extLst>
            </c:dLbl>
            <c:dLbl>
              <c:idx val="4"/>
              <c:layout>
                <c:manualLayout>
                  <c:x val="-2.5204793912109494E-3"/>
                  <c:y val="2.73972602739726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DE6-4D07-B38D-95ADE758C4BC}"/>
                </c:ext>
              </c:extLst>
            </c:dLbl>
            <c:dLbl>
              <c:idx val="5"/>
              <c:layout>
                <c:manualLayout>
                  <c:x val="4.0327670259375101E-2"/>
                  <c:y val="-4.566210045662101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E6-4D07-B38D-95ADE758C4BC}"/>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Dati!$B$225:$B$230</c:f>
              <c:strCache>
                <c:ptCount val="6"/>
                <c:pt idx="0">
                  <c:v>Nav bijušas</c:v>
                </c:pt>
                <c:pt idx="1">
                  <c:v>Reti</c:v>
                </c:pt>
                <c:pt idx="2">
                  <c:v>Dažkārt</c:v>
                </c:pt>
                <c:pt idx="3">
                  <c:v>Bieži</c:v>
                </c:pt>
                <c:pt idx="4">
                  <c:v>Ļoti bieži/ visu laiku</c:v>
                </c:pt>
                <c:pt idx="5">
                  <c:v>Grūti pateikt</c:v>
                </c:pt>
              </c:strCache>
            </c:strRef>
          </c:cat>
          <c:val>
            <c:numRef>
              <c:f>Dati!$C$225:$C$230</c:f>
              <c:numCache>
                <c:formatCode>0</c:formatCode>
                <c:ptCount val="6"/>
                <c:pt idx="0">
                  <c:v>22.413793103448278</c:v>
                </c:pt>
                <c:pt idx="1">
                  <c:v>15.517241379310345</c:v>
                </c:pt>
                <c:pt idx="2">
                  <c:v>36.206896551724135</c:v>
                </c:pt>
                <c:pt idx="3">
                  <c:v>18.96551724137931</c:v>
                </c:pt>
                <c:pt idx="4">
                  <c:v>5.1724137931034484</c:v>
                </c:pt>
                <c:pt idx="5">
                  <c:v>1.7241379310344827</c:v>
                </c:pt>
              </c:numCache>
            </c:numRef>
          </c:val>
          <c:extLst>
            <c:ext xmlns:c16="http://schemas.microsoft.com/office/drawing/2014/chart" uri="{C3380CC4-5D6E-409C-BE32-E72D297353CC}">
              <c16:uniqueId val="{00000006-9DE6-4D07-B38D-95ADE758C4BC}"/>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803812416428137"/>
          <c:y val="6.4048901782014092E-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036346203078887"/>
          <c:y val="9.3783671777869865E-2"/>
          <c:w val="0.53963653796921118"/>
          <c:h val="0.88804876364138696"/>
        </c:manualLayout>
      </c:layout>
      <c:barChart>
        <c:barDir val="bar"/>
        <c:grouping val="stacked"/>
        <c:varyColors val="0"/>
        <c:ser>
          <c:idx val="0"/>
          <c:order val="0"/>
          <c:tx>
            <c:strRef>
              <c:f>Dati!$C$303</c:f>
              <c:strCache>
                <c:ptCount val="1"/>
                <c:pt idx="0">
                  <c:v>Ļoti bieži/ visu laiku</c:v>
                </c:pt>
              </c:strCache>
            </c:strRef>
          </c:tx>
          <c:spPr>
            <a:solidFill>
              <a:srgbClr val="5CA4A9"/>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Dati!$C$304:$C$317</c:f>
              <c:numCache>
                <c:formatCode>General</c:formatCode>
                <c:ptCount val="14"/>
                <c:pt idx="0" formatCode="0">
                  <c:v>5.1724137931034484</c:v>
                </c:pt>
                <c:pt idx="2" formatCode="0">
                  <c:v>8.5714285714285712</c:v>
                </c:pt>
                <c:pt idx="6" formatCode="0">
                  <c:v>10.526315789473685</c:v>
                </c:pt>
                <c:pt idx="7" formatCode="0">
                  <c:v>5.2631578947368425</c:v>
                </c:pt>
                <c:pt idx="9" formatCode="0">
                  <c:v>5.4054054054054053</c:v>
                </c:pt>
                <c:pt idx="10" formatCode="0">
                  <c:v>5.5555555555555554</c:v>
                </c:pt>
                <c:pt idx="12" formatCode="0">
                  <c:v>6.25</c:v>
                </c:pt>
              </c:numCache>
            </c:numRef>
          </c:val>
          <c:extLst>
            <c:ext xmlns:c16="http://schemas.microsoft.com/office/drawing/2014/chart" uri="{C3380CC4-5D6E-409C-BE32-E72D297353CC}">
              <c16:uniqueId val="{00000000-C655-4ACE-A7AF-916B52480207}"/>
            </c:ext>
          </c:extLst>
        </c:ser>
        <c:ser>
          <c:idx val="1"/>
          <c:order val="1"/>
          <c:tx>
            <c:strRef>
              <c:f>Dati!$D$303</c:f>
              <c:strCache>
                <c:ptCount val="1"/>
                <c:pt idx="0">
                  <c:v>Bieži</c:v>
                </c:pt>
              </c:strCache>
            </c:strRef>
          </c:tx>
          <c:spPr>
            <a:solidFill>
              <a:srgbClr val="9BC1BC"/>
            </a:solidFill>
          </c:spPr>
          <c:invertIfNegative val="0"/>
          <c:dLbls>
            <c:spPr>
              <a:noFill/>
              <a:ln>
                <a:noFill/>
              </a:ln>
              <a:effectLst/>
            </c:spPr>
            <c:txPr>
              <a:bodyPr wrap="square" lIns="38100" tIns="19050" rIns="38100" bIns="19050" anchor="ctr">
                <a:spAutoFit/>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Dati!$D$304:$D$317</c:f>
              <c:numCache>
                <c:formatCode>General</c:formatCode>
                <c:ptCount val="14"/>
                <c:pt idx="0" formatCode="0">
                  <c:v>18.96551724137931</c:v>
                </c:pt>
                <c:pt idx="2" formatCode="0">
                  <c:v>20</c:v>
                </c:pt>
                <c:pt idx="3" formatCode="0">
                  <c:v>17.391304347826086</c:v>
                </c:pt>
                <c:pt idx="5" formatCode="0">
                  <c:v>10</c:v>
                </c:pt>
                <c:pt idx="6" formatCode="0">
                  <c:v>26.315789473684209</c:v>
                </c:pt>
                <c:pt idx="7" formatCode="0">
                  <c:v>21.05263157894737</c:v>
                </c:pt>
                <c:pt idx="9" formatCode="0">
                  <c:v>16.216216216216218</c:v>
                </c:pt>
                <c:pt idx="10" formatCode="0">
                  <c:v>27.777777777777779</c:v>
                </c:pt>
                <c:pt idx="12" formatCode="0">
                  <c:v>16.666666666666668</c:v>
                </c:pt>
                <c:pt idx="13" formatCode="0">
                  <c:v>28.571428571428573</c:v>
                </c:pt>
              </c:numCache>
            </c:numRef>
          </c:val>
          <c:extLst>
            <c:ext xmlns:c16="http://schemas.microsoft.com/office/drawing/2014/chart" uri="{C3380CC4-5D6E-409C-BE32-E72D297353CC}">
              <c16:uniqueId val="{00000001-C655-4ACE-A7AF-916B52480207}"/>
            </c:ext>
          </c:extLst>
        </c:ser>
        <c:ser>
          <c:idx val="2"/>
          <c:order val="2"/>
          <c:tx>
            <c:strRef>
              <c:f>Dati!$E$303</c:f>
              <c:strCache>
                <c:ptCount val="1"/>
                <c:pt idx="0">
                  <c:v>Dažkārt</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Dati!$E$304:$E$317</c:f>
              <c:numCache>
                <c:formatCode>General</c:formatCode>
                <c:ptCount val="14"/>
                <c:pt idx="0" formatCode="0">
                  <c:v>36.206896551724135</c:v>
                </c:pt>
                <c:pt idx="2" formatCode="0">
                  <c:v>28.571428571428573</c:v>
                </c:pt>
                <c:pt idx="3" formatCode="0">
                  <c:v>47.826086956521742</c:v>
                </c:pt>
                <c:pt idx="5" formatCode="0">
                  <c:v>40</c:v>
                </c:pt>
                <c:pt idx="6" formatCode="0">
                  <c:v>31.578947368421051</c:v>
                </c:pt>
                <c:pt idx="7" formatCode="0">
                  <c:v>36.842105263157897</c:v>
                </c:pt>
                <c:pt idx="9" formatCode="0">
                  <c:v>40.54054054054054</c:v>
                </c:pt>
                <c:pt idx="10" formatCode="0">
                  <c:v>27.777777777777779</c:v>
                </c:pt>
                <c:pt idx="12" formatCode="0">
                  <c:v>35.416666666666664</c:v>
                </c:pt>
                <c:pt idx="13" formatCode="0">
                  <c:v>28.571428571428573</c:v>
                </c:pt>
              </c:numCache>
            </c:numRef>
          </c:val>
          <c:extLst>
            <c:ext xmlns:c16="http://schemas.microsoft.com/office/drawing/2014/chart" uri="{C3380CC4-5D6E-409C-BE32-E72D297353CC}">
              <c16:uniqueId val="{00000002-C655-4ACE-A7AF-916B52480207}"/>
            </c:ext>
          </c:extLst>
        </c:ser>
        <c:ser>
          <c:idx val="3"/>
          <c:order val="3"/>
          <c:tx>
            <c:strRef>
              <c:f>Dati!$F$303</c:f>
              <c:strCache>
                <c:ptCount val="1"/>
                <c:pt idx="0">
                  <c:v>Reti</c:v>
                </c:pt>
              </c:strCache>
            </c:strRef>
          </c:tx>
          <c:spPr>
            <a:solidFill>
              <a:srgbClr val="F9BFA5"/>
            </a:solidFill>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33C0-4C6C-9753-910BA685F477}"/>
                </c:ext>
              </c:extLst>
            </c:dLbl>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Dati!$F$304:$F$317</c:f>
              <c:numCache>
                <c:formatCode>General</c:formatCode>
                <c:ptCount val="14"/>
                <c:pt idx="0" formatCode="0">
                  <c:v>15.517241379310345</c:v>
                </c:pt>
                <c:pt idx="2" formatCode="0">
                  <c:v>22.857142857142858</c:v>
                </c:pt>
                <c:pt idx="3" formatCode="0">
                  <c:v>4.3478260869565215</c:v>
                </c:pt>
                <c:pt idx="5" formatCode="0">
                  <c:v>20</c:v>
                </c:pt>
                <c:pt idx="6" formatCode="0">
                  <c:v>15.789473684210526</c:v>
                </c:pt>
                <c:pt idx="7" formatCode="0">
                  <c:v>10.526315789473685</c:v>
                </c:pt>
                <c:pt idx="9" formatCode="0">
                  <c:v>10.810810810810811</c:v>
                </c:pt>
                <c:pt idx="10" formatCode="0">
                  <c:v>22.222222222222221</c:v>
                </c:pt>
                <c:pt idx="12" formatCode="0">
                  <c:v>18.75</c:v>
                </c:pt>
                <c:pt idx="13" formatCode="0">
                  <c:v>0</c:v>
                </c:pt>
              </c:numCache>
            </c:numRef>
          </c:val>
          <c:extLst>
            <c:ext xmlns:c16="http://schemas.microsoft.com/office/drawing/2014/chart" uri="{C3380CC4-5D6E-409C-BE32-E72D297353CC}">
              <c16:uniqueId val="{00000001-33C0-4C6C-9753-910BA685F477}"/>
            </c:ext>
          </c:extLst>
        </c:ser>
        <c:ser>
          <c:idx val="4"/>
          <c:order val="4"/>
          <c:tx>
            <c:strRef>
              <c:f>Dati!$G$303</c:f>
              <c:strCache>
                <c:ptCount val="1"/>
                <c:pt idx="0">
                  <c:v>Nav bijušas</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Dati!$G$304:$G$317</c:f>
              <c:numCache>
                <c:formatCode>General</c:formatCode>
                <c:ptCount val="14"/>
                <c:pt idx="0" formatCode="0">
                  <c:v>22.413793103448278</c:v>
                </c:pt>
                <c:pt idx="2" formatCode="0">
                  <c:v>20</c:v>
                </c:pt>
                <c:pt idx="3" formatCode="0">
                  <c:v>26.086956521739129</c:v>
                </c:pt>
                <c:pt idx="5" formatCode="0">
                  <c:v>25</c:v>
                </c:pt>
                <c:pt idx="6" formatCode="0">
                  <c:v>15.789473684210526</c:v>
                </c:pt>
                <c:pt idx="7" formatCode="0">
                  <c:v>26.315789473684209</c:v>
                </c:pt>
                <c:pt idx="9" formatCode="0">
                  <c:v>24.324324324324323</c:v>
                </c:pt>
                <c:pt idx="10" formatCode="0">
                  <c:v>16.666666666666668</c:v>
                </c:pt>
                <c:pt idx="12" formatCode="0">
                  <c:v>22.916666666666668</c:v>
                </c:pt>
                <c:pt idx="13" formatCode="0">
                  <c:v>28.571428571428573</c:v>
                </c:pt>
              </c:numCache>
            </c:numRef>
          </c:val>
          <c:extLst>
            <c:ext xmlns:c16="http://schemas.microsoft.com/office/drawing/2014/chart" uri="{C3380CC4-5D6E-409C-BE32-E72D297353CC}">
              <c16:uniqueId val="{00000002-33C0-4C6C-9753-910BA685F477}"/>
            </c:ext>
          </c:extLst>
        </c:ser>
        <c:ser>
          <c:idx val="5"/>
          <c:order val="5"/>
          <c:tx>
            <c:strRef>
              <c:f>Dati!$H$303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Dati!$B$304:$B$317</c:f>
              <c:strCache>
                <c:ptCount val="14"/>
                <c:pt idx="0">
                  <c:v>VISI RESPONDENTI, n=58</c:v>
                </c:pt>
                <c:pt idx="1">
                  <c:v>DZIMUMS</c:v>
                </c:pt>
                <c:pt idx="2">
                  <c:v>Vīrietis, n=35</c:v>
                </c:pt>
                <c:pt idx="3">
                  <c:v>Sieviete, n=23</c:v>
                </c:pt>
                <c:pt idx="4">
                  <c:v>VECUMS</c:v>
                </c:pt>
                <c:pt idx="5">
                  <c:v>23 gadi un mazāk, n=20</c:v>
                </c:pt>
                <c:pt idx="6">
                  <c:v>24 - 29 gadi, n=19</c:v>
                </c:pt>
                <c:pt idx="7">
                  <c:v>30 gadi un vairāk, n=19</c:v>
                </c:pt>
                <c:pt idx="8">
                  <c:v>PĀRSTĀVĒTAIS SPORTA VEIDS</c:v>
                </c:pt>
                <c:pt idx="9">
                  <c:v>Vasaras sporta veids, n=37</c:v>
                </c:pt>
                <c:pt idx="10">
                  <c:v>Ziemas sporta veids, n=18</c:v>
                </c:pt>
                <c:pt idx="11">
                  <c:v>UZAICINĀTS/-A UZ DOPINGA KONTROLI PĒD. 12 MĒN. LAIKĀ</c:v>
                </c:pt>
                <c:pt idx="12">
                  <c:v>Ir, n=48</c:v>
                </c:pt>
                <c:pt idx="13">
                  <c:v>Nav, n=7</c:v>
                </c:pt>
              </c:strCache>
            </c:strRef>
          </c:cat>
          <c:val>
            <c:numRef>
              <c:f>Dati!$H$304:$H$317</c:f>
              <c:numCache>
                <c:formatCode>General</c:formatCode>
                <c:ptCount val="14"/>
                <c:pt idx="0" formatCode="0">
                  <c:v>1.7241379310344827</c:v>
                </c:pt>
                <c:pt idx="3" formatCode="0">
                  <c:v>4.3478260869565215</c:v>
                </c:pt>
                <c:pt idx="5" formatCode="0">
                  <c:v>5</c:v>
                </c:pt>
                <c:pt idx="9" formatCode="0">
                  <c:v>2.7027027027027026</c:v>
                </c:pt>
                <c:pt idx="13" formatCode="0">
                  <c:v>14.285714285714286</c:v>
                </c:pt>
              </c:numCache>
            </c:numRef>
          </c:val>
          <c:extLst>
            <c:ext xmlns:c16="http://schemas.microsoft.com/office/drawing/2014/chart" uri="{C3380CC4-5D6E-409C-BE32-E72D297353CC}">
              <c16:uniqueId val="{00000003-33C0-4C6C-9753-910BA685F477}"/>
            </c:ext>
          </c:extLst>
        </c:ser>
        <c:dLbls>
          <c:showLegendKey val="0"/>
          <c:showVal val="1"/>
          <c:showCatName val="0"/>
          <c:showSerName val="0"/>
          <c:showPercent val="0"/>
          <c:showBubbleSize val="0"/>
        </c:dLbls>
        <c:gapWidth val="30"/>
        <c:overlap val="100"/>
        <c:axId val="472734360"/>
        <c:axId val="472734752"/>
      </c:barChart>
      <c:catAx>
        <c:axId val="4727343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2734752"/>
        <c:crossesAt val="0"/>
        <c:auto val="1"/>
        <c:lblAlgn val="ctr"/>
        <c:lblOffset val="100"/>
        <c:tickLblSkip val="1"/>
        <c:tickMarkSkip val="1"/>
        <c:noMultiLvlLbl val="0"/>
      </c:catAx>
      <c:valAx>
        <c:axId val="472734752"/>
        <c:scaling>
          <c:orientation val="minMax"/>
          <c:max val="105"/>
          <c:min val="0"/>
        </c:scaling>
        <c:delete val="1"/>
        <c:axPos val="t"/>
        <c:numFmt formatCode="0" sourceLinked="1"/>
        <c:majorTickMark val="out"/>
        <c:minorTickMark val="none"/>
        <c:tickLblPos val="nextTo"/>
        <c:crossAx val="472734360"/>
        <c:crosses val="autoZero"/>
        <c:crossBetween val="between"/>
        <c:majorUnit val="25"/>
      </c:valAx>
      <c:spPr>
        <a:noFill/>
        <a:ln w="3175">
          <a:noFill/>
          <a:prstDash val="solid"/>
        </a:ln>
      </c:spPr>
    </c:plotArea>
    <c:legend>
      <c:legendPos val="t"/>
      <c:layout>
        <c:manualLayout>
          <c:xMode val="edge"/>
          <c:yMode val="edge"/>
          <c:x val="0.30280777981190493"/>
          <c:y val="2.0407407407407409E-2"/>
          <c:w val="0.67173405853455892"/>
          <c:h val="6.9954068241469811E-2"/>
        </c:manualLayout>
      </c:layout>
      <c:overlay val="0"/>
      <c:txPr>
        <a:bodyPr/>
        <a:lstStyle/>
        <a:p>
          <a:pPr>
            <a:defRPr sz="10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92330733939162"/>
          <c:y val="2.4340698061947913E-2"/>
          <c:w val="0.43830487481199681"/>
          <c:h val="0.94993726584321203"/>
        </c:manualLayout>
      </c:layout>
      <c:barChart>
        <c:barDir val="bar"/>
        <c:grouping val="clustered"/>
        <c:varyColors val="0"/>
        <c:ser>
          <c:idx val="0"/>
          <c:order val="0"/>
          <c:spPr>
            <a:solidFill>
              <a:srgbClr val="5CA4A9"/>
            </a:solidFill>
          </c:spPr>
          <c:invertIfNegative val="0"/>
          <c:dPt>
            <c:idx val="7"/>
            <c:invertIfNegative val="0"/>
            <c:bubble3D val="0"/>
            <c:spPr>
              <a:solidFill>
                <a:srgbClr val="9BC1BC"/>
              </a:solidFill>
            </c:spPr>
            <c:extLst>
              <c:ext xmlns:c16="http://schemas.microsoft.com/office/drawing/2014/chart" uri="{C3380CC4-5D6E-409C-BE32-E72D297353CC}">
                <c16:uniqueId val="{00000006-BA4B-43F9-AAA4-4564D0B095CD}"/>
              </c:ext>
            </c:extLst>
          </c:dPt>
          <c:dPt>
            <c:idx val="8"/>
            <c:invertIfNegative val="0"/>
            <c:bubble3D val="0"/>
            <c:spPr>
              <a:solidFill>
                <a:sysClr val="window" lastClr="FFFFFF">
                  <a:lumMod val="75000"/>
                </a:sysClr>
              </a:solidFill>
            </c:spPr>
            <c:extLst>
              <c:ext xmlns:c16="http://schemas.microsoft.com/office/drawing/2014/chart" uri="{C3380CC4-5D6E-409C-BE32-E72D297353CC}">
                <c16:uniqueId val="{00000007-BA4B-43F9-AAA4-4564D0B095CD}"/>
              </c:ext>
            </c:extLst>
          </c:dPt>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3-BA4B-43F9-AAA4-4564D0B095CD}"/>
              </c:ext>
            </c:extLst>
          </c:dPt>
          <c:dPt>
            <c:idx val="16"/>
            <c:invertIfNegative val="0"/>
            <c:bubble3D val="0"/>
            <c:extLst>
              <c:ext xmlns:c16="http://schemas.microsoft.com/office/drawing/2014/chart" uri="{C3380CC4-5D6E-409C-BE32-E72D297353CC}">
                <c16:uniqueId val="{00000004-BA4B-43F9-AAA4-4564D0B095CD}"/>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Dati!$B$235:$B$243</c:f>
              <c:strCache>
                <c:ptCount val="9"/>
                <c:pt idx="0">
                  <c:v>Web-lapa bija pieejama, taču man neizdevās tajā ieiet/ ielogoties </c:v>
                </c:pt>
                <c:pt idx="1">
                  <c:v>Man bija pieejams interneta pieslēgums, taču Web-lapa nebija pieejama (piem., ADAMS)</c:v>
                </c:pt>
                <c:pt idx="2">
                  <c:v>Man nebija pieejams interneta pieslēgums</c:v>
                </c:pt>
                <c:pt idx="3">
                  <c:v>Bija tehniskas problēmas ar atrašanās vietas formas aizpildīšanu</c:v>
                </c:pt>
                <c:pt idx="4">
                  <c:v>Man nebija visa nepieciešamā informācija (adreses, datumi, pulksteņa laiki), lai pareizi un laicīgi aizpildītu atrašanās vietas formu</c:v>
                </c:pt>
                <c:pt idx="5">
                  <c:v>Atrašanās vietas formas aizpildīšana aizņēma pārāk daudz laika</c:v>
                </c:pt>
                <c:pt idx="6">
                  <c:v>Es nezināju, kāda informācija man ir jāievada atbilstoši atrašanās vietas noteikumiem </c:v>
                </c:pt>
                <c:pt idx="7">
                  <c:v>Citas problēmas/ grūtības</c:v>
                </c:pt>
                <c:pt idx="8">
                  <c:v>Grūti pateikt</c:v>
                </c:pt>
              </c:strCache>
            </c:strRef>
          </c:cat>
          <c:val>
            <c:numRef>
              <c:f>Dati!$C$235:$C$243</c:f>
              <c:numCache>
                <c:formatCode>0</c:formatCode>
                <c:ptCount val="9"/>
                <c:pt idx="0">
                  <c:v>68.181818181818187</c:v>
                </c:pt>
                <c:pt idx="1">
                  <c:v>40.909090909090907</c:v>
                </c:pt>
                <c:pt idx="2">
                  <c:v>34.090909090909093</c:v>
                </c:pt>
                <c:pt idx="3">
                  <c:v>34.090909090909093</c:v>
                </c:pt>
                <c:pt idx="4">
                  <c:v>29.545454545454547</c:v>
                </c:pt>
                <c:pt idx="5">
                  <c:v>20.454545454545453</c:v>
                </c:pt>
                <c:pt idx="6">
                  <c:v>4.5454545454545459</c:v>
                </c:pt>
                <c:pt idx="7">
                  <c:v>13.636363636363637</c:v>
                </c:pt>
                <c:pt idx="8">
                  <c:v>4.5454545454545459</c:v>
                </c:pt>
              </c:numCache>
            </c:numRef>
          </c:val>
          <c:extLst>
            <c:ext xmlns:c16="http://schemas.microsoft.com/office/drawing/2014/chart" uri="{C3380CC4-5D6E-409C-BE32-E72D297353CC}">
              <c16:uniqueId val="{00000005-BA4B-43F9-AAA4-4564D0B095CD}"/>
            </c:ext>
          </c:extLst>
        </c:ser>
        <c:dLbls>
          <c:dLblPos val="outEnd"/>
          <c:showLegendKey val="0"/>
          <c:showVal val="1"/>
          <c:showCatName val="0"/>
          <c:showSerName val="0"/>
          <c:showPercent val="0"/>
          <c:showBubbleSize val="0"/>
        </c:dLbls>
        <c:gapWidth val="10"/>
        <c:axId val="472732792"/>
        <c:axId val="472733184"/>
      </c:barChart>
      <c:catAx>
        <c:axId val="472732792"/>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Narrow" panose="020B0606020202030204" pitchFamily="34" charset="0"/>
                <a:ea typeface="Arial"/>
                <a:cs typeface="Arial"/>
              </a:defRPr>
            </a:pPr>
            <a:endParaRPr lang="lv-LV"/>
          </a:p>
        </c:txPr>
        <c:crossAx val="472733184"/>
        <c:crosses val="autoZero"/>
        <c:auto val="1"/>
        <c:lblAlgn val="ctr"/>
        <c:lblOffset val="100"/>
        <c:tickLblSkip val="1"/>
        <c:tickMarkSkip val="1"/>
        <c:noMultiLvlLbl val="0"/>
      </c:catAx>
      <c:valAx>
        <c:axId val="472733184"/>
        <c:scaling>
          <c:orientation val="minMax"/>
        </c:scaling>
        <c:delete val="1"/>
        <c:axPos val="t"/>
        <c:title>
          <c:tx>
            <c:rich>
              <a:bodyPr/>
              <a:lstStyle/>
              <a:p>
                <a:pPr>
                  <a:defRPr sz="1000"/>
                </a:pPr>
                <a:r>
                  <a:rPr lang="lv-LV" sz="1000"/>
                  <a:t>%</a:t>
                </a:r>
              </a:p>
            </c:rich>
          </c:tx>
          <c:layout>
            <c:manualLayout>
              <c:xMode val="edge"/>
              <c:yMode val="edge"/>
              <c:x val="0.95607231723064412"/>
              <c:y val="1.1908706834530941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7273279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384465270371466"/>
          <c:y val="0.1950989625056173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440173801351509"/>
          <c:y val="0.18552770233745597"/>
          <c:w val="0.53559826198648497"/>
          <c:h val="0.79784789928554212"/>
        </c:manualLayout>
      </c:layout>
      <c:barChart>
        <c:barDir val="bar"/>
        <c:grouping val="stacked"/>
        <c:varyColors val="0"/>
        <c:ser>
          <c:idx val="0"/>
          <c:order val="0"/>
          <c:tx>
            <c:strRef>
              <c:f>Dati!$C$331</c:f>
              <c:strCache>
                <c:ptCount val="1"/>
                <c:pt idx="0">
                  <c:v>.</c:v>
                </c:pt>
              </c:strCache>
            </c:strRef>
          </c:tx>
          <c:spPr>
            <a:noFill/>
          </c:spPr>
          <c:invertIfNegative val="0"/>
          <c:dLbls>
            <c:delete val="1"/>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Dati!$C$332:$C$345</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Dati!$D$331</c:f>
              <c:strCache>
                <c:ptCount val="1"/>
                <c:pt idx="0">
                  <c:v>Web-lapa bija pieejama, taču man neizdevās tajā ieiet/ ielogoties </c:v>
                </c:pt>
              </c:strCache>
            </c:strRef>
          </c:tx>
          <c:spPr>
            <a:solidFill>
              <a:srgbClr val="5CA4A9"/>
            </a:solidFill>
          </c:spPr>
          <c:invertIfNegative val="0"/>
          <c:dLbls>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Dati!$D$332:$D$345</c:f>
              <c:numCache>
                <c:formatCode>General</c:formatCode>
                <c:ptCount val="14"/>
                <c:pt idx="0" formatCode="0">
                  <c:v>68.181818181818187</c:v>
                </c:pt>
                <c:pt idx="2" formatCode="0">
                  <c:v>60.714285714285715</c:v>
                </c:pt>
                <c:pt idx="3" formatCode="0">
                  <c:v>81.25</c:v>
                </c:pt>
                <c:pt idx="5" formatCode="0">
                  <c:v>64.285714285714292</c:v>
                </c:pt>
                <c:pt idx="6" formatCode="0">
                  <c:v>81.25</c:v>
                </c:pt>
                <c:pt idx="7" formatCode="0">
                  <c:v>57.142857142857146</c:v>
                </c:pt>
                <c:pt idx="9" formatCode="0">
                  <c:v>77.777777777777771</c:v>
                </c:pt>
                <c:pt idx="10" formatCode="0">
                  <c:v>53.333333333333336</c:v>
                </c:pt>
                <c:pt idx="12" formatCode="0">
                  <c:v>64.86486486486487</c:v>
                </c:pt>
                <c:pt idx="13" formatCode="0">
                  <c:v>75</c:v>
                </c:pt>
              </c:numCache>
            </c:numRef>
          </c:val>
          <c:extLst>
            <c:ext xmlns:c16="http://schemas.microsoft.com/office/drawing/2014/chart" uri="{C3380CC4-5D6E-409C-BE32-E72D297353CC}">
              <c16:uniqueId val="{00000001-D0E3-42E2-9714-685E93452101}"/>
            </c:ext>
          </c:extLst>
        </c:ser>
        <c:ser>
          <c:idx val="2"/>
          <c:order val="2"/>
          <c:tx>
            <c:strRef>
              <c:f>Dati!$E$331</c:f>
              <c:strCache>
                <c:ptCount val="1"/>
                <c:pt idx="0">
                  <c:v>.</c:v>
                </c:pt>
              </c:strCache>
            </c:strRef>
          </c:tx>
          <c:spPr>
            <a:noFill/>
          </c:spPr>
          <c:invertIfNegative val="0"/>
          <c:dLbls>
            <c:delete val="1"/>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Dati!$E$332:$E$345</c:f>
              <c:numCache>
                <c:formatCode>0</c:formatCode>
                <c:ptCount val="14"/>
                <c:pt idx="0">
                  <c:v>20.068181818181813</c:v>
                </c:pt>
                <c:pt idx="1">
                  <c:v>88.25</c:v>
                </c:pt>
                <c:pt idx="2">
                  <c:v>27.535714285714285</c:v>
                </c:pt>
                <c:pt idx="3">
                  <c:v>7</c:v>
                </c:pt>
                <c:pt idx="4">
                  <c:v>88.25</c:v>
                </c:pt>
                <c:pt idx="5">
                  <c:v>23.964285714285708</c:v>
                </c:pt>
                <c:pt idx="6">
                  <c:v>7</c:v>
                </c:pt>
                <c:pt idx="7">
                  <c:v>31.107142857142854</c:v>
                </c:pt>
                <c:pt idx="8">
                  <c:v>88.25</c:v>
                </c:pt>
                <c:pt idx="9">
                  <c:v>10.472222222222229</c:v>
                </c:pt>
                <c:pt idx="10">
                  <c:v>34.916666666666664</c:v>
                </c:pt>
                <c:pt idx="11">
                  <c:v>88.25</c:v>
                </c:pt>
                <c:pt idx="12">
                  <c:v>23.38513513513513</c:v>
                </c:pt>
                <c:pt idx="13">
                  <c:v>13.25</c:v>
                </c:pt>
              </c:numCache>
            </c:numRef>
          </c:val>
          <c:extLst>
            <c:ext xmlns:c16="http://schemas.microsoft.com/office/drawing/2014/chart" uri="{C3380CC4-5D6E-409C-BE32-E72D297353CC}">
              <c16:uniqueId val="{00000002-D0E3-42E2-9714-685E93452101}"/>
            </c:ext>
          </c:extLst>
        </c:ser>
        <c:ser>
          <c:idx val="3"/>
          <c:order val="3"/>
          <c:tx>
            <c:strRef>
              <c:f>Dati!$F$331</c:f>
              <c:strCache>
                <c:ptCount val="1"/>
                <c:pt idx="0">
                  <c:v>Man bija pieejams interneta pieslēgums, taču Web-lapa nebija pieejama (piem., ADAMS)</c:v>
                </c:pt>
              </c:strCache>
            </c:strRef>
          </c:tx>
          <c:spPr>
            <a:solidFill>
              <a:srgbClr val="9BC1BC"/>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Dati!$F$332:$F$345</c:f>
              <c:numCache>
                <c:formatCode>General</c:formatCode>
                <c:ptCount val="14"/>
                <c:pt idx="0" formatCode="0">
                  <c:v>40.909090909090907</c:v>
                </c:pt>
                <c:pt idx="2" formatCode="0">
                  <c:v>50</c:v>
                </c:pt>
                <c:pt idx="3" formatCode="0">
                  <c:v>25</c:v>
                </c:pt>
                <c:pt idx="5" formatCode="0">
                  <c:v>21.428571428571427</c:v>
                </c:pt>
                <c:pt idx="6" formatCode="0">
                  <c:v>68.75</c:v>
                </c:pt>
                <c:pt idx="7" formatCode="0">
                  <c:v>28.571428571428573</c:v>
                </c:pt>
                <c:pt idx="9" formatCode="0">
                  <c:v>29.62962962962963</c:v>
                </c:pt>
                <c:pt idx="10" formatCode="0">
                  <c:v>60</c:v>
                </c:pt>
                <c:pt idx="12" formatCode="0">
                  <c:v>43.243243243243242</c:v>
                </c:pt>
                <c:pt idx="13" formatCode="0">
                  <c:v>25</c:v>
                </c:pt>
              </c:numCache>
            </c:numRef>
          </c:val>
          <c:extLst>
            <c:ext xmlns:c16="http://schemas.microsoft.com/office/drawing/2014/chart" uri="{C3380CC4-5D6E-409C-BE32-E72D297353CC}">
              <c16:uniqueId val="{00000003-D0E3-42E2-9714-685E93452101}"/>
            </c:ext>
          </c:extLst>
        </c:ser>
        <c:ser>
          <c:idx val="4"/>
          <c:order val="4"/>
          <c:tx>
            <c:strRef>
              <c:f>Dati!$G$331</c:f>
              <c:strCache>
                <c:ptCount val="1"/>
                <c:pt idx="0">
                  <c:v>.</c:v>
                </c:pt>
              </c:strCache>
            </c:strRef>
          </c:tx>
          <c:spPr>
            <a:noFill/>
          </c:spPr>
          <c:invertIfNegative val="0"/>
          <c:dLbls>
            <c:delete val="1"/>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Dati!$G$332:$G$345</c:f>
              <c:numCache>
                <c:formatCode>0</c:formatCode>
                <c:ptCount val="14"/>
                <c:pt idx="0">
                  <c:v>34.840909090909093</c:v>
                </c:pt>
                <c:pt idx="1">
                  <c:v>75.75</c:v>
                </c:pt>
                <c:pt idx="2">
                  <c:v>25.75</c:v>
                </c:pt>
                <c:pt idx="3">
                  <c:v>50.75</c:v>
                </c:pt>
                <c:pt idx="4">
                  <c:v>75.75</c:v>
                </c:pt>
                <c:pt idx="5">
                  <c:v>54.321428571428569</c:v>
                </c:pt>
                <c:pt idx="6">
                  <c:v>7</c:v>
                </c:pt>
                <c:pt idx="7">
                  <c:v>47.178571428571431</c:v>
                </c:pt>
                <c:pt idx="8">
                  <c:v>75.75</c:v>
                </c:pt>
                <c:pt idx="9">
                  <c:v>46.120370370370367</c:v>
                </c:pt>
                <c:pt idx="10">
                  <c:v>15.75</c:v>
                </c:pt>
                <c:pt idx="11">
                  <c:v>75.75</c:v>
                </c:pt>
                <c:pt idx="12">
                  <c:v>32.506756756756758</c:v>
                </c:pt>
                <c:pt idx="13">
                  <c:v>50.75</c:v>
                </c:pt>
              </c:numCache>
            </c:numRef>
          </c:val>
          <c:extLst>
            <c:ext xmlns:c16="http://schemas.microsoft.com/office/drawing/2014/chart" uri="{C3380CC4-5D6E-409C-BE32-E72D297353CC}">
              <c16:uniqueId val="{00000004-D0E3-42E2-9714-685E93452101}"/>
            </c:ext>
          </c:extLst>
        </c:ser>
        <c:ser>
          <c:idx val="5"/>
          <c:order val="5"/>
          <c:tx>
            <c:strRef>
              <c:f>Dati!$H$331</c:f>
              <c:strCache>
                <c:ptCount val="1"/>
                <c:pt idx="0">
                  <c:v>Man nebija pieejams interneta pieslēgums</c:v>
                </c:pt>
              </c:strCache>
            </c:strRef>
          </c:tx>
          <c:spPr>
            <a:solidFill>
              <a:srgbClr val="ED6A5A"/>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Dati!$B$332:$B$345</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Dati!$H$332:$H$345</c:f>
              <c:numCache>
                <c:formatCode>General</c:formatCode>
                <c:ptCount val="14"/>
                <c:pt idx="0" formatCode="0">
                  <c:v>34.090909090909093</c:v>
                </c:pt>
                <c:pt idx="2" formatCode="0">
                  <c:v>39.285714285714285</c:v>
                </c:pt>
                <c:pt idx="3" formatCode="0">
                  <c:v>25</c:v>
                </c:pt>
                <c:pt idx="5" formatCode="0">
                  <c:v>14.285714285714286</c:v>
                </c:pt>
                <c:pt idx="6" formatCode="0">
                  <c:v>50</c:v>
                </c:pt>
                <c:pt idx="7" formatCode="0">
                  <c:v>35.714285714285715</c:v>
                </c:pt>
                <c:pt idx="9" formatCode="0">
                  <c:v>37.037037037037038</c:v>
                </c:pt>
                <c:pt idx="10" formatCode="0">
                  <c:v>33.333333333333336</c:v>
                </c:pt>
                <c:pt idx="12" formatCode="0">
                  <c:v>32.432432432432435</c:v>
                </c:pt>
                <c:pt idx="13" formatCode="0">
                  <c:v>0</c:v>
                </c:pt>
              </c:numCache>
            </c:numRef>
          </c:val>
          <c:extLst>
            <c:ext xmlns:c16="http://schemas.microsoft.com/office/drawing/2014/chart" uri="{C3380CC4-5D6E-409C-BE32-E72D297353CC}">
              <c16:uniqueId val="{00000005-D0E3-42E2-9714-685E93452101}"/>
            </c:ext>
          </c:extLst>
        </c:ser>
        <c:dLbls>
          <c:showLegendKey val="0"/>
          <c:showVal val="1"/>
          <c:showCatName val="0"/>
          <c:showSerName val="0"/>
          <c:showPercent val="0"/>
          <c:showBubbleSize val="0"/>
        </c:dLbls>
        <c:gapWidth val="30"/>
        <c:overlap val="100"/>
        <c:axId val="472735144"/>
        <c:axId val="472727696"/>
      </c:barChart>
      <c:catAx>
        <c:axId val="4727351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2727696"/>
        <c:crossesAt val="0"/>
        <c:auto val="1"/>
        <c:lblAlgn val="ctr"/>
        <c:lblOffset val="100"/>
        <c:tickLblSkip val="1"/>
        <c:tickMarkSkip val="1"/>
        <c:noMultiLvlLbl val="0"/>
      </c:catAx>
      <c:valAx>
        <c:axId val="472727696"/>
        <c:scaling>
          <c:orientation val="minMax"/>
          <c:max val="230"/>
          <c:min val="0"/>
        </c:scaling>
        <c:delete val="1"/>
        <c:axPos val="t"/>
        <c:numFmt formatCode="###0" sourceLinked="1"/>
        <c:majorTickMark val="out"/>
        <c:minorTickMark val="none"/>
        <c:tickLblPos val="nextTo"/>
        <c:crossAx val="47273514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576588229065018"/>
          <c:y val="0.1950989625056173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5249400114137367"/>
          <c:y val="0.19214474121255934"/>
          <c:w val="0.54750599885862639"/>
          <c:h val="0.79123086041043877"/>
        </c:manualLayout>
      </c:layout>
      <c:barChart>
        <c:barDir val="bar"/>
        <c:grouping val="stacked"/>
        <c:varyColors val="0"/>
        <c:ser>
          <c:idx val="0"/>
          <c:order val="0"/>
          <c:tx>
            <c:strRef>
              <c:f>Dati!$C$348</c:f>
              <c:strCache>
                <c:ptCount val="1"/>
                <c:pt idx="0">
                  <c:v>.</c:v>
                </c:pt>
              </c:strCache>
            </c:strRef>
          </c:tx>
          <c:spPr>
            <a:noFill/>
          </c:spPr>
          <c:invertIfNegative val="0"/>
          <c:dLbls>
            <c:delete val="1"/>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Dati!$C$349:$C$362</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Dati!$D$348</c:f>
              <c:strCache>
                <c:ptCount val="1"/>
                <c:pt idx="0">
                  <c:v>Bija tehniskas problēmas ar atrašanās vietas formas aizpildīšanu</c:v>
                </c:pt>
              </c:strCache>
            </c:strRef>
          </c:tx>
          <c:spPr>
            <a:solidFill>
              <a:srgbClr val="5CA4A9"/>
            </a:solidFill>
          </c:spPr>
          <c:invertIfNegative val="0"/>
          <c:dLbls>
            <c:dLbl>
              <c:idx val="13"/>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0-B513-4F51-9EFA-12C2E5E601B5}"/>
                </c:ext>
              </c:extLst>
            </c:dLbl>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Dati!$D$349:$D$362</c:f>
              <c:numCache>
                <c:formatCode>General</c:formatCode>
                <c:ptCount val="14"/>
                <c:pt idx="0" formatCode="0">
                  <c:v>34.090909090909093</c:v>
                </c:pt>
                <c:pt idx="2" formatCode="0">
                  <c:v>42.857142857142854</c:v>
                </c:pt>
                <c:pt idx="3" formatCode="0">
                  <c:v>18.75</c:v>
                </c:pt>
                <c:pt idx="5" formatCode="0">
                  <c:v>7.1428571428571432</c:v>
                </c:pt>
                <c:pt idx="6" formatCode="0">
                  <c:v>50</c:v>
                </c:pt>
                <c:pt idx="7" formatCode="0">
                  <c:v>42.857142857142854</c:v>
                </c:pt>
                <c:pt idx="9" formatCode="0">
                  <c:v>33.333333333333336</c:v>
                </c:pt>
                <c:pt idx="10" formatCode="0">
                  <c:v>33.333333333333336</c:v>
                </c:pt>
                <c:pt idx="12" formatCode="0">
                  <c:v>35.135135135135137</c:v>
                </c:pt>
                <c:pt idx="13" formatCode="0">
                  <c:v>0</c:v>
                </c:pt>
              </c:numCache>
            </c:numRef>
          </c:val>
          <c:extLst>
            <c:ext xmlns:c16="http://schemas.microsoft.com/office/drawing/2014/chart" uri="{C3380CC4-5D6E-409C-BE32-E72D297353CC}">
              <c16:uniqueId val="{00000001-D0E3-42E2-9714-685E93452101}"/>
            </c:ext>
          </c:extLst>
        </c:ser>
        <c:ser>
          <c:idx val="2"/>
          <c:order val="2"/>
          <c:tx>
            <c:strRef>
              <c:f>Dati!$E$348</c:f>
              <c:strCache>
                <c:ptCount val="1"/>
                <c:pt idx="0">
                  <c:v>.</c:v>
                </c:pt>
              </c:strCache>
            </c:strRef>
          </c:tx>
          <c:spPr>
            <a:noFill/>
          </c:spPr>
          <c:invertIfNegative val="0"/>
          <c:dLbls>
            <c:delete val="1"/>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Dati!$E$349:$E$362</c:f>
              <c:numCache>
                <c:formatCode>0</c:formatCode>
                <c:ptCount val="14"/>
                <c:pt idx="0">
                  <c:v>22.909090909090907</c:v>
                </c:pt>
                <c:pt idx="1">
                  <c:v>57</c:v>
                </c:pt>
                <c:pt idx="2">
                  <c:v>14.142857142857146</c:v>
                </c:pt>
                <c:pt idx="3">
                  <c:v>38.25</c:v>
                </c:pt>
                <c:pt idx="4">
                  <c:v>57</c:v>
                </c:pt>
                <c:pt idx="5">
                  <c:v>49.857142857142854</c:v>
                </c:pt>
                <c:pt idx="6">
                  <c:v>7</c:v>
                </c:pt>
                <c:pt idx="7">
                  <c:v>14.142857142857146</c:v>
                </c:pt>
                <c:pt idx="8">
                  <c:v>57</c:v>
                </c:pt>
                <c:pt idx="9">
                  <c:v>23.666666666666664</c:v>
                </c:pt>
                <c:pt idx="10">
                  <c:v>23.666666666666664</c:v>
                </c:pt>
                <c:pt idx="11">
                  <c:v>57</c:v>
                </c:pt>
                <c:pt idx="12">
                  <c:v>21.864864864864863</c:v>
                </c:pt>
                <c:pt idx="13">
                  <c:v>57</c:v>
                </c:pt>
              </c:numCache>
            </c:numRef>
          </c:val>
          <c:extLst>
            <c:ext xmlns:c16="http://schemas.microsoft.com/office/drawing/2014/chart" uri="{C3380CC4-5D6E-409C-BE32-E72D297353CC}">
              <c16:uniqueId val="{00000002-D0E3-42E2-9714-685E93452101}"/>
            </c:ext>
          </c:extLst>
        </c:ser>
        <c:ser>
          <c:idx val="3"/>
          <c:order val="3"/>
          <c:tx>
            <c:strRef>
              <c:f>Dati!$F$348</c:f>
              <c:strCache>
                <c:ptCount val="1"/>
                <c:pt idx="0">
                  <c:v>Man nebija visa nepieciešamā informācija (adreses, datumi, pulksteņa laiki), lai pareizi un laicīgi aizpildītu atrašanās vietas formu</c:v>
                </c:pt>
              </c:strCache>
            </c:strRef>
          </c:tx>
          <c:spPr>
            <a:solidFill>
              <a:srgbClr val="9BC1BC"/>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Dati!$F$349:$F$362</c:f>
              <c:numCache>
                <c:formatCode>General</c:formatCode>
                <c:ptCount val="14"/>
                <c:pt idx="0" formatCode="0">
                  <c:v>29.545454545454547</c:v>
                </c:pt>
                <c:pt idx="2" formatCode="0">
                  <c:v>32.142857142857146</c:v>
                </c:pt>
                <c:pt idx="3" formatCode="0">
                  <c:v>25</c:v>
                </c:pt>
                <c:pt idx="5" formatCode="0">
                  <c:v>14.285714285714286</c:v>
                </c:pt>
                <c:pt idx="6" formatCode="0">
                  <c:v>31.25</c:v>
                </c:pt>
                <c:pt idx="7" formatCode="0">
                  <c:v>42.857142857142854</c:v>
                </c:pt>
                <c:pt idx="9" formatCode="0">
                  <c:v>29.62962962962963</c:v>
                </c:pt>
                <c:pt idx="10" formatCode="0">
                  <c:v>26.666666666666668</c:v>
                </c:pt>
                <c:pt idx="12" formatCode="0">
                  <c:v>32.432432432432435</c:v>
                </c:pt>
                <c:pt idx="13" formatCode="0">
                  <c:v>0</c:v>
                </c:pt>
              </c:numCache>
            </c:numRef>
          </c:val>
          <c:extLst>
            <c:ext xmlns:c16="http://schemas.microsoft.com/office/drawing/2014/chart" uri="{C3380CC4-5D6E-409C-BE32-E72D297353CC}">
              <c16:uniqueId val="{00000003-D0E3-42E2-9714-685E93452101}"/>
            </c:ext>
          </c:extLst>
        </c:ser>
        <c:ser>
          <c:idx val="4"/>
          <c:order val="4"/>
          <c:tx>
            <c:strRef>
              <c:f>Dati!$G$348</c:f>
              <c:strCache>
                <c:ptCount val="1"/>
                <c:pt idx="0">
                  <c:v>.</c:v>
                </c:pt>
              </c:strCache>
            </c:strRef>
          </c:tx>
          <c:spPr>
            <a:noFill/>
          </c:spPr>
          <c:invertIfNegative val="0"/>
          <c:dLbls>
            <c:delete val="1"/>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Dati!$G$349:$G$362</c:f>
              <c:numCache>
                <c:formatCode>0</c:formatCode>
                <c:ptCount val="14"/>
                <c:pt idx="0">
                  <c:v>20.311688311688307</c:v>
                </c:pt>
                <c:pt idx="1">
                  <c:v>49.857142857142854</c:v>
                </c:pt>
                <c:pt idx="2">
                  <c:v>17.714285714285708</c:v>
                </c:pt>
                <c:pt idx="3">
                  <c:v>24.857142857142854</c:v>
                </c:pt>
                <c:pt idx="4">
                  <c:v>49.857142857142854</c:v>
                </c:pt>
                <c:pt idx="5">
                  <c:v>35.571428571428569</c:v>
                </c:pt>
                <c:pt idx="6">
                  <c:v>18.607142857142854</c:v>
                </c:pt>
                <c:pt idx="7">
                  <c:v>7</c:v>
                </c:pt>
                <c:pt idx="8">
                  <c:v>49.857142857142854</c:v>
                </c:pt>
                <c:pt idx="9">
                  <c:v>20.227513227513224</c:v>
                </c:pt>
                <c:pt idx="10">
                  <c:v>23.190476190476186</c:v>
                </c:pt>
                <c:pt idx="11">
                  <c:v>49.857142857142854</c:v>
                </c:pt>
                <c:pt idx="12">
                  <c:v>17.424710424710419</c:v>
                </c:pt>
                <c:pt idx="13">
                  <c:v>49.857142857142854</c:v>
                </c:pt>
              </c:numCache>
            </c:numRef>
          </c:val>
          <c:extLst>
            <c:ext xmlns:c16="http://schemas.microsoft.com/office/drawing/2014/chart" uri="{C3380CC4-5D6E-409C-BE32-E72D297353CC}">
              <c16:uniqueId val="{00000004-D0E3-42E2-9714-685E93452101}"/>
            </c:ext>
          </c:extLst>
        </c:ser>
        <c:ser>
          <c:idx val="5"/>
          <c:order val="5"/>
          <c:tx>
            <c:strRef>
              <c:f>Dati!$H$348</c:f>
              <c:strCache>
                <c:ptCount val="1"/>
                <c:pt idx="0">
                  <c:v>Atrašanās vietas formas aizpildīšana aizņēma pārāk daudz laika</c:v>
                </c:pt>
              </c:strCache>
            </c:strRef>
          </c:tx>
          <c:spPr>
            <a:solidFill>
              <a:srgbClr val="ED6A5A"/>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Dati!$B$349:$B$362</c:f>
              <c:strCache>
                <c:ptCount val="14"/>
                <c:pt idx="0">
                  <c:v>VISI RESPONDENTI, n=44</c:v>
                </c:pt>
                <c:pt idx="1">
                  <c:v>DZIMUMS</c:v>
                </c:pt>
                <c:pt idx="2">
                  <c:v>Vīrietis, n=28</c:v>
                </c:pt>
                <c:pt idx="3">
                  <c:v>Sieviete, n=16</c:v>
                </c:pt>
                <c:pt idx="4">
                  <c:v>VECUMS</c:v>
                </c:pt>
                <c:pt idx="5">
                  <c:v>23 gadi un mazāk, n=14</c:v>
                </c:pt>
                <c:pt idx="6">
                  <c:v>24 - 29 gadi, n=16</c:v>
                </c:pt>
                <c:pt idx="7">
                  <c:v>30 gadi un vairāk, n=14</c:v>
                </c:pt>
                <c:pt idx="8">
                  <c:v>PĀRSTĀVĒTAIS SPORTA VEIDS</c:v>
                </c:pt>
                <c:pt idx="9">
                  <c:v>Vasaras sporta veids, n=27</c:v>
                </c:pt>
                <c:pt idx="10">
                  <c:v>Ziemas sporta veids, n=15</c:v>
                </c:pt>
                <c:pt idx="11">
                  <c:v>UZAICINĀTS/-A UZ DOPINGA KONTROLI PĒD. 12 MĒN. LAIKĀ</c:v>
                </c:pt>
                <c:pt idx="12">
                  <c:v>Ir, n=37</c:v>
                </c:pt>
                <c:pt idx="13">
                  <c:v>Nav, n=4</c:v>
                </c:pt>
              </c:strCache>
            </c:strRef>
          </c:cat>
          <c:val>
            <c:numRef>
              <c:f>Dati!$H$349:$H$362</c:f>
              <c:numCache>
                <c:formatCode>General</c:formatCode>
                <c:ptCount val="14"/>
                <c:pt idx="0" formatCode="0">
                  <c:v>20.454545454545453</c:v>
                </c:pt>
                <c:pt idx="2" formatCode="0">
                  <c:v>21.428571428571427</c:v>
                </c:pt>
                <c:pt idx="3" formatCode="0">
                  <c:v>18.75</c:v>
                </c:pt>
                <c:pt idx="5" formatCode="0">
                  <c:v>7.1428571428571432</c:v>
                </c:pt>
                <c:pt idx="6" formatCode="0">
                  <c:v>31.25</c:v>
                </c:pt>
                <c:pt idx="7" formatCode="0">
                  <c:v>21.428571428571427</c:v>
                </c:pt>
                <c:pt idx="9" formatCode="0">
                  <c:v>18.518518518518519</c:v>
                </c:pt>
                <c:pt idx="10" formatCode="0">
                  <c:v>20</c:v>
                </c:pt>
                <c:pt idx="12" formatCode="0">
                  <c:v>18.918918918918919</c:v>
                </c:pt>
                <c:pt idx="13" formatCode="0">
                  <c:v>0</c:v>
                </c:pt>
              </c:numCache>
            </c:numRef>
          </c:val>
          <c:extLst>
            <c:ext xmlns:c16="http://schemas.microsoft.com/office/drawing/2014/chart" uri="{C3380CC4-5D6E-409C-BE32-E72D297353CC}">
              <c16:uniqueId val="{00000005-D0E3-42E2-9714-685E93452101}"/>
            </c:ext>
          </c:extLst>
        </c:ser>
        <c:dLbls>
          <c:showLegendKey val="0"/>
          <c:showVal val="1"/>
          <c:showCatName val="0"/>
          <c:showSerName val="0"/>
          <c:showPercent val="0"/>
          <c:showBubbleSize val="0"/>
        </c:dLbls>
        <c:gapWidth val="30"/>
        <c:overlap val="100"/>
        <c:axId val="472733968"/>
        <c:axId val="472728480"/>
      </c:barChart>
      <c:catAx>
        <c:axId val="4727339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2728480"/>
        <c:crossesAt val="0"/>
        <c:auto val="1"/>
        <c:lblAlgn val="ctr"/>
        <c:lblOffset val="100"/>
        <c:tickLblSkip val="1"/>
        <c:tickMarkSkip val="1"/>
        <c:noMultiLvlLbl val="0"/>
      </c:catAx>
      <c:valAx>
        <c:axId val="472728480"/>
        <c:scaling>
          <c:orientation val="minMax"/>
          <c:max val="148"/>
          <c:min val="2"/>
        </c:scaling>
        <c:delete val="1"/>
        <c:axPos val="t"/>
        <c:numFmt formatCode="###0" sourceLinked="1"/>
        <c:majorTickMark val="out"/>
        <c:minorTickMark val="none"/>
        <c:tickLblPos val="nextTo"/>
        <c:crossAx val="47273396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66358553006961"/>
          <c:y val="0.14897316112485115"/>
          <c:w val="0.44932590688374746"/>
          <c:h val="0.72047723733626445"/>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290D-4309-8B6B-B577AD99CCFB}"/>
              </c:ext>
            </c:extLst>
          </c:dPt>
          <c:dPt>
            <c:idx val="1"/>
            <c:bubble3D val="0"/>
            <c:spPr>
              <a:solidFill>
                <a:srgbClr val="5CA4A9"/>
              </a:solidFill>
            </c:spPr>
            <c:extLst>
              <c:ext xmlns:c16="http://schemas.microsoft.com/office/drawing/2014/chart" uri="{C3380CC4-5D6E-409C-BE32-E72D297353CC}">
                <c16:uniqueId val="{00000003-290D-4309-8B6B-B577AD99CCFB}"/>
              </c:ext>
            </c:extLst>
          </c:dPt>
          <c:dPt>
            <c:idx val="2"/>
            <c:bubble3D val="0"/>
            <c:spPr>
              <a:solidFill>
                <a:schemeClr val="bg1">
                  <a:lumMod val="75000"/>
                </a:schemeClr>
              </a:solidFill>
            </c:spPr>
            <c:extLst>
              <c:ext xmlns:c16="http://schemas.microsoft.com/office/drawing/2014/chart" uri="{C3380CC4-5D6E-409C-BE32-E72D297353CC}">
                <c16:uniqueId val="{00000005-290D-4309-8B6B-B577AD99CCFB}"/>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Dati!$B$261:$B$263</c:f>
              <c:strCache>
                <c:ptCount val="3"/>
                <c:pt idx="0">
                  <c:v>Jā</c:v>
                </c:pt>
                <c:pt idx="1">
                  <c:v>Nē</c:v>
                </c:pt>
                <c:pt idx="2">
                  <c:v>Grūti pateikt</c:v>
                </c:pt>
              </c:strCache>
            </c:strRef>
          </c:cat>
          <c:val>
            <c:numRef>
              <c:f>Dati!$C$261:$C$263</c:f>
              <c:numCache>
                <c:formatCode>0</c:formatCode>
                <c:ptCount val="3"/>
                <c:pt idx="0">
                  <c:v>69.718309859154928</c:v>
                </c:pt>
                <c:pt idx="1">
                  <c:v>27.464788732394368</c:v>
                </c:pt>
                <c:pt idx="2">
                  <c:v>2.816901408450704</c:v>
                </c:pt>
              </c:numCache>
            </c:numRef>
          </c:val>
          <c:extLst>
            <c:ext xmlns:c16="http://schemas.microsoft.com/office/drawing/2014/chart" uri="{C3380CC4-5D6E-409C-BE32-E72D297353CC}">
              <c16:uniqueId val="{0000000C-290D-4309-8B6B-B577AD99CCF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4802624671916014"/>
          <c:y val="2.05445381274243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449103097781569"/>
          <c:y val="8.9894308943089432E-2"/>
          <c:w val="0.56309911897955434"/>
          <c:h val="0.89802122854561894"/>
        </c:manualLayout>
      </c:layout>
      <c:barChart>
        <c:barDir val="bar"/>
        <c:grouping val="stacked"/>
        <c:varyColors val="0"/>
        <c:ser>
          <c:idx val="0"/>
          <c:order val="0"/>
          <c:tx>
            <c:strRef>
              <c:f>Dati!$C$386</c:f>
              <c:strCache>
                <c:ptCount val="1"/>
                <c:pt idx="0">
                  <c:v>.</c:v>
                </c:pt>
              </c:strCache>
            </c:strRef>
          </c:tx>
          <c:spPr>
            <a:noFill/>
          </c:spPr>
          <c:invertIfNegative val="0"/>
          <c:dLbls>
            <c:delete val="1"/>
          </c:dLbls>
          <c:cat>
            <c:strRef>
              <c:f>Dati!$B$387:$B$400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Dati!$C$387:$C$400</c:f>
              <c:numCache>
                <c:formatCode>###0</c:formatCode>
                <c:ptCount val="14"/>
                <c:pt idx="0">
                  <c:v>17.240129300392518</c:v>
                </c:pt>
                <c:pt idx="1">
                  <c:v>44.704918032786885</c:v>
                </c:pt>
                <c:pt idx="2">
                  <c:v>17.323965651834506</c:v>
                </c:pt>
                <c:pt idx="3">
                  <c:v>17.118711136235163</c:v>
                </c:pt>
                <c:pt idx="4">
                  <c:v>44.704918032786885</c:v>
                </c:pt>
                <c:pt idx="5">
                  <c:v>16.133489461358312</c:v>
                </c:pt>
                <c:pt idx="6">
                  <c:v>13.752537080405933</c:v>
                </c:pt>
                <c:pt idx="7">
                  <c:v>21.175506268081001</c:v>
                </c:pt>
                <c:pt idx="8">
                  <c:v>44.704918032786885</c:v>
                </c:pt>
                <c:pt idx="9">
                  <c:v>13.183178902352104</c:v>
                </c:pt>
                <c:pt idx="10">
                  <c:v>30.070771691323472</c:v>
                </c:pt>
                <c:pt idx="11">
                  <c:v>44.704918032786885</c:v>
                </c:pt>
                <c:pt idx="12">
                  <c:v>25.474148802017655</c:v>
                </c:pt>
                <c:pt idx="13">
                  <c:v>7</c:v>
                </c:pt>
              </c:numCache>
            </c:numRef>
          </c:val>
          <c:extLst>
            <c:ext xmlns:c16="http://schemas.microsoft.com/office/drawing/2014/chart" uri="{C3380CC4-5D6E-409C-BE32-E72D297353CC}">
              <c16:uniqueId val="{00000000-6DCC-4061-B582-5AD3E129A553}"/>
            </c:ext>
          </c:extLst>
        </c:ser>
        <c:ser>
          <c:idx val="1"/>
          <c:order val="1"/>
          <c:tx>
            <c:strRef>
              <c:f>Dati!$D$386</c:f>
              <c:strCache>
                <c:ptCount val="1"/>
                <c:pt idx="0">
                  <c:v>Nē</c:v>
                </c:pt>
              </c:strCache>
            </c:strRef>
          </c:tx>
          <c:spPr>
            <a:solidFill>
              <a:srgbClr val="5CA4A9"/>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Dati!$B$387:$B$400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Dati!$D$387:$D$400</c:f>
              <c:numCache>
                <c:formatCode>General</c:formatCode>
                <c:ptCount val="14"/>
                <c:pt idx="0" formatCode="0">
                  <c:v>27.464788732394368</c:v>
                </c:pt>
                <c:pt idx="2" formatCode="0">
                  <c:v>27.38095238095238</c:v>
                </c:pt>
                <c:pt idx="3" formatCode="0">
                  <c:v>27.586206896551722</c:v>
                </c:pt>
                <c:pt idx="5" formatCode="0">
                  <c:v>28.571428571428573</c:v>
                </c:pt>
                <c:pt idx="6" formatCode="0">
                  <c:v>30.952380952380953</c:v>
                </c:pt>
                <c:pt idx="7" formatCode="0">
                  <c:v>23.529411764705884</c:v>
                </c:pt>
                <c:pt idx="9" formatCode="0">
                  <c:v>31.521739130434781</c:v>
                </c:pt>
                <c:pt idx="10" formatCode="0">
                  <c:v>14.634146341463415</c:v>
                </c:pt>
                <c:pt idx="12" formatCode="0">
                  <c:v>19.23076923076923</c:v>
                </c:pt>
                <c:pt idx="13" formatCode="0">
                  <c:v>37.704918032786885</c:v>
                </c:pt>
              </c:numCache>
            </c:numRef>
          </c:val>
          <c:extLst>
            <c:ext xmlns:c16="http://schemas.microsoft.com/office/drawing/2014/chart" uri="{C3380CC4-5D6E-409C-BE32-E72D297353CC}">
              <c16:uniqueId val="{00000008-6DCC-4061-B582-5AD3E129A553}"/>
            </c:ext>
          </c:extLst>
        </c:ser>
        <c:ser>
          <c:idx val="2"/>
          <c:order val="2"/>
          <c:tx>
            <c:strRef>
              <c:f>Dati!$E$386</c:f>
              <c:strCache>
                <c:ptCount val="1"/>
                <c:pt idx="0">
                  <c:v>Jā</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Dati!$B$387:$B$400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Dati!$E$387:$E$400</c:f>
              <c:numCache>
                <c:formatCode>General</c:formatCode>
                <c:ptCount val="14"/>
                <c:pt idx="0" formatCode="0">
                  <c:v>69.718309859154928</c:v>
                </c:pt>
                <c:pt idx="2" formatCode="0">
                  <c:v>67.857142857142861</c:v>
                </c:pt>
                <c:pt idx="3" formatCode="0">
                  <c:v>72.41379310344827</c:v>
                </c:pt>
                <c:pt idx="5" formatCode="0">
                  <c:v>69.387755102040813</c:v>
                </c:pt>
                <c:pt idx="6" formatCode="0">
                  <c:v>61.904761904761905</c:v>
                </c:pt>
                <c:pt idx="7" formatCode="0">
                  <c:v>76.470588235294116</c:v>
                </c:pt>
                <c:pt idx="9" formatCode="0">
                  <c:v>66.304347826086953</c:v>
                </c:pt>
                <c:pt idx="10" formatCode="0">
                  <c:v>82.926829268292678</c:v>
                </c:pt>
                <c:pt idx="12" formatCode="0">
                  <c:v>75.641025641025635</c:v>
                </c:pt>
                <c:pt idx="13" formatCode="0">
                  <c:v>62.295081967213115</c:v>
                </c:pt>
              </c:numCache>
            </c:numRef>
          </c:val>
          <c:extLst>
            <c:ext xmlns:c16="http://schemas.microsoft.com/office/drawing/2014/chart" uri="{C3380CC4-5D6E-409C-BE32-E72D297353CC}">
              <c16:uniqueId val="{00000009-6DCC-4061-B582-5AD3E129A553}"/>
            </c:ext>
          </c:extLst>
        </c:ser>
        <c:ser>
          <c:idx val="3"/>
          <c:order val="3"/>
          <c:tx>
            <c:strRef>
              <c:f>Dati!$F$386</c:f>
              <c:strCache>
                <c:ptCount val="1"/>
                <c:pt idx="0">
                  <c:v>.</c:v>
                </c:pt>
              </c:strCache>
            </c:strRef>
          </c:tx>
          <c:spPr>
            <a:noFill/>
          </c:spPr>
          <c:invertIfNegative val="0"/>
          <c:dLbls>
            <c:delete val="1"/>
          </c:dLbls>
          <c:cat>
            <c:strRef>
              <c:f>Dati!$B$387:$B$400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Dati!$F$387:$F$400</c:f>
              <c:numCache>
                <c:formatCode>###0</c:formatCode>
                <c:ptCount val="14"/>
                <c:pt idx="0">
                  <c:v>20.20851940913775</c:v>
                </c:pt>
                <c:pt idx="1">
                  <c:v>89.926829268292678</c:v>
                </c:pt>
                <c:pt idx="2">
                  <c:v>22.069686411149817</c:v>
                </c:pt>
                <c:pt idx="3">
                  <c:v>17.513036164844408</c:v>
                </c:pt>
                <c:pt idx="4">
                  <c:v>89.926829268292678</c:v>
                </c:pt>
                <c:pt idx="5">
                  <c:v>20.539074166251865</c:v>
                </c:pt>
                <c:pt idx="6">
                  <c:v>28.022067363530773</c:v>
                </c:pt>
                <c:pt idx="7">
                  <c:v>13.456241032998562</c:v>
                </c:pt>
                <c:pt idx="8">
                  <c:v>89.926829268292678</c:v>
                </c:pt>
                <c:pt idx="9">
                  <c:v>23.622481442205725</c:v>
                </c:pt>
                <c:pt idx="10">
                  <c:v>7</c:v>
                </c:pt>
                <c:pt idx="11">
                  <c:v>89.926829268292678</c:v>
                </c:pt>
                <c:pt idx="12">
                  <c:v>14.285803627267043</c:v>
                </c:pt>
                <c:pt idx="13">
                  <c:v>27.631747301079564</c:v>
                </c:pt>
              </c:numCache>
            </c:numRef>
          </c:val>
          <c:extLst>
            <c:ext xmlns:c16="http://schemas.microsoft.com/office/drawing/2014/chart" uri="{C3380CC4-5D6E-409C-BE32-E72D297353CC}">
              <c16:uniqueId val="{00000000-A4AF-4C8B-9336-718023F9DB0A}"/>
            </c:ext>
          </c:extLst>
        </c:ser>
        <c:ser>
          <c:idx val="4"/>
          <c:order val="4"/>
          <c:tx>
            <c:strRef>
              <c:f>Dati!$G$386</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AF-4C8B-9336-718023F9DB0A}"/>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AF-4C8B-9336-718023F9DB0A}"/>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AF-4C8B-9336-718023F9DB0A}"/>
                </c:ext>
              </c:extLst>
            </c:dLbl>
            <c:spPr>
              <a:noFill/>
              <a:ln>
                <a:noFill/>
              </a:ln>
              <a:effectLst/>
            </c:spPr>
            <c:txPr>
              <a:bodyPr wrap="square" lIns="38100" tIns="19050" rIns="38100" bIns="19050" anchor="ctr">
                <a:spAutoFit/>
              </a:bodyPr>
              <a:lstStyle/>
              <a:p>
                <a:pPr>
                  <a:defRPr sz="1000"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Dati!$B$387:$B$400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Dati!$G$387:$G$400</c:f>
              <c:numCache>
                <c:formatCode>General</c:formatCode>
                <c:ptCount val="14"/>
                <c:pt idx="0" formatCode="0">
                  <c:v>2.816901408450704</c:v>
                </c:pt>
                <c:pt idx="2" formatCode="0">
                  <c:v>4.7619047619047619</c:v>
                </c:pt>
                <c:pt idx="3" formatCode="0">
                  <c:v>0</c:v>
                </c:pt>
                <c:pt idx="5" formatCode="0">
                  <c:v>2.0408163265306123</c:v>
                </c:pt>
                <c:pt idx="6" formatCode="0">
                  <c:v>7.1428571428571432</c:v>
                </c:pt>
                <c:pt idx="7" formatCode="0">
                  <c:v>0</c:v>
                </c:pt>
                <c:pt idx="9" formatCode="0">
                  <c:v>2.1739130434782608</c:v>
                </c:pt>
                <c:pt idx="10" formatCode="0">
                  <c:v>2.4390243902439024</c:v>
                </c:pt>
                <c:pt idx="12" formatCode="0">
                  <c:v>5.1282051282051286</c:v>
                </c:pt>
                <c:pt idx="13" formatCode="0">
                  <c:v>0</c:v>
                </c:pt>
              </c:numCache>
            </c:numRef>
          </c:val>
          <c:extLst>
            <c:ext xmlns:c16="http://schemas.microsoft.com/office/drawing/2014/chart" uri="{C3380CC4-5D6E-409C-BE32-E72D297353CC}">
              <c16:uniqueId val="{00000004-A4AF-4C8B-9336-718023F9DB0A}"/>
            </c:ext>
          </c:extLst>
        </c:ser>
        <c:dLbls>
          <c:showLegendKey val="0"/>
          <c:showVal val="1"/>
          <c:showCatName val="0"/>
          <c:showSerName val="0"/>
          <c:showPercent val="0"/>
          <c:showBubbleSize val="0"/>
        </c:dLbls>
        <c:gapWidth val="30"/>
        <c:overlap val="100"/>
        <c:axId val="474452264"/>
        <c:axId val="474455008"/>
      </c:barChart>
      <c:catAx>
        <c:axId val="47445226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4455008"/>
        <c:crossesAt val="44.7"/>
        <c:auto val="1"/>
        <c:lblAlgn val="ctr"/>
        <c:lblOffset val="100"/>
        <c:tickLblSkip val="1"/>
        <c:tickMarkSkip val="1"/>
        <c:noMultiLvlLbl val="0"/>
      </c:catAx>
      <c:valAx>
        <c:axId val="474455008"/>
        <c:scaling>
          <c:orientation val="minMax"/>
          <c:max val="185"/>
          <c:min val="0"/>
        </c:scaling>
        <c:delete val="1"/>
        <c:axPos val="t"/>
        <c:numFmt formatCode="###0" sourceLinked="1"/>
        <c:majorTickMark val="out"/>
        <c:minorTickMark val="none"/>
        <c:tickLblPos val="nextTo"/>
        <c:crossAx val="474452264"/>
        <c:crosses val="autoZero"/>
        <c:crossBetween val="between"/>
        <c:majorUnit val="25"/>
      </c:valAx>
      <c:spPr>
        <a:noFill/>
        <a:ln w="3175">
          <a:noFill/>
          <a:prstDash val="solid"/>
        </a:ln>
      </c:spPr>
    </c:plotArea>
    <c:legend>
      <c:legendPos val="t"/>
      <c:legendEntry>
        <c:idx val="0"/>
        <c:delete val="1"/>
      </c:legendEntry>
      <c:legendEntry>
        <c:idx val="3"/>
        <c:delete val="1"/>
      </c:legendEntry>
      <c:layout>
        <c:manualLayout>
          <c:xMode val="edge"/>
          <c:yMode val="edge"/>
          <c:x val="0.47021452543008846"/>
          <c:y val="8.6043360433604339E-3"/>
          <c:w val="0.51705641197099694"/>
          <c:h val="8.1897922312556479E-2"/>
        </c:manualLayout>
      </c:layout>
      <c:overlay val="0"/>
      <c:txPr>
        <a:bodyPr/>
        <a:lstStyle/>
        <a:p>
          <a:pPr>
            <a:defRPr sz="1000"/>
          </a:pPr>
          <a:endParaRPr lang="lv-LV"/>
        </a:p>
      </c:txPr>
    </c:legend>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76434150521311"/>
          <c:y val="4.7272598536124241E-2"/>
          <c:w val="0.42974420837666272"/>
          <c:h val="0.92700519929406466"/>
        </c:manualLayout>
      </c:layout>
      <c:barChart>
        <c:barDir val="bar"/>
        <c:grouping val="clustered"/>
        <c:varyColors val="0"/>
        <c:ser>
          <c:idx val="0"/>
          <c:order val="0"/>
          <c:spPr>
            <a:solidFill>
              <a:srgbClr val="5CA4A9"/>
            </a:solidFill>
          </c:spPr>
          <c:invertIfNegative val="0"/>
          <c:dPt>
            <c:idx val="3"/>
            <c:invertIfNegative val="0"/>
            <c:bubble3D val="0"/>
            <c:spPr>
              <a:solidFill>
                <a:srgbClr val="9BC1BC"/>
              </a:solidFill>
            </c:spPr>
            <c:extLst>
              <c:ext xmlns:c16="http://schemas.microsoft.com/office/drawing/2014/chart" uri="{C3380CC4-5D6E-409C-BE32-E72D297353CC}">
                <c16:uniqueId val="{00000001-D422-4B2B-97B0-FDA5AFD086B0}"/>
              </c:ext>
            </c:extLst>
          </c:dPt>
          <c:dPt>
            <c:idx val="4"/>
            <c:invertIfNegative val="0"/>
            <c:bubble3D val="0"/>
            <c:spPr>
              <a:solidFill>
                <a:sysClr val="window" lastClr="FFFFFF">
                  <a:lumMod val="75000"/>
                </a:sysClr>
              </a:solidFill>
            </c:spPr>
            <c:extLst>
              <c:ext xmlns:c16="http://schemas.microsoft.com/office/drawing/2014/chart" uri="{C3380CC4-5D6E-409C-BE32-E72D297353CC}">
                <c16:uniqueId val="{00000003-D422-4B2B-97B0-FDA5AFD086B0}"/>
              </c:ext>
            </c:extLst>
          </c:dPt>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5-737A-48FB-BC0A-CBF23DB94F6C}"/>
              </c:ext>
            </c:extLst>
          </c:dPt>
          <c:dPt>
            <c:idx val="16"/>
            <c:invertIfNegative val="0"/>
            <c:bubble3D val="0"/>
            <c:extLst>
              <c:ext xmlns:c16="http://schemas.microsoft.com/office/drawing/2014/chart" uri="{C3380CC4-5D6E-409C-BE32-E72D297353CC}">
                <c16:uniqueId val="{00000006-737A-48FB-BC0A-CBF23DB94F6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Dati!$B$267:$B$271</c:f>
              <c:strCache>
                <c:ptCount val="5"/>
                <c:pt idx="0">
                  <c:v>Jā, ar Latvijas Antidopinga biroju (pirms 2018. gada 1. jūlija Valsts Sporta medicīnas centrs, Antidopinga nodaļa)</c:v>
                </c:pt>
                <c:pt idx="1">
                  <c:v>Jā, ar Olimpisko komiteju/ vai Paralimpisko komiteju</c:v>
                </c:pt>
                <c:pt idx="2">
                  <c:v>Jā, ar manis pārstāvētā sporta veida starptautisko federāciju</c:v>
                </c:pt>
                <c:pt idx="3">
                  <c:v>Nē</c:v>
                </c:pt>
                <c:pt idx="4">
                  <c:v>Grūti pateikt</c:v>
                </c:pt>
              </c:strCache>
            </c:strRef>
          </c:cat>
          <c:val>
            <c:numRef>
              <c:f>Dati!$C$267:$C$271</c:f>
              <c:numCache>
                <c:formatCode>0</c:formatCode>
                <c:ptCount val="5"/>
                <c:pt idx="0">
                  <c:v>5.0505050505050502</c:v>
                </c:pt>
                <c:pt idx="1">
                  <c:v>3.0303030303030303</c:v>
                </c:pt>
                <c:pt idx="2">
                  <c:v>2.0202020202020203</c:v>
                </c:pt>
                <c:pt idx="3">
                  <c:v>85.858585858585855</c:v>
                </c:pt>
                <c:pt idx="4">
                  <c:v>4.0404040404040407</c:v>
                </c:pt>
              </c:numCache>
            </c:numRef>
          </c:val>
          <c:extLst>
            <c:ext xmlns:c16="http://schemas.microsoft.com/office/drawing/2014/chart" uri="{C3380CC4-5D6E-409C-BE32-E72D297353CC}">
              <c16:uniqueId val="{00000007-737A-48FB-BC0A-CBF23DB94F6C}"/>
            </c:ext>
          </c:extLst>
        </c:ser>
        <c:dLbls>
          <c:dLblPos val="outEnd"/>
          <c:showLegendKey val="0"/>
          <c:showVal val="1"/>
          <c:showCatName val="0"/>
          <c:showSerName val="0"/>
          <c:showPercent val="0"/>
          <c:showBubbleSize val="0"/>
        </c:dLbls>
        <c:gapWidth val="10"/>
        <c:axId val="474449128"/>
        <c:axId val="474449912"/>
      </c:barChart>
      <c:catAx>
        <c:axId val="474449128"/>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474449912"/>
        <c:crosses val="autoZero"/>
        <c:auto val="1"/>
        <c:lblAlgn val="ctr"/>
        <c:lblOffset val="100"/>
        <c:tickLblSkip val="1"/>
        <c:tickMarkSkip val="1"/>
        <c:noMultiLvlLbl val="0"/>
      </c:catAx>
      <c:valAx>
        <c:axId val="474449912"/>
        <c:scaling>
          <c:orientation val="minMax"/>
        </c:scaling>
        <c:delete val="1"/>
        <c:axPos val="t"/>
        <c:title>
          <c:tx>
            <c:rich>
              <a:bodyPr/>
              <a:lstStyle/>
              <a:p>
                <a:pPr>
                  <a:defRPr sz="1000"/>
                </a:pPr>
                <a:r>
                  <a:rPr lang="lv-LV" sz="1000"/>
                  <a:t>%</a:t>
                </a:r>
              </a:p>
            </c:rich>
          </c:tx>
          <c:layout>
            <c:manualLayout>
              <c:xMode val="edge"/>
              <c:yMode val="edge"/>
              <c:x val="0.95607231723064412"/>
              <c:y val="1.1908706834530941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7444912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15295710514572"/>
          <c:y val="0.1256200543170317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458458806721281"/>
          <c:y val="0.19214474121255934"/>
          <c:w val="0.53541541193278719"/>
          <c:h val="0.79123086041043877"/>
        </c:manualLayout>
      </c:layout>
      <c:barChart>
        <c:barDir val="bar"/>
        <c:grouping val="stacked"/>
        <c:varyColors val="0"/>
        <c:ser>
          <c:idx val="0"/>
          <c:order val="0"/>
          <c:tx>
            <c:strRef>
              <c:f>Dati!$C$413</c:f>
              <c:strCache>
                <c:ptCount val="1"/>
                <c:pt idx="0">
                  <c:v>.</c:v>
                </c:pt>
              </c:strCache>
            </c:strRef>
          </c:tx>
          <c:spPr>
            <a:noFill/>
          </c:spPr>
          <c:invertIfNegative val="0"/>
          <c:dLbls>
            <c:delete val="1"/>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Dati!$C$414:$C$427</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Dati!$D$413</c:f>
              <c:strCache>
                <c:ptCount val="1"/>
                <c:pt idx="0">
                  <c:v>Jā, ar Latvijas Antidopinga biroju (pirms 2018. gada 1. jūlija Valsts Sporta medicīnas centrs, Antidopinga nodaļa)</c:v>
                </c:pt>
              </c:strCache>
            </c:strRef>
          </c:tx>
          <c:spPr>
            <a:solidFill>
              <a:srgbClr val="5CA4A9"/>
            </a:solidFill>
          </c:spPr>
          <c:invertIfNegative val="0"/>
          <c:dLbls>
            <c:dLbl>
              <c:idx val="3"/>
              <c:spPr>
                <a:noFill/>
                <a:ln>
                  <a:noFill/>
                </a:ln>
                <a:effectLst/>
              </c:spPr>
              <c:txPr>
                <a:bodyPr/>
                <a:lstStyle/>
                <a:p>
                  <a:pPr>
                    <a:defRPr sz="1000"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5-4BDD-A188-48C19005FCD4}"/>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B4-44FF-8172-57E9B68F3A1E}"/>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B4-44FF-8172-57E9B68F3A1E}"/>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B4-44FF-8172-57E9B68F3A1E}"/>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B4-44FF-8172-57E9B68F3A1E}"/>
                </c:ext>
              </c:extLst>
            </c:dLbl>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Dati!$D$414:$D$427</c:f>
              <c:numCache>
                <c:formatCode>General</c:formatCode>
                <c:ptCount val="14"/>
                <c:pt idx="0" formatCode="0">
                  <c:v>5.0505050505050502</c:v>
                </c:pt>
                <c:pt idx="2" formatCode="0">
                  <c:v>7.0175438596491224</c:v>
                </c:pt>
                <c:pt idx="3" formatCode="0">
                  <c:v>2.3809523809523809</c:v>
                </c:pt>
                <c:pt idx="5" formatCode="0">
                  <c:v>2.9411764705882355</c:v>
                </c:pt>
                <c:pt idx="6" formatCode="0">
                  <c:v>11.538461538461538</c:v>
                </c:pt>
                <c:pt idx="7" formatCode="0">
                  <c:v>2.5641025641025643</c:v>
                </c:pt>
                <c:pt idx="9" formatCode="0">
                  <c:v>3.278688524590164</c:v>
                </c:pt>
                <c:pt idx="10" formatCode="0">
                  <c:v>8.8235294117647065</c:v>
                </c:pt>
                <c:pt idx="12" formatCode="0">
                  <c:v>6.7796610169491522</c:v>
                </c:pt>
                <c:pt idx="13" formatCode="0">
                  <c:v>2.6315789473684212</c:v>
                </c:pt>
              </c:numCache>
            </c:numRef>
          </c:val>
          <c:extLst>
            <c:ext xmlns:c16="http://schemas.microsoft.com/office/drawing/2014/chart" uri="{C3380CC4-5D6E-409C-BE32-E72D297353CC}">
              <c16:uniqueId val="{00000001-D0E3-42E2-9714-685E93452101}"/>
            </c:ext>
          </c:extLst>
        </c:ser>
        <c:ser>
          <c:idx val="2"/>
          <c:order val="2"/>
          <c:tx>
            <c:strRef>
              <c:f>Dati!$E$413</c:f>
              <c:strCache>
                <c:ptCount val="1"/>
                <c:pt idx="0">
                  <c:v>.</c:v>
                </c:pt>
              </c:strCache>
            </c:strRef>
          </c:tx>
          <c:spPr>
            <a:noFill/>
          </c:spPr>
          <c:invertIfNegative val="0"/>
          <c:dLbls>
            <c:delete val="1"/>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Dati!$E$414:$E$427</c:f>
              <c:numCache>
                <c:formatCode>0</c:formatCode>
                <c:ptCount val="14"/>
                <c:pt idx="0">
                  <c:v>13.487956487956488</c:v>
                </c:pt>
                <c:pt idx="1">
                  <c:v>18.53846153846154</c:v>
                </c:pt>
                <c:pt idx="2">
                  <c:v>11.520917678812417</c:v>
                </c:pt>
                <c:pt idx="3">
                  <c:v>16.157509157509157</c:v>
                </c:pt>
                <c:pt idx="4">
                  <c:v>18.53846153846154</c:v>
                </c:pt>
                <c:pt idx="5">
                  <c:v>15.597285067873303</c:v>
                </c:pt>
                <c:pt idx="6">
                  <c:v>7</c:v>
                </c:pt>
                <c:pt idx="7">
                  <c:v>15.974358974358974</c:v>
                </c:pt>
                <c:pt idx="8">
                  <c:v>18.53846153846154</c:v>
                </c:pt>
                <c:pt idx="9">
                  <c:v>15.259773013871374</c:v>
                </c:pt>
                <c:pt idx="10">
                  <c:v>9.7149321266968318</c:v>
                </c:pt>
                <c:pt idx="11">
                  <c:v>18.53846153846154</c:v>
                </c:pt>
                <c:pt idx="12">
                  <c:v>11.758800521512386</c:v>
                </c:pt>
                <c:pt idx="13">
                  <c:v>15.906882591093117</c:v>
                </c:pt>
              </c:numCache>
            </c:numRef>
          </c:val>
          <c:extLst>
            <c:ext xmlns:c16="http://schemas.microsoft.com/office/drawing/2014/chart" uri="{C3380CC4-5D6E-409C-BE32-E72D297353CC}">
              <c16:uniqueId val="{00000002-D0E3-42E2-9714-685E93452101}"/>
            </c:ext>
          </c:extLst>
        </c:ser>
        <c:ser>
          <c:idx val="3"/>
          <c:order val="3"/>
          <c:tx>
            <c:strRef>
              <c:f>Dati!$F$413</c:f>
              <c:strCache>
                <c:ptCount val="1"/>
                <c:pt idx="0">
                  <c:v>Jā, ar Olimpisko komiteju/ vai Paralimpisko komiteju</c:v>
                </c:pt>
              </c:strCache>
            </c:strRef>
          </c:tx>
          <c:spPr>
            <a:solidFill>
              <a:srgbClr val="9BC1BC"/>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B4-44FF-8172-57E9B68F3A1E}"/>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B4-44FF-8172-57E9B68F3A1E}"/>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4B4-44FF-8172-57E9B68F3A1E}"/>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B4-44FF-8172-57E9B68F3A1E}"/>
                </c:ext>
              </c:extLst>
            </c:dLbl>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Dati!$F$414:$F$427</c:f>
              <c:numCache>
                <c:formatCode>General</c:formatCode>
                <c:ptCount val="14"/>
                <c:pt idx="0" formatCode="0">
                  <c:v>3.0303030303030303</c:v>
                </c:pt>
                <c:pt idx="2" formatCode="0">
                  <c:v>0</c:v>
                </c:pt>
                <c:pt idx="3" formatCode="0">
                  <c:v>0</c:v>
                </c:pt>
                <c:pt idx="5" formatCode="0">
                  <c:v>2.9411764705882355</c:v>
                </c:pt>
                <c:pt idx="6" formatCode="0">
                  <c:v>0</c:v>
                </c:pt>
                <c:pt idx="7" formatCode="0">
                  <c:v>5.1282051282051286</c:v>
                </c:pt>
                <c:pt idx="9" formatCode="0">
                  <c:v>4.918032786885246</c:v>
                </c:pt>
                <c:pt idx="10" formatCode="0">
                  <c:v>0</c:v>
                </c:pt>
                <c:pt idx="12" formatCode="0">
                  <c:v>3.3898305084745761</c:v>
                </c:pt>
                <c:pt idx="13" formatCode="0">
                  <c:v>2.6315789473684212</c:v>
                </c:pt>
              </c:numCache>
            </c:numRef>
          </c:val>
          <c:extLst>
            <c:ext xmlns:c16="http://schemas.microsoft.com/office/drawing/2014/chart" uri="{C3380CC4-5D6E-409C-BE32-E72D297353CC}">
              <c16:uniqueId val="{00000003-D0E3-42E2-9714-685E93452101}"/>
            </c:ext>
          </c:extLst>
        </c:ser>
        <c:ser>
          <c:idx val="4"/>
          <c:order val="4"/>
          <c:tx>
            <c:strRef>
              <c:f>Dati!$G$413</c:f>
              <c:strCache>
                <c:ptCount val="1"/>
                <c:pt idx="0">
                  <c:v>.</c:v>
                </c:pt>
              </c:strCache>
            </c:strRef>
          </c:tx>
          <c:spPr>
            <a:noFill/>
          </c:spPr>
          <c:invertIfNegative val="0"/>
          <c:dLbls>
            <c:delete val="1"/>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Dati!$G$414:$G$427</c:f>
              <c:numCache>
                <c:formatCode>0</c:formatCode>
                <c:ptCount val="14"/>
                <c:pt idx="0">
                  <c:v>9.0979020979020984</c:v>
                </c:pt>
                <c:pt idx="1">
                  <c:v>12.128205128205128</c:v>
                </c:pt>
                <c:pt idx="2">
                  <c:v>12.128205128205128</c:v>
                </c:pt>
                <c:pt idx="3">
                  <c:v>12.128205128205128</c:v>
                </c:pt>
                <c:pt idx="4">
                  <c:v>12.128205128205128</c:v>
                </c:pt>
                <c:pt idx="5">
                  <c:v>9.1870286576168922</c:v>
                </c:pt>
                <c:pt idx="6">
                  <c:v>12.128205128205128</c:v>
                </c:pt>
                <c:pt idx="7">
                  <c:v>7</c:v>
                </c:pt>
                <c:pt idx="8">
                  <c:v>12.128205128205128</c:v>
                </c:pt>
                <c:pt idx="9">
                  <c:v>7.2101723413198826</c:v>
                </c:pt>
                <c:pt idx="10">
                  <c:v>12.128205128205128</c:v>
                </c:pt>
                <c:pt idx="11">
                  <c:v>12.128205128205128</c:v>
                </c:pt>
                <c:pt idx="12">
                  <c:v>8.7383746197305534</c:v>
                </c:pt>
                <c:pt idx="13">
                  <c:v>9.4966261808367065</c:v>
                </c:pt>
              </c:numCache>
            </c:numRef>
          </c:val>
          <c:extLst>
            <c:ext xmlns:c16="http://schemas.microsoft.com/office/drawing/2014/chart" uri="{C3380CC4-5D6E-409C-BE32-E72D297353CC}">
              <c16:uniqueId val="{00000004-D0E3-42E2-9714-685E93452101}"/>
            </c:ext>
          </c:extLst>
        </c:ser>
        <c:ser>
          <c:idx val="5"/>
          <c:order val="5"/>
          <c:tx>
            <c:strRef>
              <c:f>Dati!$H$413</c:f>
              <c:strCache>
                <c:ptCount val="1"/>
                <c:pt idx="0">
                  <c:v>Jā, ar manis pārstāvētā sporta veida starptautisko federāciju</c:v>
                </c:pt>
              </c:strCache>
            </c:strRef>
          </c:tx>
          <c:spPr>
            <a:solidFill>
              <a:srgbClr val="ED6A5A"/>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B4-44FF-8172-57E9B68F3A1E}"/>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B4-44FF-8172-57E9B68F3A1E}"/>
                </c:ext>
              </c:extLst>
            </c:dLbl>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Dati!$H$414:$H$427</c:f>
              <c:numCache>
                <c:formatCode>General</c:formatCode>
                <c:ptCount val="14"/>
                <c:pt idx="0" formatCode="0">
                  <c:v>2.0202020202020203</c:v>
                </c:pt>
                <c:pt idx="2" formatCode="0">
                  <c:v>0</c:v>
                </c:pt>
                <c:pt idx="3" formatCode="0">
                  <c:v>4.7619047619047619</c:v>
                </c:pt>
                <c:pt idx="5" formatCode="0">
                  <c:v>5.882352941176471</c:v>
                </c:pt>
                <c:pt idx="6" formatCode="0">
                  <c:v>0</c:v>
                </c:pt>
                <c:pt idx="7" formatCode="0">
                  <c:v>0</c:v>
                </c:pt>
                <c:pt idx="9" formatCode="0">
                  <c:v>1.639344262295082</c:v>
                </c:pt>
                <c:pt idx="10" formatCode="0">
                  <c:v>0</c:v>
                </c:pt>
                <c:pt idx="12" formatCode="0">
                  <c:v>0</c:v>
                </c:pt>
                <c:pt idx="13" formatCode="0">
                  <c:v>5.2631578947368425</c:v>
                </c:pt>
              </c:numCache>
            </c:numRef>
          </c:val>
          <c:extLst>
            <c:ext xmlns:c16="http://schemas.microsoft.com/office/drawing/2014/chart" uri="{C3380CC4-5D6E-409C-BE32-E72D297353CC}">
              <c16:uniqueId val="{00000005-D0E3-42E2-9714-685E93452101}"/>
            </c:ext>
          </c:extLst>
        </c:ser>
        <c:ser>
          <c:idx val="6"/>
          <c:order val="6"/>
          <c:tx>
            <c:strRef>
              <c:f>Dati!$I$413</c:f>
              <c:strCache>
                <c:ptCount val="1"/>
                <c:pt idx="0">
                  <c:v>.</c:v>
                </c:pt>
              </c:strCache>
            </c:strRef>
          </c:tx>
          <c:spPr>
            <a:noFill/>
          </c:spPr>
          <c:invertIfNegative val="0"/>
          <c:dLbls>
            <c:delete val="1"/>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Dati!$I$414:$I$427</c:f>
              <c:numCache>
                <c:formatCode>0</c:formatCode>
                <c:ptCount val="14"/>
                <c:pt idx="0">
                  <c:v>10.86215092097445</c:v>
                </c:pt>
                <c:pt idx="1">
                  <c:v>12.882352941176471</c:v>
                </c:pt>
                <c:pt idx="2">
                  <c:v>12.882352941176471</c:v>
                </c:pt>
                <c:pt idx="3">
                  <c:v>8.1204481792717083</c:v>
                </c:pt>
                <c:pt idx="4">
                  <c:v>12.882352941176471</c:v>
                </c:pt>
                <c:pt idx="5">
                  <c:v>7</c:v>
                </c:pt>
                <c:pt idx="6">
                  <c:v>12.882352941176471</c:v>
                </c:pt>
                <c:pt idx="7">
                  <c:v>12.882352941176471</c:v>
                </c:pt>
                <c:pt idx="8">
                  <c:v>12.882352941176471</c:v>
                </c:pt>
                <c:pt idx="9">
                  <c:v>11.243008678881388</c:v>
                </c:pt>
                <c:pt idx="10">
                  <c:v>12.882352941176471</c:v>
                </c:pt>
                <c:pt idx="11">
                  <c:v>12.882352941176471</c:v>
                </c:pt>
                <c:pt idx="12">
                  <c:v>12.882352941176471</c:v>
                </c:pt>
                <c:pt idx="13">
                  <c:v>7.6191950464396285</c:v>
                </c:pt>
              </c:numCache>
            </c:numRef>
          </c:val>
          <c:extLst>
            <c:ext xmlns:c16="http://schemas.microsoft.com/office/drawing/2014/chart" uri="{C3380CC4-5D6E-409C-BE32-E72D297353CC}">
              <c16:uniqueId val="{0000000B-34B4-44FF-8172-57E9B68F3A1E}"/>
            </c:ext>
          </c:extLst>
        </c:ser>
        <c:ser>
          <c:idx val="7"/>
          <c:order val="7"/>
          <c:tx>
            <c:strRef>
              <c:f>Dati!$J$413</c:f>
              <c:strCache>
                <c:ptCount val="1"/>
                <c:pt idx="0">
                  <c:v>Nē</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Dati!$B$414:$B$427</c:f>
              <c:strCache>
                <c:ptCount val="14"/>
                <c:pt idx="0">
                  <c:v>VISI RESPONDENTI, n=99</c:v>
                </c:pt>
                <c:pt idx="1">
                  <c:v>DZIMUMS</c:v>
                </c:pt>
                <c:pt idx="2">
                  <c:v>Vīrietis, n=57</c:v>
                </c:pt>
                <c:pt idx="3">
                  <c:v>Sieviete, n=42</c:v>
                </c:pt>
                <c:pt idx="4">
                  <c:v>VECUMS</c:v>
                </c:pt>
                <c:pt idx="5">
                  <c:v>23 gadi un mazāk, n=34</c:v>
                </c:pt>
                <c:pt idx="6">
                  <c:v>24 - 29 gadi, n=26</c:v>
                </c:pt>
                <c:pt idx="7">
                  <c:v>30 gadi un vairāk, n=39</c:v>
                </c:pt>
                <c:pt idx="8">
                  <c:v>PĀRSTĀVĒTAIS SPORTA VEIDS</c:v>
                </c:pt>
                <c:pt idx="9">
                  <c:v>Vasaras sporta veids, n=61</c:v>
                </c:pt>
                <c:pt idx="10">
                  <c:v>Ziemas sporta veids, n=34</c:v>
                </c:pt>
                <c:pt idx="11">
                  <c:v>UZAICINĀTS/-A UZ DOPINGA KONTROLI PĒD. 12 MĒN. LAIKĀ</c:v>
                </c:pt>
                <c:pt idx="12">
                  <c:v>Ir, n=59</c:v>
                </c:pt>
                <c:pt idx="13">
                  <c:v>Nav, n=38</c:v>
                </c:pt>
              </c:strCache>
            </c:strRef>
          </c:cat>
          <c:val>
            <c:numRef>
              <c:f>Dati!$J$414:$J$427</c:f>
              <c:numCache>
                <c:formatCode>General</c:formatCode>
                <c:ptCount val="14"/>
                <c:pt idx="0" formatCode="0">
                  <c:v>85.858585858585855</c:v>
                </c:pt>
                <c:pt idx="2" formatCode="0">
                  <c:v>87.719298245614041</c:v>
                </c:pt>
                <c:pt idx="3" formatCode="0">
                  <c:v>83.333333333333329</c:v>
                </c:pt>
                <c:pt idx="5" formatCode="0">
                  <c:v>88.235294117647058</c:v>
                </c:pt>
                <c:pt idx="6" formatCode="0">
                  <c:v>80.769230769230774</c:v>
                </c:pt>
                <c:pt idx="7" formatCode="0">
                  <c:v>87.179487179487182</c:v>
                </c:pt>
                <c:pt idx="9" formatCode="0">
                  <c:v>86.885245901639351</c:v>
                </c:pt>
                <c:pt idx="10" formatCode="0">
                  <c:v>85.294117647058826</c:v>
                </c:pt>
                <c:pt idx="12" formatCode="0">
                  <c:v>86.440677966101688</c:v>
                </c:pt>
                <c:pt idx="13" formatCode="0">
                  <c:v>84.21052631578948</c:v>
                </c:pt>
              </c:numCache>
            </c:numRef>
          </c:val>
          <c:extLst>
            <c:ext xmlns:c16="http://schemas.microsoft.com/office/drawing/2014/chart" uri="{C3380CC4-5D6E-409C-BE32-E72D297353CC}">
              <c16:uniqueId val="{0000000C-34B4-44FF-8172-57E9B68F3A1E}"/>
            </c:ext>
          </c:extLst>
        </c:ser>
        <c:dLbls>
          <c:showLegendKey val="0"/>
          <c:showVal val="1"/>
          <c:showCatName val="0"/>
          <c:showSerName val="0"/>
          <c:showPercent val="0"/>
          <c:showBubbleSize val="0"/>
        </c:dLbls>
        <c:gapWidth val="30"/>
        <c:overlap val="100"/>
        <c:axId val="474453440"/>
        <c:axId val="474451088"/>
      </c:barChart>
      <c:catAx>
        <c:axId val="4744534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4451088"/>
        <c:crossesAt val="0"/>
        <c:auto val="1"/>
        <c:lblAlgn val="ctr"/>
        <c:lblOffset val="100"/>
        <c:tickLblSkip val="1"/>
        <c:tickMarkSkip val="1"/>
        <c:noMultiLvlLbl val="0"/>
      </c:catAx>
      <c:valAx>
        <c:axId val="474451088"/>
        <c:scaling>
          <c:orientation val="minMax"/>
          <c:max val="145"/>
          <c:min val="0"/>
        </c:scaling>
        <c:delete val="1"/>
        <c:axPos val="t"/>
        <c:numFmt formatCode="###0" sourceLinked="1"/>
        <c:majorTickMark val="out"/>
        <c:minorTickMark val="none"/>
        <c:tickLblPos val="nextTo"/>
        <c:crossAx val="47445344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5418709453771"/>
          <c:y val="0.14215596001319508"/>
          <c:w val="0.54962358191524863"/>
          <c:h val="0.65365947420634918"/>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407C-42C2-BBF7-D637A17A59E3}"/>
              </c:ext>
            </c:extLst>
          </c:dPt>
          <c:dPt>
            <c:idx val="1"/>
            <c:bubble3D val="0"/>
            <c:spPr>
              <a:solidFill>
                <a:srgbClr val="F9BFA5"/>
              </a:solidFill>
            </c:spPr>
            <c:extLst>
              <c:ext xmlns:c16="http://schemas.microsoft.com/office/drawing/2014/chart" uri="{C3380CC4-5D6E-409C-BE32-E72D297353CC}">
                <c16:uniqueId val="{00000003-407C-42C2-BBF7-D637A17A59E3}"/>
              </c:ext>
            </c:extLst>
          </c:dPt>
          <c:dPt>
            <c:idx val="2"/>
            <c:bubble3D val="0"/>
            <c:spPr>
              <a:solidFill>
                <a:srgbClr val="9BC1BC"/>
              </a:solidFill>
            </c:spPr>
            <c:extLst>
              <c:ext xmlns:c16="http://schemas.microsoft.com/office/drawing/2014/chart" uri="{C3380CC4-5D6E-409C-BE32-E72D297353CC}">
                <c16:uniqueId val="{00000005-407C-42C2-BBF7-D637A17A59E3}"/>
              </c:ext>
            </c:extLst>
          </c:dPt>
          <c:dPt>
            <c:idx val="3"/>
            <c:bubble3D val="0"/>
            <c:spPr>
              <a:solidFill>
                <a:srgbClr val="5CA4A9"/>
              </a:solidFill>
            </c:spPr>
            <c:extLst>
              <c:ext xmlns:c16="http://schemas.microsoft.com/office/drawing/2014/chart" uri="{C3380CC4-5D6E-409C-BE32-E72D297353CC}">
                <c16:uniqueId val="{00000006-407C-42C2-BBF7-D637A17A59E3}"/>
              </c:ext>
            </c:extLst>
          </c:dPt>
          <c:dLbls>
            <c:dLbl>
              <c:idx val="1"/>
              <c:layout>
                <c:manualLayout>
                  <c:x val="0"/>
                  <c:y val="6.61458333333332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07C-42C2-BBF7-D637A17A59E3}"/>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Dati!$B$27:$B$30</c:f>
              <c:strCache>
                <c:ptCount val="4"/>
                <c:pt idx="0">
                  <c:v>17 gadi un mazāk</c:v>
                </c:pt>
                <c:pt idx="1">
                  <c:v>18-23 gadi</c:v>
                </c:pt>
                <c:pt idx="2">
                  <c:v>24-29 gadi</c:v>
                </c:pt>
                <c:pt idx="3">
                  <c:v>30 gadi un vairāk</c:v>
                </c:pt>
              </c:strCache>
            </c:strRef>
          </c:cat>
          <c:val>
            <c:numRef>
              <c:f>Dati!$C$27:$C$30</c:f>
              <c:numCache>
                <c:formatCode>0</c:formatCode>
                <c:ptCount val="4"/>
                <c:pt idx="0">
                  <c:v>5.6338028169014081</c:v>
                </c:pt>
                <c:pt idx="1">
                  <c:v>28.87323943661972</c:v>
                </c:pt>
                <c:pt idx="2">
                  <c:v>29.577464788732396</c:v>
                </c:pt>
                <c:pt idx="3">
                  <c:v>35.91549295774648</c:v>
                </c:pt>
              </c:numCache>
            </c:numRef>
          </c:val>
          <c:extLst>
            <c:ext xmlns:c16="http://schemas.microsoft.com/office/drawing/2014/chart" uri="{C3380CC4-5D6E-409C-BE32-E72D297353CC}">
              <c16:uniqueId val="{00000004-407C-42C2-BBF7-D637A17A59E3}"/>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76434150521311"/>
          <c:y val="0.12443409065659373"/>
          <c:w val="0.42974420837666272"/>
          <c:h val="0.84984365163130027"/>
        </c:manualLayout>
      </c:layout>
      <c:barChart>
        <c:barDir val="bar"/>
        <c:grouping val="clustered"/>
        <c:varyColors val="0"/>
        <c:ser>
          <c:idx val="0"/>
          <c:order val="0"/>
          <c:spPr>
            <a:solidFill>
              <a:srgbClr val="5CA4A9"/>
            </a:solidFill>
          </c:spPr>
          <c:invertIfNegative val="0"/>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5-67B3-4904-B90F-20332679E8B7}"/>
              </c:ext>
            </c:extLst>
          </c:dPt>
          <c:dPt>
            <c:idx val="16"/>
            <c:invertIfNegative val="0"/>
            <c:bubble3D val="0"/>
            <c:extLst>
              <c:ext xmlns:c16="http://schemas.microsoft.com/office/drawing/2014/chart" uri="{C3380CC4-5D6E-409C-BE32-E72D297353CC}">
                <c16:uniqueId val="{00000006-67B3-4904-B90F-20332679E8B7}"/>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Dati!$B$277:$B$278</c:f>
              <c:strCache>
                <c:ptCount val="2"/>
                <c:pt idx="0">
                  <c:v>Nē</c:v>
                </c:pt>
                <c:pt idx="1">
                  <c:v>Jā, es nesaņēmu atbildi pēc pieteikuma iesniegšanas*</c:v>
                </c:pt>
              </c:strCache>
            </c:strRef>
          </c:cat>
          <c:val>
            <c:numRef>
              <c:f>Dati!$C$277:$C$278</c:f>
              <c:numCache>
                <c:formatCode>0</c:formatCode>
                <c:ptCount val="2"/>
                <c:pt idx="0">
                  <c:v>9</c:v>
                </c:pt>
                <c:pt idx="1">
                  <c:v>1</c:v>
                </c:pt>
              </c:numCache>
            </c:numRef>
          </c:val>
          <c:extLst>
            <c:ext xmlns:c16="http://schemas.microsoft.com/office/drawing/2014/chart" uri="{C3380CC4-5D6E-409C-BE32-E72D297353CC}">
              <c16:uniqueId val="{00000007-67B3-4904-B90F-20332679E8B7}"/>
            </c:ext>
          </c:extLst>
        </c:ser>
        <c:dLbls>
          <c:dLblPos val="outEnd"/>
          <c:showLegendKey val="0"/>
          <c:showVal val="1"/>
          <c:showCatName val="0"/>
          <c:showSerName val="0"/>
          <c:showPercent val="0"/>
          <c:showBubbleSize val="0"/>
        </c:dLbls>
        <c:gapWidth val="10"/>
        <c:axId val="474450696"/>
        <c:axId val="474208600"/>
      </c:barChart>
      <c:catAx>
        <c:axId val="474450696"/>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474208600"/>
        <c:crosses val="autoZero"/>
        <c:auto val="1"/>
        <c:lblAlgn val="ctr"/>
        <c:lblOffset val="100"/>
        <c:tickLblSkip val="1"/>
        <c:tickMarkSkip val="1"/>
        <c:noMultiLvlLbl val="0"/>
      </c:catAx>
      <c:valAx>
        <c:axId val="474208600"/>
        <c:scaling>
          <c:orientation val="minMax"/>
          <c:max val="50"/>
        </c:scaling>
        <c:delete val="1"/>
        <c:axPos val="t"/>
        <c:title>
          <c:tx>
            <c:rich>
              <a:bodyPr/>
              <a:lstStyle/>
              <a:p>
                <a:pPr>
                  <a:defRPr sz="1000"/>
                </a:pPr>
                <a:r>
                  <a:rPr lang="lv-LV" sz="1000" dirty="0"/>
                  <a:t>Respondentu skaits</a:t>
                </a:r>
              </a:p>
            </c:rich>
          </c:tx>
          <c:layout>
            <c:manualLayout>
              <c:xMode val="edge"/>
              <c:yMode val="edge"/>
              <c:x val="0.750504457838018"/>
              <c:y val="6.9809551075521517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74450696"/>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7441461422319198"/>
          <c:y val="2.7871007164078547E-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50502034041908117"/>
          <c:y val="8.0926716027968221E-2"/>
          <c:w val="0.49461002743975191"/>
          <c:h val="0.91053923425135752"/>
        </c:manualLayout>
      </c:layout>
      <c:barChart>
        <c:barDir val="bar"/>
        <c:grouping val="stacked"/>
        <c:varyColors val="0"/>
        <c:ser>
          <c:idx val="0"/>
          <c:order val="0"/>
          <c:tx>
            <c:strRef>
              <c:f>Dati!$C$315</c:f>
              <c:strCache>
                <c:ptCount val="1"/>
                <c:pt idx="0">
                  <c:v>.</c:v>
                </c:pt>
              </c:strCache>
            </c:strRef>
          </c:tx>
          <c:spPr>
            <a:noFill/>
          </c:spPr>
          <c:invertIfNegative val="0"/>
          <c:dLbls>
            <c:delete val="1"/>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Dati!$C$316:$C$321</c:f>
              <c:numCache>
                <c:formatCode>0</c:formatCode>
                <c:ptCount val="6"/>
                <c:pt idx="0">
                  <c:v>51.366197183098592</c:v>
                </c:pt>
                <c:pt idx="1">
                  <c:v>41.507042253521121</c:v>
                </c:pt>
                <c:pt idx="2">
                  <c:v>42.915492957746473</c:v>
                </c:pt>
                <c:pt idx="3">
                  <c:v>25.309859154929573</c:v>
                </c:pt>
                <c:pt idx="4">
                  <c:v>6.9999999999999964</c:v>
                </c:pt>
                <c:pt idx="5">
                  <c:v>6.9999999999999964</c:v>
                </c:pt>
              </c:numCache>
            </c:numRef>
          </c:val>
          <c:extLst>
            <c:ext xmlns:c16="http://schemas.microsoft.com/office/drawing/2014/chart" uri="{C3380CC4-5D6E-409C-BE32-E72D297353CC}">
              <c16:uniqueId val="{00000000-C812-4D01-9B9C-705ED88FAB6D}"/>
            </c:ext>
          </c:extLst>
        </c:ser>
        <c:ser>
          <c:idx val="1"/>
          <c:order val="1"/>
          <c:tx>
            <c:strRef>
              <c:f>Dati!$D$315</c:f>
              <c:strCache>
                <c:ptCount val="1"/>
                <c:pt idx="0">
                  <c:v>Pilnībā nepiekrītu</c:v>
                </c:pt>
              </c:strCache>
            </c:strRef>
          </c:tx>
          <c:spPr>
            <a:solidFill>
              <a:srgbClr val="5CA4A9"/>
            </a:solidFill>
          </c:spPr>
          <c:invertIfNegative val="0"/>
          <c:dLbls>
            <c:dLbl>
              <c:idx val="0"/>
              <c:layout>
                <c:manualLayout>
                  <c:x val="-2.0833333333333332E-2"/>
                  <c:y val="0"/>
                </c:manualLayout>
              </c:layout>
              <c:spPr>
                <a:noFill/>
                <a:ln>
                  <a:noFill/>
                </a:ln>
                <a:effectLst/>
              </c:spPr>
              <c:txPr>
                <a:bodyPr wrap="square" lIns="38100" tIns="19050" rIns="38100" bIns="19050" anchor="ctr">
                  <a:spAutoFit/>
                </a:bodyPr>
                <a:lstStyle/>
                <a:p>
                  <a:pPr>
                    <a:defRPr b="1">
                      <a:solidFill>
                        <a:schemeClr val="tx1"/>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12-4D01-9B9C-705ED88FAB6D}"/>
                </c:ext>
              </c:extLst>
            </c:dLbl>
            <c:dLbl>
              <c:idx val="1"/>
              <c:layout>
                <c:manualLayout>
                  <c:x val="-1.7045454545454614E-2"/>
                  <c:y val="3.5230483109147045E-7"/>
                </c:manualLayout>
              </c:layout>
              <c:spPr>
                <a:noFill/>
                <a:ln>
                  <a:noFill/>
                </a:ln>
                <a:effectLst/>
              </c:spPr>
              <c:txPr>
                <a:bodyPr wrap="square" lIns="38100" tIns="19050" rIns="38100" bIns="19050" anchor="ctr">
                  <a:spAutoFit/>
                </a:bodyPr>
                <a:lstStyle/>
                <a:p>
                  <a:pPr>
                    <a:defRPr b="1">
                      <a:solidFill>
                        <a:schemeClr val="tx1"/>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12-4D01-9B9C-705ED88FAB6D}"/>
                </c:ext>
              </c:extLst>
            </c:dLbl>
            <c:dLbl>
              <c:idx val="2"/>
              <c:layout>
                <c:manualLayout>
                  <c:x val="-1.7045454545454614E-2"/>
                  <c:y val="0"/>
                </c:manualLayout>
              </c:layout>
              <c:spPr>
                <a:noFill/>
                <a:ln>
                  <a:noFill/>
                </a:ln>
                <a:effectLst/>
              </c:spPr>
              <c:txPr>
                <a:bodyPr wrap="square" lIns="38100" tIns="19050" rIns="38100" bIns="19050" anchor="ctr">
                  <a:spAutoFit/>
                </a:bodyPr>
                <a:lstStyle/>
                <a:p>
                  <a:pPr>
                    <a:defRPr b="1">
                      <a:solidFill>
                        <a:schemeClr val="tx1"/>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12-4D01-9B9C-705ED88FAB6D}"/>
                </c:ext>
              </c:extLst>
            </c:dLbl>
            <c:spPr>
              <a:noFill/>
              <a:ln>
                <a:noFill/>
              </a:ln>
              <a:effectLst/>
            </c:spPr>
            <c:txPr>
              <a:bodyPr wrap="square" lIns="38100" tIns="19050" rIns="38100" bIns="19050" anchor="ctr">
                <a:spAutoFit/>
              </a:bodyPr>
              <a:lstStyle/>
              <a:p>
                <a:pPr>
                  <a:defRPr b="1">
                    <a:solidFill>
                      <a:schemeClr val="bg1"/>
                    </a:solidFill>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Dati!$D$316:$D$321</c:f>
              <c:numCache>
                <c:formatCode>0</c:formatCode>
                <c:ptCount val="6"/>
                <c:pt idx="0">
                  <c:v>4.225352112676056</c:v>
                </c:pt>
                <c:pt idx="1">
                  <c:v>3.5211267605633805</c:v>
                </c:pt>
                <c:pt idx="2">
                  <c:v>2.112676056338028</c:v>
                </c:pt>
                <c:pt idx="3">
                  <c:v>14.788732394366198</c:v>
                </c:pt>
                <c:pt idx="4">
                  <c:v>23.943661971830984</c:v>
                </c:pt>
                <c:pt idx="5">
                  <c:v>21.830985915492956</c:v>
                </c:pt>
              </c:numCache>
            </c:numRef>
          </c:val>
          <c:extLst>
            <c:ext xmlns:c16="http://schemas.microsoft.com/office/drawing/2014/chart" uri="{C3380CC4-5D6E-409C-BE32-E72D297353CC}">
              <c16:uniqueId val="{00000004-C812-4D01-9B9C-705ED88FAB6D}"/>
            </c:ext>
          </c:extLst>
        </c:ser>
        <c:ser>
          <c:idx val="2"/>
          <c:order val="2"/>
          <c:tx>
            <c:strRef>
              <c:f>Dati!$E$315</c:f>
              <c:strCache>
                <c:ptCount val="1"/>
                <c:pt idx="0">
                  <c:v>Drīzāk nepiekrītu</c:v>
                </c:pt>
              </c:strCache>
            </c:strRef>
          </c:tx>
          <c:spPr>
            <a:solidFill>
              <a:srgbClr val="9BC1BC"/>
            </a:solidFill>
          </c:spPr>
          <c:invertIfNegative val="0"/>
          <c:dLbls>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Dati!$E$316:$E$321</c:f>
              <c:numCache>
                <c:formatCode>0</c:formatCode>
                <c:ptCount val="6"/>
                <c:pt idx="0">
                  <c:v>2.112676056338028</c:v>
                </c:pt>
                <c:pt idx="1">
                  <c:v>12.67605633802817</c:v>
                </c:pt>
                <c:pt idx="2">
                  <c:v>12.67605633802817</c:v>
                </c:pt>
                <c:pt idx="3">
                  <c:v>17.6056338028169</c:v>
                </c:pt>
                <c:pt idx="4">
                  <c:v>26.760563380281692</c:v>
                </c:pt>
                <c:pt idx="5">
                  <c:v>28.87323943661972</c:v>
                </c:pt>
              </c:numCache>
            </c:numRef>
          </c:val>
          <c:extLst>
            <c:ext xmlns:c16="http://schemas.microsoft.com/office/drawing/2014/chart" uri="{C3380CC4-5D6E-409C-BE32-E72D297353CC}">
              <c16:uniqueId val="{00000005-C812-4D01-9B9C-705ED88FAB6D}"/>
            </c:ext>
          </c:extLst>
        </c:ser>
        <c:ser>
          <c:idx val="3"/>
          <c:order val="3"/>
          <c:tx>
            <c:strRef>
              <c:f>Dati!$F$315</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b="1" i="0">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Dati!$F$316:$F$321</c:f>
              <c:numCache>
                <c:formatCode>0</c:formatCode>
                <c:ptCount val="6"/>
                <c:pt idx="0">
                  <c:v>8.4507042253521121</c:v>
                </c:pt>
                <c:pt idx="1">
                  <c:v>46.478873239436616</c:v>
                </c:pt>
                <c:pt idx="2">
                  <c:v>42.25352112676056</c:v>
                </c:pt>
                <c:pt idx="3">
                  <c:v>22.535211267605632</c:v>
                </c:pt>
                <c:pt idx="4">
                  <c:v>14.788732394366198</c:v>
                </c:pt>
                <c:pt idx="5">
                  <c:v>13.380281690140846</c:v>
                </c:pt>
              </c:numCache>
            </c:numRef>
          </c:val>
          <c:extLst>
            <c:ext xmlns:c16="http://schemas.microsoft.com/office/drawing/2014/chart" uri="{C3380CC4-5D6E-409C-BE32-E72D297353CC}">
              <c16:uniqueId val="{00000006-C812-4D01-9B9C-705ED88FAB6D}"/>
            </c:ext>
          </c:extLst>
        </c:ser>
        <c:ser>
          <c:idx val="4"/>
          <c:order val="4"/>
          <c:tx>
            <c:strRef>
              <c:f>Dati!$G$315</c:f>
              <c:strCache>
                <c:ptCount val="1"/>
                <c:pt idx="0">
                  <c:v>Pilnībā piekrītu</c:v>
                </c:pt>
              </c:strCache>
            </c:strRef>
          </c:tx>
          <c:spPr>
            <a:solidFill>
              <a:srgbClr val="ED6A5A"/>
            </a:solidFill>
          </c:spPr>
          <c:invertIfNegative val="0"/>
          <c:dLbls>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Dati!$G$316:$G$321</c:f>
              <c:numCache>
                <c:formatCode>0</c:formatCode>
                <c:ptCount val="6"/>
                <c:pt idx="0">
                  <c:v>74.647887323943664</c:v>
                </c:pt>
                <c:pt idx="1">
                  <c:v>22.535211267605632</c:v>
                </c:pt>
                <c:pt idx="2">
                  <c:v>19.718309859154928</c:v>
                </c:pt>
                <c:pt idx="3">
                  <c:v>29.577464788732396</c:v>
                </c:pt>
                <c:pt idx="4">
                  <c:v>9.8591549295774641</c:v>
                </c:pt>
                <c:pt idx="5">
                  <c:v>7.746478873239437</c:v>
                </c:pt>
              </c:numCache>
            </c:numRef>
          </c:val>
          <c:extLst>
            <c:ext xmlns:c16="http://schemas.microsoft.com/office/drawing/2014/chart" uri="{C3380CC4-5D6E-409C-BE32-E72D297353CC}">
              <c16:uniqueId val="{00000007-C812-4D01-9B9C-705ED88FAB6D}"/>
            </c:ext>
          </c:extLst>
        </c:ser>
        <c:ser>
          <c:idx val="5"/>
          <c:order val="5"/>
          <c:tx>
            <c:strRef>
              <c:f>Dati!$H$315</c:f>
              <c:strCache>
                <c:ptCount val="1"/>
                <c:pt idx="0">
                  <c:v>.</c:v>
                </c:pt>
              </c:strCache>
            </c:strRef>
          </c:tx>
          <c:spPr>
            <a:noFill/>
          </c:spPr>
          <c:invertIfNegative val="0"/>
          <c:dLbls>
            <c:delete val="1"/>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Dati!$H$316:$H$321</c:f>
              <c:numCache>
                <c:formatCode>0</c:formatCode>
                <c:ptCount val="6"/>
                <c:pt idx="0">
                  <c:v>7</c:v>
                </c:pt>
                <c:pt idx="1">
                  <c:v>21.084507042253527</c:v>
                </c:pt>
                <c:pt idx="2">
                  <c:v>28.126760563380287</c:v>
                </c:pt>
                <c:pt idx="3">
                  <c:v>37.985915492957744</c:v>
                </c:pt>
                <c:pt idx="4">
                  <c:v>65.450704225352098</c:v>
                </c:pt>
                <c:pt idx="5">
                  <c:v>68.971830985915489</c:v>
                </c:pt>
              </c:numCache>
            </c:numRef>
          </c:val>
          <c:extLst>
            <c:ext xmlns:c16="http://schemas.microsoft.com/office/drawing/2014/chart" uri="{C3380CC4-5D6E-409C-BE32-E72D297353CC}">
              <c16:uniqueId val="{00000008-C812-4D01-9B9C-705ED88FAB6D}"/>
            </c:ext>
          </c:extLst>
        </c:ser>
        <c:ser>
          <c:idx val="6"/>
          <c:order val="6"/>
          <c:tx>
            <c:strRef>
              <c:f>Dati!$I$315</c:f>
              <c:strCache>
                <c:ptCount val="1"/>
                <c:pt idx="0">
                  <c:v>Ne piekrītu, ne nepiekrītu</c:v>
                </c:pt>
              </c:strCache>
            </c:strRef>
          </c:tx>
          <c:spPr>
            <a:solidFill>
              <a:srgbClr val="F4F1BB"/>
            </a:solidFill>
          </c:spPr>
          <c:invertIfNegative val="0"/>
          <c:dLbls>
            <c:dLbl>
              <c:idx val="0"/>
              <c:layout>
                <c:manualLayout>
                  <c:x val="2.08333333333333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12-4D01-9B9C-705ED88FAB6D}"/>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Dati!$I$316:$I$321</c:f>
              <c:numCache>
                <c:formatCode>0</c:formatCode>
                <c:ptCount val="6"/>
                <c:pt idx="0">
                  <c:v>3.5211267605633805</c:v>
                </c:pt>
                <c:pt idx="1">
                  <c:v>14.084507042253522</c:v>
                </c:pt>
                <c:pt idx="2">
                  <c:v>18.309859154929576</c:v>
                </c:pt>
                <c:pt idx="3">
                  <c:v>13.380281690140846</c:v>
                </c:pt>
                <c:pt idx="4">
                  <c:v>19.718309859154928</c:v>
                </c:pt>
                <c:pt idx="5">
                  <c:v>25.35211267605634</c:v>
                </c:pt>
              </c:numCache>
            </c:numRef>
          </c:val>
          <c:extLst>
            <c:ext xmlns:c16="http://schemas.microsoft.com/office/drawing/2014/chart" uri="{C3380CC4-5D6E-409C-BE32-E72D297353CC}">
              <c16:uniqueId val="{0000000A-C812-4D01-9B9C-705ED88FAB6D}"/>
            </c:ext>
          </c:extLst>
        </c:ser>
        <c:ser>
          <c:idx val="7"/>
          <c:order val="7"/>
          <c:tx>
            <c:strRef>
              <c:f>Dati!$J$315</c:f>
              <c:strCache>
                <c:ptCount val="1"/>
                <c:pt idx="0">
                  <c:v>.</c:v>
                </c:pt>
              </c:strCache>
            </c:strRef>
          </c:tx>
          <c:spPr>
            <a:noFill/>
          </c:spPr>
          <c:invertIfNegative val="0"/>
          <c:dLbls>
            <c:delete val="1"/>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Dati!$J$316:$J$321</c:f>
              <c:numCache>
                <c:formatCode>0</c:formatCode>
                <c:ptCount val="6"/>
                <c:pt idx="0">
                  <c:v>28.83098591549296</c:v>
                </c:pt>
                <c:pt idx="1">
                  <c:v>18.267605633802816</c:v>
                </c:pt>
                <c:pt idx="2">
                  <c:v>14.042253521126764</c:v>
                </c:pt>
                <c:pt idx="3">
                  <c:v>18.971830985915496</c:v>
                </c:pt>
                <c:pt idx="4">
                  <c:v>12.633802816901412</c:v>
                </c:pt>
                <c:pt idx="5">
                  <c:v>7</c:v>
                </c:pt>
              </c:numCache>
            </c:numRef>
          </c:val>
          <c:extLst>
            <c:ext xmlns:c16="http://schemas.microsoft.com/office/drawing/2014/chart" uri="{C3380CC4-5D6E-409C-BE32-E72D297353CC}">
              <c16:uniqueId val="{0000000B-C812-4D01-9B9C-705ED88FAB6D}"/>
            </c:ext>
          </c:extLst>
        </c:ser>
        <c:ser>
          <c:idx val="8"/>
          <c:order val="8"/>
          <c:tx>
            <c:strRef>
              <c:f>Dati!$K$315</c:f>
              <c:strCache>
                <c:ptCount val="1"/>
                <c:pt idx="0">
                  <c:v>Nezinu/ nevēlos atbildēt</c:v>
                </c:pt>
              </c:strCache>
            </c:strRef>
          </c:tx>
          <c:spPr>
            <a:solidFill>
              <a:sysClr val="window" lastClr="FFFFFF">
                <a:lumMod val="75000"/>
              </a:sys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12-4D01-9B9C-705ED88FAB6D}"/>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12-4D01-9B9C-705ED88FAB6D}"/>
                </c:ext>
              </c:extLst>
            </c:dLbl>
            <c:dLbl>
              <c:idx val="5"/>
              <c:layout>
                <c:manualLayout>
                  <c:x val="1.51515151515150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12-4D01-9B9C-705ED88FAB6D}"/>
                </c:ext>
              </c:extLst>
            </c:dLbl>
            <c:spPr>
              <a:noFill/>
              <a:ln>
                <a:noFill/>
              </a:ln>
              <a:effectLst/>
            </c:spPr>
            <c:txPr>
              <a:bodyPr wrap="square" lIns="38100" tIns="19050" rIns="38100" bIns="19050" anchor="ctr">
                <a:spAutoFit/>
              </a:bodyPr>
              <a:lstStyle/>
              <a:p>
                <a:pPr>
                  <a:defRPr b="1">
                    <a:latin typeface="Arial" panose="020B0604020202020204" pitchFamily="34" charset="0"/>
                    <a:cs typeface="Arial" panose="020B060402020202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Dati!$B$316:$B$321</c:f>
              <c:strCache>
                <c:ptCount val="6"/>
                <c:pt idx="0">
                  <c:v>Ja es lietotu dopingu, es justos vainīgs/-a</c:v>
                </c:pt>
                <c:pt idx="1">
                  <c:v>Uzskatu, ka pašreizējie antidopinga noteikumi nodrošina, ka sacensības norit godīgi un sportistu iegūtās vietas ir pelnītas</c:v>
                </c:pt>
                <c:pt idx="2">
                  <c:v>Uzskatu, ka pašreizējie dopinga noteikumi ir efektīvi</c:v>
                </c:pt>
                <c:pt idx="3">
                  <c:v>Tas ir labi, ka 10 gadus veci dopinga kontroles paraugi vēl aizvien var tikt izmantoti, lai noskaidrotu dopinga vielu klātbūtni paraugā</c:v>
                </c:pt>
                <c:pt idx="4">
                  <c:v>Uzskatu, ka pašreizējo antidopinga noteikumu ietekme uz manu personīgo dzīvi ir pārāk liela</c:v>
                </c:pt>
                <c:pt idx="5">
                  <c:v>Uzskatu, ka dopinga noteikumi sportistiem ir sarežģīti un nesaprotami</c:v>
                </c:pt>
              </c:strCache>
            </c:strRef>
          </c:cat>
          <c:val>
            <c:numRef>
              <c:f>Dati!$K$316:$K$321</c:f>
              <c:numCache>
                <c:formatCode>0</c:formatCode>
                <c:ptCount val="6"/>
                <c:pt idx="0">
                  <c:v>7.042253521126761</c:v>
                </c:pt>
                <c:pt idx="1">
                  <c:v>0.70422535211267601</c:v>
                </c:pt>
                <c:pt idx="2">
                  <c:v>4.929577464788732</c:v>
                </c:pt>
                <c:pt idx="3">
                  <c:v>2.112676056338028</c:v>
                </c:pt>
                <c:pt idx="4">
                  <c:v>4.929577464788732</c:v>
                </c:pt>
                <c:pt idx="5">
                  <c:v>2.816901408450704</c:v>
                </c:pt>
              </c:numCache>
            </c:numRef>
          </c:val>
          <c:extLst>
            <c:ext xmlns:c16="http://schemas.microsoft.com/office/drawing/2014/chart" uri="{C3380CC4-5D6E-409C-BE32-E72D297353CC}">
              <c16:uniqueId val="{0000000F-C812-4D01-9B9C-705ED88FAB6D}"/>
            </c:ext>
          </c:extLst>
        </c:ser>
        <c:dLbls>
          <c:showLegendKey val="0"/>
          <c:showVal val="1"/>
          <c:showCatName val="0"/>
          <c:showSerName val="0"/>
          <c:showPercent val="0"/>
          <c:showBubbleSize val="0"/>
        </c:dLbls>
        <c:gapWidth val="30"/>
        <c:overlap val="100"/>
        <c:axId val="474206640"/>
        <c:axId val="474205856"/>
      </c:barChart>
      <c:catAx>
        <c:axId val="4742066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474205856"/>
        <c:crossesAt val="57.7"/>
        <c:auto val="1"/>
        <c:lblAlgn val="ctr"/>
        <c:lblOffset val="100"/>
        <c:tickLblSkip val="1"/>
        <c:tickMarkSkip val="1"/>
        <c:noMultiLvlLbl val="0"/>
      </c:catAx>
      <c:valAx>
        <c:axId val="474205856"/>
        <c:scaling>
          <c:orientation val="minMax"/>
        </c:scaling>
        <c:delete val="1"/>
        <c:axPos val="t"/>
        <c:numFmt formatCode="0" sourceLinked="1"/>
        <c:majorTickMark val="out"/>
        <c:minorTickMark val="none"/>
        <c:tickLblPos val="nextTo"/>
        <c:crossAx val="474206640"/>
        <c:crosses val="autoZero"/>
        <c:crossBetween val="between"/>
      </c:valAx>
      <c:spPr>
        <a:noFill/>
        <a:ln w="3175">
          <a:noFill/>
          <a:prstDash val="solid"/>
        </a:ln>
      </c:spPr>
    </c:plotArea>
    <c:legend>
      <c:legendPos val="t"/>
      <c:legendEntry>
        <c:idx val="0"/>
        <c:delete val="1"/>
      </c:legendEntry>
      <c:legendEntry>
        <c:idx val="5"/>
        <c:delete val="1"/>
      </c:legendEntry>
      <c:legendEntry>
        <c:idx val="7"/>
        <c:delete val="1"/>
      </c:legendEntry>
      <c:layout>
        <c:manualLayout>
          <c:xMode val="edge"/>
          <c:yMode val="edge"/>
          <c:x val="1.466549254090165E-2"/>
          <c:y val="1.0109539800237249E-2"/>
          <c:w val="0.95124585428577169"/>
          <c:h val="8.0420947851672392E-2"/>
        </c:manualLayout>
      </c:layout>
      <c:overlay val="0"/>
    </c:legend>
    <c:plotVisOnly val="1"/>
    <c:dispBlanksAs val="gap"/>
    <c:showDLblsOverMax val="0"/>
  </c:chart>
  <c:spPr>
    <a:noFill/>
    <a:ln w="6350">
      <a:noFill/>
    </a:ln>
  </c:spPr>
  <c:txPr>
    <a:bodyPr/>
    <a:lstStyle/>
    <a:p>
      <a:pPr>
        <a:defRPr sz="1200" b="0" i="0" u="none" strike="noStrike" baseline="0">
          <a:solidFill>
            <a:srgbClr val="000000"/>
          </a:solidFill>
          <a:latin typeface="Arial Narrow" panose="020B0606020202030204" pitchFamily="34" charset="0"/>
          <a:ea typeface="Arial"/>
          <a:cs typeface="Arial" panose="020B0604020202020204" pitchFamily="34" charset="0"/>
        </a:defRPr>
      </a:pPr>
      <a:endParaRPr lang="lv-LV"/>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lv-LV" sz="1100"/>
              <a:t>%</a:t>
            </a:r>
          </a:p>
        </c:rich>
      </c:tx>
      <c:layout>
        <c:manualLayout>
          <c:xMode val="edge"/>
          <c:yMode val="edge"/>
          <c:x val="0.96509539614645978"/>
          <c:y val="0.10275038933042839"/>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5338165115724165"/>
          <c:y val="8.9460765748642479E-2"/>
          <c:w val="0.74661834884275824"/>
          <c:h val="0.91053923425135752"/>
        </c:manualLayout>
      </c:layout>
      <c:barChart>
        <c:barDir val="bar"/>
        <c:grouping val="stacked"/>
        <c:varyColors val="0"/>
        <c:ser>
          <c:idx val="0"/>
          <c:order val="0"/>
          <c:tx>
            <c:strRef>
              <c:f>Dati!$C$487</c:f>
              <c:strCache>
                <c:ptCount val="1"/>
                <c:pt idx="0">
                  <c:v>.</c:v>
                </c:pt>
              </c:strCache>
            </c:strRef>
          </c:tx>
          <c:spPr>
            <a:noFill/>
          </c:spPr>
          <c:invertIfNegative val="0"/>
          <c:dLbls>
            <c:delete val="1"/>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Dati!$C$488:$C$493</c:f>
              <c:numCache>
                <c:formatCode>0</c:formatCode>
                <c:ptCount val="6"/>
                <c:pt idx="0">
                  <c:v>73.666666666666671</c:v>
                </c:pt>
                <c:pt idx="1">
                  <c:v>73.666666666666671</c:v>
                </c:pt>
                <c:pt idx="2">
                  <c:v>65.333333333333343</c:v>
                </c:pt>
                <c:pt idx="3">
                  <c:v>50.589743589743591</c:v>
                </c:pt>
                <c:pt idx="4">
                  <c:v>23.666666666666671</c:v>
                </c:pt>
                <c:pt idx="5">
                  <c:v>7</c:v>
                </c:pt>
              </c:numCache>
            </c:numRef>
          </c:val>
          <c:extLst>
            <c:ext xmlns:c16="http://schemas.microsoft.com/office/drawing/2014/chart" uri="{C3380CC4-5D6E-409C-BE32-E72D297353CC}">
              <c16:uniqueId val="{00000000-0742-4795-BC92-06713194B617}"/>
            </c:ext>
          </c:extLst>
        </c:ser>
        <c:ser>
          <c:idx val="1"/>
          <c:order val="1"/>
          <c:tx>
            <c:strRef>
              <c:f>Dati!$D$487</c:f>
              <c:strCache>
                <c:ptCount val="1"/>
                <c:pt idx="0">
                  <c:v>Pilnībā nepiekrītu</c:v>
                </c:pt>
              </c:strCache>
            </c:strRef>
          </c:tx>
          <c:spPr>
            <a:solidFill>
              <a:srgbClr val="5CA4A9"/>
            </a:solidFill>
          </c:spPr>
          <c:invertIfNegative val="0"/>
          <c:dLbls>
            <c:dLbl>
              <c:idx val="1"/>
              <c:spPr>
                <a:noFill/>
                <a:ln>
                  <a:noFill/>
                </a:ln>
                <a:effectLst/>
              </c:spPr>
              <c:txPr>
                <a:bodyPr/>
                <a:lstStyle/>
                <a:p>
                  <a:pPr>
                    <a:defRPr sz="11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86-427B-AFAB-7A2FC5321FA8}"/>
                </c:ext>
              </c:extLst>
            </c:dLbl>
            <c:dLbl>
              <c:idx val="2"/>
              <c:spPr>
                <a:noFill/>
                <a:ln>
                  <a:noFill/>
                </a:ln>
                <a:effectLst/>
              </c:spPr>
              <c:txPr>
                <a:bodyPr/>
                <a:lstStyle/>
                <a:p>
                  <a:pPr>
                    <a:defRPr sz="11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86-427B-AFAB-7A2FC5321FA8}"/>
                </c:ext>
              </c:extLst>
            </c:dLbl>
            <c:spPr>
              <a:noFill/>
              <a:ln>
                <a:noFill/>
              </a:ln>
              <a:effectLst/>
            </c:spPr>
            <c:txPr>
              <a:bodyPr/>
              <a:lstStyle/>
              <a:p>
                <a:pPr>
                  <a:defRPr sz="11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Dati!$D$488:$D$493</c:f>
              <c:numCache>
                <c:formatCode>0</c:formatCode>
                <c:ptCount val="6"/>
                <c:pt idx="1">
                  <c:v>0</c:v>
                </c:pt>
                <c:pt idx="2">
                  <c:v>0</c:v>
                </c:pt>
                <c:pt idx="3">
                  <c:v>3.8461538461538463</c:v>
                </c:pt>
                <c:pt idx="4">
                  <c:v>11.111111111111111</c:v>
                </c:pt>
                <c:pt idx="5">
                  <c:v>66.666666666666671</c:v>
                </c:pt>
              </c:numCache>
            </c:numRef>
          </c:val>
          <c:extLst>
            <c:ext xmlns:c16="http://schemas.microsoft.com/office/drawing/2014/chart" uri="{C3380CC4-5D6E-409C-BE32-E72D297353CC}">
              <c16:uniqueId val="{00000005-0742-4795-BC92-06713194B617}"/>
            </c:ext>
          </c:extLst>
        </c:ser>
        <c:ser>
          <c:idx val="2"/>
          <c:order val="2"/>
          <c:tx>
            <c:strRef>
              <c:f>Dati!$E$487</c:f>
              <c:strCache>
                <c:ptCount val="1"/>
                <c:pt idx="0">
                  <c:v>Drīzāk nepiekrītu</c:v>
                </c:pt>
              </c:strCache>
            </c:strRef>
          </c:tx>
          <c:spPr>
            <a:solidFill>
              <a:srgbClr val="9BC1BC"/>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FD86-427B-AFAB-7A2FC5321FA8}"/>
                </c:ext>
              </c:extLst>
            </c:dLbl>
            <c:dLbl>
              <c:idx val="5"/>
              <c:delete val="1"/>
              <c:extLst>
                <c:ext xmlns:c15="http://schemas.microsoft.com/office/drawing/2012/chart" uri="{CE6537A1-D6FC-4f65-9D91-7224C49458BB}"/>
                <c:ext xmlns:c16="http://schemas.microsoft.com/office/drawing/2014/chart" uri="{C3380CC4-5D6E-409C-BE32-E72D297353CC}">
                  <c16:uniqueId val="{00000003-FD86-427B-AFAB-7A2FC5321FA8}"/>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Dati!$E$488:$E$493</c:f>
              <c:numCache>
                <c:formatCode>0</c:formatCode>
                <c:ptCount val="6"/>
                <c:pt idx="1">
                  <c:v>0</c:v>
                </c:pt>
                <c:pt idx="2">
                  <c:v>8.3333333333333339</c:v>
                </c:pt>
                <c:pt idx="3">
                  <c:v>19.23076923076923</c:v>
                </c:pt>
                <c:pt idx="4">
                  <c:v>38.888888888888886</c:v>
                </c:pt>
                <c:pt idx="5">
                  <c:v>0</c:v>
                </c:pt>
              </c:numCache>
            </c:numRef>
          </c:val>
          <c:extLst>
            <c:ext xmlns:c16="http://schemas.microsoft.com/office/drawing/2014/chart" uri="{C3380CC4-5D6E-409C-BE32-E72D297353CC}">
              <c16:uniqueId val="{00000006-0742-4795-BC92-06713194B617}"/>
            </c:ext>
          </c:extLst>
        </c:ser>
        <c:ser>
          <c:idx val="3"/>
          <c:order val="3"/>
          <c:tx>
            <c:strRef>
              <c:f>Dati!$F$487</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1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Dati!$F$488:$F$493</c:f>
              <c:numCache>
                <c:formatCode>0</c:formatCode>
                <c:ptCount val="6"/>
                <c:pt idx="1">
                  <c:v>28.571428571428573</c:v>
                </c:pt>
                <c:pt idx="2">
                  <c:v>71.666666666666671</c:v>
                </c:pt>
                <c:pt idx="3">
                  <c:v>38.46153846153846</c:v>
                </c:pt>
                <c:pt idx="4">
                  <c:v>11.111111111111111</c:v>
                </c:pt>
                <c:pt idx="5">
                  <c:v>33.333333333333336</c:v>
                </c:pt>
              </c:numCache>
            </c:numRef>
          </c:val>
          <c:extLst>
            <c:ext xmlns:c16="http://schemas.microsoft.com/office/drawing/2014/chart" uri="{C3380CC4-5D6E-409C-BE32-E72D297353CC}">
              <c16:uniqueId val="{00000007-0742-4795-BC92-06713194B617}"/>
            </c:ext>
          </c:extLst>
        </c:ser>
        <c:ser>
          <c:idx val="4"/>
          <c:order val="4"/>
          <c:tx>
            <c:strRef>
              <c:f>Dati!$G$487</c:f>
              <c:strCache>
                <c:ptCount val="1"/>
                <c:pt idx="0">
                  <c:v>Pilnībā piekrītu</c:v>
                </c:pt>
              </c:strCache>
            </c:strRef>
          </c:tx>
          <c:spPr>
            <a:solidFill>
              <a:srgbClr val="ED6A5A"/>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86-427B-AFAB-7A2FC5321FA8}"/>
                </c:ext>
              </c:extLst>
            </c:dLbl>
            <c:spPr>
              <a:noFill/>
              <a:ln>
                <a:noFill/>
              </a:ln>
              <a:effectLst/>
            </c:spPr>
            <c:txPr>
              <a:bodyPr/>
              <a:lstStyle/>
              <a:p>
                <a:pPr>
                  <a:defRPr sz="11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Dati!$G$488:$G$493</c:f>
              <c:numCache>
                <c:formatCode>0</c:formatCode>
                <c:ptCount val="6"/>
                <c:pt idx="1">
                  <c:v>67.857142857142861</c:v>
                </c:pt>
                <c:pt idx="2">
                  <c:v>11.666666666666666</c:v>
                </c:pt>
                <c:pt idx="3">
                  <c:v>15.384615384615385</c:v>
                </c:pt>
                <c:pt idx="4">
                  <c:v>5.5555555555555554</c:v>
                </c:pt>
                <c:pt idx="5">
                  <c:v>0</c:v>
                </c:pt>
              </c:numCache>
            </c:numRef>
          </c:val>
          <c:extLst>
            <c:ext xmlns:c16="http://schemas.microsoft.com/office/drawing/2014/chart" uri="{C3380CC4-5D6E-409C-BE32-E72D297353CC}">
              <c16:uniqueId val="{00000008-0742-4795-BC92-06713194B617}"/>
            </c:ext>
          </c:extLst>
        </c:ser>
        <c:ser>
          <c:idx val="5"/>
          <c:order val="5"/>
          <c:tx>
            <c:strRef>
              <c:f>Dati!$H$487</c:f>
              <c:strCache>
                <c:ptCount val="1"/>
                <c:pt idx="0">
                  <c:v>.</c:v>
                </c:pt>
              </c:strCache>
            </c:strRef>
          </c:tx>
          <c:spPr>
            <a:noFill/>
          </c:spPr>
          <c:invertIfNegative val="0"/>
          <c:dLbls>
            <c:delete val="1"/>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Dati!$H$488:$H$493</c:f>
              <c:numCache>
                <c:formatCode>0</c:formatCode>
                <c:ptCount val="6"/>
                <c:pt idx="0">
                  <c:v>103.42857142857143</c:v>
                </c:pt>
                <c:pt idx="1">
                  <c:v>6.9999999999999964</c:v>
                </c:pt>
                <c:pt idx="2">
                  <c:v>20.095238095238088</c:v>
                </c:pt>
                <c:pt idx="3">
                  <c:v>49.582417582417584</c:v>
                </c:pt>
                <c:pt idx="4">
                  <c:v>86.761904761904759</c:v>
                </c:pt>
                <c:pt idx="5">
                  <c:v>70.095238095238102</c:v>
                </c:pt>
              </c:numCache>
            </c:numRef>
          </c:val>
          <c:extLst>
            <c:ext xmlns:c16="http://schemas.microsoft.com/office/drawing/2014/chart" uri="{C3380CC4-5D6E-409C-BE32-E72D297353CC}">
              <c16:uniqueId val="{0000000D-0742-4795-BC92-06713194B617}"/>
            </c:ext>
          </c:extLst>
        </c:ser>
        <c:ser>
          <c:idx val="6"/>
          <c:order val="6"/>
          <c:tx>
            <c:strRef>
              <c:f>Dati!$I$487</c:f>
              <c:strCache>
                <c:ptCount val="1"/>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1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Dati!$I$488:$I$493</c:f>
              <c:numCache>
                <c:formatCode>0</c:formatCode>
                <c:ptCount val="6"/>
                <c:pt idx="1">
                  <c:v>3.5714285714285716</c:v>
                </c:pt>
                <c:pt idx="2">
                  <c:v>8.3333333333333339</c:v>
                </c:pt>
                <c:pt idx="3">
                  <c:v>23.076923076923077</c:v>
                </c:pt>
                <c:pt idx="4">
                  <c:v>33.333333333333336</c:v>
                </c:pt>
                <c:pt idx="5">
                  <c:v>0</c:v>
                </c:pt>
              </c:numCache>
            </c:numRef>
          </c:val>
          <c:extLst>
            <c:ext xmlns:c16="http://schemas.microsoft.com/office/drawing/2014/chart" uri="{C3380CC4-5D6E-409C-BE32-E72D297353CC}">
              <c16:uniqueId val="{0000000E-0742-4795-BC92-06713194B617}"/>
            </c:ext>
          </c:extLst>
        </c:ser>
        <c:ser>
          <c:idx val="7"/>
          <c:order val="7"/>
          <c:tx>
            <c:strRef>
              <c:f>Dati!$J$487</c:f>
              <c:strCache>
                <c:ptCount val="1"/>
                <c:pt idx="0">
                  <c:v>.</c:v>
                </c:pt>
              </c:strCache>
            </c:strRef>
          </c:tx>
          <c:spPr>
            <a:noFill/>
          </c:spPr>
          <c:invertIfNegative val="0"/>
          <c:dLbls>
            <c:delete val="1"/>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Dati!$J$488:$J$493</c:f>
              <c:numCache>
                <c:formatCode>0</c:formatCode>
                <c:ptCount val="6"/>
                <c:pt idx="0">
                  <c:v>40.333333333333336</c:v>
                </c:pt>
                <c:pt idx="1">
                  <c:v>36.761904761904759</c:v>
                </c:pt>
                <c:pt idx="2">
                  <c:v>32</c:v>
                </c:pt>
                <c:pt idx="3">
                  <c:v>17.256410256410259</c:v>
                </c:pt>
                <c:pt idx="4">
                  <c:v>7</c:v>
                </c:pt>
                <c:pt idx="5">
                  <c:v>40.333333333333336</c:v>
                </c:pt>
              </c:numCache>
            </c:numRef>
          </c:val>
          <c:extLst>
            <c:ext xmlns:c16="http://schemas.microsoft.com/office/drawing/2014/chart" uri="{C3380CC4-5D6E-409C-BE32-E72D297353CC}">
              <c16:uniqueId val="{0000000F-0742-4795-BC92-06713194B617}"/>
            </c:ext>
          </c:extLst>
        </c:ser>
        <c:ser>
          <c:idx val="8"/>
          <c:order val="8"/>
          <c:tx>
            <c:strRef>
              <c:f>Dati!$K$487</c:f>
              <c:strCache>
                <c:ptCount val="1"/>
                <c:pt idx="0">
                  <c:v>Nezinu/ nevēlos atbildēt</c:v>
                </c:pt>
              </c:strCache>
            </c:strRef>
          </c:tx>
          <c:invertIfNegative val="0"/>
          <c:dLbls>
            <c:spPr>
              <a:noFill/>
              <a:ln>
                <a:noFill/>
              </a:ln>
              <a:effectLst/>
            </c:spPr>
            <c:txPr>
              <a:bodyPr wrap="square" lIns="38100" tIns="19050" rIns="38100" bIns="19050" anchor="ctr">
                <a:spAutoFit/>
              </a:bodyPr>
              <a:lstStyle/>
              <a:p>
                <a:pPr>
                  <a:defRPr sz="11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Dati!$B$488:$B$493</c:f>
              <c:strCache>
                <c:ptCount val="6"/>
                <c:pt idx="1">
                  <c:v>Pilnībā piekrītu, n=28</c:v>
                </c:pt>
                <c:pt idx="2">
                  <c:v>Drīzāk piekrītu, n=60</c:v>
                </c:pt>
                <c:pt idx="3">
                  <c:v>Ne piekrītu, ne nepiekrītu, n=26</c:v>
                </c:pt>
                <c:pt idx="4">
                  <c:v>Drīzāk nepiekrītu, n=18</c:v>
                </c:pt>
                <c:pt idx="5">
                  <c:v>Pilnībā nepiekrītu, n=3*</c:v>
                </c:pt>
              </c:strCache>
            </c:strRef>
          </c:cat>
          <c:val>
            <c:numRef>
              <c:f>Dati!$K$488:$K$493</c:f>
              <c:numCache>
                <c:formatCode>0</c:formatCode>
                <c:ptCount val="6"/>
                <c:pt idx="1">
                  <c:v>0</c:v>
                </c:pt>
                <c:pt idx="2">
                  <c:v>0</c:v>
                </c:pt>
                <c:pt idx="3">
                  <c:v>0</c:v>
                </c:pt>
                <c:pt idx="4">
                  <c:v>0</c:v>
                </c:pt>
                <c:pt idx="5">
                  <c:v>0</c:v>
                </c:pt>
              </c:numCache>
            </c:numRef>
          </c:val>
          <c:extLst>
            <c:ext xmlns:c16="http://schemas.microsoft.com/office/drawing/2014/chart" uri="{C3380CC4-5D6E-409C-BE32-E72D297353CC}">
              <c16:uniqueId val="{00000010-0742-4795-BC92-06713194B617}"/>
            </c:ext>
          </c:extLst>
        </c:ser>
        <c:dLbls>
          <c:showLegendKey val="0"/>
          <c:showVal val="1"/>
          <c:showCatName val="0"/>
          <c:showSerName val="0"/>
          <c:showPercent val="0"/>
          <c:showBubbleSize val="0"/>
        </c:dLbls>
        <c:gapWidth val="30"/>
        <c:overlap val="100"/>
        <c:axId val="474202328"/>
        <c:axId val="474207424"/>
      </c:barChart>
      <c:catAx>
        <c:axId val="47420232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b="0">
                <a:latin typeface="Arial Narrow" panose="020B0606020202030204" pitchFamily="34" charset="0"/>
              </a:defRPr>
            </a:pPr>
            <a:endParaRPr lang="lv-LV"/>
          </a:p>
        </c:txPr>
        <c:crossAx val="474207424"/>
        <c:crossesAt val="73.7"/>
        <c:auto val="1"/>
        <c:lblAlgn val="ctr"/>
        <c:lblOffset val="100"/>
        <c:tickLblSkip val="1"/>
        <c:tickMarkSkip val="1"/>
        <c:noMultiLvlLbl val="0"/>
      </c:catAx>
      <c:valAx>
        <c:axId val="474207424"/>
        <c:scaling>
          <c:orientation val="minMax"/>
        </c:scaling>
        <c:delete val="1"/>
        <c:axPos val="t"/>
        <c:numFmt formatCode="0" sourceLinked="1"/>
        <c:majorTickMark val="out"/>
        <c:minorTickMark val="none"/>
        <c:tickLblPos val="nextTo"/>
        <c:crossAx val="474202328"/>
        <c:crosses val="autoZero"/>
        <c:crossBetween val="between"/>
      </c:valAx>
      <c:spPr>
        <a:noFill/>
        <a:ln w="3175">
          <a:noFill/>
          <a:prstDash val="solid"/>
        </a:ln>
      </c:spPr>
    </c:plotArea>
    <c:legend>
      <c:legendPos val="t"/>
      <c:legendEntry>
        <c:idx val="0"/>
        <c:delete val="1"/>
      </c:legendEntry>
      <c:legendEntry>
        <c:idx val="5"/>
        <c:delete val="1"/>
      </c:legendEntry>
      <c:legendEntry>
        <c:idx val="7"/>
        <c:delete val="1"/>
      </c:legendEntry>
      <c:layout>
        <c:manualLayout>
          <c:xMode val="edge"/>
          <c:yMode val="edge"/>
          <c:x val="7.095007796752742E-2"/>
          <c:y val="1.5755072044576425E-3"/>
          <c:w val="0.9176863533020142"/>
          <c:h val="0.11740170959442316"/>
        </c:manualLayout>
      </c:layout>
      <c:overlay val="0"/>
      <c:txPr>
        <a:bodyPr/>
        <a:lstStyle/>
        <a:p>
          <a:pPr>
            <a:defRPr sz="1100" b="0">
              <a:latin typeface="Arial Narrow" panose="020B0606020202030204" pitchFamily="34" charset="0"/>
            </a:defRPr>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539323011728839"/>
          <c:y val="9.3371462999837618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51242632267049693"/>
          <c:y val="9.3358857562834893E-2"/>
          <c:w val="0.48757367732950307"/>
          <c:h val="0.90435613991607766"/>
        </c:manualLayout>
      </c:layout>
      <c:barChart>
        <c:barDir val="bar"/>
        <c:grouping val="stacked"/>
        <c:varyColors val="0"/>
        <c:ser>
          <c:idx val="0"/>
          <c:order val="0"/>
          <c:tx>
            <c:strRef>
              <c:f>Dati!$C$326</c:f>
              <c:strCache>
                <c:ptCount val="1"/>
                <c:pt idx="0">
                  <c:v>.</c:v>
                </c:pt>
              </c:strCache>
            </c:strRef>
          </c:tx>
          <c:spPr>
            <a:noFill/>
          </c:spPr>
          <c:invertIfNegative val="0"/>
          <c:dLbls>
            <c:delete val="1"/>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Dati!$C$327:$C$332</c:f>
              <c:numCache>
                <c:formatCode>0</c:formatCode>
                <c:ptCount val="6"/>
                <c:pt idx="0">
                  <c:v>62.633802816901401</c:v>
                </c:pt>
                <c:pt idx="1">
                  <c:v>76.718309859154914</c:v>
                </c:pt>
                <c:pt idx="2">
                  <c:v>73.197183098591552</c:v>
                </c:pt>
                <c:pt idx="3">
                  <c:v>33.760563380281688</c:v>
                </c:pt>
                <c:pt idx="4">
                  <c:v>19.676056338028165</c:v>
                </c:pt>
                <c:pt idx="5">
                  <c:v>6.9999999999999964</c:v>
                </c:pt>
              </c:numCache>
            </c:numRef>
          </c:val>
          <c:extLst>
            <c:ext xmlns:c16="http://schemas.microsoft.com/office/drawing/2014/chart" uri="{C3380CC4-5D6E-409C-BE32-E72D297353CC}">
              <c16:uniqueId val="{00000000-2531-47D9-BBDF-3F6EBDC66F25}"/>
            </c:ext>
          </c:extLst>
        </c:ser>
        <c:ser>
          <c:idx val="1"/>
          <c:order val="1"/>
          <c:tx>
            <c:strRef>
              <c:f>Dati!$D$326</c:f>
              <c:strCache>
                <c:ptCount val="1"/>
                <c:pt idx="0">
                  <c:v>Pilnībā nepiekrītu</c:v>
                </c:pt>
              </c:strCache>
            </c:strRef>
          </c:tx>
          <c:spPr>
            <a:solidFill>
              <a:srgbClr val="5CA4A9"/>
            </a:solidFill>
          </c:spPr>
          <c:invertIfNegative val="0"/>
          <c:dLbls>
            <c:spPr>
              <a:noFill/>
              <a:ln>
                <a:noFill/>
              </a:ln>
              <a:effectLst/>
            </c:spPr>
            <c:txPr>
              <a:bodyPr/>
              <a:lstStyle/>
              <a:p>
                <a:pPr>
                  <a:defRPr sz="12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Dati!$D$327:$D$332</c:f>
              <c:numCache>
                <c:formatCode>0</c:formatCode>
                <c:ptCount val="6"/>
                <c:pt idx="0">
                  <c:v>13.380281690140846</c:v>
                </c:pt>
                <c:pt idx="1">
                  <c:v>4.929577464788732</c:v>
                </c:pt>
                <c:pt idx="2">
                  <c:v>9.1549295774647881</c:v>
                </c:pt>
                <c:pt idx="3">
                  <c:v>43.661971830985912</c:v>
                </c:pt>
                <c:pt idx="4">
                  <c:v>47.183098591549296</c:v>
                </c:pt>
                <c:pt idx="5">
                  <c:v>66.901408450704224</c:v>
                </c:pt>
              </c:numCache>
            </c:numRef>
          </c:val>
          <c:extLst>
            <c:ext xmlns:c16="http://schemas.microsoft.com/office/drawing/2014/chart" uri="{C3380CC4-5D6E-409C-BE32-E72D297353CC}">
              <c16:uniqueId val="{00000001-2531-47D9-BBDF-3F6EBDC66F25}"/>
            </c:ext>
          </c:extLst>
        </c:ser>
        <c:ser>
          <c:idx val="2"/>
          <c:order val="2"/>
          <c:tx>
            <c:strRef>
              <c:f>Dati!$E$326</c:f>
              <c:strCache>
                <c:ptCount val="1"/>
                <c:pt idx="0">
                  <c:v>Drīzāk nepiekrītu</c:v>
                </c:pt>
              </c:strCache>
            </c:strRef>
          </c:tx>
          <c:spPr>
            <a:solidFill>
              <a:srgbClr val="9BC1BC"/>
            </a:solidFill>
          </c:spPr>
          <c:invertIfNegative val="0"/>
          <c:dLbls>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Dati!$E$327:$E$332</c:f>
              <c:numCache>
                <c:formatCode>0</c:formatCode>
                <c:ptCount val="6"/>
                <c:pt idx="0">
                  <c:v>15.492957746478874</c:v>
                </c:pt>
                <c:pt idx="1">
                  <c:v>9.8591549295774641</c:v>
                </c:pt>
                <c:pt idx="2">
                  <c:v>9.1549295774647881</c:v>
                </c:pt>
                <c:pt idx="3">
                  <c:v>14.084507042253522</c:v>
                </c:pt>
                <c:pt idx="4">
                  <c:v>24.64788732394366</c:v>
                </c:pt>
                <c:pt idx="5">
                  <c:v>17.6056338028169</c:v>
                </c:pt>
              </c:numCache>
            </c:numRef>
          </c:val>
          <c:extLst>
            <c:ext xmlns:c16="http://schemas.microsoft.com/office/drawing/2014/chart" uri="{C3380CC4-5D6E-409C-BE32-E72D297353CC}">
              <c16:uniqueId val="{00000002-2531-47D9-BBDF-3F6EBDC66F25}"/>
            </c:ext>
          </c:extLst>
        </c:ser>
        <c:ser>
          <c:idx val="3"/>
          <c:order val="3"/>
          <c:tx>
            <c:strRef>
              <c:f>Dati!$F$326</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Dati!$F$327:$F$332</c:f>
              <c:numCache>
                <c:formatCode>0</c:formatCode>
                <c:ptCount val="6"/>
                <c:pt idx="0">
                  <c:v>19.014084507042252</c:v>
                </c:pt>
                <c:pt idx="1">
                  <c:v>22.535211267605632</c:v>
                </c:pt>
                <c:pt idx="2">
                  <c:v>16.901408450704224</c:v>
                </c:pt>
                <c:pt idx="3">
                  <c:v>15.492957746478874</c:v>
                </c:pt>
                <c:pt idx="4">
                  <c:v>9.8591549295774641</c:v>
                </c:pt>
                <c:pt idx="5">
                  <c:v>3.5211267605633805</c:v>
                </c:pt>
              </c:numCache>
            </c:numRef>
          </c:val>
          <c:extLst>
            <c:ext xmlns:c16="http://schemas.microsoft.com/office/drawing/2014/chart" uri="{C3380CC4-5D6E-409C-BE32-E72D297353CC}">
              <c16:uniqueId val="{00000003-2531-47D9-BBDF-3F6EBDC66F25}"/>
            </c:ext>
          </c:extLst>
        </c:ser>
        <c:ser>
          <c:idx val="4"/>
          <c:order val="4"/>
          <c:tx>
            <c:strRef>
              <c:f>Dati!$G$326</c:f>
              <c:strCache>
                <c:ptCount val="1"/>
                <c:pt idx="0">
                  <c:v>Pilnībā piekrītu</c:v>
                </c:pt>
              </c:strCache>
            </c:strRef>
          </c:tx>
          <c:spPr>
            <a:solidFill>
              <a:srgbClr val="ED6A5A"/>
            </a:solidFill>
          </c:spPr>
          <c:invertIfNegative val="0"/>
          <c:dLbls>
            <c:dLbl>
              <c:idx val="4"/>
              <c:layout>
                <c:manualLayout>
                  <c:x val="1.7045477089847161E-2"/>
                  <c:y val="-9.522446223923837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31-47D9-BBDF-3F6EBDC66F25}"/>
                </c:ext>
              </c:extLst>
            </c:dLbl>
            <c:dLbl>
              <c:idx val="5"/>
              <c:layout>
                <c:manualLayout>
                  <c:x val="1.7045454545454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31-47D9-BBDF-3F6EBDC66F25}"/>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Dati!$G$327:$G$332</c:f>
              <c:numCache>
                <c:formatCode>0</c:formatCode>
                <c:ptCount val="6"/>
                <c:pt idx="0">
                  <c:v>40.845070422535208</c:v>
                </c:pt>
                <c:pt idx="1">
                  <c:v>26.760563380281692</c:v>
                </c:pt>
                <c:pt idx="2">
                  <c:v>27.464788732394368</c:v>
                </c:pt>
                <c:pt idx="3">
                  <c:v>6.3380281690140849</c:v>
                </c:pt>
                <c:pt idx="4">
                  <c:v>4.225352112676056</c:v>
                </c:pt>
                <c:pt idx="5">
                  <c:v>3.5211267605633805</c:v>
                </c:pt>
              </c:numCache>
            </c:numRef>
          </c:val>
          <c:extLst>
            <c:ext xmlns:c16="http://schemas.microsoft.com/office/drawing/2014/chart" uri="{C3380CC4-5D6E-409C-BE32-E72D297353CC}">
              <c16:uniqueId val="{00000006-2531-47D9-BBDF-3F6EBDC66F25}"/>
            </c:ext>
          </c:extLst>
        </c:ser>
        <c:ser>
          <c:idx val="5"/>
          <c:order val="5"/>
          <c:tx>
            <c:strRef>
              <c:f>Dati!$H$326</c:f>
              <c:strCache>
                <c:ptCount val="1"/>
                <c:pt idx="0">
                  <c:v>.</c:v>
                </c:pt>
              </c:strCache>
            </c:strRef>
          </c:tx>
          <c:spPr>
            <a:noFill/>
          </c:spPr>
          <c:invertIfNegative val="0"/>
          <c:dLbls>
            <c:delete val="1"/>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Dati!$H$327:$H$332</c:f>
              <c:numCache>
                <c:formatCode>0</c:formatCode>
                <c:ptCount val="6"/>
                <c:pt idx="0">
                  <c:v>6.9999999999999964</c:v>
                </c:pt>
                <c:pt idx="1">
                  <c:v>17.563380281690129</c:v>
                </c:pt>
                <c:pt idx="2">
                  <c:v>22.492957746478865</c:v>
                </c:pt>
                <c:pt idx="3">
                  <c:v>45.028169014084497</c:v>
                </c:pt>
                <c:pt idx="4">
                  <c:v>52.774647887323937</c:v>
                </c:pt>
                <c:pt idx="5">
                  <c:v>59.81690140845069</c:v>
                </c:pt>
              </c:numCache>
            </c:numRef>
          </c:val>
          <c:extLst>
            <c:ext xmlns:c16="http://schemas.microsoft.com/office/drawing/2014/chart" uri="{C3380CC4-5D6E-409C-BE32-E72D297353CC}">
              <c16:uniqueId val="{00000007-2531-47D9-BBDF-3F6EBDC66F25}"/>
            </c:ext>
          </c:extLst>
        </c:ser>
        <c:ser>
          <c:idx val="6"/>
          <c:order val="6"/>
          <c:tx>
            <c:strRef>
              <c:f>Dati!$I$326</c:f>
              <c:strCache>
                <c:ptCount val="1"/>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Dati!$I$327:$I$332</c:f>
              <c:numCache>
                <c:formatCode>0</c:formatCode>
                <c:ptCount val="6"/>
                <c:pt idx="0">
                  <c:v>4.929577464788732</c:v>
                </c:pt>
                <c:pt idx="1">
                  <c:v>22.535211267605632</c:v>
                </c:pt>
                <c:pt idx="2">
                  <c:v>21.12676056338028</c:v>
                </c:pt>
                <c:pt idx="3">
                  <c:v>19.014084507042252</c:v>
                </c:pt>
                <c:pt idx="4">
                  <c:v>12.67605633802817</c:v>
                </c:pt>
                <c:pt idx="5">
                  <c:v>7.746478873239437</c:v>
                </c:pt>
              </c:numCache>
            </c:numRef>
          </c:val>
          <c:extLst>
            <c:ext xmlns:c16="http://schemas.microsoft.com/office/drawing/2014/chart" uri="{C3380CC4-5D6E-409C-BE32-E72D297353CC}">
              <c16:uniqueId val="{00000008-2531-47D9-BBDF-3F6EBDC66F25}"/>
            </c:ext>
          </c:extLst>
        </c:ser>
        <c:ser>
          <c:idx val="7"/>
          <c:order val="7"/>
          <c:tx>
            <c:strRef>
              <c:f>Dati!$J$326</c:f>
              <c:strCache>
                <c:ptCount val="1"/>
                <c:pt idx="0">
                  <c:v>.</c:v>
                </c:pt>
              </c:strCache>
            </c:strRef>
          </c:tx>
          <c:spPr>
            <a:noFill/>
          </c:spPr>
          <c:invertIfNegative val="0"/>
          <c:dLbls>
            <c:delete val="1"/>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Dati!$J$327:$J$332</c:f>
              <c:numCache>
                <c:formatCode>0</c:formatCode>
                <c:ptCount val="6"/>
                <c:pt idx="0">
                  <c:v>24.6056338028169</c:v>
                </c:pt>
                <c:pt idx="1">
                  <c:v>7</c:v>
                </c:pt>
                <c:pt idx="2">
                  <c:v>8.408450704225352</c:v>
                </c:pt>
                <c:pt idx="3">
                  <c:v>10.52112676056338</c:v>
                </c:pt>
                <c:pt idx="4">
                  <c:v>16.859154929577464</c:v>
                </c:pt>
                <c:pt idx="5">
                  <c:v>21.788732394366196</c:v>
                </c:pt>
              </c:numCache>
            </c:numRef>
          </c:val>
          <c:extLst>
            <c:ext xmlns:c16="http://schemas.microsoft.com/office/drawing/2014/chart" uri="{C3380CC4-5D6E-409C-BE32-E72D297353CC}">
              <c16:uniqueId val="{00000009-2531-47D9-BBDF-3F6EBDC66F25}"/>
            </c:ext>
          </c:extLst>
        </c:ser>
        <c:ser>
          <c:idx val="8"/>
          <c:order val="8"/>
          <c:tx>
            <c:strRef>
              <c:f>Dati!$K$326</c:f>
              <c:strCache>
                <c:ptCount val="1"/>
                <c:pt idx="0">
                  <c:v>Nezinu/ nevēlos atbildēt</c:v>
                </c:pt>
              </c:strCache>
            </c:strRef>
          </c:tx>
          <c:spPr>
            <a:solidFill>
              <a:sysClr val="window" lastClr="FFFFFF">
                <a:lumMod val="75000"/>
              </a:sysClr>
            </a:solidFill>
          </c:spPr>
          <c:invertIfNegative val="0"/>
          <c:dLbls>
            <c:dLbl>
              <c:idx val="3"/>
              <c:layout>
                <c:manualLayout>
                  <c:x val="1.70454545454544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31-47D9-BBDF-3F6EBDC66F25}"/>
                </c:ext>
              </c:extLst>
            </c:dLbl>
            <c:dLbl>
              <c:idx val="4"/>
              <c:layout>
                <c:manualLayout>
                  <c:x val="1.5151515151515152E-2"/>
                  <c:y val="3.52304831214511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31-47D9-BBDF-3F6EBDC66F25}"/>
                </c:ext>
              </c:extLst>
            </c:dLbl>
            <c:dLbl>
              <c:idx val="5"/>
              <c:layout>
                <c:manualLayout>
                  <c:x val="1.32575757575756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31-47D9-BBDF-3F6EBDC66F25}"/>
                </c:ext>
              </c:extLst>
            </c:dLbl>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Dati!$B$327:$B$332</c:f>
              <c:strCache>
                <c:ptCount val="6"/>
                <c:pt idx="0">
                  <c:v>Manā sporta veidā dopinga lietošana var veicināt būtisku snieguma uzlabojumu</c:v>
                </c:pt>
                <c:pt idx="1">
                  <c:v>Manā sporta veidā dopinga lietošana var būt ļoti bīstama veselībai un apdraudēt sportista dzīvību</c:v>
                </c:pt>
                <c:pt idx="2">
                  <c:v>Ja sportistiem vai treneriem rodas aizdomas, ka kāds manā sporta veidā lieto dopingu, par to nekavējoties tiek ziņots atbildīgajām iestādēm</c:v>
                </c:pt>
                <c:pt idx="3">
                  <c:v>No sportistiem tiek sagaidīts tik augsts sniegums un rekordi, ka viņi ir gandrīz vai spiesti lietot dopingu</c:v>
                </c:pt>
                <c:pt idx="4">
                  <c:v>Uzskatu, ka dopinga lietošana būtu jāliberalizē (vajadzētu mazāk ierobežojumu)</c:v>
                </c:pt>
                <c:pt idx="5">
                  <c:v>Uzskatu, ka dopinga lietošana treniņu laikā nav tik negodīga, kā tā lietošana sacensībās</c:v>
                </c:pt>
              </c:strCache>
            </c:strRef>
          </c:cat>
          <c:val>
            <c:numRef>
              <c:f>Dati!$K$327:$K$332</c:f>
              <c:numCache>
                <c:formatCode>0</c:formatCode>
                <c:ptCount val="6"/>
                <c:pt idx="0">
                  <c:v>6.3380281690140849</c:v>
                </c:pt>
                <c:pt idx="1">
                  <c:v>13.380281690140846</c:v>
                </c:pt>
                <c:pt idx="2">
                  <c:v>16.197183098591548</c:v>
                </c:pt>
                <c:pt idx="3">
                  <c:v>1.408450704225352</c:v>
                </c:pt>
                <c:pt idx="4">
                  <c:v>1.408450704225352</c:v>
                </c:pt>
                <c:pt idx="5">
                  <c:v>0.70422535211267601</c:v>
                </c:pt>
              </c:numCache>
            </c:numRef>
          </c:val>
          <c:extLst>
            <c:ext xmlns:c16="http://schemas.microsoft.com/office/drawing/2014/chart" uri="{C3380CC4-5D6E-409C-BE32-E72D297353CC}">
              <c16:uniqueId val="{0000000D-2531-47D9-BBDF-3F6EBDC66F25}"/>
            </c:ext>
          </c:extLst>
        </c:ser>
        <c:dLbls>
          <c:showLegendKey val="0"/>
          <c:showVal val="1"/>
          <c:showCatName val="0"/>
          <c:showSerName val="0"/>
          <c:showPercent val="0"/>
          <c:showBubbleSize val="0"/>
        </c:dLbls>
        <c:gapWidth val="30"/>
        <c:overlap val="100"/>
        <c:axId val="474203112"/>
        <c:axId val="474205464"/>
      </c:barChart>
      <c:catAx>
        <c:axId val="4742031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74205464"/>
        <c:crossesAt val="91.5"/>
        <c:auto val="1"/>
        <c:lblAlgn val="ctr"/>
        <c:lblOffset val="100"/>
        <c:tickLblSkip val="1"/>
        <c:tickMarkSkip val="1"/>
        <c:noMultiLvlLbl val="0"/>
      </c:catAx>
      <c:valAx>
        <c:axId val="474205464"/>
        <c:scaling>
          <c:orientation val="minMax"/>
        </c:scaling>
        <c:delete val="1"/>
        <c:axPos val="t"/>
        <c:numFmt formatCode="0" sourceLinked="1"/>
        <c:majorTickMark val="out"/>
        <c:minorTickMark val="none"/>
        <c:tickLblPos val="nextTo"/>
        <c:crossAx val="474203112"/>
        <c:crosses val="autoZero"/>
        <c:crossBetween val="between"/>
      </c:valAx>
      <c:spPr>
        <a:noFill/>
        <a:ln w="3175">
          <a:noFill/>
          <a:prstDash val="solid"/>
        </a:ln>
      </c:spPr>
    </c:plotArea>
    <c:legend>
      <c:legendPos val="t"/>
      <c:legendEntry>
        <c:idx val="0"/>
        <c:delete val="1"/>
      </c:legendEntry>
      <c:legendEntry>
        <c:idx val="5"/>
        <c:delete val="1"/>
      </c:legendEntry>
      <c:legendEntry>
        <c:idx val="7"/>
        <c:delete val="1"/>
      </c:legendEntry>
      <c:layout>
        <c:manualLayout>
          <c:xMode val="edge"/>
          <c:yMode val="edge"/>
          <c:x val="1.7749887909279921E-2"/>
          <c:y val="1.5755222378024693E-3"/>
          <c:w val="0.98225011209072011"/>
          <c:h val="0.10816511840564724"/>
        </c:manualLayout>
      </c:layout>
      <c:overlay val="0"/>
      <c:txPr>
        <a:bodyPr/>
        <a:lstStyle/>
        <a:p>
          <a:pPr>
            <a:defRPr sz="1200" b="0">
              <a:latin typeface="Arial Narrow" panose="020B0606020202030204" pitchFamily="34" charset="0"/>
            </a:defRPr>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186541666666681"/>
          <c:y val="0.1799523264683447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Dati!$C$510</c:f>
              <c:strCache>
                <c:ptCount val="1"/>
                <c:pt idx="0">
                  <c:v>.</c:v>
                </c:pt>
              </c:strCache>
            </c:strRef>
          </c:tx>
          <c:spPr>
            <a:noFill/>
          </c:spPr>
          <c:invertIfNegative val="0"/>
          <c:dLbls>
            <c:delete val="1"/>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Dati!$C$511:$C$529</c:f>
              <c:numCache>
                <c:formatCode>###0</c:formatCode>
                <c:ptCount val="19"/>
                <c:pt idx="0">
                  <c:v>87</c:v>
                </c:pt>
                <c:pt idx="1">
                  <c:v>80.75</c:v>
                </c:pt>
                <c:pt idx="2">
                  <c:v>76.393939393939391</c:v>
                </c:pt>
                <c:pt idx="3">
                  <c:v>47</c:v>
                </c:pt>
                <c:pt idx="4">
                  <c:v>53.666666666666664</c:v>
                </c:pt>
                <c:pt idx="5">
                  <c:v>27</c:v>
                </c:pt>
                <c:pt idx="6">
                  <c:v>87</c:v>
                </c:pt>
                <c:pt idx="7">
                  <c:v>65.571428571428555</c:v>
                </c:pt>
                <c:pt idx="8">
                  <c:v>63.190476190476183</c:v>
                </c:pt>
                <c:pt idx="9">
                  <c:v>72.714285714285722</c:v>
                </c:pt>
                <c:pt idx="10">
                  <c:v>68.578947368421041</c:v>
                </c:pt>
                <c:pt idx="11">
                  <c:v>66.411764705882348</c:v>
                </c:pt>
                <c:pt idx="12">
                  <c:v>87</c:v>
                </c:pt>
                <c:pt idx="13">
                  <c:v>87</c:v>
                </c:pt>
                <c:pt idx="14">
                  <c:v>60.809523809523803</c:v>
                </c:pt>
                <c:pt idx="15">
                  <c:v>77.625</c:v>
                </c:pt>
                <c:pt idx="16">
                  <c:v>76.473684210526315</c:v>
                </c:pt>
                <c:pt idx="17">
                  <c:v>75</c:v>
                </c:pt>
                <c:pt idx="18">
                  <c:v>53.666666666666657</c:v>
                </c:pt>
              </c:numCache>
            </c:numRef>
          </c:val>
          <c:extLst>
            <c:ext xmlns:c16="http://schemas.microsoft.com/office/drawing/2014/chart" uri="{C3380CC4-5D6E-409C-BE32-E72D297353CC}">
              <c16:uniqueId val="{0000000A-F181-4E7C-A799-8EACC490D349}"/>
            </c:ext>
          </c:extLst>
        </c:ser>
        <c:ser>
          <c:idx val="1"/>
          <c:order val="1"/>
          <c:tx>
            <c:strRef>
              <c:f>Dati!$D$510</c:f>
              <c:strCache>
                <c:ptCount val="1"/>
                <c:pt idx="0">
                  <c:v>Pilnībā nepiekrītu</c:v>
                </c:pt>
              </c:strCache>
            </c:strRef>
          </c:tx>
          <c:spPr>
            <a:solidFill>
              <a:srgbClr val="5CA4A9"/>
            </a:solidFill>
          </c:spPr>
          <c:invertIfNegative val="0"/>
          <c:dLbls>
            <c:dLbl>
              <c:idx val="16"/>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B9-413A-8830-5C15833D7494}"/>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Dati!$D$511:$D$529</c:f>
              <c:numCache>
                <c:formatCode>0</c:formatCode>
                <c:ptCount val="19"/>
                <c:pt idx="1">
                  <c:v>6.25</c:v>
                </c:pt>
                <c:pt idx="2">
                  <c:v>6.0606060606060606</c:v>
                </c:pt>
                <c:pt idx="3">
                  <c:v>25</c:v>
                </c:pt>
                <c:pt idx="4">
                  <c:v>5.5555555555555554</c:v>
                </c:pt>
                <c:pt idx="5">
                  <c:v>20</c:v>
                </c:pt>
                <c:pt idx="7">
                  <c:v>14.285714285714286</c:v>
                </c:pt>
                <c:pt idx="8">
                  <c:v>14.285714285714286</c:v>
                </c:pt>
                <c:pt idx="9">
                  <c:v>10.714285714285714</c:v>
                </c:pt>
                <c:pt idx="10">
                  <c:v>5.2631578947368425</c:v>
                </c:pt>
                <c:pt idx="11">
                  <c:v>8.8235294117647065</c:v>
                </c:pt>
                <c:pt idx="14">
                  <c:v>14.285714285714286</c:v>
                </c:pt>
                <c:pt idx="15">
                  <c:v>6.25</c:v>
                </c:pt>
                <c:pt idx="16">
                  <c:v>0</c:v>
                </c:pt>
                <c:pt idx="17">
                  <c:v>8</c:v>
                </c:pt>
                <c:pt idx="18">
                  <c:v>14.285714285714286</c:v>
                </c:pt>
              </c:numCache>
            </c:numRef>
          </c:val>
          <c:extLst>
            <c:ext xmlns:c16="http://schemas.microsoft.com/office/drawing/2014/chart" uri="{C3380CC4-5D6E-409C-BE32-E72D297353CC}">
              <c16:uniqueId val="{0000000C-F181-4E7C-A799-8EACC490D349}"/>
            </c:ext>
          </c:extLst>
        </c:ser>
        <c:ser>
          <c:idx val="2"/>
          <c:order val="2"/>
          <c:tx>
            <c:strRef>
              <c:f>Dati!$E$510</c:f>
              <c:strCache>
                <c:ptCount val="1"/>
                <c:pt idx="0">
                  <c:v>Drīzāk nepiekrītu</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Dati!$E$511:$E$529</c:f>
              <c:numCache>
                <c:formatCode>General</c:formatCode>
                <c:ptCount val="19"/>
                <c:pt idx="2" formatCode="0">
                  <c:v>4.5454545454545503</c:v>
                </c:pt>
                <c:pt idx="3" formatCode="0">
                  <c:v>15</c:v>
                </c:pt>
                <c:pt idx="4" formatCode="0">
                  <c:v>27.777777777777779</c:v>
                </c:pt>
                <c:pt idx="5" formatCode="0">
                  <c:v>40</c:v>
                </c:pt>
                <c:pt idx="7" formatCode="0">
                  <c:v>7.1428571428571432</c:v>
                </c:pt>
                <c:pt idx="8" formatCode="0">
                  <c:v>9.5238095238095237</c:v>
                </c:pt>
                <c:pt idx="9" formatCode="0">
                  <c:v>3.5714285714285716</c:v>
                </c:pt>
                <c:pt idx="10" formatCode="0">
                  <c:v>13.157894736842104</c:v>
                </c:pt>
                <c:pt idx="11" formatCode="0">
                  <c:v>11.764705882352942</c:v>
                </c:pt>
                <c:pt idx="14" formatCode="0">
                  <c:v>11.904761904761905</c:v>
                </c:pt>
                <c:pt idx="15" formatCode="0">
                  <c:v>3.125</c:v>
                </c:pt>
                <c:pt idx="16" formatCode="0">
                  <c:v>10.526315789473685</c:v>
                </c:pt>
                <c:pt idx="17" formatCode="0">
                  <c:v>4</c:v>
                </c:pt>
                <c:pt idx="18" formatCode="0">
                  <c:v>19.047619047619047</c:v>
                </c:pt>
              </c:numCache>
            </c:numRef>
          </c:val>
          <c:extLst>
            <c:ext xmlns:c16="http://schemas.microsoft.com/office/drawing/2014/chart" uri="{C3380CC4-5D6E-409C-BE32-E72D297353CC}">
              <c16:uniqueId val="{0000000E-F181-4E7C-A799-8EACC490D349}"/>
            </c:ext>
          </c:extLst>
        </c:ser>
        <c:ser>
          <c:idx val="3"/>
          <c:order val="3"/>
          <c:tx>
            <c:strRef>
              <c:f>Dati!$F$510</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Dati!$F$511:$F$529</c:f>
              <c:numCache>
                <c:formatCode>0</c:formatCode>
                <c:ptCount val="19"/>
                <c:pt idx="1">
                  <c:v>15.625</c:v>
                </c:pt>
                <c:pt idx="2">
                  <c:v>22.727272727272727</c:v>
                </c:pt>
                <c:pt idx="3">
                  <c:v>10</c:v>
                </c:pt>
                <c:pt idx="4">
                  <c:v>5.5555555555555554</c:v>
                </c:pt>
                <c:pt idx="5">
                  <c:v>20</c:v>
                </c:pt>
                <c:pt idx="7">
                  <c:v>14.285714285714286</c:v>
                </c:pt>
                <c:pt idx="8">
                  <c:v>9.5238095238095237</c:v>
                </c:pt>
                <c:pt idx="9">
                  <c:v>17.857142857142858</c:v>
                </c:pt>
                <c:pt idx="10">
                  <c:v>26.315789473684209</c:v>
                </c:pt>
                <c:pt idx="11">
                  <c:v>11.764705882352942</c:v>
                </c:pt>
                <c:pt idx="14">
                  <c:v>19.047619047619047</c:v>
                </c:pt>
                <c:pt idx="15">
                  <c:v>21.875</c:v>
                </c:pt>
                <c:pt idx="16">
                  <c:v>21.05263157894737</c:v>
                </c:pt>
                <c:pt idx="17">
                  <c:v>12</c:v>
                </c:pt>
                <c:pt idx="18">
                  <c:v>9.5238095238095237</c:v>
                </c:pt>
              </c:numCache>
            </c:numRef>
          </c:val>
          <c:extLst>
            <c:ext xmlns:c16="http://schemas.microsoft.com/office/drawing/2014/chart" uri="{C3380CC4-5D6E-409C-BE32-E72D297353CC}">
              <c16:uniqueId val="{00000010-F181-4E7C-A799-8EACC490D349}"/>
            </c:ext>
          </c:extLst>
        </c:ser>
        <c:ser>
          <c:idx val="4"/>
          <c:order val="4"/>
          <c:tx>
            <c:strRef>
              <c:f>Dati!$G$510</c:f>
              <c:strCache>
                <c:ptCount val="1"/>
                <c:pt idx="0">
                  <c:v>Pilnībā piekrītu</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Dati!$G$511:$G$529</c:f>
              <c:numCache>
                <c:formatCode>0</c:formatCode>
                <c:ptCount val="19"/>
                <c:pt idx="1">
                  <c:v>43.75</c:v>
                </c:pt>
                <c:pt idx="2">
                  <c:v>27.272727272727273</c:v>
                </c:pt>
                <c:pt idx="3">
                  <c:v>15</c:v>
                </c:pt>
                <c:pt idx="4">
                  <c:v>11.111111111111111</c:v>
                </c:pt>
                <c:pt idx="5">
                  <c:v>20</c:v>
                </c:pt>
                <c:pt idx="7">
                  <c:v>42.857142857142854</c:v>
                </c:pt>
                <c:pt idx="8">
                  <c:v>33.333333333333336</c:v>
                </c:pt>
                <c:pt idx="9">
                  <c:v>17.857142857142858</c:v>
                </c:pt>
                <c:pt idx="10">
                  <c:v>21.05263157894737</c:v>
                </c:pt>
                <c:pt idx="11">
                  <c:v>35.294117647058826</c:v>
                </c:pt>
                <c:pt idx="14">
                  <c:v>33.333333333333336</c:v>
                </c:pt>
                <c:pt idx="15">
                  <c:v>31.25</c:v>
                </c:pt>
                <c:pt idx="16">
                  <c:v>10.526315789473685</c:v>
                </c:pt>
                <c:pt idx="17">
                  <c:v>28</c:v>
                </c:pt>
                <c:pt idx="18">
                  <c:v>23.80952380952381</c:v>
                </c:pt>
              </c:numCache>
            </c:numRef>
          </c:val>
          <c:extLst>
            <c:ext xmlns:c16="http://schemas.microsoft.com/office/drawing/2014/chart" uri="{C3380CC4-5D6E-409C-BE32-E72D297353CC}">
              <c16:uniqueId val="{00000012-F181-4E7C-A799-8EACC490D349}"/>
            </c:ext>
          </c:extLst>
        </c:ser>
        <c:ser>
          <c:idx val="5"/>
          <c:order val="5"/>
          <c:tx>
            <c:strRef>
              <c:f>Dati!$H$510</c:f>
              <c:strCache>
                <c:ptCount val="1"/>
                <c:pt idx="0">
                  <c:v>.</c:v>
                </c:pt>
              </c:strCache>
            </c:strRef>
          </c:tx>
          <c:spPr>
            <a:noFill/>
          </c:spPr>
          <c:invertIfNegative val="0"/>
          <c:dLbls>
            <c:delete val="1"/>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Dati!$H$511:$H$529</c:f>
              <c:numCache>
                <c:formatCode>###0</c:formatCode>
                <c:ptCount val="19"/>
                <c:pt idx="0">
                  <c:v>85.571428571428569</c:v>
                </c:pt>
                <c:pt idx="1">
                  <c:v>26.196428571428569</c:v>
                </c:pt>
                <c:pt idx="2">
                  <c:v>35.571428571428569</c:v>
                </c:pt>
                <c:pt idx="3">
                  <c:v>60.571428571428569</c:v>
                </c:pt>
                <c:pt idx="4">
                  <c:v>68.904761904761898</c:v>
                </c:pt>
                <c:pt idx="5">
                  <c:v>45.571428571428569</c:v>
                </c:pt>
                <c:pt idx="6">
                  <c:v>85.571428571428569</c:v>
                </c:pt>
                <c:pt idx="7">
                  <c:v>28.428571428571431</c:v>
                </c:pt>
                <c:pt idx="8">
                  <c:v>42.714285714285708</c:v>
                </c:pt>
                <c:pt idx="9">
                  <c:v>49.857142857142847</c:v>
                </c:pt>
                <c:pt idx="10">
                  <c:v>38.203007518796994</c:v>
                </c:pt>
                <c:pt idx="11">
                  <c:v>38.512605042016801</c:v>
                </c:pt>
                <c:pt idx="12">
                  <c:v>85.571428571428569</c:v>
                </c:pt>
                <c:pt idx="13">
                  <c:v>85.571428571428569</c:v>
                </c:pt>
                <c:pt idx="14">
                  <c:v>33.19047619047619</c:v>
                </c:pt>
                <c:pt idx="15">
                  <c:v>32.446428571428569</c:v>
                </c:pt>
                <c:pt idx="16">
                  <c:v>53.992481203007515</c:v>
                </c:pt>
                <c:pt idx="17">
                  <c:v>45.571428571428569</c:v>
                </c:pt>
                <c:pt idx="18">
                  <c:v>52.238095238095234</c:v>
                </c:pt>
              </c:numCache>
            </c:numRef>
          </c:val>
          <c:extLst>
            <c:ext xmlns:c16="http://schemas.microsoft.com/office/drawing/2014/chart" uri="{C3380CC4-5D6E-409C-BE32-E72D297353CC}">
              <c16:uniqueId val="{00000014-F181-4E7C-A799-8EACC490D349}"/>
            </c:ext>
          </c:extLst>
        </c:ser>
        <c:ser>
          <c:idx val="6"/>
          <c:order val="6"/>
          <c:tx>
            <c:strRef>
              <c:f>Dati!$I$510</c:f>
              <c:strCache>
                <c:ptCount val="1"/>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Dati!$I$511:$I$529</c:f>
              <c:numCache>
                <c:formatCode>0</c:formatCode>
                <c:ptCount val="19"/>
                <c:pt idx="1">
                  <c:v>18.75</c:v>
                </c:pt>
                <c:pt idx="2">
                  <c:v>22.727272727272727</c:v>
                </c:pt>
                <c:pt idx="3">
                  <c:v>15</c:v>
                </c:pt>
                <c:pt idx="4">
                  <c:v>33.333333333333336</c:v>
                </c:pt>
                <c:pt idx="5">
                  <c:v>0</c:v>
                </c:pt>
                <c:pt idx="7">
                  <c:v>7.1428571428571432</c:v>
                </c:pt>
                <c:pt idx="8">
                  <c:v>23.80952380952381</c:v>
                </c:pt>
                <c:pt idx="9">
                  <c:v>39.285714285714285</c:v>
                </c:pt>
                <c:pt idx="10">
                  <c:v>18.421052631578949</c:v>
                </c:pt>
                <c:pt idx="11">
                  <c:v>14.705882352941176</c:v>
                </c:pt>
                <c:pt idx="14">
                  <c:v>14.285714285714286</c:v>
                </c:pt>
                <c:pt idx="15">
                  <c:v>28.125</c:v>
                </c:pt>
                <c:pt idx="16">
                  <c:v>36.842105263157897</c:v>
                </c:pt>
                <c:pt idx="17">
                  <c:v>16</c:v>
                </c:pt>
                <c:pt idx="18">
                  <c:v>19.047619047619047</c:v>
                </c:pt>
              </c:numCache>
            </c:numRef>
          </c:val>
          <c:extLst>
            <c:ext xmlns:c16="http://schemas.microsoft.com/office/drawing/2014/chart" uri="{C3380CC4-5D6E-409C-BE32-E72D297353CC}">
              <c16:uniqueId val="{00000016-F181-4E7C-A799-8EACC490D349}"/>
            </c:ext>
          </c:extLst>
        </c:ser>
        <c:ser>
          <c:idx val="7"/>
          <c:order val="7"/>
          <c:tx>
            <c:strRef>
              <c:f>Dati!$J$510</c:f>
              <c:strCache>
                <c:ptCount val="1"/>
                <c:pt idx="0">
                  <c:v>.</c:v>
                </c:pt>
              </c:strCache>
            </c:strRef>
          </c:tx>
          <c:spPr>
            <a:noFill/>
          </c:spPr>
          <c:invertIfNegative val="0"/>
          <c:dLbls>
            <c:delete val="1"/>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Dati!$J$511:$J$529</c:f>
              <c:numCache>
                <c:formatCode>0</c:formatCode>
                <c:ptCount val="19"/>
                <c:pt idx="0">
                  <c:v>46.285714285714285</c:v>
                </c:pt>
                <c:pt idx="1">
                  <c:v>27.535714285714285</c:v>
                </c:pt>
                <c:pt idx="2">
                  <c:v>23.558441558441558</c:v>
                </c:pt>
                <c:pt idx="3">
                  <c:v>31.285714285714285</c:v>
                </c:pt>
                <c:pt idx="4">
                  <c:v>12.952380952380949</c:v>
                </c:pt>
                <c:pt idx="5">
                  <c:v>46.285714285714285</c:v>
                </c:pt>
                <c:pt idx="6">
                  <c:v>46.285714285714285</c:v>
                </c:pt>
                <c:pt idx="7">
                  <c:v>39.142857142857139</c:v>
                </c:pt>
                <c:pt idx="8">
                  <c:v>22.476190476190474</c:v>
                </c:pt>
                <c:pt idx="9">
                  <c:v>7</c:v>
                </c:pt>
                <c:pt idx="10">
                  <c:v>27.864661654135336</c:v>
                </c:pt>
                <c:pt idx="11">
                  <c:v>31.579831932773111</c:v>
                </c:pt>
                <c:pt idx="12">
                  <c:v>46.285714285714285</c:v>
                </c:pt>
                <c:pt idx="13">
                  <c:v>46.285714285714285</c:v>
                </c:pt>
                <c:pt idx="14">
                  <c:v>32</c:v>
                </c:pt>
                <c:pt idx="15">
                  <c:v>18.160714285714285</c:v>
                </c:pt>
                <c:pt idx="16">
                  <c:v>9.4436090225563873</c:v>
                </c:pt>
                <c:pt idx="17">
                  <c:v>30.285714285714285</c:v>
                </c:pt>
                <c:pt idx="18">
                  <c:v>27.238095238095237</c:v>
                </c:pt>
              </c:numCache>
            </c:numRef>
          </c:val>
          <c:extLst>
            <c:ext xmlns:c16="http://schemas.microsoft.com/office/drawing/2014/chart" uri="{C3380CC4-5D6E-409C-BE32-E72D297353CC}">
              <c16:uniqueId val="{00000018-F181-4E7C-A799-8EACC490D349}"/>
            </c:ext>
          </c:extLst>
        </c:ser>
        <c:ser>
          <c:idx val="8"/>
          <c:order val="8"/>
          <c:tx>
            <c:strRef>
              <c:f>Dati!$K$510</c:f>
              <c:strCache>
                <c:ptCount val="1"/>
                <c:pt idx="0">
                  <c:v>Nezinu/ nevēlos atbildēt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Dati!$B$511:$B$529</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Dati!$K$511:$K$529</c:f>
              <c:numCache>
                <c:formatCode>0</c:formatCode>
                <c:ptCount val="19"/>
                <c:pt idx="1">
                  <c:v>15.625</c:v>
                </c:pt>
                <c:pt idx="2">
                  <c:v>16.666666666666668</c:v>
                </c:pt>
                <c:pt idx="3">
                  <c:v>20</c:v>
                </c:pt>
                <c:pt idx="4">
                  <c:v>16.666666666666668</c:v>
                </c:pt>
                <c:pt idx="5">
                  <c:v>0</c:v>
                </c:pt>
                <c:pt idx="7">
                  <c:v>14.285714285714286</c:v>
                </c:pt>
                <c:pt idx="8">
                  <c:v>9.5238095238095237</c:v>
                </c:pt>
                <c:pt idx="9">
                  <c:v>10.714285714285714</c:v>
                </c:pt>
                <c:pt idx="10">
                  <c:v>15.789473684210526</c:v>
                </c:pt>
                <c:pt idx="11">
                  <c:v>17.647058823529413</c:v>
                </c:pt>
                <c:pt idx="14">
                  <c:v>7.1428571428571432</c:v>
                </c:pt>
                <c:pt idx="15">
                  <c:v>9.375</c:v>
                </c:pt>
                <c:pt idx="16">
                  <c:v>21.05263157894737</c:v>
                </c:pt>
                <c:pt idx="17">
                  <c:v>32</c:v>
                </c:pt>
                <c:pt idx="18">
                  <c:v>14.285714285714286</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4205072"/>
        <c:axId val="474202720"/>
      </c:barChart>
      <c:catAx>
        <c:axId val="4742050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4202720"/>
        <c:crossesAt val="87"/>
        <c:auto val="1"/>
        <c:lblAlgn val="ctr"/>
        <c:lblOffset val="100"/>
        <c:tickLblSkip val="1"/>
        <c:tickMarkSkip val="1"/>
        <c:noMultiLvlLbl val="0"/>
      </c:catAx>
      <c:valAx>
        <c:axId val="474202720"/>
        <c:scaling>
          <c:orientation val="minMax"/>
          <c:max val="265"/>
          <c:min val="0"/>
        </c:scaling>
        <c:delete val="1"/>
        <c:axPos val="t"/>
        <c:numFmt formatCode="###0" sourceLinked="1"/>
        <c:majorTickMark val="out"/>
        <c:minorTickMark val="none"/>
        <c:tickLblPos val="nextTo"/>
        <c:crossAx val="47420507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128208333333331"/>
          <c:y val="0.1826432324773285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Dati!$C$510</c:f>
              <c:strCache>
                <c:ptCount val="1"/>
                <c:pt idx="0">
                  <c:v>.</c:v>
                </c:pt>
              </c:strCache>
            </c:strRef>
          </c:tx>
          <c:spPr>
            <a:noFill/>
          </c:spPr>
          <c:invertIfNegative val="0"/>
          <c:dLbls>
            <c:delete val="1"/>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Dati!$C$530:$C$547</c:f>
              <c:numCache>
                <c:formatCode>###0</c:formatCode>
                <c:ptCount val="18"/>
                <c:pt idx="0">
                  <c:v>87</c:v>
                </c:pt>
                <c:pt idx="1">
                  <c:v>79.857142857142861</c:v>
                </c:pt>
                <c:pt idx="2">
                  <c:v>73.666666666666657</c:v>
                </c:pt>
                <c:pt idx="3">
                  <c:v>67.769230769230774</c:v>
                </c:pt>
                <c:pt idx="4">
                  <c:v>48.111111111111107</c:v>
                </c:pt>
                <c:pt idx="5">
                  <c:v>20.333333333333329</c:v>
                </c:pt>
                <c:pt idx="6">
                  <c:v>87</c:v>
                </c:pt>
                <c:pt idx="7">
                  <c:v>71.905660377358487</c:v>
                </c:pt>
                <c:pt idx="8">
                  <c:v>70.333333333333329</c:v>
                </c:pt>
                <c:pt idx="9">
                  <c:v>7</c:v>
                </c:pt>
                <c:pt idx="10">
                  <c:v>53.666666666666664</c:v>
                </c:pt>
                <c:pt idx="11">
                  <c:v>53.666666666666664</c:v>
                </c:pt>
                <c:pt idx="12">
                  <c:v>87</c:v>
                </c:pt>
                <c:pt idx="13">
                  <c:v>77.909090909090907</c:v>
                </c:pt>
                <c:pt idx="14">
                  <c:v>55.421052631578952</c:v>
                </c:pt>
                <c:pt idx="15">
                  <c:v>75.888888888888886</c:v>
                </c:pt>
                <c:pt idx="16">
                  <c:v>69.926829268292693</c:v>
                </c:pt>
                <c:pt idx="17">
                  <c:v>61.193548387096769</c:v>
                </c:pt>
              </c:numCache>
            </c:numRef>
          </c:val>
          <c:extLst>
            <c:ext xmlns:c16="http://schemas.microsoft.com/office/drawing/2014/chart" uri="{C3380CC4-5D6E-409C-BE32-E72D297353CC}">
              <c16:uniqueId val="{0000000A-F181-4E7C-A799-8EACC490D349}"/>
            </c:ext>
          </c:extLst>
        </c:ser>
        <c:ser>
          <c:idx val="1"/>
          <c:order val="1"/>
          <c:tx>
            <c:strRef>
              <c:f>Dati!$D$510</c:f>
              <c:strCache>
                <c:ptCount val="1"/>
                <c:pt idx="0">
                  <c:v>Pilnībā nepiekrītu</c:v>
                </c:pt>
              </c:strCache>
            </c:strRef>
          </c:tx>
          <c:spPr>
            <a:solidFill>
              <a:srgbClr val="5CA4A9"/>
            </a:solidFill>
          </c:spPr>
          <c:invertIfNegative val="0"/>
          <c:dLbls>
            <c:dLbl>
              <c:idx val="8"/>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4F-4EB7-948F-A520046C864F}"/>
                </c:ext>
              </c:extLst>
            </c:dLbl>
            <c:dLbl>
              <c:idx val="10"/>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4F-4EB7-948F-A520046C864F}"/>
                </c:ext>
              </c:extLst>
            </c:dLbl>
            <c:dLbl>
              <c:idx val="15"/>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4F-4EB7-948F-A520046C864F}"/>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Dati!$D$530:$D$547</c:f>
              <c:numCache>
                <c:formatCode>0</c:formatCode>
                <c:ptCount val="18"/>
                <c:pt idx="1">
                  <c:v>7.1428571428571432</c:v>
                </c:pt>
                <c:pt idx="2">
                  <c:v>6.666666666666667</c:v>
                </c:pt>
                <c:pt idx="3">
                  <c:v>3.8461538461538463</c:v>
                </c:pt>
                <c:pt idx="4">
                  <c:v>16.666666666666668</c:v>
                </c:pt>
                <c:pt idx="5">
                  <c:v>33.333333333333336</c:v>
                </c:pt>
                <c:pt idx="7">
                  <c:v>8.4905660377358494</c:v>
                </c:pt>
                <c:pt idx="8">
                  <c:v>0</c:v>
                </c:pt>
                <c:pt idx="9">
                  <c:v>40</c:v>
                </c:pt>
                <c:pt idx="10">
                  <c:v>0</c:v>
                </c:pt>
                <c:pt idx="11">
                  <c:v>33.333333333333336</c:v>
                </c:pt>
                <c:pt idx="13">
                  <c:v>9.0909090909090917</c:v>
                </c:pt>
                <c:pt idx="14">
                  <c:v>15.789473684210526</c:v>
                </c:pt>
                <c:pt idx="15">
                  <c:v>0</c:v>
                </c:pt>
                <c:pt idx="16">
                  <c:v>7.3170731707317076</c:v>
                </c:pt>
                <c:pt idx="17">
                  <c:v>19.35483870967742</c:v>
                </c:pt>
              </c:numCache>
            </c:numRef>
          </c:val>
          <c:extLst>
            <c:ext xmlns:c16="http://schemas.microsoft.com/office/drawing/2014/chart" uri="{C3380CC4-5D6E-409C-BE32-E72D297353CC}">
              <c16:uniqueId val="{0000000C-F181-4E7C-A799-8EACC490D349}"/>
            </c:ext>
          </c:extLst>
        </c:ser>
        <c:ser>
          <c:idx val="2"/>
          <c:order val="2"/>
          <c:tx>
            <c:strRef>
              <c:f>Dati!$E$510</c:f>
              <c:strCache>
                <c:ptCount val="1"/>
                <c:pt idx="0">
                  <c:v>Drīzāk nepiekrītu</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Dati!$E$530:$E$547</c:f>
              <c:numCache>
                <c:formatCode>General</c:formatCode>
                <c:ptCount val="18"/>
                <c:pt idx="2" formatCode="0">
                  <c:v>6.666666666666667</c:v>
                </c:pt>
                <c:pt idx="3" formatCode="0">
                  <c:v>15.384615384615385</c:v>
                </c:pt>
                <c:pt idx="4" formatCode="0">
                  <c:v>22.222222222222221</c:v>
                </c:pt>
                <c:pt idx="5" formatCode="0">
                  <c:v>33.333333333333336</c:v>
                </c:pt>
                <c:pt idx="7" formatCode="0">
                  <c:v>6.6037735849056602</c:v>
                </c:pt>
                <c:pt idx="8" formatCode="0">
                  <c:v>16.666666666666668</c:v>
                </c:pt>
                <c:pt idx="9" formatCode="0">
                  <c:v>40</c:v>
                </c:pt>
                <c:pt idx="10" formatCode="0">
                  <c:v>33.333333333333336</c:v>
                </c:pt>
                <c:pt idx="14" formatCode="0">
                  <c:v>15.789473684210526</c:v>
                </c:pt>
                <c:pt idx="15" formatCode="0">
                  <c:v>11.111111111111111</c:v>
                </c:pt>
                <c:pt idx="16" formatCode="0">
                  <c:v>9.7560975609756095</c:v>
                </c:pt>
                <c:pt idx="17" formatCode="0">
                  <c:v>6.4516129032258061</c:v>
                </c:pt>
              </c:numCache>
            </c:numRef>
          </c:val>
          <c:extLst>
            <c:ext xmlns:c16="http://schemas.microsoft.com/office/drawing/2014/chart" uri="{C3380CC4-5D6E-409C-BE32-E72D297353CC}">
              <c16:uniqueId val="{0000000E-F181-4E7C-A799-8EACC490D349}"/>
            </c:ext>
          </c:extLst>
        </c:ser>
        <c:ser>
          <c:idx val="3"/>
          <c:order val="3"/>
          <c:tx>
            <c:strRef>
              <c:f>Dati!$F$510</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Dati!$F$530:$F$547</c:f>
              <c:numCache>
                <c:formatCode>0</c:formatCode>
                <c:ptCount val="18"/>
                <c:pt idx="1">
                  <c:v>21.428571428571427</c:v>
                </c:pt>
                <c:pt idx="2">
                  <c:v>25</c:v>
                </c:pt>
                <c:pt idx="3">
                  <c:v>3.8461538461538463</c:v>
                </c:pt>
                <c:pt idx="4">
                  <c:v>5.5555555555555554</c:v>
                </c:pt>
                <c:pt idx="7">
                  <c:v>15.09433962264151</c:v>
                </c:pt>
                <c:pt idx="8">
                  <c:v>25</c:v>
                </c:pt>
                <c:pt idx="9">
                  <c:v>20</c:v>
                </c:pt>
                <c:pt idx="10">
                  <c:v>33.333333333333336</c:v>
                </c:pt>
                <c:pt idx="11">
                  <c:v>16.666666666666668</c:v>
                </c:pt>
                <c:pt idx="13">
                  <c:v>9.0909090909090917</c:v>
                </c:pt>
                <c:pt idx="14">
                  <c:v>10.526315789473685</c:v>
                </c:pt>
                <c:pt idx="15">
                  <c:v>16.666666666666668</c:v>
                </c:pt>
                <c:pt idx="16">
                  <c:v>24.390243902439025</c:v>
                </c:pt>
                <c:pt idx="17">
                  <c:v>12.903225806451612</c:v>
                </c:pt>
              </c:numCache>
            </c:numRef>
          </c:val>
          <c:extLst>
            <c:ext xmlns:c16="http://schemas.microsoft.com/office/drawing/2014/chart" uri="{C3380CC4-5D6E-409C-BE32-E72D297353CC}">
              <c16:uniqueId val="{00000010-F181-4E7C-A799-8EACC490D349}"/>
            </c:ext>
          </c:extLst>
        </c:ser>
        <c:ser>
          <c:idx val="4"/>
          <c:order val="4"/>
          <c:tx>
            <c:strRef>
              <c:f>Dati!$G$510</c:f>
              <c:strCache>
                <c:ptCount val="1"/>
                <c:pt idx="0">
                  <c:v>Pilnībā piekrītu</c:v>
                </c:pt>
              </c:strCache>
            </c:strRef>
          </c:tx>
          <c:spPr>
            <a:solidFill>
              <a:srgbClr val="ED6A5A"/>
            </a:solidFill>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4F-4EB7-948F-A520046C864F}"/>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4F-4EB7-948F-A520046C864F}"/>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4F-4EB7-948F-A520046C864F}"/>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Dati!$G$530:$G$547</c:f>
              <c:numCache>
                <c:formatCode>0</c:formatCode>
                <c:ptCount val="18"/>
                <c:pt idx="1">
                  <c:v>57.142857142857146</c:v>
                </c:pt>
                <c:pt idx="2">
                  <c:v>16.666666666666668</c:v>
                </c:pt>
                <c:pt idx="3">
                  <c:v>26.923076923076923</c:v>
                </c:pt>
                <c:pt idx="4">
                  <c:v>22.222222222222221</c:v>
                </c:pt>
                <c:pt idx="5">
                  <c:v>33.333333333333336</c:v>
                </c:pt>
                <c:pt idx="7">
                  <c:v>33.018867924528301</c:v>
                </c:pt>
                <c:pt idx="8">
                  <c:v>0</c:v>
                </c:pt>
                <c:pt idx="9">
                  <c:v>0</c:v>
                </c:pt>
                <c:pt idx="10">
                  <c:v>0</c:v>
                </c:pt>
                <c:pt idx="11">
                  <c:v>33.333333333333336</c:v>
                </c:pt>
                <c:pt idx="13">
                  <c:v>63.636363636363633</c:v>
                </c:pt>
                <c:pt idx="14">
                  <c:v>26.315789473684209</c:v>
                </c:pt>
                <c:pt idx="15">
                  <c:v>22.222222222222221</c:v>
                </c:pt>
                <c:pt idx="16">
                  <c:v>17.073170731707318</c:v>
                </c:pt>
                <c:pt idx="17">
                  <c:v>35.483870967741936</c:v>
                </c:pt>
              </c:numCache>
            </c:numRef>
          </c:val>
          <c:extLst>
            <c:ext xmlns:c16="http://schemas.microsoft.com/office/drawing/2014/chart" uri="{C3380CC4-5D6E-409C-BE32-E72D297353CC}">
              <c16:uniqueId val="{00000012-F181-4E7C-A799-8EACC490D349}"/>
            </c:ext>
          </c:extLst>
        </c:ser>
        <c:ser>
          <c:idx val="5"/>
          <c:order val="5"/>
          <c:tx>
            <c:strRef>
              <c:f>Dati!$H$510</c:f>
              <c:strCache>
                <c:ptCount val="1"/>
                <c:pt idx="0">
                  <c:v>.</c:v>
                </c:pt>
              </c:strCache>
            </c:strRef>
          </c:tx>
          <c:spPr>
            <a:noFill/>
          </c:spPr>
          <c:invertIfNegative val="0"/>
          <c:dLbls>
            <c:delete val="1"/>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Dati!$H$530:$H$547</c:f>
              <c:numCache>
                <c:formatCode>###0</c:formatCode>
                <c:ptCount val="18"/>
                <c:pt idx="0">
                  <c:v>85.571428571428569</c:v>
                </c:pt>
                <c:pt idx="1">
                  <c:v>6.9999999999999964</c:v>
                </c:pt>
                <c:pt idx="2">
                  <c:v>43.904761904761898</c:v>
                </c:pt>
                <c:pt idx="3">
                  <c:v>54.802197802197803</c:v>
                </c:pt>
                <c:pt idx="4">
                  <c:v>57.793650793650791</c:v>
                </c:pt>
                <c:pt idx="5">
                  <c:v>52.238095238095234</c:v>
                </c:pt>
                <c:pt idx="6">
                  <c:v>85.571428571428569</c:v>
                </c:pt>
                <c:pt idx="7">
                  <c:v>37.458221024258762</c:v>
                </c:pt>
                <c:pt idx="8">
                  <c:v>60.571428571428569</c:v>
                </c:pt>
                <c:pt idx="9">
                  <c:v>65.571428571428569</c:v>
                </c:pt>
                <c:pt idx="10">
                  <c:v>52.238095238095234</c:v>
                </c:pt>
                <c:pt idx="11">
                  <c:v>35.571428571428569</c:v>
                </c:pt>
                <c:pt idx="12">
                  <c:v>85.571428571428569</c:v>
                </c:pt>
                <c:pt idx="13">
                  <c:v>12.844155844155845</c:v>
                </c:pt>
                <c:pt idx="14">
                  <c:v>48.729323308270679</c:v>
                </c:pt>
                <c:pt idx="15">
                  <c:v>46.682539682539684</c:v>
                </c:pt>
                <c:pt idx="16">
                  <c:v>44.108013937282223</c:v>
                </c:pt>
                <c:pt idx="17">
                  <c:v>37.184331797235018</c:v>
                </c:pt>
              </c:numCache>
            </c:numRef>
          </c:val>
          <c:extLst>
            <c:ext xmlns:c16="http://schemas.microsoft.com/office/drawing/2014/chart" uri="{C3380CC4-5D6E-409C-BE32-E72D297353CC}">
              <c16:uniqueId val="{00000014-F181-4E7C-A799-8EACC490D349}"/>
            </c:ext>
          </c:extLst>
        </c:ser>
        <c:ser>
          <c:idx val="6"/>
          <c:order val="6"/>
          <c:tx>
            <c:strRef>
              <c:f>Dati!$I$510</c:f>
              <c:strCache>
                <c:ptCount val="1"/>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Dati!$I$530:$I$547</c:f>
              <c:numCache>
                <c:formatCode>0</c:formatCode>
                <c:ptCount val="18"/>
                <c:pt idx="1">
                  <c:v>7.1428571428571432</c:v>
                </c:pt>
                <c:pt idx="2">
                  <c:v>23.333333333333332</c:v>
                </c:pt>
                <c:pt idx="3">
                  <c:v>34.615384615384613</c:v>
                </c:pt>
                <c:pt idx="4">
                  <c:v>16.666666666666668</c:v>
                </c:pt>
                <c:pt idx="5">
                  <c:v>0</c:v>
                </c:pt>
                <c:pt idx="7">
                  <c:v>23.584905660377359</c:v>
                </c:pt>
                <c:pt idx="8">
                  <c:v>25</c:v>
                </c:pt>
                <c:pt idx="9">
                  <c:v>0</c:v>
                </c:pt>
                <c:pt idx="10">
                  <c:v>0</c:v>
                </c:pt>
                <c:pt idx="11">
                  <c:v>16.666666666666668</c:v>
                </c:pt>
                <c:pt idx="13">
                  <c:v>9.0909090909090917</c:v>
                </c:pt>
                <c:pt idx="14">
                  <c:v>26.315789473684209</c:v>
                </c:pt>
                <c:pt idx="15">
                  <c:v>36.111111111111114</c:v>
                </c:pt>
                <c:pt idx="16">
                  <c:v>19.512195121951219</c:v>
                </c:pt>
                <c:pt idx="17">
                  <c:v>9.67741935483871</c:v>
                </c:pt>
              </c:numCache>
            </c:numRef>
          </c:val>
          <c:extLst>
            <c:ext xmlns:c16="http://schemas.microsoft.com/office/drawing/2014/chart" uri="{C3380CC4-5D6E-409C-BE32-E72D297353CC}">
              <c16:uniqueId val="{00000016-F181-4E7C-A799-8EACC490D349}"/>
            </c:ext>
          </c:extLst>
        </c:ser>
        <c:ser>
          <c:idx val="7"/>
          <c:order val="7"/>
          <c:tx>
            <c:strRef>
              <c:f>Dati!$J$510</c:f>
              <c:strCache>
                <c:ptCount val="1"/>
                <c:pt idx="0">
                  <c:v>.</c:v>
                </c:pt>
              </c:strCache>
            </c:strRef>
          </c:tx>
          <c:spPr>
            <a:noFill/>
          </c:spPr>
          <c:invertIfNegative val="0"/>
          <c:dLbls>
            <c:delete val="1"/>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Dati!$J$530:$J$547</c:f>
              <c:numCache>
                <c:formatCode>0</c:formatCode>
                <c:ptCount val="18"/>
                <c:pt idx="0">
                  <c:v>46.285714285714285</c:v>
                </c:pt>
                <c:pt idx="1">
                  <c:v>39.142857142857139</c:v>
                </c:pt>
                <c:pt idx="2">
                  <c:v>22.952380952380953</c:v>
                </c:pt>
                <c:pt idx="3">
                  <c:v>11.670329670329672</c:v>
                </c:pt>
                <c:pt idx="4">
                  <c:v>29.619047619047617</c:v>
                </c:pt>
                <c:pt idx="5">
                  <c:v>46.285714285714285</c:v>
                </c:pt>
                <c:pt idx="6">
                  <c:v>46.285714285714285</c:v>
                </c:pt>
                <c:pt idx="7">
                  <c:v>22.700808625336926</c:v>
                </c:pt>
                <c:pt idx="8">
                  <c:v>21.285714285714285</c:v>
                </c:pt>
                <c:pt idx="9">
                  <c:v>46.285714285714285</c:v>
                </c:pt>
                <c:pt idx="10">
                  <c:v>46.285714285714285</c:v>
                </c:pt>
                <c:pt idx="11">
                  <c:v>29.619047619047617</c:v>
                </c:pt>
                <c:pt idx="12">
                  <c:v>46.285714285714285</c:v>
                </c:pt>
                <c:pt idx="13">
                  <c:v>37.194805194805191</c:v>
                </c:pt>
                <c:pt idx="14">
                  <c:v>19.969924812030076</c:v>
                </c:pt>
                <c:pt idx="15">
                  <c:v>10.17460317460317</c:v>
                </c:pt>
                <c:pt idx="16">
                  <c:v>26.773519163763066</c:v>
                </c:pt>
                <c:pt idx="17">
                  <c:v>36.608294930875573</c:v>
                </c:pt>
              </c:numCache>
            </c:numRef>
          </c:val>
          <c:extLst>
            <c:ext xmlns:c16="http://schemas.microsoft.com/office/drawing/2014/chart" uri="{C3380CC4-5D6E-409C-BE32-E72D297353CC}">
              <c16:uniqueId val="{00000018-F181-4E7C-A799-8EACC490D349}"/>
            </c:ext>
          </c:extLst>
        </c:ser>
        <c:ser>
          <c:idx val="8"/>
          <c:order val="8"/>
          <c:tx>
            <c:strRef>
              <c:f>Dati!$K$510</c:f>
              <c:strCache>
                <c:ptCount val="1"/>
                <c:pt idx="0">
                  <c:v>Nezinu/ nevēlos atbildēt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Dati!$B$530:$B$547</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Dati!$K$530:$K$547</c:f>
              <c:numCache>
                <c:formatCode>0</c:formatCode>
                <c:ptCount val="18"/>
                <c:pt idx="1">
                  <c:v>7.1428571428571432</c:v>
                </c:pt>
                <c:pt idx="2">
                  <c:v>21.666666666666668</c:v>
                </c:pt>
                <c:pt idx="3">
                  <c:v>15.384615384615385</c:v>
                </c:pt>
                <c:pt idx="4">
                  <c:v>16.666666666666668</c:v>
                </c:pt>
                <c:pt idx="5">
                  <c:v>0</c:v>
                </c:pt>
                <c:pt idx="7">
                  <c:v>13.20754716981132</c:v>
                </c:pt>
                <c:pt idx="8">
                  <c:v>33.333333333333336</c:v>
                </c:pt>
                <c:pt idx="9">
                  <c:v>0</c:v>
                </c:pt>
                <c:pt idx="10">
                  <c:v>33.333333333333336</c:v>
                </c:pt>
                <c:pt idx="11">
                  <c:v>0</c:v>
                </c:pt>
                <c:pt idx="13">
                  <c:v>9.0909090909090917</c:v>
                </c:pt>
                <c:pt idx="14">
                  <c:v>5.2631578947368425</c:v>
                </c:pt>
                <c:pt idx="15">
                  <c:v>13.888888888888889</c:v>
                </c:pt>
                <c:pt idx="16">
                  <c:v>21.951219512195124</c:v>
                </c:pt>
                <c:pt idx="17">
                  <c:v>16.129032258064516</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4210168"/>
        <c:axId val="474198408"/>
      </c:barChart>
      <c:catAx>
        <c:axId val="4742101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latin typeface="Arial Narrow" panose="020B0606020202030204" pitchFamily="34" charset="0"/>
                <a:cs typeface="Arial" panose="020B0604020202020204" pitchFamily="34" charset="0"/>
              </a:defRPr>
            </a:pPr>
            <a:endParaRPr lang="lv-LV"/>
          </a:p>
        </c:txPr>
        <c:crossAx val="474198408"/>
        <c:crossesAt val="87"/>
        <c:auto val="1"/>
        <c:lblAlgn val="ctr"/>
        <c:lblOffset val="100"/>
        <c:tickLblSkip val="1"/>
        <c:tickMarkSkip val="1"/>
        <c:noMultiLvlLbl val="0"/>
      </c:catAx>
      <c:valAx>
        <c:axId val="474198408"/>
        <c:scaling>
          <c:orientation val="minMax"/>
          <c:max val="265"/>
          <c:min val="0"/>
        </c:scaling>
        <c:delete val="1"/>
        <c:axPos val="t"/>
        <c:numFmt formatCode="###0" sourceLinked="1"/>
        <c:majorTickMark val="out"/>
        <c:minorTickMark val="none"/>
        <c:tickLblPos val="nextTo"/>
        <c:crossAx val="47421016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128208333333331"/>
          <c:y val="0.1826432324773285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3670250000000002"/>
          <c:y val="0.18417397171758759"/>
          <c:w val="0.6632975000000001"/>
          <c:h val="0.80632643141829496"/>
        </c:manualLayout>
      </c:layout>
      <c:barChart>
        <c:barDir val="bar"/>
        <c:grouping val="stacked"/>
        <c:varyColors val="0"/>
        <c:ser>
          <c:idx val="0"/>
          <c:order val="0"/>
          <c:tx>
            <c:strRef>
              <c:f>Dati!$C$554:$C$555</c:f>
              <c:strCache>
                <c:ptCount val="2"/>
                <c:pt idx="0">
                  <c:v>.</c:v>
                </c:pt>
                <c:pt idx="1">
                  <c:v>42</c:v>
                </c:pt>
              </c:strCache>
            </c:strRef>
          </c:tx>
          <c:spPr>
            <a:noFill/>
          </c:spPr>
          <c:invertIfNegative val="0"/>
          <c:dLbls>
            <c:delete val="1"/>
          </c:dLbls>
          <c:cat>
            <c:strRef>
              <c:f>Dati!$B$556:$B$561</c:f>
              <c:strCache>
                <c:ptCount val="5"/>
                <c:pt idx="1">
                  <c:v>Noteikti jā, n=18</c:v>
                </c:pt>
                <c:pt idx="2">
                  <c:v>Drīzāk jā , n=9</c:v>
                </c:pt>
                <c:pt idx="3">
                  <c:v>Drīzāk nē, n=41</c:v>
                </c:pt>
                <c:pt idx="4">
                  <c:v>Noteikti nē, n=36</c:v>
                </c:pt>
              </c:strCache>
            </c:strRef>
          </c:cat>
          <c:val>
            <c:numRef>
              <c:f>Dati!$C$556:$C$561</c:f>
              <c:numCache>
                <c:formatCode>0</c:formatCode>
                <c:ptCount val="6"/>
                <c:pt idx="0">
                  <c:v>41.782608695652172</c:v>
                </c:pt>
                <c:pt idx="1">
                  <c:v>19.560386473429951</c:v>
                </c:pt>
                <c:pt idx="2">
                  <c:v>19.560386473429951</c:v>
                </c:pt>
                <c:pt idx="3">
                  <c:v>27.148462354188759</c:v>
                </c:pt>
                <c:pt idx="4">
                  <c:v>30.671497584541058</c:v>
                </c:pt>
                <c:pt idx="5">
                  <c:v>7</c:v>
                </c:pt>
              </c:numCache>
            </c:numRef>
          </c:val>
          <c:extLst>
            <c:ext xmlns:c16="http://schemas.microsoft.com/office/drawing/2014/chart" uri="{C3380CC4-5D6E-409C-BE32-E72D297353CC}">
              <c16:uniqueId val="{0000000A-F181-4E7C-A799-8EACC490D349}"/>
            </c:ext>
          </c:extLst>
        </c:ser>
        <c:ser>
          <c:idx val="1"/>
          <c:order val="1"/>
          <c:tx>
            <c:strRef>
              <c:f>Dati!$D$554:$D$555</c:f>
              <c:strCache>
                <c:ptCount val="2"/>
                <c:pt idx="0">
                  <c:v>Pilnībā nepiekrītu</c:v>
                </c:pt>
              </c:strCache>
            </c:strRef>
          </c:tx>
          <c:spPr>
            <a:solidFill>
              <a:srgbClr val="5CA4A9"/>
            </a:solidFill>
          </c:spPr>
          <c:invertIfNegative val="0"/>
          <c:dLbls>
            <c:dLbl>
              <c:idx val="1"/>
              <c:spPr>
                <a:noFill/>
                <a:ln>
                  <a:noFill/>
                </a:ln>
                <a:effectLst/>
              </c:spPr>
              <c:txPr>
                <a:bodyPr/>
                <a:lstStyle/>
                <a:p>
                  <a:pPr>
                    <a:defRPr sz="10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FB-471F-8C8D-820388B0E0C6}"/>
                </c:ext>
              </c:extLst>
            </c:dLbl>
            <c:spPr>
              <a:noFill/>
              <a:ln>
                <a:noFill/>
              </a:ln>
              <a:effectLst/>
            </c:spPr>
            <c:txPr>
              <a:bodyPr wrap="square" lIns="38100" tIns="19050" rIns="38100" bIns="19050" anchor="ctr">
                <a:spAutoFit/>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Dati!$D$556:$D$561</c:f>
              <c:numCache>
                <c:formatCode>0</c:formatCode>
                <c:ptCount val="6"/>
                <c:pt idx="1">
                  <c:v>0</c:v>
                </c:pt>
                <c:pt idx="2">
                  <c:v>22.222222222222221</c:v>
                </c:pt>
                <c:pt idx="3">
                  <c:v>7.3170731707317076</c:v>
                </c:pt>
                <c:pt idx="4">
                  <c:v>5.5555555555555554</c:v>
                </c:pt>
                <c:pt idx="5">
                  <c:v>17.391304347826086</c:v>
                </c:pt>
              </c:numCache>
            </c:numRef>
          </c:val>
          <c:extLst>
            <c:ext xmlns:c16="http://schemas.microsoft.com/office/drawing/2014/chart" uri="{C3380CC4-5D6E-409C-BE32-E72D297353CC}">
              <c16:uniqueId val="{00000001-EFFB-471F-8C8D-820388B0E0C6}"/>
            </c:ext>
          </c:extLst>
        </c:ser>
        <c:ser>
          <c:idx val="2"/>
          <c:order val="2"/>
          <c:tx>
            <c:strRef>
              <c:f>Dati!$E$554:$E$555</c:f>
              <c:strCache>
                <c:ptCount val="2"/>
                <c:pt idx="0">
                  <c:v>Drīzāk nepiekrītu</c:v>
                </c:pt>
              </c:strCache>
            </c:strRef>
          </c:tx>
          <c:spPr>
            <a:solidFill>
              <a:srgbClr val="9BC1BC"/>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Dati!$E$556:$E$561</c:f>
              <c:numCache>
                <c:formatCode>0</c:formatCode>
                <c:ptCount val="6"/>
                <c:pt idx="1">
                  <c:v>22.222222222222221</c:v>
                </c:pt>
                <c:pt idx="3">
                  <c:v>7.3170731707317076</c:v>
                </c:pt>
                <c:pt idx="4">
                  <c:v>5.5555555555555554</c:v>
                </c:pt>
                <c:pt idx="5">
                  <c:v>17.391304347826086</c:v>
                </c:pt>
              </c:numCache>
            </c:numRef>
          </c:val>
          <c:extLst>
            <c:ext xmlns:c16="http://schemas.microsoft.com/office/drawing/2014/chart" uri="{C3380CC4-5D6E-409C-BE32-E72D297353CC}">
              <c16:uniqueId val="{00000002-EFFB-471F-8C8D-820388B0E0C6}"/>
            </c:ext>
          </c:extLst>
        </c:ser>
        <c:ser>
          <c:idx val="3"/>
          <c:order val="3"/>
          <c:tx>
            <c:strRef>
              <c:f>Dati!$F$554:$F$555</c:f>
              <c:strCache>
                <c:ptCount val="2"/>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Dati!$F$556:$F$561</c:f>
              <c:numCache>
                <c:formatCode>0</c:formatCode>
                <c:ptCount val="6"/>
                <c:pt idx="1">
                  <c:v>11.111111111111111</c:v>
                </c:pt>
                <c:pt idx="3">
                  <c:v>21.951219512195124</c:v>
                </c:pt>
                <c:pt idx="4">
                  <c:v>19.444444444444443</c:v>
                </c:pt>
                <c:pt idx="5">
                  <c:v>13.043478260869565</c:v>
                </c:pt>
              </c:numCache>
            </c:numRef>
          </c:val>
          <c:extLst>
            <c:ext xmlns:c16="http://schemas.microsoft.com/office/drawing/2014/chart" uri="{C3380CC4-5D6E-409C-BE32-E72D297353CC}">
              <c16:uniqueId val="{00000003-EFFB-471F-8C8D-820388B0E0C6}"/>
            </c:ext>
          </c:extLst>
        </c:ser>
        <c:ser>
          <c:idx val="4"/>
          <c:order val="4"/>
          <c:tx>
            <c:strRef>
              <c:f>Dati!$G$554:$G$555</c:f>
              <c:strCache>
                <c:ptCount val="2"/>
                <c:pt idx="0">
                  <c:v>Pilnībā piekrītu</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Dati!$G$556:$G$561</c:f>
              <c:numCache>
                <c:formatCode>0</c:formatCode>
                <c:ptCount val="6"/>
                <c:pt idx="1">
                  <c:v>33.333333333333336</c:v>
                </c:pt>
                <c:pt idx="2">
                  <c:v>44.444444444444443</c:v>
                </c:pt>
                <c:pt idx="3">
                  <c:v>21.951219512195124</c:v>
                </c:pt>
                <c:pt idx="4">
                  <c:v>30.555555555555557</c:v>
                </c:pt>
                <c:pt idx="5">
                  <c:v>26.086956521739129</c:v>
                </c:pt>
              </c:numCache>
            </c:numRef>
          </c:val>
          <c:extLst>
            <c:ext xmlns:c16="http://schemas.microsoft.com/office/drawing/2014/chart" uri="{C3380CC4-5D6E-409C-BE32-E72D297353CC}">
              <c16:uniqueId val="{00000004-EFFB-471F-8C8D-820388B0E0C6}"/>
            </c:ext>
          </c:extLst>
        </c:ser>
        <c:ser>
          <c:idx val="5"/>
          <c:order val="5"/>
          <c:tx>
            <c:strRef>
              <c:f>Dati!$H$554:$H$555</c:f>
              <c:strCache>
                <c:ptCount val="2"/>
                <c:pt idx="0">
                  <c:v>.</c:v>
                </c:pt>
                <c:pt idx="1">
                  <c:v>57</c:v>
                </c:pt>
              </c:strCache>
            </c:strRef>
          </c:tx>
          <c:spPr>
            <a:noFill/>
          </c:spPr>
          <c:invertIfNegative val="0"/>
          <c:dLbls>
            <c:delete val="1"/>
          </c:dLbls>
          <c:cat>
            <c:strRef>
              <c:f>Dati!$B$556:$B$561</c:f>
              <c:strCache>
                <c:ptCount val="5"/>
                <c:pt idx="1">
                  <c:v>Noteikti jā, n=18</c:v>
                </c:pt>
                <c:pt idx="2">
                  <c:v>Drīzāk jā , n=9</c:v>
                </c:pt>
                <c:pt idx="3">
                  <c:v>Drīzāk nē, n=41</c:v>
                </c:pt>
                <c:pt idx="4">
                  <c:v>Noteikti nē, n=36</c:v>
                </c:pt>
              </c:strCache>
            </c:strRef>
          </c:cat>
          <c:val>
            <c:numRef>
              <c:f>Dati!$H$556:$H$561</c:f>
              <c:numCache>
                <c:formatCode>0</c:formatCode>
                <c:ptCount val="6"/>
                <c:pt idx="0">
                  <c:v>57</c:v>
                </c:pt>
                <c:pt idx="1">
                  <c:v>12.555555555555554</c:v>
                </c:pt>
                <c:pt idx="2">
                  <c:v>12.555555555555557</c:v>
                </c:pt>
                <c:pt idx="3">
                  <c:v>13.097560975609753</c:v>
                </c:pt>
                <c:pt idx="4">
                  <c:v>7</c:v>
                </c:pt>
                <c:pt idx="5">
                  <c:v>17.869565217391305</c:v>
                </c:pt>
              </c:numCache>
            </c:numRef>
          </c:val>
          <c:extLst>
            <c:ext xmlns:c16="http://schemas.microsoft.com/office/drawing/2014/chart" uri="{C3380CC4-5D6E-409C-BE32-E72D297353CC}">
              <c16:uniqueId val="{00000005-EFFB-471F-8C8D-820388B0E0C6}"/>
            </c:ext>
          </c:extLst>
        </c:ser>
        <c:ser>
          <c:idx val="6"/>
          <c:order val="6"/>
          <c:tx>
            <c:strRef>
              <c:f>Dati!$I$554:$I$555</c:f>
              <c:strCache>
                <c:ptCount val="2"/>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Dati!$I$556:$I$561</c:f>
              <c:numCache>
                <c:formatCode>0</c:formatCode>
                <c:ptCount val="6"/>
                <c:pt idx="1">
                  <c:v>22.222222222222221</c:v>
                </c:pt>
                <c:pt idx="2">
                  <c:v>33.333333333333336</c:v>
                </c:pt>
                <c:pt idx="3">
                  <c:v>9.7560975609756095</c:v>
                </c:pt>
                <c:pt idx="4">
                  <c:v>33.333333333333336</c:v>
                </c:pt>
                <c:pt idx="5">
                  <c:v>17.391304347826086</c:v>
                </c:pt>
              </c:numCache>
            </c:numRef>
          </c:val>
          <c:extLst>
            <c:ext xmlns:c16="http://schemas.microsoft.com/office/drawing/2014/chart" uri="{C3380CC4-5D6E-409C-BE32-E72D297353CC}">
              <c16:uniqueId val="{00000006-EFFB-471F-8C8D-820388B0E0C6}"/>
            </c:ext>
          </c:extLst>
        </c:ser>
        <c:ser>
          <c:idx val="7"/>
          <c:order val="7"/>
          <c:tx>
            <c:strRef>
              <c:f>Dati!$J$554:$J$555</c:f>
              <c:strCache>
                <c:ptCount val="2"/>
                <c:pt idx="0">
                  <c:v>.</c:v>
                </c:pt>
                <c:pt idx="1">
                  <c:v>40</c:v>
                </c:pt>
              </c:strCache>
            </c:strRef>
          </c:tx>
          <c:spPr>
            <a:noFill/>
          </c:spPr>
          <c:invertIfNegative val="0"/>
          <c:dLbls>
            <c:delete val="1"/>
          </c:dLbls>
          <c:cat>
            <c:strRef>
              <c:f>Dati!$B$556:$B$561</c:f>
              <c:strCache>
                <c:ptCount val="5"/>
                <c:pt idx="1">
                  <c:v>Noteikti jā, n=18</c:v>
                </c:pt>
                <c:pt idx="2">
                  <c:v>Drīzāk jā , n=9</c:v>
                </c:pt>
                <c:pt idx="3">
                  <c:v>Drīzāk nē, n=41</c:v>
                </c:pt>
                <c:pt idx="4">
                  <c:v>Noteikti nē, n=36</c:v>
                </c:pt>
              </c:strCache>
            </c:strRef>
          </c:cat>
          <c:val>
            <c:numRef>
              <c:f>Dati!$J$556:$J$561</c:f>
              <c:numCache>
                <c:formatCode>0</c:formatCode>
                <c:ptCount val="6"/>
                <c:pt idx="0">
                  <c:v>40.333333333333336</c:v>
                </c:pt>
                <c:pt idx="1">
                  <c:v>18.111111111111114</c:v>
                </c:pt>
                <c:pt idx="2">
                  <c:v>7</c:v>
                </c:pt>
                <c:pt idx="3">
                  <c:v>30.577235772357724</c:v>
                </c:pt>
                <c:pt idx="4">
                  <c:v>7</c:v>
                </c:pt>
                <c:pt idx="5">
                  <c:v>22.94202898550725</c:v>
                </c:pt>
              </c:numCache>
            </c:numRef>
          </c:val>
          <c:extLst>
            <c:ext xmlns:c16="http://schemas.microsoft.com/office/drawing/2014/chart" uri="{C3380CC4-5D6E-409C-BE32-E72D297353CC}">
              <c16:uniqueId val="{00000007-EFFB-471F-8C8D-820388B0E0C6}"/>
            </c:ext>
          </c:extLst>
        </c:ser>
        <c:ser>
          <c:idx val="8"/>
          <c:order val="8"/>
          <c:tx>
            <c:strRef>
              <c:f>Dati!$K$554:$K$555</c:f>
              <c:strCache>
                <c:ptCount val="2"/>
                <c:pt idx="0">
                  <c:v>Nezinu/ nevēlos atbildēt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Dati!$B$556:$B$561</c:f>
              <c:strCache>
                <c:ptCount val="5"/>
                <c:pt idx="1">
                  <c:v>Noteikti jā, n=18</c:v>
                </c:pt>
                <c:pt idx="2">
                  <c:v>Drīzāk jā , n=9</c:v>
                </c:pt>
                <c:pt idx="3">
                  <c:v>Drīzāk nē, n=41</c:v>
                </c:pt>
                <c:pt idx="4">
                  <c:v>Noteikti nē, n=36</c:v>
                </c:pt>
              </c:strCache>
            </c:strRef>
          </c:cat>
          <c:val>
            <c:numRef>
              <c:f>Dati!$K$556:$K$561</c:f>
              <c:numCache>
                <c:formatCode>0</c:formatCode>
                <c:ptCount val="6"/>
                <c:pt idx="1">
                  <c:v>11.111111111111111</c:v>
                </c:pt>
                <c:pt idx="2">
                  <c:v>0</c:v>
                </c:pt>
                <c:pt idx="3">
                  <c:v>31.707317073170731</c:v>
                </c:pt>
                <c:pt idx="4">
                  <c:v>5.5555555555555554</c:v>
                </c:pt>
                <c:pt idx="5">
                  <c:v>8.695652173913043</c:v>
                </c:pt>
              </c:numCache>
            </c:numRef>
          </c:val>
          <c:extLst>
            <c:ext xmlns:c16="http://schemas.microsoft.com/office/drawing/2014/chart" uri="{C3380CC4-5D6E-409C-BE32-E72D297353CC}">
              <c16:uniqueId val="{00000008-EFFB-471F-8C8D-820388B0E0C6}"/>
            </c:ext>
          </c:extLst>
        </c:ser>
        <c:dLbls>
          <c:showLegendKey val="0"/>
          <c:showVal val="1"/>
          <c:showCatName val="0"/>
          <c:showSerName val="0"/>
          <c:showPercent val="0"/>
          <c:showBubbleSize val="0"/>
        </c:dLbls>
        <c:gapWidth val="30"/>
        <c:overlap val="100"/>
        <c:axId val="474201544"/>
        <c:axId val="474201936"/>
      </c:barChart>
      <c:catAx>
        <c:axId val="4742015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latin typeface="Arial Narrow" panose="020B0606020202030204" pitchFamily="34" charset="0"/>
                <a:cs typeface="Arial" panose="020B0604020202020204" pitchFamily="34" charset="0"/>
              </a:defRPr>
            </a:pPr>
            <a:endParaRPr lang="lv-LV"/>
          </a:p>
        </c:txPr>
        <c:crossAx val="474201936"/>
        <c:crossesAt val="41.8"/>
        <c:auto val="1"/>
        <c:lblAlgn val="ctr"/>
        <c:lblOffset val="100"/>
        <c:tickLblSkip val="1"/>
        <c:tickMarkSkip val="1"/>
        <c:noMultiLvlLbl val="0"/>
      </c:catAx>
      <c:valAx>
        <c:axId val="474201936"/>
        <c:scaling>
          <c:orientation val="minMax"/>
          <c:max val="185"/>
          <c:min val="0"/>
        </c:scaling>
        <c:delete val="1"/>
        <c:axPos val="t"/>
        <c:numFmt formatCode="0" sourceLinked="1"/>
        <c:majorTickMark val="out"/>
        <c:minorTickMark val="none"/>
        <c:tickLblPos val="nextTo"/>
        <c:crossAx val="47420154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4727736111111127"/>
          <c:y val="0.1853341384863124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3670250000000002"/>
          <c:y val="0.18417397171758759"/>
          <c:w val="0.6632975000000001"/>
          <c:h val="0.80632643141829496"/>
        </c:manualLayout>
      </c:layout>
      <c:barChart>
        <c:barDir val="bar"/>
        <c:grouping val="stacked"/>
        <c:varyColors val="0"/>
        <c:ser>
          <c:idx val="0"/>
          <c:order val="0"/>
          <c:tx>
            <c:strRef>
              <c:f>Dati!$C$568</c:f>
              <c:strCache>
                <c:ptCount val="1"/>
                <c:pt idx="0">
                  <c:v>.</c:v>
                </c:pt>
              </c:strCache>
            </c:strRef>
          </c:tx>
          <c:spPr>
            <a:noFill/>
          </c:spPr>
          <c:invertIfNegative val="0"/>
          <c:dLbls>
            <c:delete val="1"/>
          </c:dLbls>
          <c:cat>
            <c:strRef>
              <c:f>Dati!$B$570:$B$575</c:f>
              <c:strCache>
                <c:ptCount val="5"/>
                <c:pt idx="1">
                  <c:v>Noteikti jā, n=24</c:v>
                </c:pt>
                <c:pt idx="2">
                  <c:v>Drīzāk jā , n=22</c:v>
                </c:pt>
                <c:pt idx="3">
                  <c:v>Drīzāk nē, n=36</c:v>
                </c:pt>
                <c:pt idx="4">
                  <c:v>Noteikti nē, n=16</c:v>
                </c:pt>
              </c:strCache>
            </c:strRef>
          </c:cat>
          <c:val>
            <c:numRef>
              <c:f>Dati!$C$570:$C$575</c:f>
              <c:numCache>
                <c:formatCode>0</c:formatCode>
                <c:ptCount val="6"/>
                <c:pt idx="0">
                  <c:v>40.333333333333336</c:v>
                </c:pt>
                <c:pt idx="1">
                  <c:v>7</c:v>
                </c:pt>
                <c:pt idx="2">
                  <c:v>31.242424242424242</c:v>
                </c:pt>
                <c:pt idx="3">
                  <c:v>26.444444444444443</c:v>
                </c:pt>
                <c:pt idx="4">
                  <c:v>34.083333333333336</c:v>
                </c:pt>
                <c:pt idx="5">
                  <c:v>8.3333333333333357</c:v>
                </c:pt>
              </c:numCache>
            </c:numRef>
          </c:val>
          <c:extLst>
            <c:ext xmlns:c16="http://schemas.microsoft.com/office/drawing/2014/chart" uri="{C3380CC4-5D6E-409C-BE32-E72D297353CC}">
              <c16:uniqueId val="{0000000A-F181-4E7C-A799-8EACC490D349}"/>
            </c:ext>
          </c:extLst>
        </c:ser>
        <c:ser>
          <c:idx val="1"/>
          <c:order val="1"/>
          <c:tx>
            <c:strRef>
              <c:f>Dati!$D$568</c:f>
              <c:strCache>
                <c:ptCount val="1"/>
                <c:pt idx="0">
                  <c:v>Pilnībā nepiekrītu</c:v>
                </c:pt>
              </c:strCache>
            </c:strRef>
          </c:tx>
          <c:spPr>
            <a:solidFill>
              <a:srgbClr val="5CA4A9"/>
            </a:solidFill>
          </c:spPr>
          <c:invertIfNegative val="0"/>
          <c:dLbls>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Dati!$D$570:$D$575</c:f>
              <c:numCache>
                <c:formatCode>0</c:formatCode>
                <c:ptCount val="6"/>
                <c:pt idx="1">
                  <c:v>8.3333333333333339</c:v>
                </c:pt>
                <c:pt idx="2">
                  <c:v>9.0909090909090917</c:v>
                </c:pt>
                <c:pt idx="3">
                  <c:v>8.3333333333333339</c:v>
                </c:pt>
                <c:pt idx="4">
                  <c:v>6.25</c:v>
                </c:pt>
                <c:pt idx="5">
                  <c:v>16</c:v>
                </c:pt>
              </c:numCache>
            </c:numRef>
          </c:val>
          <c:extLst>
            <c:ext xmlns:c16="http://schemas.microsoft.com/office/drawing/2014/chart" uri="{C3380CC4-5D6E-409C-BE32-E72D297353CC}">
              <c16:uniqueId val="{0000000C-F181-4E7C-A799-8EACC490D349}"/>
            </c:ext>
          </c:extLst>
        </c:ser>
        <c:ser>
          <c:idx val="2"/>
          <c:order val="2"/>
          <c:tx>
            <c:strRef>
              <c:f>Dati!$E$568</c:f>
              <c:strCache>
                <c:ptCount val="1"/>
                <c:pt idx="0">
                  <c:v>Drīzāk nepiekrītu</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Dati!$E$570:$E$575</c:f>
              <c:numCache>
                <c:formatCode>0</c:formatCode>
                <c:ptCount val="6"/>
                <c:pt idx="1">
                  <c:v>25</c:v>
                </c:pt>
                <c:pt idx="3">
                  <c:v>5.5555555555555554</c:v>
                </c:pt>
                <c:pt idx="5">
                  <c:v>16</c:v>
                </c:pt>
              </c:numCache>
            </c:numRef>
          </c:val>
          <c:extLst>
            <c:ext xmlns:c16="http://schemas.microsoft.com/office/drawing/2014/chart" uri="{C3380CC4-5D6E-409C-BE32-E72D297353CC}">
              <c16:uniqueId val="{0000000E-F181-4E7C-A799-8EACC490D349}"/>
            </c:ext>
          </c:extLst>
        </c:ser>
        <c:ser>
          <c:idx val="3"/>
          <c:order val="3"/>
          <c:tx>
            <c:strRef>
              <c:f>Dati!$F$568</c:f>
              <c:strCache>
                <c:ptCount val="1"/>
                <c:pt idx="0">
                  <c:v>Drīzāk piekrītu</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Dati!$F$570:$F$575</c:f>
              <c:numCache>
                <c:formatCode>0</c:formatCode>
                <c:ptCount val="6"/>
                <c:pt idx="1">
                  <c:v>16.666666666666668</c:v>
                </c:pt>
                <c:pt idx="2">
                  <c:v>4.5454545454545459</c:v>
                </c:pt>
                <c:pt idx="3">
                  <c:v>30.555555555555557</c:v>
                </c:pt>
                <c:pt idx="4">
                  <c:v>12.5</c:v>
                </c:pt>
                <c:pt idx="5">
                  <c:v>16</c:v>
                </c:pt>
              </c:numCache>
            </c:numRef>
          </c:val>
          <c:extLst>
            <c:ext xmlns:c16="http://schemas.microsoft.com/office/drawing/2014/chart" uri="{C3380CC4-5D6E-409C-BE32-E72D297353CC}">
              <c16:uniqueId val="{00000010-F181-4E7C-A799-8EACC490D349}"/>
            </c:ext>
          </c:extLst>
        </c:ser>
        <c:ser>
          <c:idx val="4"/>
          <c:order val="4"/>
          <c:tx>
            <c:strRef>
              <c:f>Dati!$G$568</c:f>
              <c:strCache>
                <c:ptCount val="1"/>
                <c:pt idx="0">
                  <c:v>Pilnībā piekrītu</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Dati!$G$570:$G$575</c:f>
              <c:numCache>
                <c:formatCode>0</c:formatCode>
                <c:ptCount val="6"/>
                <c:pt idx="1">
                  <c:v>29.166666666666668</c:v>
                </c:pt>
                <c:pt idx="2">
                  <c:v>36.363636363636367</c:v>
                </c:pt>
                <c:pt idx="3">
                  <c:v>22.222222222222221</c:v>
                </c:pt>
                <c:pt idx="4">
                  <c:v>43.75</c:v>
                </c:pt>
                <c:pt idx="5">
                  <c:v>24</c:v>
                </c:pt>
              </c:numCache>
            </c:numRef>
          </c:val>
          <c:extLst>
            <c:ext xmlns:c16="http://schemas.microsoft.com/office/drawing/2014/chart" uri="{C3380CC4-5D6E-409C-BE32-E72D297353CC}">
              <c16:uniqueId val="{00000012-F181-4E7C-A799-8EACC490D349}"/>
            </c:ext>
          </c:extLst>
        </c:ser>
        <c:ser>
          <c:idx val="5"/>
          <c:order val="5"/>
          <c:tx>
            <c:strRef>
              <c:f>Dati!$H$568</c:f>
              <c:strCache>
                <c:ptCount val="1"/>
                <c:pt idx="0">
                  <c:v>.</c:v>
                </c:pt>
              </c:strCache>
            </c:strRef>
          </c:tx>
          <c:spPr>
            <a:noFill/>
          </c:spPr>
          <c:invertIfNegative val="0"/>
          <c:dLbls>
            <c:delete val="1"/>
          </c:dLbls>
          <c:cat>
            <c:strRef>
              <c:f>Dati!$B$570:$B$575</c:f>
              <c:strCache>
                <c:ptCount val="5"/>
                <c:pt idx="1">
                  <c:v>Noteikti jā, n=24</c:v>
                </c:pt>
                <c:pt idx="2">
                  <c:v>Drīzāk jā , n=22</c:v>
                </c:pt>
                <c:pt idx="3">
                  <c:v>Drīzāk nē, n=36</c:v>
                </c:pt>
                <c:pt idx="4">
                  <c:v>Noteikti nē, n=16</c:v>
                </c:pt>
              </c:strCache>
            </c:strRef>
          </c:cat>
          <c:val>
            <c:numRef>
              <c:f>Dati!$H$570:$H$575</c:f>
              <c:numCache>
                <c:formatCode>0</c:formatCode>
                <c:ptCount val="6"/>
                <c:pt idx="0">
                  <c:v>63.25</c:v>
                </c:pt>
                <c:pt idx="1">
                  <c:v>17.416666666666664</c:v>
                </c:pt>
                <c:pt idx="2">
                  <c:v>22.340909090909086</c:v>
                </c:pt>
                <c:pt idx="3">
                  <c:v>10.472222222222221</c:v>
                </c:pt>
                <c:pt idx="4">
                  <c:v>7</c:v>
                </c:pt>
                <c:pt idx="5">
                  <c:v>23.25</c:v>
                </c:pt>
              </c:numCache>
            </c:numRef>
          </c:val>
          <c:extLst>
            <c:ext xmlns:c16="http://schemas.microsoft.com/office/drawing/2014/chart" uri="{C3380CC4-5D6E-409C-BE32-E72D297353CC}">
              <c16:uniqueId val="{00000014-F181-4E7C-A799-8EACC490D349}"/>
            </c:ext>
          </c:extLst>
        </c:ser>
        <c:ser>
          <c:idx val="6"/>
          <c:order val="6"/>
          <c:tx>
            <c:strRef>
              <c:f>Dati!$I$568</c:f>
              <c:strCache>
                <c:ptCount val="1"/>
                <c:pt idx="0">
                  <c:v>Ne piekrītu, ne nepiekrītu</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Dati!$I$570:$I$575</c:f>
              <c:numCache>
                <c:formatCode>0</c:formatCode>
                <c:ptCount val="6"/>
                <c:pt idx="1">
                  <c:v>12.5</c:v>
                </c:pt>
                <c:pt idx="2">
                  <c:v>36.363636363636367</c:v>
                </c:pt>
                <c:pt idx="3">
                  <c:v>13.888888888888889</c:v>
                </c:pt>
                <c:pt idx="4">
                  <c:v>25</c:v>
                </c:pt>
                <c:pt idx="5">
                  <c:v>16</c:v>
                </c:pt>
              </c:numCache>
            </c:numRef>
          </c:val>
          <c:extLst>
            <c:ext xmlns:c16="http://schemas.microsoft.com/office/drawing/2014/chart" uri="{C3380CC4-5D6E-409C-BE32-E72D297353CC}">
              <c16:uniqueId val="{00000016-F181-4E7C-A799-8EACC490D349}"/>
            </c:ext>
          </c:extLst>
        </c:ser>
        <c:ser>
          <c:idx val="7"/>
          <c:order val="7"/>
          <c:tx>
            <c:strRef>
              <c:f>Dati!$J$568</c:f>
              <c:strCache>
                <c:ptCount val="1"/>
                <c:pt idx="0">
                  <c:v>.</c:v>
                </c:pt>
              </c:strCache>
            </c:strRef>
          </c:tx>
          <c:spPr>
            <a:noFill/>
          </c:spPr>
          <c:invertIfNegative val="0"/>
          <c:dLbls>
            <c:delete val="1"/>
          </c:dLbls>
          <c:cat>
            <c:strRef>
              <c:f>Dati!$B$570:$B$575</c:f>
              <c:strCache>
                <c:ptCount val="5"/>
                <c:pt idx="1">
                  <c:v>Noteikti jā, n=24</c:v>
                </c:pt>
                <c:pt idx="2">
                  <c:v>Drīzāk jā , n=22</c:v>
                </c:pt>
                <c:pt idx="3">
                  <c:v>Drīzāk nē, n=36</c:v>
                </c:pt>
                <c:pt idx="4">
                  <c:v>Noteikti nē, n=16</c:v>
                </c:pt>
              </c:strCache>
            </c:strRef>
          </c:cat>
          <c:val>
            <c:numRef>
              <c:f>Dati!$J$570:$J$575</c:f>
              <c:numCache>
                <c:formatCode>0</c:formatCode>
                <c:ptCount val="6"/>
                <c:pt idx="0">
                  <c:v>43.363636363636367</c:v>
                </c:pt>
                <c:pt idx="1">
                  <c:v>30.863636363636367</c:v>
                </c:pt>
                <c:pt idx="2">
                  <c:v>7</c:v>
                </c:pt>
                <c:pt idx="3">
                  <c:v>29.474747474747478</c:v>
                </c:pt>
                <c:pt idx="4">
                  <c:v>18.363636363636367</c:v>
                </c:pt>
                <c:pt idx="5">
                  <c:v>27.363636363636367</c:v>
                </c:pt>
              </c:numCache>
            </c:numRef>
          </c:val>
          <c:extLst>
            <c:ext xmlns:c16="http://schemas.microsoft.com/office/drawing/2014/chart" uri="{C3380CC4-5D6E-409C-BE32-E72D297353CC}">
              <c16:uniqueId val="{00000018-F181-4E7C-A799-8EACC490D349}"/>
            </c:ext>
          </c:extLst>
        </c:ser>
        <c:ser>
          <c:idx val="8"/>
          <c:order val="8"/>
          <c:tx>
            <c:strRef>
              <c:f>Dati!$K$568</c:f>
              <c:strCache>
                <c:ptCount val="1"/>
                <c:pt idx="0">
                  <c:v>Nezinu/ nevēlos atbildēt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Dati!$B$570:$B$575</c:f>
              <c:strCache>
                <c:ptCount val="5"/>
                <c:pt idx="1">
                  <c:v>Noteikti jā, n=24</c:v>
                </c:pt>
                <c:pt idx="2">
                  <c:v>Drīzāk jā , n=22</c:v>
                </c:pt>
                <c:pt idx="3">
                  <c:v>Drīzāk nē, n=36</c:v>
                </c:pt>
                <c:pt idx="4">
                  <c:v>Noteikti nē, n=16</c:v>
                </c:pt>
              </c:strCache>
            </c:strRef>
          </c:cat>
          <c:val>
            <c:numRef>
              <c:f>Dati!$K$570:$K$575</c:f>
              <c:numCache>
                <c:formatCode>0</c:formatCode>
                <c:ptCount val="6"/>
                <c:pt idx="1">
                  <c:v>8.3333333333333339</c:v>
                </c:pt>
                <c:pt idx="2">
                  <c:v>13.636363636363637</c:v>
                </c:pt>
                <c:pt idx="3">
                  <c:v>19.444444444444443</c:v>
                </c:pt>
                <c:pt idx="4">
                  <c:v>12.5</c:v>
                </c:pt>
                <c:pt idx="5">
                  <c:v>12</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4210560"/>
        <c:axId val="474211344"/>
      </c:barChart>
      <c:catAx>
        <c:axId val="4742105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latin typeface="Arial Narrow" panose="020B0606020202030204" pitchFamily="34" charset="0"/>
                <a:cs typeface="Arial" panose="020B0604020202020204" pitchFamily="34" charset="0"/>
              </a:defRPr>
            </a:pPr>
            <a:endParaRPr lang="lv-LV"/>
          </a:p>
        </c:txPr>
        <c:crossAx val="474211344"/>
        <c:crossesAt val="40.33"/>
        <c:auto val="1"/>
        <c:lblAlgn val="ctr"/>
        <c:lblOffset val="100"/>
        <c:tickLblSkip val="1"/>
        <c:tickMarkSkip val="1"/>
        <c:noMultiLvlLbl val="0"/>
      </c:catAx>
      <c:valAx>
        <c:axId val="474211344"/>
        <c:scaling>
          <c:orientation val="minMax"/>
          <c:max val="193"/>
          <c:min val="0"/>
        </c:scaling>
        <c:delete val="1"/>
        <c:axPos val="t"/>
        <c:numFmt formatCode="0" sourceLinked="1"/>
        <c:majorTickMark val="out"/>
        <c:minorTickMark val="none"/>
        <c:tickLblPos val="nextTo"/>
        <c:crossAx val="47421056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4362226920366454"/>
          <c:y val="5.970899749251681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7354225983597439"/>
          <c:y val="6.6333808066091529E-2"/>
          <c:w val="0.62381648382747079"/>
          <c:h val="0.91694799395588567"/>
        </c:manualLayout>
      </c:layout>
      <c:barChart>
        <c:barDir val="bar"/>
        <c:grouping val="stacked"/>
        <c:varyColors val="0"/>
        <c:ser>
          <c:idx val="0"/>
          <c:order val="0"/>
          <c:tx>
            <c:strRef>
              <c:f>Dati!$C$345</c:f>
              <c:strCache>
                <c:ptCount val="1"/>
                <c:pt idx="0">
                  <c:v>.</c:v>
                </c:pt>
              </c:strCache>
            </c:strRef>
          </c:tx>
          <c:spPr>
            <a:noFill/>
          </c:spPr>
          <c:invertIfNegative val="0"/>
          <c:dLbls>
            <c:delete val="1"/>
          </c:dLbls>
          <c:cat>
            <c:strRef>
              <c:f>Dati!$B$346:$B$365</c:f>
              <c:strCache>
                <c:ptCount val="20"/>
                <c:pt idx="0">
                  <c:v>Marihuāna</c:v>
                </c:pt>
                <c:pt idx="1">
                  <c:v>Augšanas hormons</c:v>
                </c:pt>
                <c:pt idx="2">
                  <c:v>Amfetamīns</c:v>
                </c:pt>
                <c:pt idx="3">
                  <c:v>Testosterons</c:v>
                </c:pt>
                <c:pt idx="4">
                  <c:v>Meldonium</c:v>
                </c:pt>
                <c:pt idx="5">
                  <c:v>Eritropoetīns (EPO)</c:v>
                </c:pt>
                <c:pt idx="6">
                  <c:v>Kodeīns</c:v>
                </c:pt>
                <c:pt idx="7">
                  <c:v>Insulīns</c:v>
                </c:pt>
                <c:pt idx="8">
                  <c:v>Vairogdziedzera hormons</c:v>
                </c:pt>
                <c:pt idx="9">
                  <c:v>Klenbuterols</c:v>
                </c:pt>
                <c:pt idx="10">
                  <c:v>Penicilīns</c:v>
                </c:pt>
                <c:pt idx="11">
                  <c:v>Korvalols</c:v>
                </c:pt>
                <c:pt idx="12">
                  <c:v>Omeprazols</c:v>
                </c:pt>
                <c:pt idx="13">
                  <c:v>Kofeīns</c:v>
                </c:pt>
                <c:pt idx="14">
                  <c:v>Analgīns</c:v>
                </c:pt>
                <c:pt idx="15">
                  <c:v>Paracetamols</c:v>
                </c:pt>
                <c:pt idx="16">
                  <c:v>Kreatīns</c:v>
                </c:pt>
                <c:pt idx="17">
                  <c:v>Ibuprofēns</c:v>
                </c:pt>
                <c:pt idx="18">
                  <c:v>Askorbīnskābe</c:v>
                </c:pt>
                <c:pt idx="19">
                  <c:v>Magnijs</c:v>
                </c:pt>
              </c:strCache>
            </c:strRef>
          </c:cat>
          <c:val>
            <c:numRef>
              <c:f>Dati!$C$346:$C$365</c:f>
              <c:numCache>
                <c:formatCode>0</c:formatCode>
                <c:ptCount val="20"/>
                <c:pt idx="0">
                  <c:v>100.66197183098592</c:v>
                </c:pt>
                <c:pt idx="1">
                  <c:v>99.957746478873247</c:v>
                </c:pt>
                <c:pt idx="2">
                  <c:v>102.07042253521126</c:v>
                </c:pt>
                <c:pt idx="3">
                  <c:v>94.323943661971839</c:v>
                </c:pt>
                <c:pt idx="4">
                  <c:v>100.66197183098592</c:v>
                </c:pt>
                <c:pt idx="5">
                  <c:v>101.36619718309859</c:v>
                </c:pt>
                <c:pt idx="6">
                  <c:v>95.732394366197184</c:v>
                </c:pt>
                <c:pt idx="7">
                  <c:v>76.014084507042256</c:v>
                </c:pt>
                <c:pt idx="8">
                  <c:v>87.985915492957744</c:v>
                </c:pt>
                <c:pt idx="9">
                  <c:v>101.36619718309859</c:v>
                </c:pt>
                <c:pt idx="10">
                  <c:v>66.154929577464799</c:v>
                </c:pt>
                <c:pt idx="11">
                  <c:v>77.422535211267615</c:v>
                </c:pt>
                <c:pt idx="12">
                  <c:v>75.309859154929583</c:v>
                </c:pt>
                <c:pt idx="13">
                  <c:v>12.633802816901408</c:v>
                </c:pt>
                <c:pt idx="14">
                  <c:v>49.253521126760567</c:v>
                </c:pt>
                <c:pt idx="15">
                  <c:v>22.492957746478879</c:v>
                </c:pt>
                <c:pt idx="16">
                  <c:v>23.197183098591552</c:v>
                </c:pt>
                <c:pt idx="17">
                  <c:v>31.647887323943664</c:v>
                </c:pt>
                <c:pt idx="18">
                  <c:v>33.056338028169023</c:v>
                </c:pt>
                <c:pt idx="19">
                  <c:v>7</c:v>
                </c:pt>
              </c:numCache>
            </c:numRef>
          </c:val>
          <c:extLst>
            <c:ext xmlns:c16="http://schemas.microsoft.com/office/drawing/2014/chart" uri="{C3380CC4-5D6E-409C-BE32-E72D297353CC}">
              <c16:uniqueId val="{00000000-5D91-4551-AD09-E6F57C3D36D1}"/>
            </c:ext>
          </c:extLst>
        </c:ser>
        <c:ser>
          <c:idx val="1"/>
          <c:order val="1"/>
          <c:tx>
            <c:strRef>
              <c:f>Dati!$D$345</c:f>
              <c:strCache>
                <c:ptCount val="1"/>
                <c:pt idx="0">
                  <c:v>Nav iekļauts</c:v>
                </c:pt>
              </c:strCache>
            </c:strRef>
          </c:tx>
          <c:spPr>
            <a:solidFill>
              <a:srgbClr val="5CA4A9"/>
            </a:solidFill>
          </c:spPr>
          <c:invertIfNegative val="0"/>
          <c:dLbls>
            <c:dLbl>
              <c:idx val="0"/>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B4-47DD-819F-B6C30C1B0012}"/>
                </c:ext>
              </c:extLst>
            </c:dLbl>
            <c:dLbl>
              <c:idx val="1"/>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B4-47DD-819F-B6C30C1B0012}"/>
                </c:ext>
              </c:extLst>
            </c:dLbl>
            <c:dLbl>
              <c:idx val="2"/>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B4-47DD-819F-B6C30C1B0012}"/>
                </c:ext>
              </c:extLst>
            </c:dLbl>
            <c:dLbl>
              <c:idx val="4"/>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B4-47DD-819F-B6C30C1B0012}"/>
                </c:ext>
              </c:extLst>
            </c:dLbl>
            <c:dLbl>
              <c:idx val="5"/>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B4-47DD-819F-B6C30C1B0012}"/>
                </c:ext>
              </c:extLst>
            </c:dLbl>
            <c:dLbl>
              <c:idx val="9"/>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B4-47DD-819F-B6C30C1B0012}"/>
                </c:ext>
              </c:extLst>
            </c:dLbl>
            <c:spPr>
              <a:noFill/>
              <a:ln>
                <a:noFill/>
              </a:ln>
              <a:effectLst/>
            </c:spPr>
            <c:txPr>
              <a:bodyPr/>
              <a:lstStyle/>
              <a:p>
                <a:pPr>
                  <a:defRPr sz="12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Dati!$B$346:$B$365</c:f>
              <c:strCache>
                <c:ptCount val="20"/>
                <c:pt idx="0">
                  <c:v>Marihuāna</c:v>
                </c:pt>
                <c:pt idx="1">
                  <c:v>Augšanas hormons</c:v>
                </c:pt>
                <c:pt idx="2">
                  <c:v>Amfetamīns</c:v>
                </c:pt>
                <c:pt idx="3">
                  <c:v>Testosterons</c:v>
                </c:pt>
                <c:pt idx="4">
                  <c:v>Meldonium</c:v>
                </c:pt>
                <c:pt idx="5">
                  <c:v>Eritropoetīns (EPO)</c:v>
                </c:pt>
                <c:pt idx="6">
                  <c:v>Kodeīns</c:v>
                </c:pt>
                <c:pt idx="7">
                  <c:v>Insulīns</c:v>
                </c:pt>
                <c:pt idx="8">
                  <c:v>Vairogdziedzera hormons</c:v>
                </c:pt>
                <c:pt idx="9">
                  <c:v>Klenbuterols</c:v>
                </c:pt>
                <c:pt idx="10">
                  <c:v>Penicilīns</c:v>
                </c:pt>
                <c:pt idx="11">
                  <c:v>Korvalols</c:v>
                </c:pt>
                <c:pt idx="12">
                  <c:v>Omeprazols</c:v>
                </c:pt>
                <c:pt idx="13">
                  <c:v>Kofeīns</c:v>
                </c:pt>
                <c:pt idx="14">
                  <c:v>Analgīns</c:v>
                </c:pt>
                <c:pt idx="15">
                  <c:v>Paracetamols</c:v>
                </c:pt>
                <c:pt idx="16">
                  <c:v>Kreatīns</c:v>
                </c:pt>
                <c:pt idx="17">
                  <c:v>Ibuprofēns</c:v>
                </c:pt>
                <c:pt idx="18">
                  <c:v>Askorbīnskābe</c:v>
                </c:pt>
                <c:pt idx="19">
                  <c:v>Magnijs</c:v>
                </c:pt>
              </c:strCache>
            </c:strRef>
          </c:cat>
          <c:val>
            <c:numRef>
              <c:f>Dati!$D$346:$D$365</c:f>
              <c:numCache>
                <c:formatCode>0</c:formatCode>
                <c:ptCount val="20"/>
                <c:pt idx="0">
                  <c:v>2.816901408450704</c:v>
                </c:pt>
                <c:pt idx="1">
                  <c:v>3.5211267605633805</c:v>
                </c:pt>
                <c:pt idx="2">
                  <c:v>1.408450704225352</c:v>
                </c:pt>
                <c:pt idx="3">
                  <c:v>9.1549295774647881</c:v>
                </c:pt>
                <c:pt idx="4">
                  <c:v>2.816901408450704</c:v>
                </c:pt>
                <c:pt idx="5">
                  <c:v>2.112676056338028</c:v>
                </c:pt>
                <c:pt idx="6">
                  <c:v>7.746478873239437</c:v>
                </c:pt>
                <c:pt idx="7">
                  <c:v>27.464788732394368</c:v>
                </c:pt>
                <c:pt idx="8">
                  <c:v>15.492957746478874</c:v>
                </c:pt>
                <c:pt idx="9">
                  <c:v>2.112676056338028</c:v>
                </c:pt>
                <c:pt idx="10">
                  <c:v>37.323943661971832</c:v>
                </c:pt>
                <c:pt idx="11">
                  <c:v>26.056338028169016</c:v>
                </c:pt>
                <c:pt idx="12">
                  <c:v>28.169014084507044</c:v>
                </c:pt>
                <c:pt idx="13">
                  <c:v>90.845070422535215</c:v>
                </c:pt>
                <c:pt idx="14">
                  <c:v>54.225352112676056</c:v>
                </c:pt>
                <c:pt idx="15">
                  <c:v>80.985915492957744</c:v>
                </c:pt>
                <c:pt idx="16">
                  <c:v>80.281690140845072</c:v>
                </c:pt>
                <c:pt idx="17">
                  <c:v>71.83098591549296</c:v>
                </c:pt>
                <c:pt idx="18">
                  <c:v>70.422535211267601</c:v>
                </c:pt>
                <c:pt idx="19">
                  <c:v>96.478873239436624</c:v>
                </c:pt>
              </c:numCache>
            </c:numRef>
          </c:val>
          <c:extLst>
            <c:ext xmlns:c16="http://schemas.microsoft.com/office/drawing/2014/chart" uri="{C3380CC4-5D6E-409C-BE32-E72D297353CC}">
              <c16:uniqueId val="{00000001-5D91-4551-AD09-E6F57C3D36D1}"/>
            </c:ext>
          </c:extLst>
        </c:ser>
        <c:ser>
          <c:idx val="2"/>
          <c:order val="2"/>
          <c:tx>
            <c:strRef>
              <c:f>Dati!$E$345</c:f>
              <c:strCache>
                <c:ptCount val="1"/>
                <c:pt idx="0">
                  <c:v>Ir iekļauts</c:v>
                </c:pt>
              </c:strCache>
            </c:strRef>
          </c:tx>
          <c:spPr>
            <a:solidFill>
              <a:srgbClr val="ED6A5A"/>
            </a:solidFill>
          </c:spPr>
          <c:invertIfNegative val="0"/>
          <c:dLbls>
            <c:dLbl>
              <c:idx val="13"/>
              <c:layout>
                <c:manualLayout>
                  <c:x val="2.1482161704255084E-2"/>
                  <c:y val="9.16808217008726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B4-47DD-819F-B6C30C1B0012}"/>
                </c:ext>
              </c:extLst>
            </c:dLbl>
            <c:dLbl>
              <c:idx val="14"/>
              <c:layout>
                <c:manualLayout>
                  <c:x val="2.2202394178424619E-2"/>
                  <c:y val="9.16808217008726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B4-47DD-819F-B6C30C1B0012}"/>
                </c:ext>
              </c:extLst>
            </c:dLbl>
            <c:dLbl>
              <c:idx val="15"/>
              <c:layout>
                <c:manualLayout>
                  <c:x val="2.4250777691367627E-2"/>
                  <c:y val="2.500414931060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B4-47DD-819F-B6C30C1B0012}"/>
                </c:ext>
              </c:extLst>
            </c:dLbl>
            <c:dLbl>
              <c:idx val="16"/>
              <c:layout>
                <c:manualLayout>
                  <c:x val="2.3148469614487195E-2"/>
                  <c:y val="1.2502074655302928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5738980391067659E-2"/>
                      <c:h val="5.4521646013304954E-2"/>
                    </c:manualLayout>
                  </c15:layout>
                </c:ext>
                <c:ext xmlns:c16="http://schemas.microsoft.com/office/drawing/2014/chart" uri="{C3380CC4-5D6E-409C-BE32-E72D297353CC}">
                  <c16:uniqueId val="{00000009-8EB4-47DD-819F-B6C30C1B0012}"/>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B4-47DD-819F-B6C30C1B0012}"/>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B4-47DD-819F-B6C30C1B0012}"/>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B4-47DD-819F-B6C30C1B0012}"/>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Dati!$B$346:$B$365</c:f>
              <c:strCache>
                <c:ptCount val="20"/>
                <c:pt idx="0">
                  <c:v>Marihuāna</c:v>
                </c:pt>
                <c:pt idx="1">
                  <c:v>Augšanas hormons</c:v>
                </c:pt>
                <c:pt idx="2">
                  <c:v>Amfetamīns</c:v>
                </c:pt>
                <c:pt idx="3">
                  <c:v>Testosterons</c:v>
                </c:pt>
                <c:pt idx="4">
                  <c:v>Meldonium</c:v>
                </c:pt>
                <c:pt idx="5">
                  <c:v>Eritropoetīns (EPO)</c:v>
                </c:pt>
                <c:pt idx="6">
                  <c:v>Kodeīns</c:v>
                </c:pt>
                <c:pt idx="7">
                  <c:v>Insulīns</c:v>
                </c:pt>
                <c:pt idx="8">
                  <c:v>Vairogdziedzera hormons</c:v>
                </c:pt>
                <c:pt idx="9">
                  <c:v>Klenbuterols</c:v>
                </c:pt>
                <c:pt idx="10">
                  <c:v>Penicilīns</c:v>
                </c:pt>
                <c:pt idx="11">
                  <c:v>Korvalols</c:v>
                </c:pt>
                <c:pt idx="12">
                  <c:v>Omeprazols</c:v>
                </c:pt>
                <c:pt idx="13">
                  <c:v>Kofeīns</c:v>
                </c:pt>
                <c:pt idx="14">
                  <c:v>Analgīns</c:v>
                </c:pt>
                <c:pt idx="15">
                  <c:v>Paracetamols</c:v>
                </c:pt>
                <c:pt idx="16">
                  <c:v>Kreatīns</c:v>
                </c:pt>
                <c:pt idx="17">
                  <c:v>Ibuprofēns</c:v>
                </c:pt>
                <c:pt idx="18">
                  <c:v>Askorbīnskābe</c:v>
                </c:pt>
                <c:pt idx="19">
                  <c:v>Magnijs</c:v>
                </c:pt>
              </c:strCache>
            </c:strRef>
          </c:cat>
          <c:val>
            <c:numRef>
              <c:f>Dati!$E$346:$E$365</c:f>
              <c:numCache>
                <c:formatCode>0</c:formatCode>
                <c:ptCount val="20"/>
                <c:pt idx="0">
                  <c:v>94.366197183098592</c:v>
                </c:pt>
                <c:pt idx="1">
                  <c:v>91.549295774647888</c:v>
                </c:pt>
                <c:pt idx="2">
                  <c:v>87.323943661971825</c:v>
                </c:pt>
                <c:pt idx="3">
                  <c:v>78.873239436619713</c:v>
                </c:pt>
                <c:pt idx="4">
                  <c:v>74.647887323943664</c:v>
                </c:pt>
                <c:pt idx="5">
                  <c:v>67.605633802816897</c:v>
                </c:pt>
                <c:pt idx="6">
                  <c:v>37.323943661971832</c:v>
                </c:pt>
                <c:pt idx="7">
                  <c:v>36.619718309859152</c:v>
                </c:pt>
                <c:pt idx="8">
                  <c:v>34.507042253521128</c:v>
                </c:pt>
                <c:pt idx="9">
                  <c:v>33.802816901408448</c:v>
                </c:pt>
                <c:pt idx="10">
                  <c:v>15.492957746478874</c:v>
                </c:pt>
                <c:pt idx="11">
                  <c:v>14.788732394366198</c:v>
                </c:pt>
                <c:pt idx="12">
                  <c:v>11.971830985915492</c:v>
                </c:pt>
                <c:pt idx="13">
                  <c:v>7.746478873239437</c:v>
                </c:pt>
                <c:pt idx="14">
                  <c:v>7.042253521126761</c:v>
                </c:pt>
                <c:pt idx="15">
                  <c:v>6.3380281690140849</c:v>
                </c:pt>
                <c:pt idx="16">
                  <c:v>5.6338028169014081</c:v>
                </c:pt>
                <c:pt idx="17">
                  <c:v>4.225352112676056</c:v>
                </c:pt>
                <c:pt idx="18">
                  <c:v>2.816901408450704</c:v>
                </c:pt>
                <c:pt idx="19">
                  <c:v>2.112676056338028</c:v>
                </c:pt>
              </c:numCache>
            </c:numRef>
          </c:val>
          <c:extLst>
            <c:ext xmlns:c16="http://schemas.microsoft.com/office/drawing/2014/chart" uri="{C3380CC4-5D6E-409C-BE32-E72D297353CC}">
              <c16:uniqueId val="{00000002-5D91-4551-AD09-E6F57C3D36D1}"/>
            </c:ext>
          </c:extLst>
        </c:ser>
        <c:ser>
          <c:idx val="3"/>
          <c:order val="3"/>
          <c:tx>
            <c:strRef>
              <c:f>Dati!$F$345</c:f>
              <c:strCache>
                <c:ptCount val="1"/>
                <c:pt idx="0">
                  <c:v>.</c:v>
                </c:pt>
              </c:strCache>
            </c:strRef>
          </c:tx>
          <c:spPr>
            <a:noFill/>
          </c:spPr>
          <c:invertIfNegative val="0"/>
          <c:dLbls>
            <c:delete val="1"/>
          </c:dLbls>
          <c:cat>
            <c:strRef>
              <c:f>Dati!$B$346:$B$365</c:f>
              <c:strCache>
                <c:ptCount val="20"/>
                <c:pt idx="0">
                  <c:v>Marihuāna</c:v>
                </c:pt>
                <c:pt idx="1">
                  <c:v>Augšanas hormons</c:v>
                </c:pt>
                <c:pt idx="2">
                  <c:v>Amfetamīns</c:v>
                </c:pt>
                <c:pt idx="3">
                  <c:v>Testosterons</c:v>
                </c:pt>
                <c:pt idx="4">
                  <c:v>Meldonium</c:v>
                </c:pt>
                <c:pt idx="5">
                  <c:v>Eritropoetīns (EPO)</c:v>
                </c:pt>
                <c:pt idx="6">
                  <c:v>Kodeīns</c:v>
                </c:pt>
                <c:pt idx="7">
                  <c:v>Insulīns</c:v>
                </c:pt>
                <c:pt idx="8">
                  <c:v>Vairogdziedzera hormons</c:v>
                </c:pt>
                <c:pt idx="9">
                  <c:v>Klenbuterols</c:v>
                </c:pt>
                <c:pt idx="10">
                  <c:v>Penicilīns</c:v>
                </c:pt>
                <c:pt idx="11">
                  <c:v>Korvalols</c:v>
                </c:pt>
                <c:pt idx="12">
                  <c:v>Omeprazols</c:v>
                </c:pt>
                <c:pt idx="13">
                  <c:v>Kofeīns</c:v>
                </c:pt>
                <c:pt idx="14">
                  <c:v>Analgīns</c:v>
                </c:pt>
                <c:pt idx="15">
                  <c:v>Paracetamols</c:v>
                </c:pt>
                <c:pt idx="16">
                  <c:v>Kreatīns</c:v>
                </c:pt>
                <c:pt idx="17">
                  <c:v>Ibuprofēns</c:v>
                </c:pt>
                <c:pt idx="18">
                  <c:v>Askorbīnskābe</c:v>
                </c:pt>
                <c:pt idx="19">
                  <c:v>Magnijs</c:v>
                </c:pt>
              </c:strCache>
            </c:strRef>
          </c:cat>
          <c:val>
            <c:numRef>
              <c:f>Dati!$F$346:$F$365</c:f>
              <c:numCache>
                <c:formatCode>0</c:formatCode>
                <c:ptCount val="20"/>
                <c:pt idx="0">
                  <c:v>7</c:v>
                </c:pt>
                <c:pt idx="1">
                  <c:v>9.816901408450704</c:v>
                </c:pt>
                <c:pt idx="2">
                  <c:v>14.042253521126767</c:v>
                </c:pt>
                <c:pt idx="3">
                  <c:v>22.492957746478879</c:v>
                </c:pt>
                <c:pt idx="4">
                  <c:v>26.718309859154928</c:v>
                </c:pt>
                <c:pt idx="5">
                  <c:v>33.760563380281695</c:v>
                </c:pt>
                <c:pt idx="6">
                  <c:v>64.042253521126753</c:v>
                </c:pt>
                <c:pt idx="7">
                  <c:v>64.74647887323944</c:v>
                </c:pt>
                <c:pt idx="8">
                  <c:v>66.859154929577471</c:v>
                </c:pt>
                <c:pt idx="9">
                  <c:v>67.563380281690144</c:v>
                </c:pt>
                <c:pt idx="10">
                  <c:v>85.873239436619713</c:v>
                </c:pt>
                <c:pt idx="11">
                  <c:v>86.577464788732399</c:v>
                </c:pt>
                <c:pt idx="12">
                  <c:v>89.394366197183103</c:v>
                </c:pt>
                <c:pt idx="13">
                  <c:v>93.619718309859152</c:v>
                </c:pt>
                <c:pt idx="14">
                  <c:v>94.323943661971825</c:v>
                </c:pt>
                <c:pt idx="15">
                  <c:v>95.028169014084511</c:v>
                </c:pt>
                <c:pt idx="16">
                  <c:v>95.732394366197184</c:v>
                </c:pt>
                <c:pt idx="17">
                  <c:v>97.140845070422529</c:v>
                </c:pt>
                <c:pt idx="18">
                  <c:v>98.549295774647888</c:v>
                </c:pt>
                <c:pt idx="19">
                  <c:v>99.25352112676056</c:v>
                </c:pt>
              </c:numCache>
            </c:numRef>
          </c:val>
          <c:extLst>
            <c:ext xmlns:c16="http://schemas.microsoft.com/office/drawing/2014/chart" uri="{C3380CC4-5D6E-409C-BE32-E72D297353CC}">
              <c16:uniqueId val="{00000003-5D91-4551-AD09-E6F57C3D36D1}"/>
            </c:ext>
          </c:extLst>
        </c:ser>
        <c:ser>
          <c:idx val="4"/>
          <c:order val="4"/>
          <c:tx>
            <c:strRef>
              <c:f>Dati!$G$345</c:f>
              <c:strCache>
                <c:ptCount val="1"/>
                <c:pt idx="0">
                  <c:v>Nezinu</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B4-47DD-819F-B6C30C1B0012}"/>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B4-47DD-819F-B6C30C1B0012}"/>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B4-47DD-819F-B6C30C1B0012}"/>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B4-47DD-819F-B6C30C1B0012}"/>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Dati!$B$346:$B$365</c:f>
              <c:strCache>
                <c:ptCount val="20"/>
                <c:pt idx="0">
                  <c:v>Marihuāna</c:v>
                </c:pt>
                <c:pt idx="1">
                  <c:v>Augšanas hormons</c:v>
                </c:pt>
                <c:pt idx="2">
                  <c:v>Amfetamīns</c:v>
                </c:pt>
                <c:pt idx="3">
                  <c:v>Testosterons</c:v>
                </c:pt>
                <c:pt idx="4">
                  <c:v>Meldonium</c:v>
                </c:pt>
                <c:pt idx="5">
                  <c:v>Eritropoetīns (EPO)</c:v>
                </c:pt>
                <c:pt idx="6">
                  <c:v>Kodeīns</c:v>
                </c:pt>
                <c:pt idx="7">
                  <c:v>Insulīns</c:v>
                </c:pt>
                <c:pt idx="8">
                  <c:v>Vairogdziedzera hormons</c:v>
                </c:pt>
                <c:pt idx="9">
                  <c:v>Klenbuterols</c:v>
                </c:pt>
                <c:pt idx="10">
                  <c:v>Penicilīns</c:v>
                </c:pt>
                <c:pt idx="11">
                  <c:v>Korvalols</c:v>
                </c:pt>
                <c:pt idx="12">
                  <c:v>Omeprazols</c:v>
                </c:pt>
                <c:pt idx="13">
                  <c:v>Kofeīns</c:v>
                </c:pt>
                <c:pt idx="14">
                  <c:v>Analgīns</c:v>
                </c:pt>
                <c:pt idx="15">
                  <c:v>Paracetamols</c:v>
                </c:pt>
                <c:pt idx="16">
                  <c:v>Kreatīns</c:v>
                </c:pt>
                <c:pt idx="17">
                  <c:v>Ibuprofēns</c:v>
                </c:pt>
                <c:pt idx="18">
                  <c:v>Askorbīnskābe</c:v>
                </c:pt>
                <c:pt idx="19">
                  <c:v>Magnijs</c:v>
                </c:pt>
              </c:strCache>
            </c:strRef>
          </c:cat>
          <c:val>
            <c:numRef>
              <c:f>Dati!$G$346:$G$365</c:f>
              <c:numCache>
                <c:formatCode>0</c:formatCode>
                <c:ptCount val="20"/>
                <c:pt idx="0">
                  <c:v>2.816901408450704</c:v>
                </c:pt>
                <c:pt idx="1">
                  <c:v>4.929577464788732</c:v>
                </c:pt>
                <c:pt idx="2">
                  <c:v>11.267605633802816</c:v>
                </c:pt>
                <c:pt idx="3">
                  <c:v>11.971830985915492</c:v>
                </c:pt>
                <c:pt idx="4">
                  <c:v>22.535211267605632</c:v>
                </c:pt>
                <c:pt idx="5">
                  <c:v>30.281690140845072</c:v>
                </c:pt>
                <c:pt idx="6">
                  <c:v>54.929577464788736</c:v>
                </c:pt>
                <c:pt idx="7">
                  <c:v>35.91549295774648</c:v>
                </c:pt>
                <c:pt idx="8">
                  <c:v>50</c:v>
                </c:pt>
                <c:pt idx="9">
                  <c:v>64.08450704225352</c:v>
                </c:pt>
                <c:pt idx="10">
                  <c:v>47.183098591549296</c:v>
                </c:pt>
                <c:pt idx="11">
                  <c:v>59.154929577464792</c:v>
                </c:pt>
                <c:pt idx="12">
                  <c:v>59.859154929577464</c:v>
                </c:pt>
                <c:pt idx="13">
                  <c:v>1.408450704225352</c:v>
                </c:pt>
                <c:pt idx="14">
                  <c:v>38.732394366197184</c:v>
                </c:pt>
                <c:pt idx="15">
                  <c:v>12.67605633802817</c:v>
                </c:pt>
                <c:pt idx="16">
                  <c:v>14.084507042253522</c:v>
                </c:pt>
                <c:pt idx="17">
                  <c:v>23.943661971830984</c:v>
                </c:pt>
                <c:pt idx="18">
                  <c:v>26.760563380281692</c:v>
                </c:pt>
                <c:pt idx="19">
                  <c:v>1.408450704225352</c:v>
                </c:pt>
              </c:numCache>
            </c:numRef>
          </c:val>
          <c:extLst>
            <c:ext xmlns:c16="http://schemas.microsoft.com/office/drawing/2014/chart" uri="{C3380CC4-5D6E-409C-BE32-E72D297353CC}">
              <c16:uniqueId val="{00000004-5D91-4551-AD09-E6F57C3D36D1}"/>
            </c:ext>
          </c:extLst>
        </c:ser>
        <c:dLbls>
          <c:showLegendKey val="0"/>
          <c:showVal val="1"/>
          <c:showCatName val="0"/>
          <c:showSerName val="0"/>
          <c:showPercent val="0"/>
          <c:showBubbleSize val="0"/>
        </c:dLbls>
        <c:gapWidth val="30"/>
        <c:overlap val="100"/>
        <c:axId val="474210952"/>
        <c:axId val="476896944"/>
      </c:barChart>
      <c:catAx>
        <c:axId val="4742109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76896944"/>
        <c:crossesAt val="103.5"/>
        <c:auto val="1"/>
        <c:lblAlgn val="ctr"/>
        <c:lblOffset val="100"/>
        <c:tickLblSkip val="1"/>
        <c:tickMarkSkip val="1"/>
        <c:noMultiLvlLbl val="0"/>
      </c:catAx>
      <c:valAx>
        <c:axId val="476896944"/>
        <c:scaling>
          <c:orientation val="minMax"/>
          <c:max val="300"/>
          <c:min val="-5"/>
        </c:scaling>
        <c:delete val="1"/>
        <c:axPos val="t"/>
        <c:numFmt formatCode="0" sourceLinked="1"/>
        <c:majorTickMark val="out"/>
        <c:minorTickMark val="none"/>
        <c:tickLblPos val="nextTo"/>
        <c:crossAx val="474210952"/>
        <c:crosses val="autoZero"/>
        <c:crossBetween val="between"/>
      </c:valAx>
      <c:spPr>
        <a:noFill/>
        <a:ln w="3175">
          <a:noFill/>
          <a:prstDash val="solid"/>
        </a:ln>
      </c:spPr>
    </c:plotArea>
    <c:legend>
      <c:legendPos val="t"/>
      <c:legendEntry>
        <c:idx val="0"/>
        <c:delete val="1"/>
      </c:legendEntry>
      <c:legendEntry>
        <c:idx val="3"/>
        <c:delete val="1"/>
      </c:legendEntry>
      <c:layout>
        <c:manualLayout>
          <c:xMode val="edge"/>
          <c:yMode val="edge"/>
          <c:x val="0.34126084133775025"/>
          <c:y val="1.5755222378024693E-3"/>
          <c:w val="0.60518031440573095"/>
          <c:h val="7.3198552883592241E-2"/>
        </c:manualLayout>
      </c:layout>
      <c:overlay val="0"/>
      <c:txPr>
        <a:bodyPr/>
        <a:lstStyle/>
        <a:p>
          <a:pPr>
            <a:defRPr sz="1200" b="0">
              <a:latin typeface="Arial Narrow" panose="020B0606020202030204" pitchFamily="34" charset="0"/>
            </a:defRPr>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005415696277419"/>
          <c:y val="5.040664103033631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7354225983597439"/>
          <c:y val="7.5616919978025998E-2"/>
          <c:w val="0.51390911501915915"/>
          <c:h val="0.88843752670451082"/>
        </c:manualLayout>
      </c:layout>
      <c:barChart>
        <c:barDir val="bar"/>
        <c:grouping val="stacked"/>
        <c:varyColors val="0"/>
        <c:ser>
          <c:idx val="0"/>
          <c:order val="0"/>
          <c:tx>
            <c:strRef>
              <c:f>Dati!$C$525</c:f>
              <c:strCache>
                <c:ptCount val="1"/>
                <c:pt idx="0">
                  <c:v>.</c:v>
                </c:pt>
              </c:strCache>
            </c:strRef>
          </c:tx>
          <c:spPr>
            <a:noFill/>
          </c:spPr>
          <c:invertIfNegative val="0"/>
          <c:dLbls>
            <c:delete val="1"/>
          </c:dLbls>
          <c:cat>
            <c:strRef>
              <c:f>Dati!$B$526:$B$534</c:f>
              <c:strCache>
                <c:ptCount val="9"/>
                <c:pt idx="0">
                  <c:v>Ja esmu izvēlēts/-a dopinga kontroles veikšanai, man ir jāveic šī pārbaude, pat ja tā prasa vairākas stundas</c:v>
                </c:pt>
                <c:pt idx="1">
                  <c:v>Preparāti, kurus var nopirkt aptiekā, var saturēt dopingu </c:v>
                </c:pt>
                <c:pt idx="2">
                  <c:v>Atteikšanās piedalīties dopinga kontrolē var novest pie diskvalifikācijas uz ilgāku laiku</c:v>
                </c:pt>
                <c:pt idx="3">
                  <c:v>Pārtikas piedevu un uztura bagātinātāju sastāvā var būt sportā aizliegtās vielas (dopings)</c:v>
                </c:pt>
                <c:pt idx="4">
                  <c:v>Pat ja es nepiekrītu dopinga kontroles veikšanai, man vienmēr ir jāparaksta dopinga kontroles veidlapa (anketa)</c:v>
                </c:pt>
                <c:pt idx="5">
                  <c:v>Ja dopinga kontrole tiek veikta sacensību laikā, tad tikai godalgoto vietu ieguvēji var tikt uzaicināti veikt dopinga kontroli</c:v>
                </c:pt>
                <c:pt idx="6">
                  <c:v>Ja aizliegtas vielas vai metodes esmu lietojis/ -usi neapzināti, tad es nevaru tikt sodīts/ -a</c:v>
                </c:pt>
                <c:pt idx="7">
                  <c:v>Recepšu medikamentus drīkst lietot vienmēr</c:v>
                </c:pt>
                <c:pt idx="8">
                  <c:v>Ja es pirms dopinga kontroles atzīstos dopinga lietošanā, tad es nevaru tikt sodīts/ -a</c:v>
                </c:pt>
              </c:strCache>
            </c:strRef>
          </c:cat>
          <c:val>
            <c:numRef>
              <c:f>Dati!$C$526:$C$534</c:f>
              <c:numCache>
                <c:formatCode>0</c:formatCode>
                <c:ptCount val="9"/>
                <c:pt idx="0">
                  <c:v>95.732394366197184</c:v>
                </c:pt>
                <c:pt idx="1">
                  <c:v>94.323943661971839</c:v>
                </c:pt>
                <c:pt idx="2">
                  <c:v>95.732394366197184</c:v>
                </c:pt>
                <c:pt idx="3">
                  <c:v>88.690140845070431</c:v>
                </c:pt>
                <c:pt idx="4">
                  <c:v>77.422535211267615</c:v>
                </c:pt>
                <c:pt idx="5">
                  <c:v>9.816901408450704</c:v>
                </c:pt>
                <c:pt idx="6">
                  <c:v>13.338028169014095</c:v>
                </c:pt>
                <c:pt idx="7">
                  <c:v>26.014084507042256</c:v>
                </c:pt>
                <c:pt idx="8">
                  <c:v>7</c:v>
                </c:pt>
              </c:numCache>
            </c:numRef>
          </c:val>
          <c:extLst>
            <c:ext xmlns:c16="http://schemas.microsoft.com/office/drawing/2014/chart" uri="{C3380CC4-5D6E-409C-BE32-E72D297353CC}">
              <c16:uniqueId val="{00000000-4FDB-49F2-A044-7EA996276D01}"/>
            </c:ext>
          </c:extLst>
        </c:ser>
        <c:ser>
          <c:idx val="1"/>
          <c:order val="1"/>
          <c:tx>
            <c:strRef>
              <c:f>Dati!$D$525</c:f>
              <c:strCache>
                <c:ptCount val="1"/>
                <c:pt idx="0">
                  <c:v>Nav patiess</c:v>
                </c:pt>
              </c:strCache>
            </c:strRef>
          </c:tx>
          <c:spPr>
            <a:solidFill>
              <a:srgbClr val="5CA4A9"/>
            </a:solidFill>
          </c:spPr>
          <c:invertIfNegative val="0"/>
          <c:dLbls>
            <c:dLbl>
              <c:idx val="0"/>
              <c:layout>
                <c:manualLayout>
                  <c:x val="-1.8583042973286876E-2"/>
                  <c:y val="-2.976190476190476E-3"/>
                </c:manualLayout>
              </c:layout>
              <c:spPr>
                <a:noFill/>
                <a:ln>
                  <a:noFill/>
                </a:ln>
                <a:effectLst/>
              </c:spPr>
              <c:txPr>
                <a:bodyPr/>
                <a:lstStyle/>
                <a:p>
                  <a:pPr>
                    <a:defRPr sz="1200">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E5-4861-AC7C-886F0C4C13EE}"/>
                </c:ext>
              </c:extLst>
            </c:dLbl>
            <c:dLbl>
              <c:idx val="1"/>
              <c:layout>
                <c:manualLayout>
                  <c:x val="-2.0905923344947737E-2"/>
                  <c:y val="2.7281430874328556E-17"/>
                </c:manualLayout>
              </c:layout>
              <c:spPr>
                <a:noFill/>
                <a:ln>
                  <a:noFill/>
                </a:ln>
                <a:effectLst/>
              </c:spPr>
              <c:txPr>
                <a:bodyPr/>
                <a:lstStyle/>
                <a:p>
                  <a:pPr>
                    <a:defRPr sz="1200">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F9-4128-A31E-47C6A2D1F30C}"/>
                </c:ext>
              </c:extLst>
            </c:dLbl>
            <c:dLbl>
              <c:idx val="2"/>
              <c:layout>
                <c:manualLayout>
                  <c:x val="-1.8583042973286876E-2"/>
                  <c:y val="0"/>
                </c:manualLayout>
              </c:layout>
              <c:spPr>
                <a:noFill/>
                <a:ln>
                  <a:noFill/>
                </a:ln>
                <a:effectLst/>
              </c:spPr>
              <c:txPr>
                <a:bodyPr/>
                <a:lstStyle/>
                <a:p>
                  <a:pPr>
                    <a:defRPr sz="1200">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F9-4128-A31E-47C6A2D1F30C}"/>
                </c:ext>
              </c:extLst>
            </c:dLbl>
            <c:spPr>
              <a:noFill/>
              <a:ln>
                <a:noFill/>
              </a:ln>
              <a:effectLst/>
            </c:spPr>
            <c:txPr>
              <a:bodyPr/>
              <a:lstStyle/>
              <a:p>
                <a:pPr>
                  <a:defRPr sz="12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Dati!$B$526:$B$534</c:f>
              <c:strCache>
                <c:ptCount val="9"/>
                <c:pt idx="0">
                  <c:v>Ja esmu izvēlēts/-a dopinga kontroles veikšanai, man ir jāveic šī pārbaude, pat ja tā prasa vairākas stundas</c:v>
                </c:pt>
                <c:pt idx="1">
                  <c:v>Preparāti, kurus var nopirkt aptiekā, var saturēt dopingu </c:v>
                </c:pt>
                <c:pt idx="2">
                  <c:v>Atteikšanās piedalīties dopinga kontrolē var novest pie diskvalifikācijas uz ilgāku laiku</c:v>
                </c:pt>
                <c:pt idx="3">
                  <c:v>Pārtikas piedevu un uztura bagātinātāju sastāvā var būt sportā aizliegtās vielas (dopings)</c:v>
                </c:pt>
                <c:pt idx="4">
                  <c:v>Pat ja es nepiekrītu dopinga kontroles veikšanai, man vienmēr ir jāparaksta dopinga kontroles veidlapa (anketa)</c:v>
                </c:pt>
                <c:pt idx="5">
                  <c:v>Ja dopinga kontrole tiek veikta sacensību laikā, tad tikai godalgoto vietu ieguvēji var tikt uzaicināti veikt dopinga kontroli</c:v>
                </c:pt>
                <c:pt idx="6">
                  <c:v>Ja aizliegtas vielas vai metodes esmu lietojis/ -usi neapzināti, tad es nevaru tikt sodīts/ -a</c:v>
                </c:pt>
                <c:pt idx="7">
                  <c:v>Recepšu medikamentus drīkst lietot vienmēr</c:v>
                </c:pt>
                <c:pt idx="8">
                  <c:v>Ja es pirms dopinga kontroles atzīstos dopinga lietošanā, tad es nevaru tikt sodīts/ -a</c:v>
                </c:pt>
              </c:strCache>
            </c:strRef>
          </c:cat>
          <c:val>
            <c:numRef>
              <c:f>Dati!$D$526:$D$534</c:f>
              <c:numCache>
                <c:formatCode>0</c:formatCode>
                <c:ptCount val="9"/>
                <c:pt idx="0">
                  <c:v>2.112676056338028</c:v>
                </c:pt>
                <c:pt idx="1">
                  <c:v>3.5211267605633805</c:v>
                </c:pt>
                <c:pt idx="2">
                  <c:v>2.112676056338028</c:v>
                </c:pt>
                <c:pt idx="3">
                  <c:v>9.1549295774647881</c:v>
                </c:pt>
                <c:pt idx="4">
                  <c:v>20.422535211267604</c:v>
                </c:pt>
                <c:pt idx="5">
                  <c:v>88.028169014084511</c:v>
                </c:pt>
                <c:pt idx="6">
                  <c:v>84.507042253521121</c:v>
                </c:pt>
                <c:pt idx="7">
                  <c:v>71.83098591549296</c:v>
                </c:pt>
                <c:pt idx="8">
                  <c:v>90.845070422535215</c:v>
                </c:pt>
              </c:numCache>
            </c:numRef>
          </c:val>
          <c:extLst>
            <c:ext xmlns:c16="http://schemas.microsoft.com/office/drawing/2014/chart" uri="{C3380CC4-5D6E-409C-BE32-E72D297353CC}">
              <c16:uniqueId val="{00000001-4FDB-49F2-A044-7EA996276D01}"/>
            </c:ext>
          </c:extLst>
        </c:ser>
        <c:ser>
          <c:idx val="2"/>
          <c:order val="2"/>
          <c:tx>
            <c:strRef>
              <c:f>Dati!$E$525</c:f>
              <c:strCache>
                <c:ptCount val="1"/>
                <c:pt idx="0">
                  <c:v>Ir patiess</c:v>
                </c:pt>
              </c:strCache>
            </c:strRef>
          </c:tx>
          <c:spPr>
            <a:solidFill>
              <a:srgbClr val="ED6A5A"/>
            </a:solidFill>
          </c:spPr>
          <c:invertIfNegative val="0"/>
          <c:dLbls>
            <c:dLbl>
              <c:idx val="7"/>
              <c:layout>
                <c:manualLayout>
                  <c:x val="2.0905923344947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EE5-4861-AC7C-886F0C4C13EE}"/>
                </c:ext>
              </c:extLst>
            </c:dLbl>
            <c:dLbl>
              <c:idx val="8"/>
              <c:layout>
                <c:manualLayout>
                  <c:x val="1.3937282229965157E-2"/>
                  <c:y val="2.97619047619058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E5-4861-AC7C-886F0C4C13EE}"/>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Dati!$B$526:$B$534</c:f>
              <c:strCache>
                <c:ptCount val="9"/>
                <c:pt idx="0">
                  <c:v>Ja esmu izvēlēts/-a dopinga kontroles veikšanai, man ir jāveic šī pārbaude, pat ja tā prasa vairākas stundas</c:v>
                </c:pt>
                <c:pt idx="1">
                  <c:v>Preparāti, kurus var nopirkt aptiekā, var saturēt dopingu </c:v>
                </c:pt>
                <c:pt idx="2">
                  <c:v>Atteikšanās piedalīties dopinga kontrolē var novest pie diskvalifikācijas uz ilgāku laiku</c:v>
                </c:pt>
                <c:pt idx="3">
                  <c:v>Pārtikas piedevu un uztura bagātinātāju sastāvā var būt sportā aizliegtās vielas (dopings)</c:v>
                </c:pt>
                <c:pt idx="4">
                  <c:v>Pat ja es nepiekrītu dopinga kontroles veikšanai, man vienmēr ir jāparaksta dopinga kontroles veidlapa (anketa)</c:v>
                </c:pt>
                <c:pt idx="5">
                  <c:v>Ja dopinga kontrole tiek veikta sacensību laikā, tad tikai godalgoto vietu ieguvēji var tikt uzaicināti veikt dopinga kontroli</c:v>
                </c:pt>
                <c:pt idx="6">
                  <c:v>Ja aizliegtas vielas vai metodes esmu lietojis/ -usi neapzināti, tad es nevaru tikt sodīts/ -a</c:v>
                </c:pt>
                <c:pt idx="7">
                  <c:v>Recepšu medikamentus drīkst lietot vienmēr</c:v>
                </c:pt>
                <c:pt idx="8">
                  <c:v>Ja es pirms dopinga kontroles atzīstos dopinga lietošanā, tad es nevaru tikt sodīts/ -a</c:v>
                </c:pt>
              </c:strCache>
            </c:strRef>
          </c:cat>
          <c:val>
            <c:numRef>
              <c:f>Dati!$E$526:$E$534</c:f>
              <c:numCache>
                <c:formatCode>0</c:formatCode>
                <c:ptCount val="9"/>
                <c:pt idx="0">
                  <c:v>96.478873239436624</c:v>
                </c:pt>
                <c:pt idx="1">
                  <c:v>95.070422535211264</c:v>
                </c:pt>
                <c:pt idx="2">
                  <c:v>93.661971830985919</c:v>
                </c:pt>
                <c:pt idx="3">
                  <c:v>85.211267605633807</c:v>
                </c:pt>
                <c:pt idx="4">
                  <c:v>35.2112676056338</c:v>
                </c:pt>
                <c:pt idx="5">
                  <c:v>10.56338028169014</c:v>
                </c:pt>
                <c:pt idx="6">
                  <c:v>9.8591549295774641</c:v>
                </c:pt>
                <c:pt idx="7">
                  <c:v>6.3380281690140849</c:v>
                </c:pt>
                <c:pt idx="8">
                  <c:v>2.816901408450704</c:v>
                </c:pt>
              </c:numCache>
            </c:numRef>
          </c:val>
          <c:extLst>
            <c:ext xmlns:c16="http://schemas.microsoft.com/office/drawing/2014/chart" uri="{C3380CC4-5D6E-409C-BE32-E72D297353CC}">
              <c16:uniqueId val="{00000002-4FDB-49F2-A044-7EA996276D01}"/>
            </c:ext>
          </c:extLst>
        </c:ser>
        <c:ser>
          <c:idx val="3"/>
          <c:order val="3"/>
          <c:tx>
            <c:strRef>
              <c:f>Dati!$F$525</c:f>
              <c:strCache>
                <c:ptCount val="1"/>
                <c:pt idx="0">
                  <c:v>.</c:v>
                </c:pt>
              </c:strCache>
            </c:strRef>
          </c:tx>
          <c:spPr>
            <a:noFill/>
          </c:spPr>
          <c:invertIfNegative val="0"/>
          <c:dLbls>
            <c:delete val="1"/>
          </c:dLbls>
          <c:cat>
            <c:strRef>
              <c:f>Dati!$B$526:$B$534</c:f>
              <c:strCache>
                <c:ptCount val="9"/>
                <c:pt idx="0">
                  <c:v>Ja esmu izvēlēts/-a dopinga kontroles veikšanai, man ir jāveic šī pārbaude, pat ja tā prasa vairākas stundas</c:v>
                </c:pt>
                <c:pt idx="1">
                  <c:v>Preparāti, kurus var nopirkt aptiekā, var saturēt dopingu </c:v>
                </c:pt>
                <c:pt idx="2">
                  <c:v>Atteikšanās piedalīties dopinga kontrolē var novest pie diskvalifikācijas uz ilgāku laiku</c:v>
                </c:pt>
                <c:pt idx="3">
                  <c:v>Pārtikas piedevu un uztura bagātinātāju sastāvā var būt sportā aizliegtās vielas (dopings)</c:v>
                </c:pt>
                <c:pt idx="4">
                  <c:v>Pat ja es nepiekrītu dopinga kontroles veikšanai, man vienmēr ir jāparaksta dopinga kontroles veidlapa (anketa)</c:v>
                </c:pt>
                <c:pt idx="5">
                  <c:v>Ja dopinga kontrole tiek veikta sacensību laikā, tad tikai godalgoto vietu ieguvēji var tikt uzaicināti veikt dopinga kontroli</c:v>
                </c:pt>
                <c:pt idx="6">
                  <c:v>Ja aizliegtas vielas vai metodes esmu lietojis/ -usi neapzināti, tad es nevaru tikt sodīts/ -a</c:v>
                </c:pt>
                <c:pt idx="7">
                  <c:v>Recepšu medikamentus drīkst lietot vienmēr</c:v>
                </c:pt>
                <c:pt idx="8">
                  <c:v>Ja es pirms dopinga kontroles atzīstos dopinga lietošanā, tad es nevaru tikt sodīts/ -a</c:v>
                </c:pt>
              </c:strCache>
            </c:strRef>
          </c:cat>
          <c:val>
            <c:numRef>
              <c:f>Dati!$F$526:$F$534</c:f>
              <c:numCache>
                <c:formatCode>0</c:formatCode>
                <c:ptCount val="9"/>
                <c:pt idx="0">
                  <c:v>15</c:v>
                </c:pt>
                <c:pt idx="1">
                  <c:v>16.408450704225359</c:v>
                </c:pt>
                <c:pt idx="2">
                  <c:v>17.816901408450704</c:v>
                </c:pt>
                <c:pt idx="3">
                  <c:v>26.267605633802816</c:v>
                </c:pt>
                <c:pt idx="4">
                  <c:v>76.267605633802816</c:v>
                </c:pt>
                <c:pt idx="5">
                  <c:v>100.91549295774648</c:v>
                </c:pt>
                <c:pt idx="6">
                  <c:v>101.61971830985917</c:v>
                </c:pt>
                <c:pt idx="7">
                  <c:v>105.14084507042254</c:v>
                </c:pt>
                <c:pt idx="8">
                  <c:v>108.66197183098592</c:v>
                </c:pt>
              </c:numCache>
            </c:numRef>
          </c:val>
          <c:extLst>
            <c:ext xmlns:c16="http://schemas.microsoft.com/office/drawing/2014/chart" uri="{C3380CC4-5D6E-409C-BE32-E72D297353CC}">
              <c16:uniqueId val="{00000003-4FDB-49F2-A044-7EA996276D01}"/>
            </c:ext>
          </c:extLst>
        </c:ser>
        <c:ser>
          <c:idx val="4"/>
          <c:order val="4"/>
          <c:tx>
            <c:strRef>
              <c:f>Dati!$G$525</c:f>
              <c:strCache>
                <c:ptCount val="1"/>
                <c:pt idx="0">
                  <c:v>Nezinu</c:v>
                </c:pt>
              </c:strCache>
            </c:strRef>
          </c:tx>
          <c:spPr>
            <a:solidFill>
              <a:sysClr val="window" lastClr="FFFFFF">
                <a:lumMod val="75000"/>
              </a:sysClr>
            </a:solidFill>
          </c:spPr>
          <c:invertIfNegative val="0"/>
          <c:dLbls>
            <c:dLbl>
              <c:idx val="0"/>
              <c:layout>
                <c:manualLayout>
                  <c:x val="1.62601626016260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E5-4861-AC7C-886F0C4C13EE}"/>
                </c:ext>
              </c:extLst>
            </c:dLbl>
            <c:dLbl>
              <c:idx val="1"/>
              <c:layout>
                <c:manualLayout>
                  <c:x val="1.3937282229965157E-2"/>
                  <c:y val="2.72814308743285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E5-4861-AC7C-886F0C4C13EE}"/>
                </c:ext>
              </c:extLst>
            </c:dLbl>
            <c:dLbl>
              <c:idx val="2"/>
              <c:layout>
                <c:manualLayout>
                  <c:x val="2.09059233449477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E5-4861-AC7C-886F0C4C13EE}"/>
                </c:ext>
              </c:extLst>
            </c:dLbl>
            <c:dLbl>
              <c:idx val="3"/>
              <c:layout>
                <c:manualLayout>
                  <c:x val="2.0905923344947563E-2"/>
                  <c:y val="5.45628617486571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E5-4861-AC7C-886F0C4C13EE}"/>
                </c:ext>
              </c:extLst>
            </c:dLbl>
            <c:dLbl>
              <c:idx val="5"/>
              <c:layout>
                <c:manualLayout>
                  <c:x val="1.39372822299651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E5-4861-AC7C-886F0C4C13EE}"/>
                </c:ext>
              </c:extLst>
            </c:dLbl>
            <c:dLbl>
              <c:idx val="6"/>
              <c:layout>
                <c:manualLayout>
                  <c:x val="2.0905923344947563E-2"/>
                  <c:y val="1.091257234973142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E5-4861-AC7C-886F0C4C13EE}"/>
                </c:ext>
              </c:extLst>
            </c:dLbl>
            <c:dLbl>
              <c:idx val="8"/>
              <c:layout>
                <c:manualLayout>
                  <c:x val="2.32288037166085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E5-4861-AC7C-886F0C4C13EE}"/>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Dati!$B$526:$B$534</c:f>
              <c:strCache>
                <c:ptCount val="9"/>
                <c:pt idx="0">
                  <c:v>Ja esmu izvēlēts/-a dopinga kontroles veikšanai, man ir jāveic šī pārbaude, pat ja tā prasa vairākas stundas</c:v>
                </c:pt>
                <c:pt idx="1">
                  <c:v>Preparāti, kurus var nopirkt aptiekā, var saturēt dopingu </c:v>
                </c:pt>
                <c:pt idx="2">
                  <c:v>Atteikšanās piedalīties dopinga kontrolē var novest pie diskvalifikācijas uz ilgāku laiku</c:v>
                </c:pt>
                <c:pt idx="3">
                  <c:v>Pārtikas piedevu un uztura bagātinātāju sastāvā var būt sportā aizliegtās vielas (dopings)</c:v>
                </c:pt>
                <c:pt idx="4">
                  <c:v>Pat ja es nepiekrītu dopinga kontroles veikšanai, man vienmēr ir jāparaksta dopinga kontroles veidlapa (anketa)</c:v>
                </c:pt>
                <c:pt idx="5">
                  <c:v>Ja dopinga kontrole tiek veikta sacensību laikā, tad tikai godalgoto vietu ieguvēji var tikt uzaicināti veikt dopinga kontroli</c:v>
                </c:pt>
                <c:pt idx="6">
                  <c:v>Ja aizliegtas vielas vai metodes esmu lietojis/ -usi neapzināti, tad es nevaru tikt sodīts/ -a</c:v>
                </c:pt>
                <c:pt idx="7">
                  <c:v>Recepšu medikamentus drīkst lietot vienmēr</c:v>
                </c:pt>
                <c:pt idx="8">
                  <c:v>Ja es pirms dopinga kontroles atzīstos dopinga lietošanā, tad es nevaru tikt sodīts/ -a</c:v>
                </c:pt>
              </c:strCache>
            </c:strRef>
          </c:cat>
          <c:val>
            <c:numRef>
              <c:f>Dati!$G$526:$G$534</c:f>
              <c:numCache>
                <c:formatCode>0</c:formatCode>
                <c:ptCount val="9"/>
                <c:pt idx="0">
                  <c:v>1.408450704225352</c:v>
                </c:pt>
                <c:pt idx="1">
                  <c:v>1.408450704225352</c:v>
                </c:pt>
                <c:pt idx="2">
                  <c:v>4.225352112676056</c:v>
                </c:pt>
                <c:pt idx="3">
                  <c:v>5.6338028169014081</c:v>
                </c:pt>
                <c:pt idx="4">
                  <c:v>44.366197183098592</c:v>
                </c:pt>
                <c:pt idx="5">
                  <c:v>1.408450704225352</c:v>
                </c:pt>
                <c:pt idx="6">
                  <c:v>5.6338028169014081</c:v>
                </c:pt>
                <c:pt idx="7">
                  <c:v>21.830985915492956</c:v>
                </c:pt>
                <c:pt idx="8">
                  <c:v>6.3380281690140849</c:v>
                </c:pt>
              </c:numCache>
            </c:numRef>
          </c:val>
          <c:extLst>
            <c:ext xmlns:c16="http://schemas.microsoft.com/office/drawing/2014/chart" uri="{C3380CC4-5D6E-409C-BE32-E72D297353CC}">
              <c16:uniqueId val="{00000004-4FDB-49F2-A044-7EA996276D01}"/>
            </c:ext>
          </c:extLst>
        </c:ser>
        <c:dLbls>
          <c:showLegendKey val="0"/>
          <c:showVal val="1"/>
          <c:showCatName val="0"/>
          <c:showSerName val="0"/>
          <c:showPercent val="0"/>
          <c:showBubbleSize val="0"/>
        </c:dLbls>
        <c:gapWidth val="30"/>
        <c:overlap val="100"/>
        <c:axId val="476897336"/>
        <c:axId val="476895768"/>
      </c:barChart>
      <c:catAx>
        <c:axId val="47689733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76895768"/>
        <c:crossesAt val="97.8"/>
        <c:auto val="1"/>
        <c:lblAlgn val="ctr"/>
        <c:lblOffset val="100"/>
        <c:tickLblSkip val="1"/>
        <c:tickMarkSkip val="1"/>
        <c:noMultiLvlLbl val="0"/>
      </c:catAx>
      <c:valAx>
        <c:axId val="476895768"/>
        <c:scaling>
          <c:orientation val="minMax"/>
        </c:scaling>
        <c:delete val="1"/>
        <c:axPos val="t"/>
        <c:numFmt formatCode="0" sourceLinked="1"/>
        <c:majorTickMark val="out"/>
        <c:minorTickMark val="none"/>
        <c:tickLblPos val="nextTo"/>
        <c:crossAx val="476897336"/>
        <c:crosses val="autoZero"/>
        <c:crossBetween val="between"/>
      </c:valAx>
      <c:spPr>
        <a:noFill/>
        <a:ln w="3175">
          <a:noFill/>
          <a:prstDash val="solid"/>
        </a:ln>
      </c:spPr>
    </c:plotArea>
    <c:legend>
      <c:legendPos val="t"/>
      <c:legendEntry>
        <c:idx val="0"/>
        <c:delete val="1"/>
      </c:legendEntry>
      <c:legendEntry>
        <c:idx val="3"/>
        <c:delete val="1"/>
      </c:legendEntry>
      <c:layout>
        <c:manualLayout>
          <c:xMode val="edge"/>
          <c:yMode val="edge"/>
          <c:x val="0.48860378865685267"/>
          <c:y val="1.5755222378024693E-3"/>
          <c:w val="0.51139621134314739"/>
          <c:h val="7.3198552883592241E-2"/>
        </c:manualLayout>
      </c:layout>
      <c:overlay val="0"/>
      <c:txPr>
        <a:bodyPr/>
        <a:lstStyle/>
        <a:p>
          <a:pPr>
            <a:defRPr sz="12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106953297504479"/>
          <c:y val="2.2656167979002623E-2"/>
          <c:w val="0.63893046702495526"/>
          <c:h val="0.95468766404199479"/>
        </c:manualLayout>
      </c:layout>
      <c:barChart>
        <c:barDir val="bar"/>
        <c:grouping val="clustered"/>
        <c:varyColors val="0"/>
        <c:ser>
          <c:idx val="0"/>
          <c:order val="0"/>
          <c:spPr>
            <a:solidFill>
              <a:srgbClr val="5CA4A9"/>
            </a:solidFill>
          </c:spPr>
          <c:invertIfNegative val="0"/>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Dati!$B$26:$B$40</c:f>
              <c:strCache>
                <c:ptCount val="15"/>
                <c:pt idx="0">
                  <c:v>Vieglatlētika</c:v>
                </c:pt>
                <c:pt idx="1">
                  <c:v>Kamaniņas</c:v>
                </c:pt>
                <c:pt idx="2">
                  <c:v>Bobslejs</c:v>
                </c:pt>
                <c:pt idx="3">
                  <c:v>Slēpošana</c:v>
                </c:pt>
                <c:pt idx="4">
                  <c:v>Šosejas un kalnu riteņbraukšana</c:v>
                </c:pt>
                <c:pt idx="5">
                  <c:v>Biatlons</c:v>
                </c:pt>
                <c:pt idx="6">
                  <c:v>Basketbols</c:v>
                </c:pt>
                <c:pt idx="7">
                  <c:v>Peldēšana</c:v>
                </c:pt>
                <c:pt idx="8">
                  <c:v>Paukošana</c:v>
                </c:pt>
                <c:pt idx="9">
                  <c:v>Volejbols</c:v>
                </c:pt>
                <c:pt idx="10">
                  <c:v>Airēšana</c:v>
                </c:pt>
                <c:pt idx="11">
                  <c:v>BMX</c:v>
                </c:pt>
                <c:pt idx="12">
                  <c:v>Kanoe</c:v>
                </c:pt>
                <c:pt idx="13">
                  <c:v>Šaušana</c:v>
                </c:pt>
                <c:pt idx="14">
                  <c:v>Paralimpiskais sports</c:v>
                </c:pt>
              </c:strCache>
            </c:strRef>
          </c:cat>
          <c:val>
            <c:numRef>
              <c:f>Dati!$C$26:$C$40</c:f>
              <c:numCache>
                <c:formatCode>0</c:formatCode>
                <c:ptCount val="15"/>
                <c:pt idx="0">
                  <c:v>21.830985915492956</c:v>
                </c:pt>
                <c:pt idx="1">
                  <c:v>7.746478873239437</c:v>
                </c:pt>
                <c:pt idx="2">
                  <c:v>7.042253521126761</c:v>
                </c:pt>
                <c:pt idx="3">
                  <c:v>6.3380281690140849</c:v>
                </c:pt>
                <c:pt idx="4">
                  <c:v>6.3380281690140849</c:v>
                </c:pt>
                <c:pt idx="5">
                  <c:v>5.6338028169014081</c:v>
                </c:pt>
                <c:pt idx="6">
                  <c:v>4.929577464788732</c:v>
                </c:pt>
                <c:pt idx="7">
                  <c:v>4.225352112676056</c:v>
                </c:pt>
                <c:pt idx="8">
                  <c:v>3.5211267605633805</c:v>
                </c:pt>
                <c:pt idx="9">
                  <c:v>3.5211267605633805</c:v>
                </c:pt>
                <c:pt idx="10">
                  <c:v>2.816901408450704</c:v>
                </c:pt>
                <c:pt idx="11">
                  <c:v>2.816901408450704</c:v>
                </c:pt>
                <c:pt idx="12">
                  <c:v>2.816901408450704</c:v>
                </c:pt>
                <c:pt idx="13">
                  <c:v>2.816901408450704</c:v>
                </c:pt>
                <c:pt idx="14">
                  <c:v>2.112676056338028</c:v>
                </c:pt>
              </c:numCache>
            </c:numRef>
          </c:val>
          <c:extLst>
            <c:ext xmlns:c16="http://schemas.microsoft.com/office/drawing/2014/chart" uri="{C3380CC4-5D6E-409C-BE32-E72D297353CC}">
              <c16:uniqueId val="{00000005-B3B0-484A-95BC-C985C137C0B1}"/>
            </c:ext>
          </c:extLst>
        </c:ser>
        <c:dLbls>
          <c:dLblPos val="outEnd"/>
          <c:showLegendKey val="0"/>
          <c:showVal val="1"/>
          <c:showCatName val="0"/>
          <c:showSerName val="0"/>
          <c:showPercent val="0"/>
          <c:showBubbleSize val="0"/>
        </c:dLbls>
        <c:gapWidth val="10"/>
        <c:axId val="259388608"/>
        <c:axId val="337839768"/>
      </c:barChart>
      <c:catAx>
        <c:axId val="259388608"/>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337839768"/>
        <c:crosses val="autoZero"/>
        <c:auto val="1"/>
        <c:lblAlgn val="ctr"/>
        <c:lblOffset val="100"/>
        <c:tickLblSkip val="1"/>
        <c:tickMarkSkip val="1"/>
        <c:noMultiLvlLbl val="0"/>
      </c:catAx>
      <c:valAx>
        <c:axId val="337839768"/>
        <c:scaling>
          <c:orientation val="minMax"/>
          <c:max val="50"/>
        </c:scaling>
        <c:delete val="1"/>
        <c:axPos val="t"/>
        <c:title>
          <c:tx>
            <c:rich>
              <a:bodyPr/>
              <a:lstStyle/>
              <a:p>
                <a:pPr>
                  <a:defRPr sz="1000"/>
                </a:pPr>
                <a:r>
                  <a:rPr lang="lv-LV" sz="1000"/>
                  <a:t>%</a:t>
                </a:r>
              </a:p>
            </c:rich>
          </c:tx>
          <c:layout>
            <c:manualLayout>
              <c:xMode val="edge"/>
              <c:yMode val="edge"/>
              <c:x val="0.74117194884552628"/>
              <c:y val="1.0944817826752945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25938860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539323967199708"/>
          <c:y val="0.15035235321612198"/>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50654305149872103"/>
          <c:y val="0.14762629335507288"/>
          <c:w val="0.49132193899864024"/>
          <c:h val="0.85008865751073381"/>
        </c:manualLayout>
      </c:layout>
      <c:barChart>
        <c:barDir val="bar"/>
        <c:grouping val="stacked"/>
        <c:varyColors val="0"/>
        <c:ser>
          <c:idx val="0"/>
          <c:order val="0"/>
          <c:tx>
            <c:strRef>
              <c:f>Dati!$C$387</c:f>
              <c:strCache>
                <c:ptCount val="1"/>
                <c:pt idx="0">
                  <c:v>.</c:v>
                </c:pt>
              </c:strCache>
            </c:strRef>
          </c:tx>
          <c:spPr>
            <a:noFill/>
          </c:spPr>
          <c:invertIfNegative val="0"/>
          <c:dLbls>
            <c:delete val="1"/>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Dati!$C$388:$C$392</c:f>
              <c:numCache>
                <c:formatCode>0</c:formatCode>
                <c:ptCount val="5"/>
                <c:pt idx="0">
                  <c:v>9.816901408450704</c:v>
                </c:pt>
                <c:pt idx="1">
                  <c:v>9.816901408450704</c:v>
                </c:pt>
                <c:pt idx="2">
                  <c:v>7.704225352112676</c:v>
                </c:pt>
                <c:pt idx="3">
                  <c:v>7.704225352112676</c:v>
                </c:pt>
                <c:pt idx="4">
                  <c:v>7</c:v>
                </c:pt>
              </c:numCache>
            </c:numRef>
          </c:val>
          <c:extLst>
            <c:ext xmlns:c16="http://schemas.microsoft.com/office/drawing/2014/chart" uri="{C3380CC4-5D6E-409C-BE32-E72D297353CC}">
              <c16:uniqueId val="{0000000A-F181-4E7C-A799-8EACC490D349}"/>
            </c:ext>
          </c:extLst>
        </c:ser>
        <c:ser>
          <c:idx val="1"/>
          <c:order val="1"/>
          <c:tx>
            <c:strRef>
              <c:f>Dati!$D$387</c:f>
              <c:strCache>
                <c:ptCount val="1"/>
                <c:pt idx="0">
                  <c:v>Nemaz nav svarīgi</c:v>
                </c:pt>
              </c:strCache>
            </c:strRef>
          </c:tx>
          <c:spPr>
            <a:solidFill>
              <a:srgbClr val="5CA4A9"/>
            </a:solidFill>
          </c:spPr>
          <c:invertIfNegative val="0"/>
          <c:dLbls>
            <c:dLbl>
              <c:idx val="4"/>
              <c:spPr>
                <a:noFill/>
                <a:ln>
                  <a:noFill/>
                </a:ln>
                <a:effectLst/>
              </c:spPr>
              <c:txPr>
                <a:bodyPr/>
                <a:lstStyle/>
                <a:p>
                  <a:pPr>
                    <a:defRPr sz="1200">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35-48A7-8F7A-321AF2946A75}"/>
                </c:ext>
              </c:extLst>
            </c:dLbl>
            <c:spPr>
              <a:noFill/>
              <a:ln>
                <a:noFill/>
              </a:ln>
              <a:effectLst/>
            </c:spPr>
            <c:txPr>
              <a:bodyPr/>
              <a:lstStyle/>
              <a:p>
                <a:pPr>
                  <a:defRPr sz="1200">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Dati!$D$388:$D$392</c:f>
              <c:numCache>
                <c:formatCode>0</c:formatCode>
                <c:ptCount val="5"/>
                <c:pt idx="0">
                  <c:v>0.70422535211267601</c:v>
                </c:pt>
                <c:pt idx="1">
                  <c:v>1.408450704225352</c:v>
                </c:pt>
                <c:pt idx="2">
                  <c:v>0.70422535211267601</c:v>
                </c:pt>
                <c:pt idx="3">
                  <c:v>0.70422535211267601</c:v>
                </c:pt>
                <c:pt idx="4">
                  <c:v>4.225352112676056</c:v>
                </c:pt>
              </c:numCache>
            </c:numRef>
          </c:val>
          <c:extLst>
            <c:ext xmlns:c16="http://schemas.microsoft.com/office/drawing/2014/chart" uri="{C3380CC4-5D6E-409C-BE32-E72D297353CC}">
              <c16:uniqueId val="{0000000C-F181-4E7C-A799-8EACC490D349}"/>
            </c:ext>
          </c:extLst>
        </c:ser>
        <c:ser>
          <c:idx val="2"/>
          <c:order val="2"/>
          <c:tx>
            <c:strRef>
              <c:f>Dati!$E$387</c:f>
              <c:strCache>
                <c:ptCount val="1"/>
                <c:pt idx="0">
                  <c:v>Drīzāk nav svarīgi</c:v>
                </c:pt>
              </c:strCache>
            </c:strRef>
          </c:tx>
          <c:spPr>
            <a:solidFill>
              <a:srgbClr val="9BC1BC"/>
            </a:solidFill>
          </c:spPr>
          <c:invertIfNegative val="0"/>
          <c:dLbls>
            <c:spPr>
              <a:noFill/>
              <a:ln>
                <a:noFill/>
              </a:ln>
              <a:effectLst/>
            </c:spPr>
            <c:txPr>
              <a:bodyPr/>
              <a:lstStyle/>
              <a:p>
                <a:pPr>
                  <a:defRPr sz="1200">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Dati!$E$388:$E$392</c:f>
              <c:numCache>
                <c:formatCode>0</c:formatCode>
                <c:ptCount val="5"/>
                <c:pt idx="0">
                  <c:v>2.112676056338028</c:v>
                </c:pt>
                <c:pt idx="1">
                  <c:v>1.408450704225352</c:v>
                </c:pt>
                <c:pt idx="2">
                  <c:v>4.225352112676056</c:v>
                </c:pt>
                <c:pt idx="3">
                  <c:v>4.225352112676056</c:v>
                </c:pt>
                <c:pt idx="4">
                  <c:v>1.408450704225352</c:v>
                </c:pt>
              </c:numCache>
            </c:numRef>
          </c:val>
          <c:extLst>
            <c:ext xmlns:c16="http://schemas.microsoft.com/office/drawing/2014/chart" uri="{C3380CC4-5D6E-409C-BE32-E72D297353CC}">
              <c16:uniqueId val="{0000000E-F181-4E7C-A799-8EACC490D349}"/>
            </c:ext>
          </c:extLst>
        </c:ser>
        <c:ser>
          <c:idx val="3"/>
          <c:order val="3"/>
          <c:tx>
            <c:strRef>
              <c:f>Dati!$F$387</c:f>
              <c:strCache>
                <c:ptCount val="1"/>
                <c:pt idx="0">
                  <c:v>Drīzāk svarīgi</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Dati!$F$388:$F$392</c:f>
              <c:numCache>
                <c:formatCode>0</c:formatCode>
                <c:ptCount val="5"/>
                <c:pt idx="0">
                  <c:v>26.056338028169016</c:v>
                </c:pt>
                <c:pt idx="1">
                  <c:v>34.507042253521128</c:v>
                </c:pt>
                <c:pt idx="2">
                  <c:v>35.91549295774648</c:v>
                </c:pt>
                <c:pt idx="3">
                  <c:v>42.95774647887324</c:v>
                </c:pt>
                <c:pt idx="4">
                  <c:v>31.690140845070424</c:v>
                </c:pt>
              </c:numCache>
            </c:numRef>
          </c:val>
          <c:extLst>
            <c:ext xmlns:c16="http://schemas.microsoft.com/office/drawing/2014/chart" uri="{C3380CC4-5D6E-409C-BE32-E72D297353CC}">
              <c16:uniqueId val="{00000010-F181-4E7C-A799-8EACC490D349}"/>
            </c:ext>
          </c:extLst>
        </c:ser>
        <c:ser>
          <c:idx val="4"/>
          <c:order val="4"/>
          <c:tx>
            <c:strRef>
              <c:f>Dati!$G$387</c:f>
              <c:strCache>
                <c:ptCount val="1"/>
                <c:pt idx="0">
                  <c:v>Ļoti svarīgi</c:v>
                </c:pt>
              </c:strCache>
            </c:strRef>
          </c:tx>
          <c:spPr>
            <a:solidFill>
              <a:srgbClr val="ED6A5A"/>
            </a:solidFill>
          </c:spPr>
          <c:invertIfNegative val="0"/>
          <c:dLbls>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Dati!$G$388:$G$392</c:f>
              <c:numCache>
                <c:formatCode>0</c:formatCode>
                <c:ptCount val="5"/>
                <c:pt idx="0">
                  <c:v>63.380281690140848</c:v>
                </c:pt>
                <c:pt idx="1">
                  <c:v>52.816901408450704</c:v>
                </c:pt>
                <c:pt idx="2">
                  <c:v>46.478873239436616</c:v>
                </c:pt>
                <c:pt idx="3">
                  <c:v>38.732394366197184</c:v>
                </c:pt>
                <c:pt idx="4">
                  <c:v>45.070422535211264</c:v>
                </c:pt>
              </c:numCache>
            </c:numRef>
          </c:val>
          <c:extLst>
            <c:ext xmlns:c16="http://schemas.microsoft.com/office/drawing/2014/chart" uri="{C3380CC4-5D6E-409C-BE32-E72D297353CC}">
              <c16:uniqueId val="{00000012-F181-4E7C-A799-8EACC490D349}"/>
            </c:ext>
          </c:extLst>
        </c:ser>
        <c:ser>
          <c:idx val="5"/>
          <c:order val="5"/>
          <c:tx>
            <c:strRef>
              <c:f>Dati!$H$387</c:f>
              <c:strCache>
                <c:ptCount val="1"/>
                <c:pt idx="0">
                  <c:v>.</c:v>
                </c:pt>
              </c:strCache>
            </c:strRef>
          </c:tx>
          <c:spPr>
            <a:noFill/>
          </c:spPr>
          <c:invertIfNegative val="0"/>
          <c:dLbls>
            <c:delete val="1"/>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Dati!$H$388:$H$392</c:f>
              <c:numCache>
                <c:formatCode>0</c:formatCode>
                <c:ptCount val="5"/>
                <c:pt idx="0">
                  <c:v>6.9999999999999929</c:v>
                </c:pt>
                <c:pt idx="1">
                  <c:v>9.1126760563380245</c:v>
                </c:pt>
                <c:pt idx="2">
                  <c:v>14.04225352112676</c:v>
                </c:pt>
                <c:pt idx="3">
                  <c:v>14.746478873239433</c:v>
                </c:pt>
                <c:pt idx="4">
                  <c:v>19.676056338028168</c:v>
                </c:pt>
              </c:numCache>
            </c:numRef>
          </c:val>
          <c:extLst>
            <c:ext xmlns:c16="http://schemas.microsoft.com/office/drawing/2014/chart" uri="{C3380CC4-5D6E-409C-BE32-E72D297353CC}">
              <c16:uniqueId val="{00000014-F181-4E7C-A799-8EACC490D349}"/>
            </c:ext>
          </c:extLst>
        </c:ser>
        <c:ser>
          <c:idx val="6"/>
          <c:order val="6"/>
          <c:tx>
            <c:strRef>
              <c:f>Dati!$I$387</c:f>
              <c:strCache>
                <c:ptCount val="1"/>
                <c:pt idx="0">
                  <c:v>Ne svarīgi, ne nesvarīgi</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Dati!$I$388:$I$392</c:f>
              <c:numCache>
                <c:formatCode>0</c:formatCode>
                <c:ptCount val="5"/>
                <c:pt idx="0">
                  <c:v>5.6338028169014081</c:v>
                </c:pt>
                <c:pt idx="1">
                  <c:v>9.1549295774647881</c:v>
                </c:pt>
                <c:pt idx="2">
                  <c:v>9.8591549295774641</c:v>
                </c:pt>
                <c:pt idx="3">
                  <c:v>9.8591549295774641</c:v>
                </c:pt>
                <c:pt idx="4">
                  <c:v>7.746478873239437</c:v>
                </c:pt>
              </c:numCache>
            </c:numRef>
          </c:val>
          <c:extLst>
            <c:ext xmlns:c16="http://schemas.microsoft.com/office/drawing/2014/chart" uri="{C3380CC4-5D6E-409C-BE32-E72D297353CC}">
              <c16:uniqueId val="{00000016-F181-4E7C-A799-8EACC490D349}"/>
            </c:ext>
          </c:extLst>
        </c:ser>
        <c:ser>
          <c:idx val="7"/>
          <c:order val="7"/>
          <c:tx>
            <c:strRef>
              <c:f>Dati!$J$387</c:f>
              <c:strCache>
                <c:ptCount val="1"/>
                <c:pt idx="0">
                  <c:v>.</c:v>
                </c:pt>
              </c:strCache>
            </c:strRef>
          </c:tx>
          <c:spPr>
            <a:noFill/>
          </c:spPr>
          <c:invertIfNegative val="0"/>
          <c:dLbls>
            <c:delete val="1"/>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Dati!$J$388:$J$392</c:f>
              <c:numCache>
                <c:formatCode>0</c:formatCode>
                <c:ptCount val="5"/>
                <c:pt idx="0">
                  <c:v>11.225352112676056</c:v>
                </c:pt>
                <c:pt idx="1">
                  <c:v>7.704225352112676</c:v>
                </c:pt>
                <c:pt idx="2">
                  <c:v>7</c:v>
                </c:pt>
                <c:pt idx="3">
                  <c:v>7</c:v>
                </c:pt>
                <c:pt idx="4">
                  <c:v>9.112676056338028</c:v>
                </c:pt>
              </c:numCache>
            </c:numRef>
          </c:val>
          <c:extLst>
            <c:ext xmlns:c16="http://schemas.microsoft.com/office/drawing/2014/chart" uri="{C3380CC4-5D6E-409C-BE32-E72D297353CC}">
              <c16:uniqueId val="{00000018-F181-4E7C-A799-8EACC490D349}"/>
            </c:ext>
          </c:extLst>
        </c:ser>
        <c:ser>
          <c:idx val="8"/>
          <c:order val="8"/>
          <c:tx>
            <c:strRef>
              <c:f>Dati!$K$387</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35-48A7-8F7A-321AF2946A75}"/>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35-48A7-8F7A-321AF2946A75}"/>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35-48A7-8F7A-321AF2946A75}"/>
                </c:ext>
              </c:extLst>
            </c:dLbl>
            <c:spPr>
              <a:noFill/>
              <a:ln>
                <a:noFill/>
              </a:ln>
              <a:effectLst/>
            </c:spPr>
            <c:txPr>
              <a:bodyPr wrap="square" lIns="38100" tIns="19050" rIns="38100" bIns="19050" anchor="ctr">
                <a:spAutoFit/>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Dati!$B$388:$B$392</c:f>
              <c:strCache>
                <c:ptCount val="5"/>
                <c:pt idx="0">
                  <c:v>Labāka medicīniskā atbalsta piedāvāšana sportistiem</c:v>
                </c:pt>
                <c:pt idx="1">
                  <c:v>Treneru un sportistu atbalsta personāla zināšanu līmeņa paaugstināšana par antidopinga noteikumiem un dopinga kontroles procedūrām </c:v>
                </c:pt>
                <c:pt idx="2">
                  <c:v>Stingrāku sankciju piemērošana dopinga lietošanā pieķertiem sportistiem</c:v>
                </c:pt>
                <c:pt idx="3">
                  <c:v>Daudzu ārpus sacensību pārbaužu veikšana</c:v>
                </c:pt>
                <c:pt idx="4">
                  <c:v>Starptautiskās politikas cīņai ar dopingu sportā uzlabošana</c:v>
                </c:pt>
              </c:strCache>
            </c:strRef>
          </c:cat>
          <c:val>
            <c:numRef>
              <c:f>Dati!$K$388:$K$392</c:f>
              <c:numCache>
                <c:formatCode>0</c:formatCode>
                <c:ptCount val="5"/>
                <c:pt idx="0">
                  <c:v>2.112676056338028</c:v>
                </c:pt>
                <c:pt idx="1">
                  <c:v>0.70422535211267601</c:v>
                </c:pt>
                <c:pt idx="2">
                  <c:v>2.816901408450704</c:v>
                </c:pt>
                <c:pt idx="3">
                  <c:v>3.5211267605633805</c:v>
                </c:pt>
                <c:pt idx="4">
                  <c:v>9.8591549295774641</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6896552"/>
        <c:axId val="476890280"/>
      </c:barChart>
      <c:catAx>
        <c:axId val="4768965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76890280"/>
        <c:crossesAt val="12.629999999999999"/>
        <c:auto val="1"/>
        <c:lblAlgn val="ctr"/>
        <c:lblOffset val="100"/>
        <c:tickLblSkip val="1"/>
        <c:tickMarkSkip val="1"/>
        <c:noMultiLvlLbl val="0"/>
      </c:catAx>
      <c:valAx>
        <c:axId val="476890280"/>
        <c:scaling>
          <c:orientation val="minMax"/>
          <c:max val="145"/>
          <c:min val="0"/>
        </c:scaling>
        <c:delete val="1"/>
        <c:axPos val="t"/>
        <c:numFmt formatCode="0" sourceLinked="1"/>
        <c:majorTickMark val="out"/>
        <c:minorTickMark val="none"/>
        <c:tickLblPos val="nextTo"/>
        <c:crossAx val="476896552"/>
        <c:crosses val="autoZero"/>
        <c:crossBetween val="between"/>
      </c:valAx>
      <c:spPr>
        <a:noFill/>
        <a:ln w="3175">
          <a:noFill/>
          <a:prstDash val="solid"/>
        </a:ln>
      </c:spPr>
    </c:plotArea>
    <c:legend>
      <c:legendPos val="t"/>
      <c:legendEntry>
        <c:idx val="0"/>
        <c:delete val="1"/>
      </c:legendEntry>
      <c:legendEntry>
        <c:idx val="5"/>
        <c:delete val="1"/>
      </c:legendEntry>
      <c:legendEntry>
        <c:idx val="7"/>
        <c:delete val="1"/>
      </c:legendEntry>
      <c:layout>
        <c:manualLayout>
          <c:xMode val="edge"/>
          <c:yMode val="edge"/>
          <c:x val="0.21876224279173659"/>
          <c:y val="1.5755222378024693E-3"/>
          <c:w val="0.78123775720826338"/>
          <c:h val="0.16782452526137775"/>
        </c:manualLayout>
      </c:layout>
      <c:overlay val="0"/>
      <c:txPr>
        <a:bodyPr/>
        <a:lstStyle/>
        <a:p>
          <a:pPr>
            <a:defRPr sz="1200" b="0">
              <a:latin typeface="Arial Narrow" panose="020B0606020202030204" pitchFamily="34" charset="0"/>
            </a:defRPr>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806495492411276"/>
          <c:y val="0.23764040364519654"/>
          <c:w val="0.39951946214695444"/>
          <c:h val="0.68404349508368745"/>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BCA8-4EDB-8DC0-84A0F839797B}"/>
              </c:ext>
            </c:extLst>
          </c:dPt>
          <c:dPt>
            <c:idx val="1"/>
            <c:bubble3D val="0"/>
            <c:spPr>
              <a:solidFill>
                <a:srgbClr val="F9BFA5"/>
              </a:solidFill>
            </c:spPr>
            <c:extLst>
              <c:ext xmlns:c16="http://schemas.microsoft.com/office/drawing/2014/chart" uri="{C3380CC4-5D6E-409C-BE32-E72D297353CC}">
                <c16:uniqueId val="{00000003-BCA8-4EDB-8DC0-84A0F839797B}"/>
              </c:ext>
            </c:extLst>
          </c:dPt>
          <c:dPt>
            <c:idx val="2"/>
            <c:bubble3D val="0"/>
            <c:spPr>
              <a:solidFill>
                <a:srgbClr val="9BC1BC"/>
              </a:solidFill>
            </c:spPr>
            <c:extLst>
              <c:ext xmlns:c16="http://schemas.microsoft.com/office/drawing/2014/chart" uri="{C3380CC4-5D6E-409C-BE32-E72D297353CC}">
                <c16:uniqueId val="{00000005-BCA8-4EDB-8DC0-84A0F839797B}"/>
              </c:ext>
            </c:extLst>
          </c:dPt>
          <c:dPt>
            <c:idx val="3"/>
            <c:bubble3D val="0"/>
            <c:spPr>
              <a:solidFill>
                <a:srgbClr val="5CA4A9"/>
              </a:solidFill>
            </c:spPr>
            <c:extLst>
              <c:ext xmlns:c16="http://schemas.microsoft.com/office/drawing/2014/chart" uri="{C3380CC4-5D6E-409C-BE32-E72D297353CC}">
                <c16:uniqueId val="{00000007-BCA8-4EDB-8DC0-84A0F839797B}"/>
              </c:ext>
            </c:extLst>
          </c:dPt>
          <c:dPt>
            <c:idx val="4"/>
            <c:bubble3D val="0"/>
            <c:spPr>
              <a:solidFill>
                <a:srgbClr val="F4F1BB"/>
              </a:solidFill>
            </c:spPr>
            <c:extLst>
              <c:ext xmlns:c16="http://schemas.microsoft.com/office/drawing/2014/chart" uri="{C3380CC4-5D6E-409C-BE32-E72D297353CC}">
                <c16:uniqueId val="{00000009-BCA8-4EDB-8DC0-84A0F839797B}"/>
              </c:ext>
            </c:extLst>
          </c:dPt>
          <c:dPt>
            <c:idx val="5"/>
            <c:bubble3D val="0"/>
            <c:spPr>
              <a:solidFill>
                <a:schemeClr val="bg1">
                  <a:lumMod val="75000"/>
                </a:schemeClr>
              </a:solidFill>
            </c:spPr>
            <c:extLst>
              <c:ext xmlns:c16="http://schemas.microsoft.com/office/drawing/2014/chart" uri="{C3380CC4-5D6E-409C-BE32-E72D297353CC}">
                <c16:uniqueId val="{0000000B-BCA8-4EDB-8DC0-84A0F839797B}"/>
              </c:ext>
            </c:extLst>
          </c:dPt>
          <c:dLbls>
            <c:dLbl>
              <c:idx val="2"/>
              <c:layout>
                <c:manualLayout>
                  <c:x val="-0.13615366433208101"/>
                  <c:y val="-9.36082264246270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CA8-4EDB-8DC0-84A0F839797B}"/>
                </c:ext>
              </c:extLst>
            </c:dLbl>
            <c:dLbl>
              <c:idx val="3"/>
              <c:layout>
                <c:manualLayout>
                  <c:x val="-1.6496937107177267E-17"/>
                  <c:y val="6.1589290252866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CA8-4EDB-8DC0-84A0F839797B}"/>
                </c:ext>
              </c:extLst>
            </c:dLbl>
            <c:dLbl>
              <c:idx val="4"/>
              <c:layout>
                <c:manualLayout>
                  <c:x val="-4.6040306745962531E-2"/>
                  <c:y val="2.7820437901176304E-2"/>
                </c:manualLayout>
              </c:layout>
              <c:spPr>
                <a:noFill/>
                <a:ln>
                  <a:noFill/>
                </a:ln>
                <a:effectLst/>
              </c:spPr>
              <c:txPr>
                <a:bodyPr wrap="square" lIns="38100" tIns="19050" rIns="38100" bIns="19050" anchor="ctr">
                  <a:noAutofit/>
                </a:bodyPr>
                <a:lstStyle/>
                <a:p>
                  <a:pPr>
                    <a:defRPr sz="1200"/>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4094840579710145"/>
                      <c:h val="0.22153209109730848"/>
                    </c:manualLayout>
                  </c15:layout>
                </c:ext>
                <c:ext xmlns:c16="http://schemas.microsoft.com/office/drawing/2014/chart" uri="{C3380CC4-5D6E-409C-BE32-E72D297353CC}">
                  <c16:uniqueId val="{00000009-BCA8-4EDB-8DC0-84A0F839797B}"/>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Dati!$B$389:$B$394</c:f>
              <c:strCache>
                <c:ptCount val="6"/>
                <c:pt idx="0">
                  <c:v>Noteikti jā</c:v>
                </c:pt>
                <c:pt idx="1">
                  <c:v>Drīzāk jā </c:v>
                </c:pt>
                <c:pt idx="2">
                  <c:v>Drīzāk nē</c:v>
                </c:pt>
                <c:pt idx="3">
                  <c:v>Noteikti nē</c:v>
                </c:pt>
                <c:pt idx="4">
                  <c:v>Pēdējo 12 mēnešu laikā neesmu  piedalījies/-usies nacionālā līmeņa sacensībās</c:v>
                </c:pt>
                <c:pt idx="5">
                  <c:v>Grūti pateikt</c:v>
                </c:pt>
              </c:strCache>
            </c:strRef>
          </c:cat>
          <c:val>
            <c:numRef>
              <c:f>Dati!$C$389:$C$394</c:f>
              <c:numCache>
                <c:formatCode>0</c:formatCode>
                <c:ptCount val="6"/>
                <c:pt idx="0">
                  <c:v>12.67605633802817</c:v>
                </c:pt>
                <c:pt idx="1">
                  <c:v>6.3380281690140849</c:v>
                </c:pt>
                <c:pt idx="2">
                  <c:v>28.87323943661972</c:v>
                </c:pt>
                <c:pt idx="3">
                  <c:v>25.35211267605634</c:v>
                </c:pt>
                <c:pt idx="4">
                  <c:v>16.197183098591548</c:v>
                </c:pt>
                <c:pt idx="5">
                  <c:v>10.56338028169014</c:v>
                </c:pt>
              </c:numCache>
            </c:numRef>
          </c:val>
          <c:extLst>
            <c:ext xmlns:c16="http://schemas.microsoft.com/office/drawing/2014/chart" uri="{C3380CC4-5D6E-409C-BE32-E72D297353CC}">
              <c16:uniqueId val="{0000000C-BCA8-4EDB-8DC0-84A0F839797B}"/>
            </c:ext>
          </c:extLst>
        </c:ser>
        <c:dLbls>
          <c:showLegendKey val="0"/>
          <c:showVal val="0"/>
          <c:showCatName val="0"/>
          <c:showSerName val="0"/>
          <c:showPercent val="0"/>
          <c:showBubbleSize val="0"/>
          <c:showLeaderLines val="0"/>
        </c:dLbls>
        <c:firstSliceAng val="7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993785796105369"/>
          <c:y val="0.19911020776874436"/>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722966781214202"/>
          <c:y val="0.19816508581752482"/>
          <c:w val="0.61277033218785792"/>
          <c:h val="0.79233536585365849"/>
        </c:manualLayout>
      </c:layout>
      <c:barChart>
        <c:barDir val="bar"/>
        <c:grouping val="stacked"/>
        <c:varyColors val="0"/>
        <c:ser>
          <c:idx val="0"/>
          <c:order val="0"/>
          <c:tx>
            <c:strRef>
              <c:f>Dati!$C$558</c:f>
              <c:strCache>
                <c:ptCount val="1"/>
                <c:pt idx="0">
                  <c:v>.</c:v>
                </c:pt>
              </c:strCache>
            </c:strRef>
          </c:tx>
          <c:spPr>
            <a:noFill/>
          </c:spPr>
          <c:invertIfNegative val="0"/>
          <c:dLbls>
            <c:delete val="1"/>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Dati!$C$559:$C$572</c:f>
              <c:numCache>
                <c:formatCode>###0</c:formatCode>
                <c:ptCount val="14"/>
                <c:pt idx="0">
                  <c:v>13.750257643421499</c:v>
                </c:pt>
                <c:pt idx="1">
                  <c:v>67.975609756097555</c:v>
                </c:pt>
                <c:pt idx="2">
                  <c:v>14.404181184668992</c:v>
                </c:pt>
                <c:pt idx="3">
                  <c:v>12.803195962994117</c:v>
                </c:pt>
                <c:pt idx="4">
                  <c:v>67.975609756097555</c:v>
                </c:pt>
                <c:pt idx="5">
                  <c:v>8.7919362867098059</c:v>
                </c:pt>
                <c:pt idx="6">
                  <c:v>17.975609756097565</c:v>
                </c:pt>
                <c:pt idx="7">
                  <c:v>15.034433285509323</c:v>
                </c:pt>
                <c:pt idx="8">
                  <c:v>67.975609756097555</c:v>
                </c:pt>
                <c:pt idx="9">
                  <c:v>19.062566277836687</c:v>
                </c:pt>
                <c:pt idx="10">
                  <c:v>7</c:v>
                </c:pt>
                <c:pt idx="11">
                  <c:v>67.975609756097555</c:v>
                </c:pt>
                <c:pt idx="12">
                  <c:v>7.7191994996873063</c:v>
                </c:pt>
                <c:pt idx="13">
                  <c:v>22.073970411835262</c:v>
                </c:pt>
              </c:numCache>
            </c:numRef>
          </c:val>
          <c:extLst>
            <c:ext xmlns:c16="http://schemas.microsoft.com/office/drawing/2014/chart" uri="{C3380CC4-5D6E-409C-BE32-E72D297353CC}">
              <c16:uniqueId val="{0000000A-F181-4E7C-A799-8EACC490D349}"/>
            </c:ext>
          </c:extLst>
        </c:ser>
        <c:ser>
          <c:idx val="1"/>
          <c:order val="1"/>
          <c:tx>
            <c:strRef>
              <c:f>Dati!$D$558</c:f>
              <c:strCache>
                <c:ptCount val="1"/>
                <c:pt idx="0">
                  <c:v>Noteikti nē</c:v>
                </c:pt>
              </c:strCache>
            </c:strRef>
          </c:tx>
          <c:spPr>
            <a:solidFill>
              <a:srgbClr val="5CA4A9"/>
            </a:solidFill>
          </c:spPr>
          <c:invertIfNegative val="0"/>
          <c:dLbls>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Dati!$D$559:$D$572</c:f>
              <c:numCache>
                <c:formatCode>General</c:formatCode>
                <c:ptCount val="14"/>
                <c:pt idx="0" formatCode="0">
                  <c:v>25.35211267605634</c:v>
                </c:pt>
                <c:pt idx="2" formatCode="0">
                  <c:v>26.19047619047619</c:v>
                </c:pt>
                <c:pt idx="3" formatCode="0">
                  <c:v>24.137931034482758</c:v>
                </c:pt>
                <c:pt idx="5" formatCode="0">
                  <c:v>20.408163265306122</c:v>
                </c:pt>
                <c:pt idx="6" formatCode="0">
                  <c:v>21.428571428571427</c:v>
                </c:pt>
                <c:pt idx="7" formatCode="0">
                  <c:v>33.333333333333336</c:v>
                </c:pt>
                <c:pt idx="9" formatCode="0">
                  <c:v>19.565217391304348</c:v>
                </c:pt>
                <c:pt idx="10" formatCode="0">
                  <c:v>34.146341463414636</c:v>
                </c:pt>
                <c:pt idx="12" formatCode="0">
                  <c:v>29.487179487179485</c:v>
                </c:pt>
                <c:pt idx="13" formatCode="0">
                  <c:v>21.311475409836067</c:v>
                </c:pt>
              </c:numCache>
            </c:numRef>
          </c:val>
          <c:extLst>
            <c:ext xmlns:c16="http://schemas.microsoft.com/office/drawing/2014/chart" uri="{C3380CC4-5D6E-409C-BE32-E72D297353CC}">
              <c16:uniqueId val="{0000000C-F181-4E7C-A799-8EACC490D349}"/>
            </c:ext>
          </c:extLst>
        </c:ser>
        <c:ser>
          <c:idx val="2"/>
          <c:order val="2"/>
          <c:tx>
            <c:strRef>
              <c:f>Dati!$E$558</c:f>
              <c:strCache>
                <c:ptCount val="1"/>
                <c:pt idx="0">
                  <c:v>Drīzāk nē</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Dati!$E$559:$E$572</c:f>
              <c:numCache>
                <c:formatCode>General</c:formatCode>
                <c:ptCount val="14"/>
                <c:pt idx="0" formatCode="0">
                  <c:v>28.87323943661972</c:v>
                </c:pt>
                <c:pt idx="2" formatCode="0">
                  <c:v>27.38095238095238</c:v>
                </c:pt>
                <c:pt idx="3" formatCode="0">
                  <c:v>31.03448275862069</c:v>
                </c:pt>
                <c:pt idx="5" formatCode="0">
                  <c:v>38.775510204081634</c:v>
                </c:pt>
                <c:pt idx="6" formatCode="0">
                  <c:v>28.571428571428573</c:v>
                </c:pt>
                <c:pt idx="7" formatCode="0">
                  <c:v>19.607843137254903</c:v>
                </c:pt>
                <c:pt idx="9" formatCode="0">
                  <c:v>29.347826086956523</c:v>
                </c:pt>
                <c:pt idx="10" formatCode="0">
                  <c:v>26.829268292682926</c:v>
                </c:pt>
                <c:pt idx="12" formatCode="0">
                  <c:v>30.76923076923077</c:v>
                </c:pt>
                <c:pt idx="13" formatCode="0">
                  <c:v>24.590163934426229</c:v>
                </c:pt>
              </c:numCache>
            </c:numRef>
          </c:val>
          <c:extLst>
            <c:ext xmlns:c16="http://schemas.microsoft.com/office/drawing/2014/chart" uri="{C3380CC4-5D6E-409C-BE32-E72D297353CC}">
              <c16:uniqueId val="{0000000E-F181-4E7C-A799-8EACC490D349}"/>
            </c:ext>
          </c:extLst>
        </c:ser>
        <c:ser>
          <c:idx val="3"/>
          <c:order val="3"/>
          <c:tx>
            <c:strRef>
              <c:f>Dati!$F$558</c:f>
              <c:strCache>
                <c:ptCount val="1"/>
                <c:pt idx="0">
                  <c:v>Drīzāk jā </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Dati!$F$559:$F$572</c:f>
              <c:numCache>
                <c:formatCode>General</c:formatCode>
                <c:ptCount val="14"/>
                <c:pt idx="0" formatCode="0">
                  <c:v>6.3380281690140849</c:v>
                </c:pt>
                <c:pt idx="2" formatCode="0">
                  <c:v>8.3333333333333339</c:v>
                </c:pt>
                <c:pt idx="3" formatCode="0">
                  <c:v>3.4482758620689653</c:v>
                </c:pt>
                <c:pt idx="5" formatCode="0">
                  <c:v>8.1632653061224492</c:v>
                </c:pt>
                <c:pt idx="6" formatCode="0">
                  <c:v>9.5238095238095237</c:v>
                </c:pt>
                <c:pt idx="7" formatCode="0">
                  <c:v>1.9607843137254901</c:v>
                </c:pt>
                <c:pt idx="9" formatCode="0">
                  <c:v>8.695652173913043</c:v>
                </c:pt>
                <c:pt idx="10" formatCode="0">
                  <c:v>2.4390243902439024</c:v>
                </c:pt>
                <c:pt idx="12" formatCode="0">
                  <c:v>3.8461538461538463</c:v>
                </c:pt>
                <c:pt idx="13" formatCode="0">
                  <c:v>8.1967213114754092</c:v>
                </c:pt>
              </c:numCache>
            </c:numRef>
          </c:val>
          <c:extLst>
            <c:ext xmlns:c16="http://schemas.microsoft.com/office/drawing/2014/chart" uri="{C3380CC4-5D6E-409C-BE32-E72D297353CC}">
              <c16:uniqueId val="{00000010-F181-4E7C-A799-8EACC490D349}"/>
            </c:ext>
          </c:extLst>
        </c:ser>
        <c:ser>
          <c:idx val="4"/>
          <c:order val="4"/>
          <c:tx>
            <c:strRef>
              <c:f>Dati!$G$558</c:f>
              <c:strCache>
                <c:ptCount val="1"/>
                <c:pt idx="0">
                  <c:v>Noteikti jā</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Dati!$G$559:$G$572</c:f>
              <c:numCache>
                <c:formatCode>General</c:formatCode>
                <c:ptCount val="14"/>
                <c:pt idx="0" formatCode="0">
                  <c:v>12.67605633802817</c:v>
                </c:pt>
                <c:pt idx="2" formatCode="0">
                  <c:v>14.285714285714286</c:v>
                </c:pt>
                <c:pt idx="3" formatCode="0">
                  <c:v>10.344827586206897</c:v>
                </c:pt>
                <c:pt idx="5" formatCode="0">
                  <c:v>22.448979591836736</c:v>
                </c:pt>
                <c:pt idx="6" formatCode="0">
                  <c:v>7.1428571428571432</c:v>
                </c:pt>
                <c:pt idx="7" formatCode="0">
                  <c:v>7.8431372549019605</c:v>
                </c:pt>
                <c:pt idx="9" formatCode="0">
                  <c:v>15.217391304347826</c:v>
                </c:pt>
                <c:pt idx="10" formatCode="0">
                  <c:v>9.7560975609756095</c:v>
                </c:pt>
                <c:pt idx="12" formatCode="0">
                  <c:v>16.666666666666668</c:v>
                </c:pt>
                <c:pt idx="13" formatCode="0">
                  <c:v>8.1967213114754092</c:v>
                </c:pt>
              </c:numCache>
            </c:numRef>
          </c:val>
          <c:extLst>
            <c:ext xmlns:c16="http://schemas.microsoft.com/office/drawing/2014/chart" uri="{C3380CC4-5D6E-409C-BE32-E72D297353CC}">
              <c16:uniqueId val="{00000012-F181-4E7C-A799-8EACC490D349}"/>
            </c:ext>
          </c:extLst>
        </c:ser>
        <c:ser>
          <c:idx val="5"/>
          <c:order val="5"/>
          <c:tx>
            <c:strRef>
              <c:f>Dati!$H$558</c:f>
              <c:strCache>
                <c:ptCount val="1"/>
                <c:pt idx="0">
                  <c:v>.</c:v>
                </c:pt>
              </c:strCache>
            </c:strRef>
          </c:tx>
          <c:spPr>
            <a:noFill/>
          </c:spPr>
          <c:invertIfNegative val="0"/>
          <c:dLbls>
            <c:delete val="1"/>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Dati!$H$559:$H$572</c:f>
              <c:numCache>
                <c:formatCode>###0</c:formatCode>
                <c:ptCount val="14"/>
                <c:pt idx="0">
                  <c:v>18.598160390916934</c:v>
                </c:pt>
                <c:pt idx="1">
                  <c:v>37.612244897959187</c:v>
                </c:pt>
                <c:pt idx="2">
                  <c:v>14.993197278911568</c:v>
                </c:pt>
                <c:pt idx="3">
                  <c:v>23.819141449683325</c:v>
                </c:pt>
                <c:pt idx="4">
                  <c:v>37.612244897959187</c:v>
                </c:pt>
                <c:pt idx="5">
                  <c:v>7.0000000000000018</c:v>
                </c:pt>
                <c:pt idx="6">
                  <c:v>20.945578231292522</c:v>
                </c:pt>
                <c:pt idx="7">
                  <c:v>27.808323329331735</c:v>
                </c:pt>
                <c:pt idx="8">
                  <c:v>37.612244897959187</c:v>
                </c:pt>
                <c:pt idx="9">
                  <c:v>13.699201419698317</c:v>
                </c:pt>
                <c:pt idx="10">
                  <c:v>25.417122946739674</c:v>
                </c:pt>
                <c:pt idx="11">
                  <c:v>37.612244897959187</c:v>
                </c:pt>
                <c:pt idx="12">
                  <c:v>17.099424385138672</c:v>
                </c:pt>
                <c:pt idx="13">
                  <c:v>21.218802275008372</c:v>
                </c:pt>
              </c:numCache>
            </c:numRef>
          </c:val>
          <c:extLst>
            <c:ext xmlns:c16="http://schemas.microsoft.com/office/drawing/2014/chart" uri="{C3380CC4-5D6E-409C-BE32-E72D297353CC}">
              <c16:uniqueId val="{00000014-F181-4E7C-A799-8EACC490D349}"/>
            </c:ext>
          </c:extLst>
        </c:ser>
        <c:ser>
          <c:idx val="6"/>
          <c:order val="6"/>
          <c:tx>
            <c:strRef>
              <c:f>Dati!$I$558</c:f>
              <c:strCache>
                <c:ptCount val="1"/>
                <c:pt idx="0">
                  <c:v>Pēdējo 12 mēnešu laikā neesmu  piedalījies/-usies nacionālā līmeņa sacensībās</c:v>
                </c:pt>
              </c:strCache>
            </c:strRef>
          </c:tx>
          <c:spPr>
            <a:solidFill>
              <a:srgbClr val="F4F1BB"/>
            </a:solidFill>
          </c:spPr>
          <c:invertIfNegative val="0"/>
          <c:dLbls>
            <c:dLbl>
              <c:idx val="5"/>
              <c:spPr>
                <a:noFill/>
                <a:ln>
                  <a:noFill/>
                </a:ln>
                <a:effectLst/>
              </c:spPr>
              <c:txPr>
                <a:bodyPr wrap="square" lIns="38100" tIns="19050" rIns="38100" bIns="19050" anchor="ctr">
                  <a:noAutofit/>
                </a:bodyPr>
                <a:lstStyle/>
                <a:p>
                  <a:pPr>
                    <a:defRPr sz="1000"/>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484-4176-B31F-0FC0BD78D715}"/>
                </c:ext>
              </c:extLst>
            </c:dLbl>
            <c:dLbl>
              <c:idx val="12"/>
              <c:spPr>
                <a:noFill/>
                <a:ln>
                  <a:noFill/>
                </a:ln>
                <a:effectLst/>
              </c:spPr>
              <c:txPr>
                <a:bodyPr wrap="square" lIns="38100" tIns="19050" rIns="38100" bIns="19050" anchor="ctr">
                  <a:noAutofit/>
                </a:bodyPr>
                <a:lstStyle/>
                <a:p>
                  <a:pPr>
                    <a:defRPr sz="1000"/>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484-4176-B31F-0FC0BD78D715}"/>
                </c:ext>
              </c:extLst>
            </c:dLbl>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Dati!$I$559:$I$572</c:f>
              <c:numCache>
                <c:formatCode>General</c:formatCode>
                <c:ptCount val="14"/>
                <c:pt idx="0" formatCode="0">
                  <c:v>16.197183098591548</c:v>
                </c:pt>
                <c:pt idx="2" formatCode="0">
                  <c:v>9.5238095238095237</c:v>
                </c:pt>
                <c:pt idx="3" formatCode="0">
                  <c:v>25.862068965517242</c:v>
                </c:pt>
                <c:pt idx="5" formatCode="0">
                  <c:v>4.0816326530612246</c:v>
                </c:pt>
                <c:pt idx="6" formatCode="0">
                  <c:v>19.047619047619047</c:v>
                </c:pt>
                <c:pt idx="7" formatCode="0">
                  <c:v>25.490196078431371</c:v>
                </c:pt>
                <c:pt idx="9" formatCode="0">
                  <c:v>17.391304347826086</c:v>
                </c:pt>
                <c:pt idx="10" formatCode="0">
                  <c:v>17.073170731707318</c:v>
                </c:pt>
                <c:pt idx="12" formatCode="0">
                  <c:v>3.8461538461538463</c:v>
                </c:pt>
                <c:pt idx="13" formatCode="0">
                  <c:v>32.786885245901637</c:v>
                </c:pt>
              </c:numCache>
            </c:numRef>
          </c:val>
          <c:extLst>
            <c:ext xmlns:c16="http://schemas.microsoft.com/office/drawing/2014/chart" uri="{C3380CC4-5D6E-409C-BE32-E72D297353CC}">
              <c16:uniqueId val="{00000016-F181-4E7C-A799-8EACC490D349}"/>
            </c:ext>
          </c:extLst>
        </c:ser>
        <c:ser>
          <c:idx val="7"/>
          <c:order val="7"/>
          <c:tx>
            <c:strRef>
              <c:f>Dati!$J$558</c:f>
              <c:strCache>
                <c:ptCount val="1"/>
                <c:pt idx="0">
                  <c:v>.</c:v>
                </c:pt>
              </c:strCache>
            </c:strRef>
          </c:tx>
          <c:spPr>
            <a:noFill/>
          </c:spPr>
          <c:invertIfNegative val="0"/>
          <c:dLbls>
            <c:delete val="1"/>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Dati!$J$559:$J$572</c:f>
              <c:numCache>
                <c:formatCode>0</c:formatCode>
                <c:ptCount val="14"/>
                <c:pt idx="0">
                  <c:v>23.589702147310089</c:v>
                </c:pt>
                <c:pt idx="1">
                  <c:v>39.786885245901637</c:v>
                </c:pt>
                <c:pt idx="2">
                  <c:v>30.263075722092111</c:v>
                </c:pt>
                <c:pt idx="3">
                  <c:v>13.924816280384395</c:v>
                </c:pt>
                <c:pt idx="4">
                  <c:v>39.786885245901637</c:v>
                </c:pt>
                <c:pt idx="5">
                  <c:v>35.705252592840409</c:v>
                </c:pt>
                <c:pt idx="6">
                  <c:v>20.739266198282589</c:v>
                </c:pt>
                <c:pt idx="7">
                  <c:v>14.296689167470266</c:v>
                </c:pt>
                <c:pt idx="8">
                  <c:v>39.786885245901637</c:v>
                </c:pt>
                <c:pt idx="9">
                  <c:v>22.395580898075551</c:v>
                </c:pt>
                <c:pt idx="10">
                  <c:v>22.713714514194319</c:v>
                </c:pt>
                <c:pt idx="11">
                  <c:v>39.786885245901637</c:v>
                </c:pt>
                <c:pt idx="12">
                  <c:v>35.94073139974779</c:v>
                </c:pt>
                <c:pt idx="13">
                  <c:v>7</c:v>
                </c:pt>
              </c:numCache>
            </c:numRef>
          </c:val>
          <c:extLst>
            <c:ext xmlns:c16="http://schemas.microsoft.com/office/drawing/2014/chart" uri="{C3380CC4-5D6E-409C-BE32-E72D297353CC}">
              <c16:uniqueId val="{00000018-F181-4E7C-A799-8EACC490D349}"/>
            </c:ext>
          </c:extLst>
        </c:ser>
        <c:ser>
          <c:idx val="8"/>
          <c:order val="8"/>
          <c:tx>
            <c:strRef>
              <c:f>Dati!$K$558</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Dati!$B$559:$B$572</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Dati!$K$559:$K$572</c:f>
              <c:numCache>
                <c:formatCode>General</c:formatCode>
                <c:ptCount val="14"/>
                <c:pt idx="0" formatCode="0">
                  <c:v>10.56338028169014</c:v>
                </c:pt>
                <c:pt idx="2" formatCode="0">
                  <c:v>14.285714285714286</c:v>
                </c:pt>
                <c:pt idx="3" formatCode="0">
                  <c:v>5.1724137931034484</c:v>
                </c:pt>
                <c:pt idx="5" formatCode="0">
                  <c:v>6.1224489795918364</c:v>
                </c:pt>
                <c:pt idx="6" formatCode="0">
                  <c:v>14.285714285714286</c:v>
                </c:pt>
                <c:pt idx="7" formatCode="0">
                  <c:v>11.764705882352942</c:v>
                </c:pt>
                <c:pt idx="9" formatCode="0">
                  <c:v>9.7826086956521738</c:v>
                </c:pt>
                <c:pt idx="10" formatCode="0">
                  <c:v>9.7560975609756095</c:v>
                </c:pt>
                <c:pt idx="12" formatCode="0">
                  <c:v>15.384615384615385</c:v>
                </c:pt>
                <c:pt idx="13" formatCode="0">
                  <c:v>4.918032786885246</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6893416"/>
        <c:axId val="476891848"/>
      </c:barChart>
      <c:catAx>
        <c:axId val="47689341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6891848"/>
        <c:crossesAt val="68"/>
        <c:auto val="1"/>
        <c:lblAlgn val="ctr"/>
        <c:lblOffset val="100"/>
        <c:tickLblSkip val="1"/>
        <c:tickMarkSkip val="1"/>
        <c:noMultiLvlLbl val="0"/>
      </c:catAx>
      <c:valAx>
        <c:axId val="476891848"/>
        <c:scaling>
          <c:orientation val="minMax"/>
          <c:max val="175"/>
          <c:min val="0"/>
        </c:scaling>
        <c:delete val="1"/>
        <c:axPos val="t"/>
        <c:numFmt formatCode="###0" sourceLinked="1"/>
        <c:majorTickMark val="out"/>
        <c:minorTickMark val="none"/>
        <c:tickLblPos val="nextTo"/>
        <c:crossAx val="47689341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128208333333331"/>
          <c:y val="0.1826432324773285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Dati!$C$605</c:f>
              <c:strCache>
                <c:ptCount val="1"/>
                <c:pt idx="0">
                  <c:v>.</c:v>
                </c:pt>
              </c:strCache>
            </c:strRef>
          </c:tx>
          <c:spPr>
            <a:noFill/>
          </c:spPr>
          <c:invertIfNegative val="0"/>
          <c:dLbls>
            <c:delete val="1"/>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Dati!$C$606:$C$624</c:f>
              <c:numCache>
                <c:formatCode>###0</c:formatCode>
                <c:ptCount val="19"/>
                <c:pt idx="0">
                  <c:v>80.684210526315795</c:v>
                </c:pt>
                <c:pt idx="1">
                  <c:v>24.434210526315795</c:v>
                </c:pt>
                <c:pt idx="2">
                  <c:v>23.108452950558217</c:v>
                </c:pt>
                <c:pt idx="3">
                  <c:v>25.684210526315795</c:v>
                </c:pt>
                <c:pt idx="4">
                  <c:v>30.684210526315795</c:v>
                </c:pt>
                <c:pt idx="5">
                  <c:v>60.684210526315795</c:v>
                </c:pt>
                <c:pt idx="6">
                  <c:v>80.684210526315795</c:v>
                </c:pt>
                <c:pt idx="7">
                  <c:v>30.684210526315791</c:v>
                </c:pt>
                <c:pt idx="8">
                  <c:v>28.303258145363408</c:v>
                </c:pt>
                <c:pt idx="9">
                  <c:v>27.112781954887222</c:v>
                </c:pt>
                <c:pt idx="10">
                  <c:v>12.26315789473685</c:v>
                </c:pt>
                <c:pt idx="11">
                  <c:v>42.44891640866873</c:v>
                </c:pt>
                <c:pt idx="13">
                  <c:v>80.684210526315795</c:v>
                </c:pt>
                <c:pt idx="14">
                  <c:v>30.684210526315795</c:v>
                </c:pt>
                <c:pt idx="15">
                  <c:v>24.434210526315795</c:v>
                </c:pt>
                <c:pt idx="16">
                  <c:v>7</c:v>
                </c:pt>
                <c:pt idx="17">
                  <c:v>36.684210526315795</c:v>
                </c:pt>
                <c:pt idx="18">
                  <c:v>23.541353383458649</c:v>
                </c:pt>
              </c:numCache>
            </c:numRef>
          </c:val>
          <c:extLst>
            <c:ext xmlns:c16="http://schemas.microsoft.com/office/drawing/2014/chart" uri="{C3380CC4-5D6E-409C-BE32-E72D297353CC}">
              <c16:uniqueId val="{0000000A-F181-4E7C-A799-8EACC490D349}"/>
            </c:ext>
          </c:extLst>
        </c:ser>
        <c:ser>
          <c:idx val="1"/>
          <c:order val="1"/>
          <c:tx>
            <c:strRef>
              <c:f>Dati!$D$605</c:f>
              <c:strCache>
                <c:ptCount val="1"/>
                <c:pt idx="0">
                  <c:v>Noteikti nē</c:v>
                </c:pt>
              </c:strCache>
            </c:strRef>
          </c:tx>
          <c:spPr>
            <a:solidFill>
              <a:srgbClr val="5CA4A9"/>
            </a:solidFill>
          </c:spPr>
          <c:invertIfNegative val="0"/>
          <c:dLbls>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Dati!$D$606:$D$624</c:f>
              <c:numCache>
                <c:formatCode>0</c:formatCode>
                <c:ptCount val="19"/>
                <c:pt idx="1">
                  <c:v>28.125</c:v>
                </c:pt>
                <c:pt idx="2">
                  <c:v>28.787878787878789</c:v>
                </c:pt>
                <c:pt idx="3">
                  <c:v>25</c:v>
                </c:pt>
                <c:pt idx="4">
                  <c:v>11.111111111111111</c:v>
                </c:pt>
                <c:pt idx="5">
                  <c:v>20</c:v>
                </c:pt>
                <c:pt idx="7">
                  <c:v>21.428571428571427</c:v>
                </c:pt>
                <c:pt idx="8">
                  <c:v>19.047619047619047</c:v>
                </c:pt>
                <c:pt idx="9">
                  <c:v>32.142857142857146</c:v>
                </c:pt>
                <c:pt idx="10">
                  <c:v>26.315789473684209</c:v>
                </c:pt>
                <c:pt idx="11">
                  <c:v>20.588235294117649</c:v>
                </c:pt>
                <c:pt idx="14">
                  <c:v>26.19047619047619</c:v>
                </c:pt>
                <c:pt idx="15">
                  <c:v>21.875</c:v>
                </c:pt>
                <c:pt idx="16">
                  <c:v>36.842105263157897</c:v>
                </c:pt>
                <c:pt idx="17">
                  <c:v>16</c:v>
                </c:pt>
                <c:pt idx="18">
                  <c:v>33.333333333333336</c:v>
                </c:pt>
              </c:numCache>
            </c:numRef>
          </c:val>
          <c:extLst>
            <c:ext xmlns:c16="http://schemas.microsoft.com/office/drawing/2014/chart" uri="{C3380CC4-5D6E-409C-BE32-E72D297353CC}">
              <c16:uniqueId val="{0000000C-F181-4E7C-A799-8EACC490D349}"/>
            </c:ext>
          </c:extLst>
        </c:ser>
        <c:ser>
          <c:idx val="2"/>
          <c:order val="2"/>
          <c:tx>
            <c:strRef>
              <c:f>Dati!$E$605</c:f>
              <c:strCache>
                <c:ptCount val="1"/>
                <c:pt idx="0">
                  <c:v>Drīzāk nē</c:v>
                </c:pt>
              </c:strCache>
            </c:strRef>
          </c:tx>
          <c:spPr>
            <a:solidFill>
              <a:srgbClr val="9BC1BC"/>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316E-4034-848C-0A7D38A80C06}"/>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Dati!$E$606:$E$624</c:f>
              <c:numCache>
                <c:formatCode>0</c:formatCode>
                <c:ptCount val="19"/>
                <c:pt idx="1">
                  <c:v>28.125</c:v>
                </c:pt>
                <c:pt idx="2">
                  <c:v>28.787878787878789</c:v>
                </c:pt>
                <c:pt idx="3">
                  <c:v>30</c:v>
                </c:pt>
                <c:pt idx="4">
                  <c:v>38.888888888888886</c:v>
                </c:pt>
                <c:pt idx="5">
                  <c:v>0</c:v>
                </c:pt>
                <c:pt idx="7">
                  <c:v>28.571428571428573</c:v>
                </c:pt>
                <c:pt idx="8">
                  <c:v>33.333333333333336</c:v>
                </c:pt>
                <c:pt idx="9">
                  <c:v>21.428571428571427</c:v>
                </c:pt>
                <c:pt idx="10">
                  <c:v>42.10526315789474</c:v>
                </c:pt>
                <c:pt idx="11">
                  <c:v>17.647058823529413</c:v>
                </c:pt>
                <c:pt idx="14">
                  <c:v>23.80952380952381</c:v>
                </c:pt>
                <c:pt idx="15">
                  <c:v>34.375</c:v>
                </c:pt>
                <c:pt idx="16">
                  <c:v>36.842105263157897</c:v>
                </c:pt>
                <c:pt idx="17">
                  <c:v>28</c:v>
                </c:pt>
                <c:pt idx="18">
                  <c:v>23.80952380952381</c:v>
                </c:pt>
              </c:numCache>
            </c:numRef>
          </c:val>
          <c:extLst>
            <c:ext xmlns:c16="http://schemas.microsoft.com/office/drawing/2014/chart" uri="{C3380CC4-5D6E-409C-BE32-E72D297353CC}">
              <c16:uniqueId val="{0000000E-F181-4E7C-A799-8EACC490D349}"/>
            </c:ext>
          </c:extLst>
        </c:ser>
        <c:ser>
          <c:idx val="3"/>
          <c:order val="3"/>
          <c:tx>
            <c:strRef>
              <c:f>Dati!$F$605</c:f>
              <c:strCache>
                <c:ptCount val="1"/>
                <c:pt idx="0">
                  <c:v>Drīzāk jā </c:v>
                </c:pt>
              </c:strCache>
            </c:strRef>
          </c:tx>
          <c:spPr>
            <a:solidFill>
              <a:srgbClr val="F9BFA5"/>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316E-4034-848C-0A7D38A80C06}"/>
                </c:ext>
              </c:extLst>
            </c:dLbl>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Dati!$F$606:$F$624</c:f>
              <c:numCache>
                <c:formatCode>0</c:formatCode>
                <c:ptCount val="19"/>
                <c:pt idx="1">
                  <c:v>9.375</c:v>
                </c:pt>
                <c:pt idx="2">
                  <c:v>4.5454545454545459</c:v>
                </c:pt>
                <c:pt idx="3">
                  <c:v>0</c:v>
                </c:pt>
                <c:pt idx="4">
                  <c:v>11.111111111111111</c:v>
                </c:pt>
                <c:pt idx="5">
                  <c:v>20</c:v>
                </c:pt>
                <c:pt idx="7">
                  <c:v>7.1428571428571432</c:v>
                </c:pt>
                <c:pt idx="8">
                  <c:v>19.047619047619047</c:v>
                </c:pt>
                <c:pt idx="9">
                  <c:v>7.1428571428571432</c:v>
                </c:pt>
                <c:pt idx="10">
                  <c:v>2.6315789473684212</c:v>
                </c:pt>
                <c:pt idx="11">
                  <c:v>2.9411764705882355</c:v>
                </c:pt>
                <c:pt idx="14">
                  <c:v>7.1428571428571432</c:v>
                </c:pt>
                <c:pt idx="15">
                  <c:v>12.5</c:v>
                </c:pt>
                <c:pt idx="17">
                  <c:v>4</c:v>
                </c:pt>
                <c:pt idx="18">
                  <c:v>4.7619047619047619</c:v>
                </c:pt>
              </c:numCache>
            </c:numRef>
          </c:val>
          <c:extLst>
            <c:ext xmlns:c16="http://schemas.microsoft.com/office/drawing/2014/chart" uri="{C3380CC4-5D6E-409C-BE32-E72D297353CC}">
              <c16:uniqueId val="{00000010-F181-4E7C-A799-8EACC490D349}"/>
            </c:ext>
          </c:extLst>
        </c:ser>
        <c:ser>
          <c:idx val="4"/>
          <c:order val="4"/>
          <c:tx>
            <c:strRef>
              <c:f>Dati!$G$605</c:f>
              <c:strCache>
                <c:ptCount val="1"/>
                <c:pt idx="0">
                  <c:v>Noteikti jā</c:v>
                </c:pt>
              </c:strCache>
            </c:strRef>
          </c:tx>
          <c:spPr>
            <a:solidFill>
              <a:srgbClr val="ED6A5A"/>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6E-4034-848C-0A7D38A80C06}"/>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Dati!$G$606:$G$624</c:f>
              <c:numCache>
                <c:formatCode>0</c:formatCode>
                <c:ptCount val="19"/>
                <c:pt idx="1">
                  <c:v>15.625</c:v>
                </c:pt>
                <c:pt idx="2">
                  <c:v>12.121212121212121</c:v>
                </c:pt>
                <c:pt idx="3">
                  <c:v>0</c:v>
                </c:pt>
                <c:pt idx="4">
                  <c:v>16.666666666666668</c:v>
                </c:pt>
                <c:pt idx="5">
                  <c:v>20</c:v>
                </c:pt>
                <c:pt idx="7">
                  <c:v>21.428571428571427</c:v>
                </c:pt>
                <c:pt idx="8">
                  <c:v>19.047619047619047</c:v>
                </c:pt>
                <c:pt idx="9">
                  <c:v>17.857142857142858</c:v>
                </c:pt>
                <c:pt idx="10">
                  <c:v>10.526315789473685</c:v>
                </c:pt>
                <c:pt idx="11">
                  <c:v>5.882352941176471</c:v>
                </c:pt>
                <c:pt idx="14">
                  <c:v>11.904761904761905</c:v>
                </c:pt>
                <c:pt idx="15">
                  <c:v>12.5</c:v>
                </c:pt>
                <c:pt idx="16">
                  <c:v>5.2631578947368425</c:v>
                </c:pt>
                <c:pt idx="17">
                  <c:v>20</c:v>
                </c:pt>
                <c:pt idx="18">
                  <c:v>9.5238095238095237</c:v>
                </c:pt>
              </c:numCache>
            </c:numRef>
          </c:val>
          <c:extLst>
            <c:ext xmlns:c16="http://schemas.microsoft.com/office/drawing/2014/chart" uri="{C3380CC4-5D6E-409C-BE32-E72D297353CC}">
              <c16:uniqueId val="{00000012-F181-4E7C-A799-8EACC490D349}"/>
            </c:ext>
          </c:extLst>
        </c:ser>
        <c:ser>
          <c:idx val="5"/>
          <c:order val="5"/>
          <c:tx>
            <c:strRef>
              <c:f>Dati!$H$605</c:f>
              <c:strCache>
                <c:ptCount val="1"/>
                <c:pt idx="0">
                  <c:v>.</c:v>
                </c:pt>
              </c:strCache>
            </c:strRef>
          </c:tx>
          <c:spPr>
            <a:noFill/>
          </c:spPr>
          <c:invertIfNegative val="0"/>
          <c:dLbls>
            <c:delete val="1"/>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Dati!$H$606:$H$624</c:f>
              <c:numCache>
                <c:formatCode>###0</c:formatCode>
                <c:ptCount val="19"/>
                <c:pt idx="0">
                  <c:v>73.666666666666671</c:v>
                </c:pt>
                <c:pt idx="1">
                  <c:v>48.666666666666671</c:v>
                </c:pt>
                <c:pt idx="2">
                  <c:v>57</c:v>
                </c:pt>
                <c:pt idx="3">
                  <c:v>73.666666666666671</c:v>
                </c:pt>
                <c:pt idx="4">
                  <c:v>45.888888888888886</c:v>
                </c:pt>
                <c:pt idx="5">
                  <c:v>33.666666666666671</c:v>
                </c:pt>
                <c:pt idx="6">
                  <c:v>73.666666666666671</c:v>
                </c:pt>
                <c:pt idx="7">
                  <c:v>45.095238095238095</c:v>
                </c:pt>
                <c:pt idx="8">
                  <c:v>35.571428571428569</c:v>
                </c:pt>
                <c:pt idx="9">
                  <c:v>48.666666666666664</c:v>
                </c:pt>
                <c:pt idx="10">
                  <c:v>60.508771929824562</c:v>
                </c:pt>
                <c:pt idx="11">
                  <c:v>64.843137254901961</c:v>
                </c:pt>
                <c:pt idx="13">
                  <c:v>73.666666666666671</c:v>
                </c:pt>
                <c:pt idx="14">
                  <c:v>54.61904761904762</c:v>
                </c:pt>
                <c:pt idx="15">
                  <c:v>48.666666666666671</c:v>
                </c:pt>
                <c:pt idx="16">
                  <c:v>68.403508771929836</c:v>
                </c:pt>
                <c:pt idx="17">
                  <c:v>49.666666666666671</c:v>
                </c:pt>
                <c:pt idx="18">
                  <c:v>59.380952380952387</c:v>
                </c:pt>
              </c:numCache>
            </c:numRef>
          </c:val>
          <c:extLst>
            <c:ext xmlns:c16="http://schemas.microsoft.com/office/drawing/2014/chart" uri="{C3380CC4-5D6E-409C-BE32-E72D297353CC}">
              <c16:uniqueId val="{00000014-F181-4E7C-A799-8EACC490D349}"/>
            </c:ext>
          </c:extLst>
        </c:ser>
        <c:ser>
          <c:idx val="6"/>
          <c:order val="6"/>
          <c:tx>
            <c:strRef>
              <c:f>Dati!$I$605</c:f>
              <c:strCache>
                <c:ptCount val="1"/>
                <c:pt idx="0">
                  <c:v>Pēdējo 12 mēnešu laikā neesmu  piedalījies/-usies nacionālā līmeņa sacensībās</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Dati!$I$606:$I$624</c:f>
              <c:numCache>
                <c:formatCode>0</c:formatCode>
                <c:ptCount val="19"/>
                <c:pt idx="1">
                  <c:v>3.125</c:v>
                </c:pt>
                <c:pt idx="2">
                  <c:v>16.666666666666668</c:v>
                </c:pt>
                <c:pt idx="3">
                  <c:v>40</c:v>
                </c:pt>
                <c:pt idx="4">
                  <c:v>16.666666666666668</c:v>
                </c:pt>
                <c:pt idx="5">
                  <c:v>0</c:v>
                </c:pt>
                <c:pt idx="7">
                  <c:v>0</c:v>
                </c:pt>
                <c:pt idx="8">
                  <c:v>0</c:v>
                </c:pt>
                <c:pt idx="9">
                  <c:v>17.857142857142858</c:v>
                </c:pt>
                <c:pt idx="10">
                  <c:v>7.8947368421052628</c:v>
                </c:pt>
                <c:pt idx="11">
                  <c:v>44.117647058823529</c:v>
                </c:pt>
                <c:pt idx="14">
                  <c:v>21.428571428571427</c:v>
                </c:pt>
                <c:pt idx="15">
                  <c:v>9.375</c:v>
                </c:pt>
                <c:pt idx="16">
                  <c:v>15.789473684210526</c:v>
                </c:pt>
                <c:pt idx="17">
                  <c:v>20</c:v>
                </c:pt>
                <c:pt idx="18">
                  <c:v>14.285714285714286</c:v>
                </c:pt>
              </c:numCache>
            </c:numRef>
          </c:val>
          <c:extLst>
            <c:ext xmlns:c16="http://schemas.microsoft.com/office/drawing/2014/chart" uri="{C3380CC4-5D6E-409C-BE32-E72D297353CC}">
              <c16:uniqueId val="{00000016-F181-4E7C-A799-8EACC490D349}"/>
            </c:ext>
          </c:extLst>
        </c:ser>
        <c:ser>
          <c:idx val="7"/>
          <c:order val="7"/>
          <c:tx>
            <c:strRef>
              <c:f>Dati!$J$605</c:f>
              <c:strCache>
                <c:ptCount val="1"/>
                <c:pt idx="0">
                  <c:v>.</c:v>
                </c:pt>
              </c:strCache>
            </c:strRef>
          </c:tx>
          <c:spPr>
            <a:noFill/>
          </c:spPr>
          <c:invertIfNegative val="0"/>
          <c:dLbls>
            <c:delete val="1"/>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Dati!$J$606:$J$624</c:f>
              <c:numCache>
                <c:formatCode>0</c:formatCode>
                <c:ptCount val="19"/>
                <c:pt idx="0">
                  <c:v>51.117647058823529</c:v>
                </c:pt>
                <c:pt idx="1">
                  <c:v>47.992647058823529</c:v>
                </c:pt>
                <c:pt idx="2">
                  <c:v>34.450980392156865</c:v>
                </c:pt>
                <c:pt idx="3">
                  <c:v>11.117647058823529</c:v>
                </c:pt>
                <c:pt idx="4">
                  <c:v>34.450980392156865</c:v>
                </c:pt>
                <c:pt idx="5">
                  <c:v>51.117647058823529</c:v>
                </c:pt>
                <c:pt idx="6">
                  <c:v>51.117647058823529</c:v>
                </c:pt>
                <c:pt idx="7">
                  <c:v>51.117647058823529</c:v>
                </c:pt>
                <c:pt idx="8">
                  <c:v>51.117647058823529</c:v>
                </c:pt>
                <c:pt idx="9">
                  <c:v>33.260504201680675</c:v>
                </c:pt>
                <c:pt idx="10">
                  <c:v>43.222910216718269</c:v>
                </c:pt>
                <c:pt idx="11">
                  <c:v>7</c:v>
                </c:pt>
                <c:pt idx="13">
                  <c:v>51.117647058823529</c:v>
                </c:pt>
                <c:pt idx="14">
                  <c:v>29.689075630252102</c:v>
                </c:pt>
                <c:pt idx="15">
                  <c:v>41.742647058823529</c:v>
                </c:pt>
                <c:pt idx="16">
                  <c:v>35.328173374613002</c:v>
                </c:pt>
                <c:pt idx="17">
                  <c:v>31.117647058823529</c:v>
                </c:pt>
                <c:pt idx="18">
                  <c:v>36.831932773109244</c:v>
                </c:pt>
              </c:numCache>
            </c:numRef>
          </c:val>
          <c:extLst>
            <c:ext xmlns:c16="http://schemas.microsoft.com/office/drawing/2014/chart" uri="{C3380CC4-5D6E-409C-BE32-E72D297353CC}">
              <c16:uniqueId val="{00000018-F181-4E7C-A799-8EACC490D349}"/>
            </c:ext>
          </c:extLst>
        </c:ser>
        <c:ser>
          <c:idx val="8"/>
          <c:order val="8"/>
          <c:tx>
            <c:strRef>
              <c:f>Dati!$K$605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Dati!$B$606:$B$624</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Dati!$K$606:$K$624</c:f>
              <c:numCache>
                <c:formatCode>0</c:formatCode>
                <c:ptCount val="19"/>
                <c:pt idx="1">
                  <c:v>15.625</c:v>
                </c:pt>
                <c:pt idx="2">
                  <c:v>9.0909090909090917</c:v>
                </c:pt>
                <c:pt idx="3">
                  <c:v>5</c:v>
                </c:pt>
                <c:pt idx="4">
                  <c:v>5.5555555555555554</c:v>
                </c:pt>
                <c:pt idx="5">
                  <c:v>40</c:v>
                </c:pt>
                <c:pt idx="7">
                  <c:v>21.428571428571427</c:v>
                </c:pt>
                <c:pt idx="8">
                  <c:v>9.5238095238095237</c:v>
                </c:pt>
                <c:pt idx="9">
                  <c:v>3.5714285714285716</c:v>
                </c:pt>
                <c:pt idx="10">
                  <c:v>10.526315789473685</c:v>
                </c:pt>
                <c:pt idx="11">
                  <c:v>8.8235294117647065</c:v>
                </c:pt>
                <c:pt idx="14">
                  <c:v>9.5238095238095237</c:v>
                </c:pt>
                <c:pt idx="15">
                  <c:v>9.375</c:v>
                </c:pt>
                <c:pt idx="16">
                  <c:v>5.2631578947368425</c:v>
                </c:pt>
                <c:pt idx="17">
                  <c:v>12</c:v>
                </c:pt>
                <c:pt idx="18">
                  <c:v>14.285714285714286</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6894592"/>
        <c:axId val="476887144"/>
      </c:barChart>
      <c:catAx>
        <c:axId val="47689459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latin typeface="Arial Narrow" panose="020B0606020202030204" pitchFamily="34" charset="0"/>
              </a:defRPr>
            </a:pPr>
            <a:endParaRPr lang="lv-LV"/>
          </a:p>
        </c:txPr>
        <c:crossAx val="476887144"/>
        <c:crossesAt val="80.7"/>
        <c:auto val="1"/>
        <c:lblAlgn val="ctr"/>
        <c:lblOffset val="100"/>
        <c:tickLblSkip val="1"/>
        <c:tickMarkSkip val="1"/>
        <c:noMultiLvlLbl val="0"/>
      </c:catAx>
      <c:valAx>
        <c:axId val="476887144"/>
        <c:scaling>
          <c:orientation val="minMax"/>
          <c:max val="250"/>
          <c:min val="0"/>
        </c:scaling>
        <c:delete val="1"/>
        <c:axPos val="t"/>
        <c:numFmt formatCode="###0" sourceLinked="1"/>
        <c:majorTickMark val="out"/>
        <c:minorTickMark val="none"/>
        <c:tickLblPos val="nextTo"/>
        <c:crossAx val="47689459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5128208333333331"/>
          <c:y val="0.1826432324773285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Dati!$C$675</c:f>
              <c:strCache>
                <c:ptCount val="1"/>
                <c:pt idx="0">
                  <c:v>.</c:v>
                </c:pt>
              </c:strCache>
            </c:strRef>
          </c:tx>
          <c:spPr>
            <a:noFill/>
          </c:spPr>
          <c:invertIfNegative val="0"/>
          <c:dLbls>
            <c:delete val="1"/>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Dati!$C$695:$C$712</c:f>
              <c:numCache>
                <c:formatCode>###0</c:formatCode>
                <c:ptCount val="18"/>
                <c:pt idx="0">
                  <c:v>80.684210526315795</c:v>
                </c:pt>
                <c:pt idx="1">
                  <c:v>23.541353383458649</c:v>
                </c:pt>
                <c:pt idx="2">
                  <c:v>24.017543859649134</c:v>
                </c:pt>
                <c:pt idx="3">
                  <c:v>34.530364372469649</c:v>
                </c:pt>
                <c:pt idx="4">
                  <c:v>30.684210526315788</c:v>
                </c:pt>
                <c:pt idx="5">
                  <c:v>47.350877192982459</c:v>
                </c:pt>
                <c:pt idx="6">
                  <c:v>80.684210526315795</c:v>
                </c:pt>
                <c:pt idx="7">
                  <c:v>25.023833167825224</c:v>
                </c:pt>
                <c:pt idx="8">
                  <c:v>39.017543859649123</c:v>
                </c:pt>
                <c:pt idx="9">
                  <c:v>40.684210526315795</c:v>
                </c:pt>
                <c:pt idx="10">
                  <c:v>47.350877192982459</c:v>
                </c:pt>
                <c:pt idx="11">
                  <c:v>14.017543859649123</c:v>
                </c:pt>
                <c:pt idx="12">
                  <c:v>80.684210526315795</c:v>
                </c:pt>
                <c:pt idx="13">
                  <c:v>44.320574162679428</c:v>
                </c:pt>
                <c:pt idx="14">
                  <c:v>28.05263157894737</c:v>
                </c:pt>
                <c:pt idx="15">
                  <c:v>25.128654970760238</c:v>
                </c:pt>
                <c:pt idx="16">
                  <c:v>14.830551989730424</c:v>
                </c:pt>
                <c:pt idx="17">
                  <c:v>32.29711375212225</c:v>
                </c:pt>
              </c:numCache>
            </c:numRef>
          </c:val>
          <c:extLst>
            <c:ext xmlns:c16="http://schemas.microsoft.com/office/drawing/2014/chart" uri="{C3380CC4-5D6E-409C-BE32-E72D297353CC}">
              <c16:uniqueId val="{0000000A-F181-4E7C-A799-8EACC490D349}"/>
            </c:ext>
          </c:extLst>
        </c:ser>
        <c:ser>
          <c:idx val="1"/>
          <c:order val="1"/>
          <c:tx>
            <c:strRef>
              <c:f>Dati!$D$675</c:f>
              <c:strCache>
                <c:ptCount val="1"/>
                <c:pt idx="0">
                  <c:v>Noteikti nē</c:v>
                </c:pt>
              </c:strCache>
            </c:strRef>
          </c:tx>
          <c:spPr>
            <a:solidFill>
              <a:srgbClr val="5CA4A9"/>
            </a:solidFill>
          </c:spPr>
          <c:invertIfNegative val="0"/>
          <c:dLbls>
            <c:dLbl>
              <c:idx val="9"/>
              <c:spPr>
                <a:noFill/>
                <a:ln>
                  <a:noFill/>
                </a:ln>
                <a:effectLst/>
              </c:spPr>
              <c:txPr>
                <a:bodyPr/>
                <a:lstStyle/>
                <a:p>
                  <a:pPr>
                    <a:defRPr sz="10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D6-4A58-8EAA-4574D8602A8C}"/>
                </c:ext>
              </c:extLst>
            </c:dLbl>
            <c:dLbl>
              <c:idx val="10"/>
              <c:spPr>
                <a:noFill/>
                <a:ln>
                  <a:noFill/>
                </a:ln>
                <a:effectLst/>
              </c:spPr>
              <c:txPr>
                <a:bodyPr/>
                <a:lstStyle/>
                <a:p>
                  <a:pPr>
                    <a:defRPr sz="10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D6-4A58-8EAA-4574D8602A8C}"/>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Dati!$D$695:$D$712</c:f>
              <c:numCache>
                <c:formatCode>0</c:formatCode>
                <c:ptCount val="18"/>
                <c:pt idx="1">
                  <c:v>25</c:v>
                </c:pt>
                <c:pt idx="2">
                  <c:v>28.333333333333332</c:v>
                </c:pt>
                <c:pt idx="3">
                  <c:v>26.923076923076923</c:v>
                </c:pt>
                <c:pt idx="4">
                  <c:v>16.666666666666668</c:v>
                </c:pt>
                <c:pt idx="5">
                  <c:v>33.333333333333336</c:v>
                </c:pt>
                <c:pt idx="7">
                  <c:v>28.30188679245283</c:v>
                </c:pt>
                <c:pt idx="8">
                  <c:v>16.666666666666668</c:v>
                </c:pt>
                <c:pt idx="9">
                  <c:v>0</c:v>
                </c:pt>
                <c:pt idx="10">
                  <c:v>0</c:v>
                </c:pt>
                <c:pt idx="11">
                  <c:v>16.666666666666668</c:v>
                </c:pt>
                <c:pt idx="13">
                  <c:v>27.272727272727273</c:v>
                </c:pt>
                <c:pt idx="14">
                  <c:v>31.578947368421051</c:v>
                </c:pt>
                <c:pt idx="15">
                  <c:v>33.333333333333336</c:v>
                </c:pt>
                <c:pt idx="16">
                  <c:v>19.512195121951219</c:v>
                </c:pt>
                <c:pt idx="17">
                  <c:v>22.580645161290324</c:v>
                </c:pt>
              </c:numCache>
            </c:numRef>
          </c:val>
          <c:extLst>
            <c:ext xmlns:c16="http://schemas.microsoft.com/office/drawing/2014/chart" uri="{C3380CC4-5D6E-409C-BE32-E72D297353CC}">
              <c16:uniqueId val="{0000000C-F181-4E7C-A799-8EACC490D349}"/>
            </c:ext>
          </c:extLst>
        </c:ser>
        <c:ser>
          <c:idx val="2"/>
          <c:order val="2"/>
          <c:tx>
            <c:strRef>
              <c:f>Dati!$E$675</c:f>
              <c:strCache>
                <c:ptCount val="1"/>
                <c:pt idx="0">
                  <c:v>Drīzāk nē</c:v>
                </c:pt>
              </c:strCache>
            </c:strRef>
          </c:tx>
          <c:spPr>
            <a:solidFill>
              <a:srgbClr val="9BC1BC"/>
            </a:solid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0CD6-4A58-8EAA-4574D8602A8C}"/>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Dati!$E$695:$E$712</c:f>
              <c:numCache>
                <c:formatCode>0</c:formatCode>
                <c:ptCount val="18"/>
                <c:pt idx="1">
                  <c:v>32.142857142857146</c:v>
                </c:pt>
                <c:pt idx="2">
                  <c:v>28.333333333333332</c:v>
                </c:pt>
                <c:pt idx="3">
                  <c:v>19.23076923076923</c:v>
                </c:pt>
                <c:pt idx="4">
                  <c:v>33.333333333333336</c:v>
                </c:pt>
                <c:pt idx="5">
                  <c:v>0</c:v>
                </c:pt>
                <c:pt idx="7">
                  <c:v>27.358490566037737</c:v>
                </c:pt>
                <c:pt idx="8">
                  <c:v>25</c:v>
                </c:pt>
                <c:pt idx="9">
                  <c:v>40</c:v>
                </c:pt>
                <c:pt idx="10">
                  <c:v>33.333333333333336</c:v>
                </c:pt>
                <c:pt idx="11">
                  <c:v>50</c:v>
                </c:pt>
                <c:pt idx="13">
                  <c:v>9.0909090909090917</c:v>
                </c:pt>
                <c:pt idx="14">
                  <c:v>21.05263157894737</c:v>
                </c:pt>
                <c:pt idx="15">
                  <c:v>22.222222222222221</c:v>
                </c:pt>
                <c:pt idx="16">
                  <c:v>46.341463414634148</c:v>
                </c:pt>
                <c:pt idx="17">
                  <c:v>25.806451612903224</c:v>
                </c:pt>
              </c:numCache>
            </c:numRef>
          </c:val>
          <c:extLst>
            <c:ext xmlns:c16="http://schemas.microsoft.com/office/drawing/2014/chart" uri="{C3380CC4-5D6E-409C-BE32-E72D297353CC}">
              <c16:uniqueId val="{0000000E-F181-4E7C-A799-8EACC490D349}"/>
            </c:ext>
          </c:extLst>
        </c:ser>
        <c:ser>
          <c:idx val="3"/>
          <c:order val="3"/>
          <c:tx>
            <c:strRef>
              <c:f>Dati!$F$675</c:f>
              <c:strCache>
                <c:ptCount val="1"/>
                <c:pt idx="0">
                  <c:v>Drīzāk jā </c:v>
                </c:pt>
              </c:strCache>
            </c:strRef>
          </c:tx>
          <c:spPr>
            <a:solidFill>
              <a:srgbClr val="F9BFA5"/>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3-0CD6-4A58-8EAA-4574D8602A8C}"/>
                </c:ext>
              </c:extLst>
            </c:dLbl>
            <c:dLbl>
              <c:idx val="10"/>
              <c:delete val="1"/>
              <c:extLst>
                <c:ext xmlns:c15="http://schemas.microsoft.com/office/drawing/2012/chart" uri="{CE6537A1-D6FC-4f65-9D91-7224C49458BB}"/>
                <c:ext xmlns:c16="http://schemas.microsoft.com/office/drawing/2014/chart" uri="{C3380CC4-5D6E-409C-BE32-E72D297353CC}">
                  <c16:uniqueId val="{00000004-0CD6-4A58-8EAA-4574D8602A8C}"/>
                </c:ext>
              </c:extLst>
            </c:dLbl>
            <c:dLbl>
              <c:idx val="11"/>
              <c:delete val="1"/>
              <c:extLst>
                <c:ext xmlns:c15="http://schemas.microsoft.com/office/drawing/2012/chart" uri="{CE6537A1-D6FC-4f65-9D91-7224C49458BB}"/>
                <c:ext xmlns:c16="http://schemas.microsoft.com/office/drawing/2014/chart" uri="{C3380CC4-5D6E-409C-BE32-E72D297353CC}">
                  <c16:uniqueId val="{00000005-0CD6-4A58-8EAA-4574D8602A8C}"/>
                </c:ext>
              </c:extLst>
            </c:dLbl>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Dati!$F$695:$F$712</c:f>
              <c:numCache>
                <c:formatCode>0</c:formatCode>
                <c:ptCount val="18"/>
                <c:pt idx="1">
                  <c:v>10.714285714285714</c:v>
                </c:pt>
                <c:pt idx="2">
                  <c:v>5</c:v>
                </c:pt>
                <c:pt idx="3">
                  <c:v>3.8461538461538463</c:v>
                </c:pt>
                <c:pt idx="4">
                  <c:v>5.5555555555555554</c:v>
                </c:pt>
                <c:pt idx="5">
                  <c:v>33.333333333333336</c:v>
                </c:pt>
                <c:pt idx="7">
                  <c:v>7.5471698113207548</c:v>
                </c:pt>
                <c:pt idx="8">
                  <c:v>0</c:v>
                </c:pt>
                <c:pt idx="9">
                  <c:v>20</c:v>
                </c:pt>
                <c:pt idx="10">
                  <c:v>0</c:v>
                </c:pt>
                <c:pt idx="11">
                  <c:v>0</c:v>
                </c:pt>
                <c:pt idx="13">
                  <c:v>9.0909090909090917</c:v>
                </c:pt>
                <c:pt idx="14">
                  <c:v>10.526315789473685</c:v>
                </c:pt>
                <c:pt idx="15">
                  <c:v>11.111111111111111</c:v>
                </c:pt>
                <c:pt idx="16">
                  <c:v>2.4390243902439024</c:v>
                </c:pt>
                <c:pt idx="17">
                  <c:v>3.225806451612903</c:v>
                </c:pt>
              </c:numCache>
            </c:numRef>
          </c:val>
          <c:extLst>
            <c:ext xmlns:c16="http://schemas.microsoft.com/office/drawing/2014/chart" uri="{C3380CC4-5D6E-409C-BE32-E72D297353CC}">
              <c16:uniqueId val="{00000010-F181-4E7C-A799-8EACC490D349}"/>
            </c:ext>
          </c:extLst>
        </c:ser>
        <c:ser>
          <c:idx val="4"/>
          <c:order val="4"/>
          <c:tx>
            <c:strRef>
              <c:f>Dati!$G$675</c:f>
              <c:strCache>
                <c:ptCount val="1"/>
                <c:pt idx="0">
                  <c:v>Noteikti jā</c:v>
                </c:pt>
              </c:strCache>
            </c:strRef>
          </c:tx>
          <c:spPr>
            <a:solidFill>
              <a:srgbClr val="ED6A5A"/>
            </a:solidFill>
          </c:spPr>
          <c:invertIfNegative val="0"/>
          <c:dLbls>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D6-4A58-8EAA-4574D8602A8C}"/>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D6-4A58-8EAA-4574D8602A8C}"/>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Dati!$G$695:$G$712</c:f>
              <c:numCache>
                <c:formatCode>0</c:formatCode>
                <c:ptCount val="18"/>
                <c:pt idx="1">
                  <c:v>7.1428571428571432</c:v>
                </c:pt>
                <c:pt idx="2">
                  <c:v>13.333333333333334</c:v>
                </c:pt>
                <c:pt idx="3">
                  <c:v>15.384615384615385</c:v>
                </c:pt>
                <c:pt idx="4">
                  <c:v>11.111111111111111</c:v>
                </c:pt>
                <c:pt idx="5">
                  <c:v>33.333333333333336</c:v>
                </c:pt>
                <c:pt idx="7">
                  <c:v>8.4905660377358494</c:v>
                </c:pt>
                <c:pt idx="8">
                  <c:v>33.333333333333336</c:v>
                </c:pt>
                <c:pt idx="9">
                  <c:v>20</c:v>
                </c:pt>
                <c:pt idx="10">
                  <c:v>0</c:v>
                </c:pt>
                <c:pt idx="11">
                  <c:v>16.6666666666667</c:v>
                </c:pt>
                <c:pt idx="13">
                  <c:v>18.181818181818183</c:v>
                </c:pt>
                <c:pt idx="14">
                  <c:v>0</c:v>
                </c:pt>
                <c:pt idx="15">
                  <c:v>16.666666666666668</c:v>
                </c:pt>
                <c:pt idx="16">
                  <c:v>7.3170731707317076</c:v>
                </c:pt>
                <c:pt idx="17">
                  <c:v>16.129032258064516</c:v>
                </c:pt>
              </c:numCache>
            </c:numRef>
          </c:val>
          <c:extLst>
            <c:ext xmlns:c16="http://schemas.microsoft.com/office/drawing/2014/chart" uri="{C3380CC4-5D6E-409C-BE32-E72D297353CC}">
              <c16:uniqueId val="{00000012-F181-4E7C-A799-8EACC490D349}"/>
            </c:ext>
          </c:extLst>
        </c:ser>
        <c:ser>
          <c:idx val="5"/>
          <c:order val="5"/>
          <c:tx>
            <c:strRef>
              <c:f>Dati!$H$675</c:f>
              <c:strCache>
                <c:ptCount val="1"/>
                <c:pt idx="0">
                  <c:v>.</c:v>
                </c:pt>
              </c:strCache>
            </c:strRef>
          </c:tx>
          <c:spPr>
            <a:noFill/>
          </c:spPr>
          <c:invertIfNegative val="0"/>
          <c:dLbls>
            <c:delete val="1"/>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Dati!$H$695:$H$712</c:f>
              <c:numCache>
                <c:formatCode>###0</c:formatCode>
                <c:ptCount val="18"/>
                <c:pt idx="0">
                  <c:v>73.666666666666671</c:v>
                </c:pt>
                <c:pt idx="1">
                  <c:v>55.80952380952381</c:v>
                </c:pt>
                <c:pt idx="2">
                  <c:v>55.333333333333336</c:v>
                </c:pt>
                <c:pt idx="3">
                  <c:v>54.435897435897438</c:v>
                </c:pt>
                <c:pt idx="4">
                  <c:v>57</c:v>
                </c:pt>
                <c:pt idx="5">
                  <c:v>7</c:v>
                </c:pt>
                <c:pt idx="6">
                  <c:v>73.666666666666671</c:v>
                </c:pt>
                <c:pt idx="7">
                  <c:v>57.628930817610069</c:v>
                </c:pt>
                <c:pt idx="8">
                  <c:v>40.333333333333336</c:v>
                </c:pt>
                <c:pt idx="9">
                  <c:v>33.666666666666671</c:v>
                </c:pt>
                <c:pt idx="10">
                  <c:v>73.666666666666671</c:v>
                </c:pt>
                <c:pt idx="11">
                  <c:v>56.999999999999972</c:v>
                </c:pt>
                <c:pt idx="12">
                  <c:v>73.666666666666671</c:v>
                </c:pt>
                <c:pt idx="13">
                  <c:v>46.393939393939391</c:v>
                </c:pt>
                <c:pt idx="14">
                  <c:v>63.140350877192986</c:v>
                </c:pt>
                <c:pt idx="15">
                  <c:v>45.888888888888886</c:v>
                </c:pt>
                <c:pt idx="16">
                  <c:v>63.91056910569106</c:v>
                </c:pt>
                <c:pt idx="17">
                  <c:v>54.311827956989255</c:v>
                </c:pt>
              </c:numCache>
            </c:numRef>
          </c:val>
          <c:extLst>
            <c:ext xmlns:c16="http://schemas.microsoft.com/office/drawing/2014/chart" uri="{C3380CC4-5D6E-409C-BE32-E72D297353CC}">
              <c16:uniqueId val="{00000014-F181-4E7C-A799-8EACC490D349}"/>
            </c:ext>
          </c:extLst>
        </c:ser>
        <c:ser>
          <c:idx val="6"/>
          <c:order val="6"/>
          <c:tx>
            <c:strRef>
              <c:f>Dati!$I$675</c:f>
              <c:strCache>
                <c:ptCount val="1"/>
                <c:pt idx="0">
                  <c:v>Pēdējo 12 mēnešu laikā neesmu  piedalījies/-usies nacionālā līmeņa sacensībās</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Dati!$I$695:$I$712</c:f>
              <c:numCache>
                <c:formatCode>0</c:formatCode>
                <c:ptCount val="18"/>
                <c:pt idx="1">
                  <c:v>3.5714285714285716</c:v>
                </c:pt>
                <c:pt idx="2">
                  <c:v>18.333333333333332</c:v>
                </c:pt>
                <c:pt idx="3">
                  <c:v>23.076923076923077</c:v>
                </c:pt>
                <c:pt idx="4">
                  <c:v>22.222222222222221</c:v>
                </c:pt>
                <c:pt idx="5">
                  <c:v>0</c:v>
                </c:pt>
                <c:pt idx="7">
                  <c:v>16.981132075471699</c:v>
                </c:pt>
                <c:pt idx="8">
                  <c:v>16.666666666666668</c:v>
                </c:pt>
                <c:pt idx="9">
                  <c:v>20</c:v>
                </c:pt>
                <c:pt idx="10">
                  <c:v>33.333333333333336</c:v>
                </c:pt>
                <c:pt idx="11">
                  <c:v>16.666666666666668</c:v>
                </c:pt>
                <c:pt idx="13">
                  <c:v>9.0909090909090917</c:v>
                </c:pt>
                <c:pt idx="14">
                  <c:v>31.578947368421051</c:v>
                </c:pt>
                <c:pt idx="15">
                  <c:v>8.3333333333333339</c:v>
                </c:pt>
                <c:pt idx="16">
                  <c:v>14.634146341463415</c:v>
                </c:pt>
                <c:pt idx="17">
                  <c:v>22.580645161290324</c:v>
                </c:pt>
              </c:numCache>
            </c:numRef>
          </c:val>
          <c:extLst>
            <c:ext xmlns:c16="http://schemas.microsoft.com/office/drawing/2014/chart" uri="{C3380CC4-5D6E-409C-BE32-E72D297353CC}">
              <c16:uniqueId val="{00000016-F181-4E7C-A799-8EACC490D349}"/>
            </c:ext>
          </c:extLst>
        </c:ser>
        <c:ser>
          <c:idx val="7"/>
          <c:order val="7"/>
          <c:tx>
            <c:strRef>
              <c:f>Dati!$J$675</c:f>
              <c:strCache>
                <c:ptCount val="1"/>
                <c:pt idx="0">
                  <c:v>.</c:v>
                </c:pt>
              </c:strCache>
            </c:strRef>
          </c:tx>
          <c:spPr>
            <a:noFill/>
          </c:spPr>
          <c:invertIfNegative val="0"/>
          <c:dLbls>
            <c:delete val="1"/>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Dati!$J$695:$J$712</c:f>
              <c:numCache>
                <c:formatCode>0</c:formatCode>
                <c:ptCount val="18"/>
                <c:pt idx="0">
                  <c:v>51.117647058823529</c:v>
                </c:pt>
                <c:pt idx="1">
                  <c:v>47.54621848739496</c:v>
                </c:pt>
                <c:pt idx="2">
                  <c:v>32.784313725490193</c:v>
                </c:pt>
                <c:pt idx="3">
                  <c:v>28.040723981900452</c:v>
                </c:pt>
                <c:pt idx="4">
                  <c:v>28.895424836601308</c:v>
                </c:pt>
                <c:pt idx="5">
                  <c:v>51.117647058823529</c:v>
                </c:pt>
                <c:pt idx="6">
                  <c:v>51.117647058823529</c:v>
                </c:pt>
                <c:pt idx="7">
                  <c:v>34.13651498335183</c:v>
                </c:pt>
                <c:pt idx="8">
                  <c:v>34.450980392156865</c:v>
                </c:pt>
                <c:pt idx="9">
                  <c:v>31.117647058823529</c:v>
                </c:pt>
                <c:pt idx="10">
                  <c:v>17.784313725490193</c:v>
                </c:pt>
                <c:pt idx="11">
                  <c:v>34.450980392156865</c:v>
                </c:pt>
                <c:pt idx="12">
                  <c:v>51.117647058823529</c:v>
                </c:pt>
                <c:pt idx="13">
                  <c:v>42.026737967914436</c:v>
                </c:pt>
                <c:pt idx="14">
                  <c:v>19.538699690402478</c:v>
                </c:pt>
                <c:pt idx="15">
                  <c:v>42.784313725490193</c:v>
                </c:pt>
                <c:pt idx="16">
                  <c:v>36.483500717360116</c:v>
                </c:pt>
                <c:pt idx="17">
                  <c:v>28.537001897533205</c:v>
                </c:pt>
              </c:numCache>
            </c:numRef>
          </c:val>
          <c:extLst>
            <c:ext xmlns:c16="http://schemas.microsoft.com/office/drawing/2014/chart" uri="{C3380CC4-5D6E-409C-BE32-E72D297353CC}">
              <c16:uniqueId val="{00000018-F181-4E7C-A799-8EACC490D349}"/>
            </c:ext>
          </c:extLst>
        </c:ser>
        <c:ser>
          <c:idx val="8"/>
          <c:order val="8"/>
          <c:tx>
            <c:strRef>
              <c:f>Dati!$K$675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Dati!$B$695:$B$712</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Dati!$K$695:$K$712</c:f>
              <c:numCache>
                <c:formatCode>0</c:formatCode>
                <c:ptCount val="18"/>
                <c:pt idx="1">
                  <c:v>21.428571428571427</c:v>
                </c:pt>
                <c:pt idx="2">
                  <c:v>6.666666666666667</c:v>
                </c:pt>
                <c:pt idx="3">
                  <c:v>11.538461538461538</c:v>
                </c:pt>
                <c:pt idx="4">
                  <c:v>11.111111111111111</c:v>
                </c:pt>
                <c:pt idx="5">
                  <c:v>0</c:v>
                </c:pt>
                <c:pt idx="7">
                  <c:v>11.320754716981131</c:v>
                </c:pt>
                <c:pt idx="8">
                  <c:v>8.3333333333333339</c:v>
                </c:pt>
                <c:pt idx="9">
                  <c:v>0</c:v>
                </c:pt>
                <c:pt idx="10">
                  <c:v>33.333333333333336</c:v>
                </c:pt>
                <c:pt idx="11">
                  <c:v>0</c:v>
                </c:pt>
                <c:pt idx="13">
                  <c:v>27.272727272727273</c:v>
                </c:pt>
                <c:pt idx="14">
                  <c:v>5.2631578947368425</c:v>
                </c:pt>
                <c:pt idx="15">
                  <c:v>8.3333333333333339</c:v>
                </c:pt>
                <c:pt idx="16">
                  <c:v>9.7560975609756095</c:v>
                </c:pt>
                <c:pt idx="17">
                  <c:v>9.67741935483871</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6892240"/>
        <c:axId val="476889104"/>
      </c:barChart>
      <c:catAx>
        <c:axId val="4768922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a:latin typeface="Arial" panose="020B0604020202020204" pitchFamily="34" charset="0"/>
                <a:cs typeface="Arial" panose="020B0604020202020204" pitchFamily="34" charset="0"/>
              </a:defRPr>
            </a:pPr>
            <a:endParaRPr lang="lv-LV"/>
          </a:p>
        </c:txPr>
        <c:crossAx val="476889104"/>
        <c:crossesAt val="80.7"/>
        <c:auto val="1"/>
        <c:lblAlgn val="ctr"/>
        <c:lblOffset val="100"/>
        <c:tickLblSkip val="1"/>
        <c:tickMarkSkip val="1"/>
        <c:noMultiLvlLbl val="0"/>
      </c:catAx>
      <c:valAx>
        <c:axId val="476889104"/>
        <c:scaling>
          <c:orientation val="minMax"/>
          <c:max val="240"/>
          <c:min val="0"/>
        </c:scaling>
        <c:delete val="1"/>
        <c:axPos val="t"/>
        <c:numFmt formatCode="###0" sourceLinked="1"/>
        <c:majorTickMark val="out"/>
        <c:minorTickMark val="none"/>
        <c:tickLblPos val="nextTo"/>
        <c:crossAx val="47689224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02147666324323"/>
          <c:y val="0.23349961689571413"/>
          <c:w val="0.39951946214695444"/>
          <c:h val="0.68404349508368745"/>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0CF3-40FA-A949-A0731393CE54}"/>
              </c:ext>
            </c:extLst>
          </c:dPt>
          <c:dPt>
            <c:idx val="1"/>
            <c:bubble3D val="0"/>
            <c:spPr>
              <a:solidFill>
                <a:srgbClr val="F9BFA5"/>
              </a:solidFill>
            </c:spPr>
            <c:extLst>
              <c:ext xmlns:c16="http://schemas.microsoft.com/office/drawing/2014/chart" uri="{C3380CC4-5D6E-409C-BE32-E72D297353CC}">
                <c16:uniqueId val="{00000003-0CF3-40FA-A949-A0731393CE54}"/>
              </c:ext>
            </c:extLst>
          </c:dPt>
          <c:dPt>
            <c:idx val="2"/>
            <c:bubble3D val="0"/>
            <c:spPr>
              <a:solidFill>
                <a:srgbClr val="9BC1BC"/>
              </a:solidFill>
            </c:spPr>
            <c:extLst>
              <c:ext xmlns:c16="http://schemas.microsoft.com/office/drawing/2014/chart" uri="{C3380CC4-5D6E-409C-BE32-E72D297353CC}">
                <c16:uniqueId val="{00000005-0CF3-40FA-A949-A0731393CE54}"/>
              </c:ext>
            </c:extLst>
          </c:dPt>
          <c:dPt>
            <c:idx val="3"/>
            <c:bubble3D val="0"/>
            <c:spPr>
              <a:solidFill>
                <a:srgbClr val="5CA4A9"/>
              </a:solidFill>
            </c:spPr>
            <c:extLst>
              <c:ext xmlns:c16="http://schemas.microsoft.com/office/drawing/2014/chart" uri="{C3380CC4-5D6E-409C-BE32-E72D297353CC}">
                <c16:uniqueId val="{00000007-0CF3-40FA-A949-A0731393CE54}"/>
              </c:ext>
            </c:extLst>
          </c:dPt>
          <c:dPt>
            <c:idx val="4"/>
            <c:bubble3D val="0"/>
            <c:spPr>
              <a:solidFill>
                <a:srgbClr val="F4F1BB"/>
              </a:solidFill>
            </c:spPr>
            <c:extLst>
              <c:ext xmlns:c16="http://schemas.microsoft.com/office/drawing/2014/chart" uri="{C3380CC4-5D6E-409C-BE32-E72D297353CC}">
                <c16:uniqueId val="{00000009-0CF3-40FA-A949-A0731393CE54}"/>
              </c:ext>
            </c:extLst>
          </c:dPt>
          <c:dPt>
            <c:idx val="5"/>
            <c:bubble3D val="0"/>
            <c:spPr>
              <a:solidFill>
                <a:schemeClr val="bg1">
                  <a:lumMod val="75000"/>
                </a:schemeClr>
              </a:solidFill>
            </c:spPr>
            <c:extLst>
              <c:ext xmlns:c16="http://schemas.microsoft.com/office/drawing/2014/chart" uri="{C3380CC4-5D6E-409C-BE32-E72D297353CC}">
                <c16:uniqueId val="{0000000B-0CF3-40FA-A949-A0731393CE54}"/>
              </c:ext>
            </c:extLst>
          </c:dPt>
          <c:dLbls>
            <c:dLbl>
              <c:idx val="1"/>
              <c:layout>
                <c:manualLayout>
                  <c:x val="5.4547203804388288E-2"/>
                  <c:y val="-5.23596450133243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F3-40FA-A949-A0731393CE54}"/>
                </c:ext>
              </c:extLst>
            </c:dLbl>
            <c:dLbl>
              <c:idx val="2"/>
              <c:layout>
                <c:manualLayout>
                  <c:x val="-2.1818881521755314E-2"/>
                  <c:y val="-4.68481034329743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CF3-40FA-A949-A0731393CE54}"/>
                </c:ext>
              </c:extLst>
            </c:dLbl>
            <c:dLbl>
              <c:idx val="3"/>
              <c:layout>
                <c:manualLayout>
                  <c:x val="-7.272960507251805E-3"/>
                  <c:y val="6.3382728174024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CF3-40FA-A949-A0731393CE54}"/>
                </c:ext>
              </c:extLst>
            </c:dLbl>
            <c:dLbl>
              <c:idx val="4"/>
              <c:layout>
                <c:manualLayout>
                  <c:x val="0.11362597741144455"/>
                  <c:y val="3.8580791062449452E-2"/>
                </c:manualLayout>
              </c:layout>
              <c:spPr>
                <a:noFill/>
                <a:ln>
                  <a:noFill/>
                </a:ln>
                <a:effectLst/>
              </c:spPr>
              <c:txPr>
                <a:bodyPr wrap="square" lIns="38100" tIns="19050" rIns="38100" bIns="19050" anchor="ctr">
                  <a:noAutofit/>
                </a:bodyPr>
                <a:lstStyle/>
                <a:p>
                  <a:pPr>
                    <a:defRPr sz="1200"/>
                  </a:pPr>
                  <a:endParaRPr lang="lv-LV"/>
                </a:p>
              </c:txPr>
              <c:dLblPos val="bestFit"/>
              <c:showLegendKey val="0"/>
              <c:showVal val="0"/>
              <c:showCatName val="1"/>
              <c:showSerName val="0"/>
              <c:showPercent val="1"/>
              <c:showBubbleSize val="0"/>
              <c:extLst>
                <c:ext xmlns:c15="http://schemas.microsoft.com/office/drawing/2012/chart" uri="{CE6537A1-D6FC-4f65-9D91-7224C49458BB}">
                  <c15:layout>
                    <c:manualLayout>
                      <c:w val="0.36153043478260871"/>
                      <c:h val="0.2360248447204969"/>
                    </c:manualLayout>
                  </c15:layout>
                </c:ext>
                <c:ext xmlns:c16="http://schemas.microsoft.com/office/drawing/2014/chart" uri="{C3380CC4-5D6E-409C-BE32-E72D297353CC}">
                  <c16:uniqueId val="{00000009-0CF3-40FA-A949-A0731393CE54}"/>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Dati!$B$399:$B$404</c:f>
              <c:strCache>
                <c:ptCount val="6"/>
                <c:pt idx="0">
                  <c:v>Noteikti jā</c:v>
                </c:pt>
                <c:pt idx="1">
                  <c:v>Drīzāk jā </c:v>
                </c:pt>
                <c:pt idx="2">
                  <c:v>Drīzāk nē</c:v>
                </c:pt>
                <c:pt idx="3">
                  <c:v>Noteikti nē</c:v>
                </c:pt>
                <c:pt idx="4">
                  <c:v>Pēdējo 12 mēnešu laikā neesmu  piedalījies/-usies starptautiska līmeņa sacensībās</c:v>
                </c:pt>
                <c:pt idx="5">
                  <c:v>Grūti pateikt</c:v>
                </c:pt>
              </c:strCache>
            </c:strRef>
          </c:cat>
          <c:val>
            <c:numRef>
              <c:f>Dati!$C$399:$C$404</c:f>
              <c:numCache>
                <c:formatCode>0</c:formatCode>
                <c:ptCount val="6"/>
                <c:pt idx="0">
                  <c:v>16.901408450704224</c:v>
                </c:pt>
                <c:pt idx="1">
                  <c:v>15.492957746478874</c:v>
                </c:pt>
                <c:pt idx="2">
                  <c:v>25.35211267605634</c:v>
                </c:pt>
                <c:pt idx="3">
                  <c:v>11.267605633802816</c:v>
                </c:pt>
                <c:pt idx="4">
                  <c:v>17.6056338028169</c:v>
                </c:pt>
                <c:pt idx="5">
                  <c:v>13.380281690140846</c:v>
                </c:pt>
              </c:numCache>
            </c:numRef>
          </c:val>
          <c:extLst>
            <c:ext xmlns:c16="http://schemas.microsoft.com/office/drawing/2014/chart" uri="{C3380CC4-5D6E-409C-BE32-E72D297353CC}">
              <c16:uniqueId val="{0000000C-0CF3-40FA-A949-A0731393CE54}"/>
            </c:ext>
          </c:extLst>
        </c:ser>
        <c:dLbls>
          <c:showLegendKey val="0"/>
          <c:showVal val="0"/>
          <c:showCatName val="0"/>
          <c:showSerName val="0"/>
          <c:showPercent val="0"/>
          <c:showBubbleSize val="0"/>
          <c:showLeaderLines val="0"/>
        </c:dLbls>
        <c:firstSliceAng val="6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903006872852215"/>
          <c:y val="0.1474841915085817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4118079538303329"/>
          <c:y val="0.19529697380307134"/>
          <c:w val="0.55881920461696677"/>
          <c:h val="0.79520347786811196"/>
        </c:manualLayout>
      </c:layout>
      <c:barChart>
        <c:barDir val="bar"/>
        <c:grouping val="stacked"/>
        <c:varyColors val="0"/>
        <c:ser>
          <c:idx val="0"/>
          <c:order val="0"/>
          <c:tx>
            <c:strRef>
              <c:f>Dati!$C$585</c:f>
              <c:strCache>
                <c:ptCount val="1"/>
                <c:pt idx="0">
                  <c:v>.</c:v>
                </c:pt>
              </c:strCache>
            </c:strRef>
          </c:tx>
          <c:spPr>
            <a:noFill/>
          </c:spPr>
          <c:invertIfNegative val="0"/>
          <c:dLbls>
            <c:delete val="1"/>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Dati!$C$586:$C$599</c:f>
              <c:numCache>
                <c:formatCode>###0</c:formatCode>
                <c:ptCount val="14"/>
                <c:pt idx="0">
                  <c:v>13.237424547283705</c:v>
                </c:pt>
                <c:pt idx="1">
                  <c:v>49.857142857142861</c:v>
                </c:pt>
                <c:pt idx="2">
                  <c:v>12.952380952380956</c:v>
                </c:pt>
                <c:pt idx="3">
                  <c:v>13.650246305418722</c:v>
                </c:pt>
                <c:pt idx="4">
                  <c:v>49.857142857142861</c:v>
                </c:pt>
                <c:pt idx="5">
                  <c:v>7.0000000000000071</c:v>
                </c:pt>
                <c:pt idx="6">
                  <c:v>23.666666666666671</c:v>
                </c:pt>
                <c:pt idx="7">
                  <c:v>10.641456582633054</c:v>
                </c:pt>
                <c:pt idx="8">
                  <c:v>49.857142857142861</c:v>
                </c:pt>
                <c:pt idx="9">
                  <c:v>13.987577639751557</c:v>
                </c:pt>
                <c:pt idx="10">
                  <c:v>15.710801393728225</c:v>
                </c:pt>
                <c:pt idx="11">
                  <c:v>49.857142857142861</c:v>
                </c:pt>
                <c:pt idx="12">
                  <c:v>8.8315018315018357</c:v>
                </c:pt>
                <c:pt idx="13">
                  <c:v>18.709601873536304</c:v>
                </c:pt>
              </c:numCache>
            </c:numRef>
          </c:val>
          <c:extLst>
            <c:ext xmlns:c16="http://schemas.microsoft.com/office/drawing/2014/chart" uri="{C3380CC4-5D6E-409C-BE32-E72D297353CC}">
              <c16:uniqueId val="{0000000A-F181-4E7C-A799-8EACC490D349}"/>
            </c:ext>
          </c:extLst>
        </c:ser>
        <c:ser>
          <c:idx val="1"/>
          <c:order val="1"/>
          <c:tx>
            <c:strRef>
              <c:f>Dati!$D$585</c:f>
              <c:strCache>
                <c:ptCount val="1"/>
                <c:pt idx="0">
                  <c:v>Noteikti nē</c:v>
                </c:pt>
              </c:strCache>
            </c:strRef>
          </c:tx>
          <c:spPr>
            <a:solidFill>
              <a:srgbClr val="5CA4A9"/>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613C-47E9-B3FD-50F5339D44C0}"/>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Dati!$D$586:$D$599</c:f>
              <c:numCache>
                <c:formatCode>General</c:formatCode>
                <c:ptCount val="14"/>
                <c:pt idx="0" formatCode="0">
                  <c:v>11.267605633802816</c:v>
                </c:pt>
                <c:pt idx="2" formatCode="0">
                  <c:v>9.5238095238095237</c:v>
                </c:pt>
                <c:pt idx="3" formatCode="0">
                  <c:v>13.793103448275861</c:v>
                </c:pt>
                <c:pt idx="5" formatCode="0">
                  <c:v>10.204081632653061</c:v>
                </c:pt>
                <c:pt idx="6" formatCode="0">
                  <c:v>0</c:v>
                </c:pt>
                <c:pt idx="7" formatCode="0">
                  <c:v>21.568627450980394</c:v>
                </c:pt>
                <c:pt idx="9" formatCode="0">
                  <c:v>10.869565217391305</c:v>
                </c:pt>
                <c:pt idx="10" formatCode="0">
                  <c:v>9.7560975609756095</c:v>
                </c:pt>
                <c:pt idx="12" formatCode="0">
                  <c:v>11.538461538461538</c:v>
                </c:pt>
                <c:pt idx="13" formatCode="0">
                  <c:v>11.475409836065573</c:v>
                </c:pt>
              </c:numCache>
            </c:numRef>
          </c:val>
          <c:extLst>
            <c:ext xmlns:c16="http://schemas.microsoft.com/office/drawing/2014/chart" uri="{C3380CC4-5D6E-409C-BE32-E72D297353CC}">
              <c16:uniqueId val="{0000000C-F181-4E7C-A799-8EACC490D349}"/>
            </c:ext>
          </c:extLst>
        </c:ser>
        <c:ser>
          <c:idx val="2"/>
          <c:order val="2"/>
          <c:tx>
            <c:strRef>
              <c:f>Dati!$E$585</c:f>
              <c:strCache>
                <c:ptCount val="1"/>
                <c:pt idx="0">
                  <c:v>Drīzāk nē</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Dati!$E$586:$E$599</c:f>
              <c:numCache>
                <c:formatCode>General</c:formatCode>
                <c:ptCount val="14"/>
                <c:pt idx="0" formatCode="0">
                  <c:v>25.35211267605634</c:v>
                </c:pt>
                <c:pt idx="2" formatCode="0">
                  <c:v>27.38095238095238</c:v>
                </c:pt>
                <c:pt idx="3" formatCode="0">
                  <c:v>22.413793103448278</c:v>
                </c:pt>
                <c:pt idx="5" formatCode="0">
                  <c:v>32.653061224489797</c:v>
                </c:pt>
                <c:pt idx="6" formatCode="0">
                  <c:v>26.19047619047619</c:v>
                </c:pt>
                <c:pt idx="7" formatCode="0">
                  <c:v>17.647058823529413</c:v>
                </c:pt>
                <c:pt idx="9" formatCode="0">
                  <c:v>25</c:v>
                </c:pt>
                <c:pt idx="10" formatCode="0">
                  <c:v>24.390243902439025</c:v>
                </c:pt>
                <c:pt idx="12" formatCode="0">
                  <c:v>29.487179487179485</c:v>
                </c:pt>
                <c:pt idx="13" formatCode="0">
                  <c:v>19.672131147540984</c:v>
                </c:pt>
              </c:numCache>
            </c:numRef>
          </c:val>
          <c:extLst>
            <c:ext xmlns:c16="http://schemas.microsoft.com/office/drawing/2014/chart" uri="{C3380CC4-5D6E-409C-BE32-E72D297353CC}">
              <c16:uniqueId val="{0000000E-F181-4E7C-A799-8EACC490D349}"/>
            </c:ext>
          </c:extLst>
        </c:ser>
        <c:ser>
          <c:idx val="3"/>
          <c:order val="3"/>
          <c:tx>
            <c:strRef>
              <c:f>Dati!$F$585</c:f>
              <c:strCache>
                <c:ptCount val="1"/>
                <c:pt idx="0">
                  <c:v>Drīzāk jā </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Dati!$F$586:$F$599</c:f>
              <c:numCache>
                <c:formatCode>General</c:formatCode>
                <c:ptCount val="14"/>
                <c:pt idx="0" formatCode="0">
                  <c:v>15.492957746478874</c:v>
                </c:pt>
                <c:pt idx="2" formatCode="0">
                  <c:v>15.476190476190476</c:v>
                </c:pt>
                <c:pt idx="3" formatCode="0">
                  <c:v>15.517241379310345</c:v>
                </c:pt>
                <c:pt idx="5" formatCode="0">
                  <c:v>22.448979591836736</c:v>
                </c:pt>
                <c:pt idx="6" formatCode="0">
                  <c:v>19.047619047619047</c:v>
                </c:pt>
                <c:pt idx="7" formatCode="0">
                  <c:v>5.882352941176471</c:v>
                </c:pt>
                <c:pt idx="9" formatCode="0">
                  <c:v>16.304347826086957</c:v>
                </c:pt>
                <c:pt idx="10" formatCode="0">
                  <c:v>12.195121951219512</c:v>
                </c:pt>
                <c:pt idx="12" formatCode="0">
                  <c:v>14.102564102564102</c:v>
                </c:pt>
                <c:pt idx="13" formatCode="0">
                  <c:v>16.393442622950818</c:v>
                </c:pt>
              </c:numCache>
            </c:numRef>
          </c:val>
          <c:extLst>
            <c:ext xmlns:c16="http://schemas.microsoft.com/office/drawing/2014/chart" uri="{C3380CC4-5D6E-409C-BE32-E72D297353CC}">
              <c16:uniqueId val="{00000010-F181-4E7C-A799-8EACC490D349}"/>
            </c:ext>
          </c:extLst>
        </c:ser>
        <c:ser>
          <c:idx val="4"/>
          <c:order val="4"/>
          <c:tx>
            <c:strRef>
              <c:f>Dati!$G$585</c:f>
              <c:strCache>
                <c:ptCount val="1"/>
                <c:pt idx="0">
                  <c:v>Noteikti jā</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Dati!$G$586:$G$599</c:f>
              <c:numCache>
                <c:formatCode>General</c:formatCode>
                <c:ptCount val="14"/>
                <c:pt idx="0" formatCode="0">
                  <c:v>16.901408450704224</c:v>
                </c:pt>
                <c:pt idx="2" formatCode="0">
                  <c:v>19.047619047619047</c:v>
                </c:pt>
                <c:pt idx="3" formatCode="0">
                  <c:v>13.793103448275861</c:v>
                </c:pt>
                <c:pt idx="5" formatCode="0">
                  <c:v>20.408163265306122</c:v>
                </c:pt>
                <c:pt idx="6" formatCode="0">
                  <c:v>11.904761904761905</c:v>
                </c:pt>
                <c:pt idx="7" formatCode="0">
                  <c:v>17.647058823529413</c:v>
                </c:pt>
                <c:pt idx="9" formatCode="0">
                  <c:v>19.565217391304348</c:v>
                </c:pt>
                <c:pt idx="10" formatCode="0">
                  <c:v>14.634146341463415</c:v>
                </c:pt>
                <c:pt idx="12" formatCode="0">
                  <c:v>23.076923076923077</c:v>
                </c:pt>
                <c:pt idx="13" formatCode="0">
                  <c:v>9.8360655737704921</c:v>
                </c:pt>
              </c:numCache>
            </c:numRef>
          </c:val>
          <c:extLst>
            <c:ext xmlns:c16="http://schemas.microsoft.com/office/drawing/2014/chart" uri="{C3380CC4-5D6E-409C-BE32-E72D297353CC}">
              <c16:uniqueId val="{00000012-F181-4E7C-A799-8EACC490D349}"/>
            </c:ext>
          </c:extLst>
        </c:ser>
        <c:ser>
          <c:idx val="5"/>
          <c:order val="5"/>
          <c:tx>
            <c:strRef>
              <c:f>Dati!$H$585</c:f>
              <c:strCache>
                <c:ptCount val="1"/>
                <c:pt idx="0">
                  <c:v>.</c:v>
                </c:pt>
              </c:strCache>
            </c:strRef>
          </c:tx>
          <c:spPr>
            <a:noFill/>
          </c:spPr>
          <c:invertIfNegative val="0"/>
          <c:dLbls>
            <c:delete val="1"/>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Dati!$H$586:$H$599</c:f>
              <c:numCache>
                <c:formatCode>###0</c:formatCode>
                <c:ptCount val="14"/>
                <c:pt idx="0">
                  <c:v>17.462776659959765</c:v>
                </c:pt>
                <c:pt idx="1">
                  <c:v>49.857142857142861</c:v>
                </c:pt>
                <c:pt idx="2">
                  <c:v>15.333333333333337</c:v>
                </c:pt>
                <c:pt idx="3">
                  <c:v>20.546798029556655</c:v>
                </c:pt>
                <c:pt idx="4">
                  <c:v>49.857142857142861</c:v>
                </c:pt>
                <c:pt idx="5">
                  <c:v>7.0000000000000036</c:v>
                </c:pt>
                <c:pt idx="6">
                  <c:v>18.904761904761909</c:v>
                </c:pt>
                <c:pt idx="7">
                  <c:v>26.327731092436977</c:v>
                </c:pt>
                <c:pt idx="8">
                  <c:v>49.857142857142861</c:v>
                </c:pt>
                <c:pt idx="9">
                  <c:v>13.987577639751557</c:v>
                </c:pt>
                <c:pt idx="10">
                  <c:v>23.027874564459935</c:v>
                </c:pt>
                <c:pt idx="11">
                  <c:v>49.857142857142861</c:v>
                </c:pt>
                <c:pt idx="12">
                  <c:v>12.677655677655682</c:v>
                </c:pt>
                <c:pt idx="13">
                  <c:v>23.627634660421553</c:v>
                </c:pt>
              </c:numCache>
            </c:numRef>
          </c:val>
          <c:extLst>
            <c:ext xmlns:c16="http://schemas.microsoft.com/office/drawing/2014/chart" uri="{C3380CC4-5D6E-409C-BE32-E72D297353CC}">
              <c16:uniqueId val="{00000014-F181-4E7C-A799-8EACC490D349}"/>
            </c:ext>
          </c:extLst>
        </c:ser>
        <c:ser>
          <c:idx val="6"/>
          <c:order val="6"/>
          <c:tx>
            <c:strRef>
              <c:f>Dati!$I$585</c:f>
              <c:strCache>
                <c:ptCount val="1"/>
                <c:pt idx="0">
                  <c:v>Pēdējo 12 mēnešu laikā neesmu piedalījies/-usies starptautiska līmeņa sacensībās</c:v>
                </c:pt>
              </c:strCache>
            </c:strRef>
          </c:tx>
          <c:spPr>
            <a:solidFill>
              <a:srgbClr val="F4F1BB"/>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3C-47E9-B3FD-50F5339D44C0}"/>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3C-47E9-B3FD-50F5339D44C0}"/>
                </c:ext>
              </c:extLst>
            </c:dLbl>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Dati!$I$586:$I$599</c:f>
              <c:numCache>
                <c:formatCode>General</c:formatCode>
                <c:ptCount val="14"/>
                <c:pt idx="0" formatCode="0">
                  <c:v>17.6056338028169</c:v>
                </c:pt>
                <c:pt idx="2" formatCode="0">
                  <c:v>13.095238095238095</c:v>
                </c:pt>
                <c:pt idx="3" formatCode="0">
                  <c:v>24.137931034482758</c:v>
                </c:pt>
                <c:pt idx="5" formatCode="0">
                  <c:v>4.0816326530612246</c:v>
                </c:pt>
                <c:pt idx="6" formatCode="0">
                  <c:v>21.428571428571427</c:v>
                </c:pt>
                <c:pt idx="7" formatCode="0">
                  <c:v>27.450980392156861</c:v>
                </c:pt>
                <c:pt idx="9" formatCode="0">
                  <c:v>17.391304347826086</c:v>
                </c:pt>
                <c:pt idx="10" formatCode="0">
                  <c:v>21.951219512195124</c:v>
                </c:pt>
                <c:pt idx="12" formatCode="0">
                  <c:v>2.5641025641025643</c:v>
                </c:pt>
                <c:pt idx="13" formatCode="0">
                  <c:v>37.704918032786885</c:v>
                </c:pt>
              </c:numCache>
            </c:numRef>
          </c:val>
          <c:extLst>
            <c:ext xmlns:c16="http://schemas.microsoft.com/office/drawing/2014/chart" uri="{C3380CC4-5D6E-409C-BE32-E72D297353CC}">
              <c16:uniqueId val="{00000016-F181-4E7C-A799-8EACC490D349}"/>
            </c:ext>
          </c:extLst>
        </c:ser>
        <c:ser>
          <c:idx val="7"/>
          <c:order val="7"/>
          <c:tx>
            <c:strRef>
              <c:f>Dati!$J$585</c:f>
              <c:strCache>
                <c:ptCount val="1"/>
                <c:pt idx="0">
                  <c:v>.</c:v>
                </c:pt>
              </c:strCache>
            </c:strRef>
          </c:tx>
          <c:spPr>
            <a:noFill/>
          </c:spPr>
          <c:invertIfNegative val="0"/>
          <c:dLbls>
            <c:delete val="1"/>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Dati!$J$586:$J$599</c:f>
              <c:numCache>
                <c:formatCode>0</c:formatCode>
                <c:ptCount val="14"/>
                <c:pt idx="0">
                  <c:v>27.099284229969985</c:v>
                </c:pt>
                <c:pt idx="1">
                  <c:v>44.704918032786885</c:v>
                </c:pt>
                <c:pt idx="2">
                  <c:v>31.60967993754879</c:v>
                </c:pt>
                <c:pt idx="3">
                  <c:v>20.566986998304127</c:v>
                </c:pt>
                <c:pt idx="4">
                  <c:v>44.704918032786885</c:v>
                </c:pt>
                <c:pt idx="5">
                  <c:v>40.623285379725658</c:v>
                </c:pt>
                <c:pt idx="6">
                  <c:v>23.276346604215458</c:v>
                </c:pt>
                <c:pt idx="7">
                  <c:v>17.253937640630024</c:v>
                </c:pt>
                <c:pt idx="8">
                  <c:v>44.704918032786885</c:v>
                </c:pt>
                <c:pt idx="9">
                  <c:v>27.313613684960799</c:v>
                </c:pt>
                <c:pt idx="10">
                  <c:v>22.753698520591762</c:v>
                </c:pt>
                <c:pt idx="11">
                  <c:v>44.704918032786885</c:v>
                </c:pt>
                <c:pt idx="12">
                  <c:v>42.140815468684323</c:v>
                </c:pt>
                <c:pt idx="13">
                  <c:v>7</c:v>
                </c:pt>
              </c:numCache>
            </c:numRef>
          </c:val>
          <c:extLst>
            <c:ext xmlns:c16="http://schemas.microsoft.com/office/drawing/2014/chart" uri="{C3380CC4-5D6E-409C-BE32-E72D297353CC}">
              <c16:uniqueId val="{00000018-F181-4E7C-A799-8EACC490D349}"/>
            </c:ext>
          </c:extLst>
        </c:ser>
        <c:ser>
          <c:idx val="8"/>
          <c:order val="8"/>
          <c:tx>
            <c:strRef>
              <c:f>Dati!$K$585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Dati!$B$586:$B$599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Dati!$K$586:$K$599</c:f>
              <c:numCache>
                <c:formatCode>General</c:formatCode>
                <c:ptCount val="14"/>
                <c:pt idx="0" formatCode="0">
                  <c:v>13.380281690140846</c:v>
                </c:pt>
                <c:pt idx="2" formatCode="0">
                  <c:v>15.476190476190476</c:v>
                </c:pt>
                <c:pt idx="3" formatCode="0">
                  <c:v>10.344827586206897</c:v>
                </c:pt>
                <c:pt idx="5" formatCode="0">
                  <c:v>10.204081632653061</c:v>
                </c:pt>
                <c:pt idx="6" formatCode="0">
                  <c:v>21.428571428571427</c:v>
                </c:pt>
                <c:pt idx="7" formatCode="0">
                  <c:v>9.8039215686274517</c:v>
                </c:pt>
                <c:pt idx="9" formatCode="0">
                  <c:v>10.869565217391305</c:v>
                </c:pt>
                <c:pt idx="10" formatCode="0">
                  <c:v>17.073170731707318</c:v>
                </c:pt>
                <c:pt idx="12" formatCode="0">
                  <c:v>19.23076923076923</c:v>
                </c:pt>
                <c:pt idx="13" formatCode="0">
                  <c:v>4.918032786885246</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6897728"/>
        <c:axId val="476900080"/>
      </c:barChart>
      <c:catAx>
        <c:axId val="47689772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6900080"/>
        <c:crossesAt val="49.9"/>
        <c:auto val="1"/>
        <c:lblAlgn val="ctr"/>
        <c:lblOffset val="100"/>
        <c:tickLblSkip val="1"/>
        <c:tickMarkSkip val="1"/>
        <c:noMultiLvlLbl val="0"/>
      </c:catAx>
      <c:valAx>
        <c:axId val="476900080"/>
        <c:scaling>
          <c:orientation val="minMax"/>
          <c:max val="180"/>
          <c:min val="0"/>
        </c:scaling>
        <c:delete val="1"/>
        <c:axPos val="t"/>
        <c:numFmt formatCode="###0" sourceLinked="1"/>
        <c:majorTickMark val="out"/>
        <c:minorTickMark val="none"/>
        <c:tickLblPos val="nextTo"/>
        <c:crossAx val="47689772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186541666666681"/>
          <c:y val="0.1826432324773285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Dati!$C$761</c:f>
              <c:strCache>
                <c:ptCount val="1"/>
                <c:pt idx="0">
                  <c:v>.</c:v>
                </c:pt>
              </c:strCache>
            </c:strRef>
          </c:tx>
          <c:spPr>
            <a:noFill/>
          </c:spPr>
          <c:invertIfNegative val="0"/>
          <c:dLbls>
            <c:delete val="1"/>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Dati!$C$762:$C$780</c:f>
              <c:numCache>
                <c:formatCode>###0</c:formatCode>
                <c:ptCount val="19"/>
                <c:pt idx="0">
                  <c:v>64.89473684210526</c:v>
                </c:pt>
                <c:pt idx="1">
                  <c:v>18.019736842105267</c:v>
                </c:pt>
                <c:pt idx="2">
                  <c:v>27.015948963317385</c:v>
                </c:pt>
                <c:pt idx="3">
                  <c:v>24.894736842105267</c:v>
                </c:pt>
                <c:pt idx="4">
                  <c:v>42.672514619883046</c:v>
                </c:pt>
                <c:pt idx="5">
                  <c:v>64.89473684210526</c:v>
                </c:pt>
                <c:pt idx="6">
                  <c:v>64.89473684210526</c:v>
                </c:pt>
                <c:pt idx="7">
                  <c:v>14.894736842105271</c:v>
                </c:pt>
                <c:pt idx="8">
                  <c:v>31.561403508771932</c:v>
                </c:pt>
                <c:pt idx="9">
                  <c:v>29.180451127819556</c:v>
                </c:pt>
                <c:pt idx="10">
                  <c:v>28.052631578947373</c:v>
                </c:pt>
                <c:pt idx="11">
                  <c:v>35.482972136222912</c:v>
                </c:pt>
                <c:pt idx="12">
                  <c:v>64.89473684210526</c:v>
                </c:pt>
                <c:pt idx="13">
                  <c:v>64.89473684210526</c:v>
                </c:pt>
                <c:pt idx="14">
                  <c:v>31.561403508771935</c:v>
                </c:pt>
                <c:pt idx="15">
                  <c:v>30.519736842105267</c:v>
                </c:pt>
                <c:pt idx="16">
                  <c:v>7</c:v>
                </c:pt>
                <c:pt idx="17">
                  <c:v>32.894736842105267</c:v>
                </c:pt>
                <c:pt idx="18">
                  <c:v>26.799498746867176</c:v>
                </c:pt>
              </c:numCache>
            </c:numRef>
          </c:val>
          <c:extLst>
            <c:ext xmlns:c16="http://schemas.microsoft.com/office/drawing/2014/chart" uri="{C3380CC4-5D6E-409C-BE32-E72D297353CC}">
              <c16:uniqueId val="{0000000A-F181-4E7C-A799-8EACC490D349}"/>
            </c:ext>
          </c:extLst>
        </c:ser>
        <c:ser>
          <c:idx val="1"/>
          <c:order val="1"/>
          <c:tx>
            <c:strRef>
              <c:f>Dati!$D$761</c:f>
              <c:strCache>
                <c:ptCount val="1"/>
                <c:pt idx="0">
                  <c:v>Noteikti nē</c:v>
                </c:pt>
              </c:strCache>
            </c:strRef>
          </c:tx>
          <c:spPr>
            <a:solidFill>
              <a:srgbClr val="5CA4A9"/>
            </a:solidFill>
          </c:spPr>
          <c:invertIfNegative val="0"/>
          <c:dLbls>
            <c:dLbl>
              <c:idx val="11"/>
              <c:spPr>
                <a:noFill/>
                <a:ln>
                  <a:noFill/>
                </a:ln>
                <a:effectLst/>
              </c:spPr>
              <c:txPr>
                <a:bodyPr/>
                <a:lstStyle/>
                <a:p>
                  <a:pPr>
                    <a:defRPr sz="10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37-45A8-9380-87E334514BBD}"/>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Dati!$D$762:$D$780</c:f>
              <c:numCache>
                <c:formatCode>0</c:formatCode>
                <c:ptCount val="19"/>
                <c:pt idx="1">
                  <c:v>21.875</c:v>
                </c:pt>
                <c:pt idx="2">
                  <c:v>7.5757575757575761</c:v>
                </c:pt>
                <c:pt idx="3">
                  <c:v>10</c:v>
                </c:pt>
                <c:pt idx="4">
                  <c:v>11.111111111111111</c:v>
                </c:pt>
                <c:pt idx="7">
                  <c:v>21.428571428571427</c:v>
                </c:pt>
                <c:pt idx="8">
                  <c:v>9.5238095238095237</c:v>
                </c:pt>
                <c:pt idx="9">
                  <c:v>17.857142857142858</c:v>
                </c:pt>
                <c:pt idx="10">
                  <c:v>5.2631578947368425</c:v>
                </c:pt>
                <c:pt idx="11">
                  <c:v>2.9411764705882355</c:v>
                </c:pt>
                <c:pt idx="14">
                  <c:v>11.904761904761905</c:v>
                </c:pt>
                <c:pt idx="15">
                  <c:v>9.375</c:v>
                </c:pt>
                <c:pt idx="16">
                  <c:v>10.526315789473685</c:v>
                </c:pt>
                <c:pt idx="17">
                  <c:v>8</c:v>
                </c:pt>
                <c:pt idx="18">
                  <c:v>19.047619047619047</c:v>
                </c:pt>
              </c:numCache>
            </c:numRef>
          </c:val>
          <c:extLst>
            <c:ext xmlns:c16="http://schemas.microsoft.com/office/drawing/2014/chart" uri="{C3380CC4-5D6E-409C-BE32-E72D297353CC}">
              <c16:uniqueId val="{0000000C-F181-4E7C-A799-8EACC490D349}"/>
            </c:ext>
          </c:extLst>
        </c:ser>
        <c:ser>
          <c:idx val="2"/>
          <c:order val="2"/>
          <c:tx>
            <c:strRef>
              <c:f>Dati!$E$761</c:f>
              <c:strCache>
                <c:ptCount val="1"/>
                <c:pt idx="0">
                  <c:v>Drīzāk nē</c:v>
                </c:pt>
              </c:strCache>
            </c:strRef>
          </c:tx>
          <c:spPr>
            <a:solidFill>
              <a:srgbClr val="9BC1BC"/>
            </a:solidFill>
          </c:spPr>
          <c:invertIfNegative val="0"/>
          <c:dLbls>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37-45A8-9380-87E334514BBD}"/>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Dati!$E$762:$E$780</c:f>
              <c:numCache>
                <c:formatCode>0</c:formatCode>
                <c:ptCount val="19"/>
                <c:pt idx="1">
                  <c:v>25</c:v>
                </c:pt>
                <c:pt idx="2">
                  <c:v>30.303030303030305</c:v>
                </c:pt>
                <c:pt idx="3">
                  <c:v>30</c:v>
                </c:pt>
                <c:pt idx="4">
                  <c:v>11.111111111111111</c:v>
                </c:pt>
                <c:pt idx="5">
                  <c:v>0</c:v>
                </c:pt>
                <c:pt idx="7">
                  <c:v>28.571428571428573</c:v>
                </c:pt>
                <c:pt idx="8">
                  <c:v>23.80952380952381</c:v>
                </c:pt>
                <c:pt idx="9">
                  <c:v>17.857142857142858</c:v>
                </c:pt>
                <c:pt idx="10">
                  <c:v>31.578947368421051</c:v>
                </c:pt>
                <c:pt idx="11">
                  <c:v>26.470588235294116</c:v>
                </c:pt>
                <c:pt idx="14">
                  <c:v>21.428571428571427</c:v>
                </c:pt>
                <c:pt idx="15">
                  <c:v>25</c:v>
                </c:pt>
                <c:pt idx="16">
                  <c:v>47.368421052631582</c:v>
                </c:pt>
                <c:pt idx="17">
                  <c:v>24</c:v>
                </c:pt>
                <c:pt idx="18">
                  <c:v>19.047619047619047</c:v>
                </c:pt>
              </c:numCache>
            </c:numRef>
          </c:val>
          <c:extLst>
            <c:ext xmlns:c16="http://schemas.microsoft.com/office/drawing/2014/chart" uri="{C3380CC4-5D6E-409C-BE32-E72D297353CC}">
              <c16:uniqueId val="{0000000E-F181-4E7C-A799-8EACC490D349}"/>
            </c:ext>
          </c:extLst>
        </c:ser>
        <c:ser>
          <c:idx val="3"/>
          <c:order val="3"/>
          <c:tx>
            <c:strRef>
              <c:f>Dati!$F$761</c:f>
              <c:strCache>
                <c:ptCount val="1"/>
                <c:pt idx="0">
                  <c:v>Drīzāk jā </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Dati!$F$762:$F$780</c:f>
              <c:numCache>
                <c:formatCode>0</c:formatCode>
                <c:ptCount val="19"/>
                <c:pt idx="1">
                  <c:v>18.75</c:v>
                </c:pt>
                <c:pt idx="2">
                  <c:v>10.606060606060606</c:v>
                </c:pt>
                <c:pt idx="3">
                  <c:v>15</c:v>
                </c:pt>
                <c:pt idx="4">
                  <c:v>22.222222222222221</c:v>
                </c:pt>
                <c:pt idx="5">
                  <c:v>40</c:v>
                </c:pt>
                <c:pt idx="7">
                  <c:v>7.1428571428571432</c:v>
                </c:pt>
                <c:pt idx="8">
                  <c:v>23.80952380952381</c:v>
                </c:pt>
                <c:pt idx="9">
                  <c:v>21.428571428571427</c:v>
                </c:pt>
                <c:pt idx="10">
                  <c:v>18.421052631578949</c:v>
                </c:pt>
                <c:pt idx="11">
                  <c:v>8.8235294117647065</c:v>
                </c:pt>
                <c:pt idx="14">
                  <c:v>16.666666666666668</c:v>
                </c:pt>
                <c:pt idx="15">
                  <c:v>18.75</c:v>
                </c:pt>
                <c:pt idx="16">
                  <c:v>15.789473684210526</c:v>
                </c:pt>
                <c:pt idx="17">
                  <c:v>20</c:v>
                </c:pt>
              </c:numCache>
            </c:numRef>
          </c:val>
          <c:extLst>
            <c:ext xmlns:c16="http://schemas.microsoft.com/office/drawing/2014/chart" uri="{C3380CC4-5D6E-409C-BE32-E72D297353CC}">
              <c16:uniqueId val="{00000002-1C37-45A8-9380-87E334514BBD}"/>
            </c:ext>
          </c:extLst>
        </c:ser>
        <c:ser>
          <c:idx val="4"/>
          <c:order val="4"/>
          <c:tx>
            <c:strRef>
              <c:f>Dati!$G$761</c:f>
              <c:strCache>
                <c:ptCount val="1"/>
                <c:pt idx="0">
                  <c:v>Noteikti jā</c:v>
                </c:pt>
              </c:strCache>
            </c:strRef>
          </c:tx>
          <c:spPr>
            <a:solidFill>
              <a:srgbClr val="ED6A5A"/>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Dati!$G$762:$G$780</c:f>
              <c:numCache>
                <c:formatCode>0</c:formatCode>
                <c:ptCount val="19"/>
                <c:pt idx="1">
                  <c:v>12.5</c:v>
                </c:pt>
                <c:pt idx="2">
                  <c:v>15.151515151515152</c:v>
                </c:pt>
                <c:pt idx="3">
                  <c:v>10</c:v>
                </c:pt>
                <c:pt idx="4">
                  <c:v>22.222222222222221</c:v>
                </c:pt>
                <c:pt idx="5">
                  <c:v>60</c:v>
                </c:pt>
                <c:pt idx="7">
                  <c:v>28.571428571428573</c:v>
                </c:pt>
                <c:pt idx="8">
                  <c:v>23.80952380952381</c:v>
                </c:pt>
                <c:pt idx="9">
                  <c:v>10.714285714285714</c:v>
                </c:pt>
                <c:pt idx="10">
                  <c:v>21.05263157894737</c:v>
                </c:pt>
                <c:pt idx="11">
                  <c:v>11.764705882352942</c:v>
                </c:pt>
                <c:pt idx="14">
                  <c:v>19.047619047619047</c:v>
                </c:pt>
                <c:pt idx="15">
                  <c:v>18.75</c:v>
                </c:pt>
                <c:pt idx="16">
                  <c:v>5.2631578947368425</c:v>
                </c:pt>
                <c:pt idx="17">
                  <c:v>16</c:v>
                </c:pt>
                <c:pt idx="18">
                  <c:v>19.047619047619047</c:v>
                </c:pt>
              </c:numCache>
            </c:numRef>
          </c:val>
          <c:extLst>
            <c:ext xmlns:c16="http://schemas.microsoft.com/office/drawing/2014/chart" uri="{C3380CC4-5D6E-409C-BE32-E72D297353CC}">
              <c16:uniqueId val="{00000003-1C37-45A8-9380-87E334514BBD}"/>
            </c:ext>
          </c:extLst>
        </c:ser>
        <c:ser>
          <c:idx val="5"/>
          <c:order val="5"/>
          <c:tx>
            <c:strRef>
              <c:f>Dati!$H$761</c:f>
              <c:strCache>
                <c:ptCount val="1"/>
                <c:pt idx="0">
                  <c:v>.</c:v>
                </c:pt>
              </c:strCache>
            </c:strRef>
          </c:tx>
          <c:spPr>
            <a:noFill/>
          </c:spPr>
          <c:invertIfNegative val="0"/>
          <c:dLbls>
            <c:delete val="1"/>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Dati!$H$762:$H$780</c:f>
              <c:numCache>
                <c:formatCode>###0</c:formatCode>
                <c:ptCount val="19"/>
                <c:pt idx="0">
                  <c:v>107</c:v>
                </c:pt>
                <c:pt idx="1">
                  <c:v>75.75</c:v>
                </c:pt>
                <c:pt idx="2">
                  <c:v>81.242424242424235</c:v>
                </c:pt>
                <c:pt idx="3">
                  <c:v>82</c:v>
                </c:pt>
                <c:pt idx="4">
                  <c:v>62.55555555555555</c:v>
                </c:pt>
                <c:pt idx="5">
                  <c:v>7</c:v>
                </c:pt>
                <c:pt idx="6">
                  <c:v>107</c:v>
                </c:pt>
                <c:pt idx="7">
                  <c:v>71.285714285714292</c:v>
                </c:pt>
                <c:pt idx="8">
                  <c:v>59.38095238095238</c:v>
                </c:pt>
                <c:pt idx="9">
                  <c:v>74.857142857142861</c:v>
                </c:pt>
                <c:pt idx="10">
                  <c:v>67.526315789473685</c:v>
                </c:pt>
                <c:pt idx="11">
                  <c:v>86.411764705882348</c:v>
                </c:pt>
                <c:pt idx="12">
                  <c:v>107</c:v>
                </c:pt>
                <c:pt idx="13">
                  <c:v>107</c:v>
                </c:pt>
                <c:pt idx="14">
                  <c:v>71.285714285714278</c:v>
                </c:pt>
                <c:pt idx="15">
                  <c:v>69.5</c:v>
                </c:pt>
                <c:pt idx="16">
                  <c:v>85.94736842105263</c:v>
                </c:pt>
                <c:pt idx="17">
                  <c:v>71</c:v>
                </c:pt>
                <c:pt idx="18">
                  <c:v>87.952380952380949</c:v>
                </c:pt>
              </c:numCache>
            </c:numRef>
          </c:val>
          <c:extLst>
            <c:ext xmlns:c16="http://schemas.microsoft.com/office/drawing/2014/chart" uri="{C3380CC4-5D6E-409C-BE32-E72D297353CC}">
              <c16:uniqueId val="{00000004-1C37-45A8-9380-87E334514BBD}"/>
            </c:ext>
          </c:extLst>
        </c:ser>
        <c:ser>
          <c:idx val="6"/>
          <c:order val="6"/>
          <c:tx>
            <c:strRef>
              <c:f>Dati!$I$761</c:f>
              <c:strCache>
                <c:ptCount val="1"/>
                <c:pt idx="0">
                  <c:v>Pēdējo 12 mēnešu laikā neesmu piedalījies/-usies starptautiska līmeņa sacensībās</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Dati!$I$762:$I$780</c:f>
              <c:numCache>
                <c:formatCode>0</c:formatCode>
                <c:ptCount val="19"/>
                <c:pt idx="1">
                  <c:v>6.25</c:v>
                </c:pt>
                <c:pt idx="2">
                  <c:v>21.212121212121211</c:v>
                </c:pt>
                <c:pt idx="3">
                  <c:v>30</c:v>
                </c:pt>
                <c:pt idx="4">
                  <c:v>16.666666666666668</c:v>
                </c:pt>
                <c:pt idx="5">
                  <c:v>0</c:v>
                </c:pt>
                <c:pt idx="7">
                  <c:v>0</c:v>
                </c:pt>
                <c:pt idx="8">
                  <c:v>0</c:v>
                </c:pt>
                <c:pt idx="9">
                  <c:v>17.857142857142858</c:v>
                </c:pt>
                <c:pt idx="10">
                  <c:v>10.526315789473685</c:v>
                </c:pt>
                <c:pt idx="11">
                  <c:v>44.117647058823529</c:v>
                </c:pt>
                <c:pt idx="14">
                  <c:v>21.428571428571427</c:v>
                </c:pt>
                <c:pt idx="15">
                  <c:v>6.25</c:v>
                </c:pt>
                <c:pt idx="16">
                  <c:v>5.2631578947368425</c:v>
                </c:pt>
                <c:pt idx="17">
                  <c:v>32</c:v>
                </c:pt>
                <c:pt idx="18">
                  <c:v>23.80952380952381</c:v>
                </c:pt>
              </c:numCache>
            </c:numRef>
          </c:val>
          <c:extLst>
            <c:ext xmlns:c16="http://schemas.microsoft.com/office/drawing/2014/chart" uri="{C3380CC4-5D6E-409C-BE32-E72D297353CC}">
              <c16:uniqueId val="{00000005-1C37-45A8-9380-87E334514BBD}"/>
            </c:ext>
          </c:extLst>
        </c:ser>
        <c:ser>
          <c:idx val="7"/>
          <c:order val="7"/>
          <c:tx>
            <c:strRef>
              <c:f>Dati!$J$761</c:f>
              <c:strCache>
                <c:ptCount val="1"/>
                <c:pt idx="0">
                  <c:v>.</c:v>
                </c:pt>
              </c:strCache>
            </c:strRef>
          </c:tx>
          <c:spPr>
            <a:noFill/>
          </c:spPr>
          <c:invertIfNegative val="0"/>
          <c:dLbls>
            <c:delete val="1"/>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Dati!$J$762:$J$780</c:f>
              <c:numCache>
                <c:formatCode>0</c:formatCode>
                <c:ptCount val="19"/>
                <c:pt idx="0">
                  <c:v>51.117647058823529</c:v>
                </c:pt>
                <c:pt idx="1">
                  <c:v>44.867647058823529</c:v>
                </c:pt>
                <c:pt idx="2">
                  <c:v>29.905525846702318</c:v>
                </c:pt>
                <c:pt idx="3">
                  <c:v>21.117647058823529</c:v>
                </c:pt>
                <c:pt idx="4">
                  <c:v>34.450980392156865</c:v>
                </c:pt>
                <c:pt idx="5">
                  <c:v>51.117647058823529</c:v>
                </c:pt>
                <c:pt idx="6">
                  <c:v>51.117647058823529</c:v>
                </c:pt>
                <c:pt idx="7">
                  <c:v>51.117647058823529</c:v>
                </c:pt>
                <c:pt idx="8">
                  <c:v>51.117647058823529</c:v>
                </c:pt>
                <c:pt idx="9">
                  <c:v>33.260504201680675</c:v>
                </c:pt>
                <c:pt idx="10">
                  <c:v>40.591331269349844</c:v>
                </c:pt>
                <c:pt idx="11">
                  <c:v>7</c:v>
                </c:pt>
                <c:pt idx="12">
                  <c:v>51.117647058823529</c:v>
                </c:pt>
                <c:pt idx="13">
                  <c:v>51.117647058823529</c:v>
                </c:pt>
                <c:pt idx="14">
                  <c:v>29.689075630252102</c:v>
                </c:pt>
                <c:pt idx="15">
                  <c:v>44.867647058823529</c:v>
                </c:pt>
                <c:pt idx="16">
                  <c:v>45.854489164086687</c:v>
                </c:pt>
                <c:pt idx="17">
                  <c:v>19.117647058823529</c:v>
                </c:pt>
                <c:pt idx="18">
                  <c:v>27.308123249299719</c:v>
                </c:pt>
              </c:numCache>
            </c:numRef>
          </c:val>
          <c:extLst>
            <c:ext xmlns:c16="http://schemas.microsoft.com/office/drawing/2014/chart" uri="{C3380CC4-5D6E-409C-BE32-E72D297353CC}">
              <c16:uniqueId val="{00000006-1C37-45A8-9380-87E334514BBD}"/>
            </c:ext>
          </c:extLst>
        </c:ser>
        <c:ser>
          <c:idx val="8"/>
          <c:order val="8"/>
          <c:tx>
            <c:strRef>
              <c:f>Dati!$K$761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Dati!$B$762:$B$780</c:f>
              <c:strCache>
                <c:ptCount val="19"/>
                <c:pt idx="1">
                  <c:v>Pilnībā piekrītu, n=32</c:v>
                </c:pt>
                <c:pt idx="2">
                  <c:v>Drīzāk piekrītu, n=66</c:v>
                </c:pt>
                <c:pt idx="3">
                  <c:v>Ne piekrītu, ne nepiekrītu, n=20</c:v>
                </c:pt>
                <c:pt idx="4">
                  <c:v>Drīzāk nepiekrītu, n=18</c:v>
                </c:pt>
                <c:pt idx="5">
                  <c:v>Pilnībā nepiekrītu, n=5*</c:v>
                </c:pt>
                <c:pt idx="7">
                  <c:v>Pilnībā piekrītu, n=14</c:v>
                </c:pt>
                <c:pt idx="8">
                  <c:v>Drīzāk piekrītu, n=21</c:v>
                </c:pt>
                <c:pt idx="9">
                  <c:v>Ne piekrītu, ne nepiekrītu, n=28</c:v>
                </c:pt>
                <c:pt idx="10">
                  <c:v>Drīzāk nepiekrītu, n=38</c:v>
                </c:pt>
                <c:pt idx="11">
                  <c:v>Pilnībā nepiekrītu, n=34</c:v>
                </c:pt>
                <c:pt idx="14">
                  <c:v>Pilnībā piekrītu, n=42</c:v>
                </c:pt>
                <c:pt idx="15">
                  <c:v>Drīzāk piekrītu, n=32</c:v>
                </c:pt>
                <c:pt idx="16">
                  <c:v>Ne piekrītu, ne nepiekrītu, n=19</c:v>
                </c:pt>
                <c:pt idx="17">
                  <c:v>Drīzāk nepiekrītu, n=25</c:v>
                </c:pt>
                <c:pt idx="18">
                  <c:v>Pilnībā nepiekrītu, n=21</c:v>
                </c:pt>
              </c:strCache>
            </c:strRef>
          </c:cat>
          <c:val>
            <c:numRef>
              <c:f>Dati!$K$762:$K$780</c:f>
              <c:numCache>
                <c:formatCode>0</c:formatCode>
                <c:ptCount val="19"/>
                <c:pt idx="1">
                  <c:v>15.625</c:v>
                </c:pt>
                <c:pt idx="2">
                  <c:v>15.151515151515152</c:v>
                </c:pt>
                <c:pt idx="3">
                  <c:v>5</c:v>
                </c:pt>
                <c:pt idx="4">
                  <c:v>16.666666666666668</c:v>
                </c:pt>
                <c:pt idx="5">
                  <c:v>0</c:v>
                </c:pt>
                <c:pt idx="7">
                  <c:v>14.285714285714286</c:v>
                </c:pt>
                <c:pt idx="8">
                  <c:v>19.047619047619047</c:v>
                </c:pt>
                <c:pt idx="9">
                  <c:v>14.285714285714286</c:v>
                </c:pt>
                <c:pt idx="10">
                  <c:v>13.157894736842104</c:v>
                </c:pt>
                <c:pt idx="11">
                  <c:v>5.882352941176471</c:v>
                </c:pt>
                <c:pt idx="14">
                  <c:v>9.5238095238095237</c:v>
                </c:pt>
                <c:pt idx="15">
                  <c:v>21.875</c:v>
                </c:pt>
                <c:pt idx="16">
                  <c:v>15.789473684210526</c:v>
                </c:pt>
                <c:pt idx="17">
                  <c:v>0</c:v>
                </c:pt>
                <c:pt idx="18">
                  <c:v>19.047619047619047</c:v>
                </c:pt>
              </c:numCache>
            </c:numRef>
          </c:val>
          <c:extLst>
            <c:ext xmlns:c16="http://schemas.microsoft.com/office/drawing/2014/chart" uri="{C3380CC4-5D6E-409C-BE32-E72D297353CC}">
              <c16:uniqueId val="{00000007-1C37-45A8-9380-87E334514BBD}"/>
            </c:ext>
          </c:extLst>
        </c:ser>
        <c:dLbls>
          <c:showLegendKey val="0"/>
          <c:showVal val="1"/>
          <c:showCatName val="0"/>
          <c:showSerName val="0"/>
          <c:showPercent val="0"/>
          <c:showBubbleSize val="0"/>
        </c:dLbls>
        <c:gapWidth val="30"/>
        <c:overlap val="100"/>
        <c:axId val="476899688"/>
        <c:axId val="478567936"/>
      </c:barChart>
      <c:catAx>
        <c:axId val="4768996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b="0"/>
            </a:pPr>
            <a:endParaRPr lang="lv-LV"/>
          </a:p>
        </c:txPr>
        <c:crossAx val="478567936"/>
        <c:crossesAt val="64.900000000000006"/>
        <c:auto val="1"/>
        <c:lblAlgn val="ctr"/>
        <c:lblOffset val="100"/>
        <c:tickLblSkip val="1"/>
        <c:tickMarkSkip val="1"/>
        <c:noMultiLvlLbl val="0"/>
      </c:catAx>
      <c:valAx>
        <c:axId val="478567936"/>
        <c:scaling>
          <c:orientation val="minMax"/>
          <c:max val="255"/>
          <c:min val="0"/>
        </c:scaling>
        <c:delete val="1"/>
        <c:axPos val="t"/>
        <c:numFmt formatCode="###0" sourceLinked="1"/>
        <c:majorTickMark val="out"/>
        <c:minorTickMark val="none"/>
        <c:tickLblPos val="nextTo"/>
        <c:crossAx val="4768996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01015277777778"/>
          <c:y val="0.17726142045936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29231870790238929"/>
          <c:y val="0.18417397171758759"/>
          <c:w val="0.68154199384280068"/>
          <c:h val="0.80632643141829496"/>
        </c:manualLayout>
      </c:layout>
      <c:barChart>
        <c:barDir val="bar"/>
        <c:grouping val="stacked"/>
        <c:varyColors val="0"/>
        <c:ser>
          <c:idx val="0"/>
          <c:order val="0"/>
          <c:tx>
            <c:strRef>
              <c:f>Dati!$C$761</c:f>
              <c:strCache>
                <c:ptCount val="1"/>
                <c:pt idx="0">
                  <c:v>.</c:v>
                </c:pt>
              </c:strCache>
            </c:strRef>
          </c:tx>
          <c:spPr>
            <a:noFill/>
          </c:spPr>
          <c:invertIfNegative val="0"/>
          <c:dLbls>
            <c:delete val="1"/>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Dati!$C$781:$C$798</c:f>
              <c:numCache>
                <c:formatCode>###0</c:formatCode>
                <c:ptCount val="18"/>
                <c:pt idx="0">
                  <c:v>64.89473684210526</c:v>
                </c:pt>
                <c:pt idx="1">
                  <c:v>29.180451127819556</c:v>
                </c:pt>
                <c:pt idx="2">
                  <c:v>19.894736842105267</c:v>
                </c:pt>
                <c:pt idx="3">
                  <c:v>37.97165991902834</c:v>
                </c:pt>
                <c:pt idx="4">
                  <c:v>31.561403508771939</c:v>
                </c:pt>
                <c:pt idx="5">
                  <c:v>64.89473684210526</c:v>
                </c:pt>
                <c:pt idx="6">
                  <c:v>64.89473684210526</c:v>
                </c:pt>
                <c:pt idx="7">
                  <c:v>21.498510427010928</c:v>
                </c:pt>
                <c:pt idx="8">
                  <c:v>48.228070175438603</c:v>
                </c:pt>
                <c:pt idx="9">
                  <c:v>64.89473684210526</c:v>
                </c:pt>
                <c:pt idx="10">
                  <c:v>64.89473684210526</c:v>
                </c:pt>
                <c:pt idx="11">
                  <c:v>31.561403508771932</c:v>
                </c:pt>
                <c:pt idx="12">
                  <c:v>64.89473684210526</c:v>
                </c:pt>
                <c:pt idx="13">
                  <c:v>28.5311004784689</c:v>
                </c:pt>
                <c:pt idx="14">
                  <c:v>22.789473684210531</c:v>
                </c:pt>
                <c:pt idx="15">
                  <c:v>31.561403508771932</c:v>
                </c:pt>
                <c:pt idx="16">
                  <c:v>25.870346598202826</c:v>
                </c:pt>
                <c:pt idx="17">
                  <c:v>29.410865874363335</c:v>
                </c:pt>
              </c:numCache>
            </c:numRef>
          </c:val>
          <c:extLst>
            <c:ext xmlns:c16="http://schemas.microsoft.com/office/drawing/2014/chart" uri="{C3380CC4-5D6E-409C-BE32-E72D297353CC}">
              <c16:uniqueId val="{0000000A-F181-4E7C-A799-8EACC490D349}"/>
            </c:ext>
          </c:extLst>
        </c:ser>
        <c:ser>
          <c:idx val="1"/>
          <c:order val="1"/>
          <c:tx>
            <c:strRef>
              <c:f>Dati!$D$761</c:f>
              <c:strCache>
                <c:ptCount val="1"/>
                <c:pt idx="0">
                  <c:v>Noteikti nē</c:v>
                </c:pt>
              </c:strCache>
            </c:strRef>
          </c:tx>
          <c:spPr>
            <a:solidFill>
              <a:srgbClr val="5CA4A9"/>
            </a:solidFill>
          </c:spPr>
          <c:invertIfNegative val="0"/>
          <c:dLbls>
            <c:dLbl>
              <c:idx val="11"/>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63-4148-9770-EB1E6CEE61BE}"/>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Dati!$D$781:$D$798</c:f>
              <c:numCache>
                <c:formatCode>0</c:formatCode>
                <c:ptCount val="18"/>
                <c:pt idx="1">
                  <c:v>17.857142857142858</c:v>
                </c:pt>
                <c:pt idx="2">
                  <c:v>10</c:v>
                </c:pt>
                <c:pt idx="3">
                  <c:v>11.538461538461538</c:v>
                </c:pt>
                <c:pt idx="4">
                  <c:v>11.111111111111111</c:v>
                </c:pt>
                <c:pt idx="7">
                  <c:v>14.150943396226415</c:v>
                </c:pt>
                <c:pt idx="11">
                  <c:v>0</c:v>
                </c:pt>
                <c:pt idx="13">
                  <c:v>27.272727272727273</c:v>
                </c:pt>
                <c:pt idx="14">
                  <c:v>15.789473684210526</c:v>
                </c:pt>
                <c:pt idx="15">
                  <c:v>8.3333333333333339</c:v>
                </c:pt>
                <c:pt idx="16">
                  <c:v>7.3170731707317076</c:v>
                </c:pt>
                <c:pt idx="17">
                  <c:v>12.903225806451612</c:v>
                </c:pt>
              </c:numCache>
            </c:numRef>
          </c:val>
          <c:extLst>
            <c:ext xmlns:c16="http://schemas.microsoft.com/office/drawing/2014/chart" uri="{C3380CC4-5D6E-409C-BE32-E72D297353CC}">
              <c16:uniqueId val="{0000000C-F181-4E7C-A799-8EACC490D349}"/>
            </c:ext>
          </c:extLst>
        </c:ser>
        <c:ser>
          <c:idx val="2"/>
          <c:order val="2"/>
          <c:tx>
            <c:strRef>
              <c:f>Dati!$E$761</c:f>
              <c:strCache>
                <c:ptCount val="1"/>
                <c:pt idx="0">
                  <c:v>Drīzāk nē</c:v>
                </c:pt>
              </c:strCache>
            </c:strRef>
          </c:tx>
          <c:spPr>
            <a:solidFill>
              <a:srgbClr val="9BC1BC"/>
            </a:solidFill>
          </c:spPr>
          <c:invertIfNegative val="0"/>
          <c:dLbls>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63-4148-9770-EB1E6CEE61B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63-4148-9770-EB1E6CEE61BE}"/>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63-4148-9770-EB1E6CEE61BE}"/>
                </c:ext>
              </c:extLst>
            </c:dLbl>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Dati!$E$781:$E$798</c:f>
              <c:numCache>
                <c:formatCode>0</c:formatCode>
                <c:ptCount val="18"/>
                <c:pt idx="1">
                  <c:v>17.857142857142858</c:v>
                </c:pt>
                <c:pt idx="2">
                  <c:v>35</c:v>
                </c:pt>
                <c:pt idx="3">
                  <c:v>15.384615384615385</c:v>
                </c:pt>
                <c:pt idx="4">
                  <c:v>22.222222222222221</c:v>
                </c:pt>
                <c:pt idx="5">
                  <c:v>0</c:v>
                </c:pt>
                <c:pt idx="7">
                  <c:v>29.245283018867923</c:v>
                </c:pt>
                <c:pt idx="8">
                  <c:v>16.666666666666668</c:v>
                </c:pt>
                <c:pt idx="9">
                  <c:v>0</c:v>
                </c:pt>
                <c:pt idx="10">
                  <c:v>0</c:v>
                </c:pt>
                <c:pt idx="11">
                  <c:v>33.333333333333336</c:v>
                </c:pt>
                <c:pt idx="13">
                  <c:v>9.0909090909090917</c:v>
                </c:pt>
                <c:pt idx="14">
                  <c:v>26.315789473684209</c:v>
                </c:pt>
                <c:pt idx="15">
                  <c:v>25</c:v>
                </c:pt>
                <c:pt idx="16">
                  <c:v>31.707317073170731</c:v>
                </c:pt>
                <c:pt idx="17">
                  <c:v>22.580645161290324</c:v>
                </c:pt>
              </c:numCache>
            </c:numRef>
          </c:val>
          <c:extLst>
            <c:ext xmlns:c16="http://schemas.microsoft.com/office/drawing/2014/chart" uri="{C3380CC4-5D6E-409C-BE32-E72D297353CC}">
              <c16:uniqueId val="{0000000E-F181-4E7C-A799-8EACC490D349}"/>
            </c:ext>
          </c:extLst>
        </c:ser>
        <c:ser>
          <c:idx val="3"/>
          <c:order val="3"/>
          <c:tx>
            <c:strRef>
              <c:f>Dati!$F$761</c:f>
              <c:strCache>
                <c:ptCount val="1"/>
                <c:pt idx="0">
                  <c:v>Drīzāk jā </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Dati!$F$781:$F$798</c:f>
              <c:numCache>
                <c:formatCode>0</c:formatCode>
                <c:ptCount val="18"/>
                <c:pt idx="1">
                  <c:v>21.428571428571427</c:v>
                </c:pt>
                <c:pt idx="2">
                  <c:v>6.666666666666667</c:v>
                </c:pt>
                <c:pt idx="3">
                  <c:v>19.23076923076923</c:v>
                </c:pt>
                <c:pt idx="4">
                  <c:v>22.222222222222221</c:v>
                </c:pt>
                <c:pt idx="5">
                  <c:v>33.333333333333336</c:v>
                </c:pt>
                <c:pt idx="7">
                  <c:v>16.037735849056602</c:v>
                </c:pt>
                <c:pt idx="8">
                  <c:v>25</c:v>
                </c:pt>
                <c:pt idx="10">
                  <c:v>33.333333333333336</c:v>
                </c:pt>
                <c:pt idx="13">
                  <c:v>27.272727272727273</c:v>
                </c:pt>
                <c:pt idx="14">
                  <c:v>10.526315789473685</c:v>
                </c:pt>
                <c:pt idx="15">
                  <c:v>19.444444444444443</c:v>
                </c:pt>
                <c:pt idx="16">
                  <c:v>12.195121951219512</c:v>
                </c:pt>
                <c:pt idx="17">
                  <c:v>12.903225806451612</c:v>
                </c:pt>
              </c:numCache>
            </c:numRef>
          </c:val>
          <c:extLst>
            <c:ext xmlns:c16="http://schemas.microsoft.com/office/drawing/2014/chart" uri="{C3380CC4-5D6E-409C-BE32-E72D297353CC}">
              <c16:uniqueId val="{00000010-F181-4E7C-A799-8EACC490D349}"/>
            </c:ext>
          </c:extLst>
        </c:ser>
        <c:ser>
          <c:idx val="4"/>
          <c:order val="4"/>
          <c:tx>
            <c:strRef>
              <c:f>Dati!$G$761</c:f>
              <c:strCache>
                <c:ptCount val="1"/>
                <c:pt idx="0">
                  <c:v>Noteikti jā</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Dati!$G$781:$G$798</c:f>
              <c:numCache>
                <c:formatCode>0</c:formatCode>
                <c:ptCount val="18"/>
                <c:pt idx="1">
                  <c:v>17.857142857142858</c:v>
                </c:pt>
                <c:pt idx="2">
                  <c:v>15</c:v>
                </c:pt>
                <c:pt idx="3">
                  <c:v>15.384615384615385</c:v>
                </c:pt>
                <c:pt idx="4">
                  <c:v>16.666666666666668</c:v>
                </c:pt>
                <c:pt idx="5">
                  <c:v>66.666666666666671</c:v>
                </c:pt>
                <c:pt idx="7">
                  <c:v>11.320754716981131</c:v>
                </c:pt>
                <c:pt idx="8">
                  <c:v>16.666666666666668</c:v>
                </c:pt>
                <c:pt idx="9">
                  <c:v>60</c:v>
                </c:pt>
                <c:pt idx="10">
                  <c:v>33.333333333333336</c:v>
                </c:pt>
                <c:pt idx="11">
                  <c:v>16.666666666666668</c:v>
                </c:pt>
                <c:pt idx="13">
                  <c:v>18.181818181818183</c:v>
                </c:pt>
                <c:pt idx="14">
                  <c:v>15.789473684210526</c:v>
                </c:pt>
                <c:pt idx="15">
                  <c:v>13.888888888888889</c:v>
                </c:pt>
                <c:pt idx="16">
                  <c:v>17.073170731707318</c:v>
                </c:pt>
                <c:pt idx="17">
                  <c:v>19.35483870967742</c:v>
                </c:pt>
              </c:numCache>
            </c:numRef>
          </c:val>
          <c:extLst>
            <c:ext xmlns:c16="http://schemas.microsoft.com/office/drawing/2014/chart" uri="{C3380CC4-5D6E-409C-BE32-E72D297353CC}">
              <c16:uniqueId val="{00000012-F181-4E7C-A799-8EACC490D349}"/>
            </c:ext>
          </c:extLst>
        </c:ser>
        <c:ser>
          <c:idx val="5"/>
          <c:order val="5"/>
          <c:tx>
            <c:strRef>
              <c:f>Dati!$H$761</c:f>
              <c:strCache>
                <c:ptCount val="1"/>
                <c:pt idx="0">
                  <c:v>.</c:v>
                </c:pt>
              </c:strCache>
            </c:strRef>
          </c:tx>
          <c:spPr>
            <a:noFill/>
          </c:spPr>
          <c:invertIfNegative val="0"/>
          <c:dLbls>
            <c:delete val="1"/>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Dati!$H$781:$H$798</c:f>
              <c:numCache>
                <c:formatCode>###0</c:formatCode>
                <c:ptCount val="18"/>
                <c:pt idx="0">
                  <c:v>107</c:v>
                </c:pt>
                <c:pt idx="1">
                  <c:v>67.714285714285708</c:v>
                </c:pt>
                <c:pt idx="2">
                  <c:v>85.333333333333329</c:v>
                </c:pt>
                <c:pt idx="3">
                  <c:v>72.384615384615387</c:v>
                </c:pt>
                <c:pt idx="4">
                  <c:v>68.111111111111114</c:v>
                </c:pt>
                <c:pt idx="5">
                  <c:v>6.9999999999999929</c:v>
                </c:pt>
                <c:pt idx="6">
                  <c:v>107</c:v>
                </c:pt>
                <c:pt idx="7">
                  <c:v>79.64150943396227</c:v>
                </c:pt>
                <c:pt idx="8">
                  <c:v>65.333333333333329</c:v>
                </c:pt>
                <c:pt idx="9">
                  <c:v>47</c:v>
                </c:pt>
                <c:pt idx="10">
                  <c:v>40.333333333333321</c:v>
                </c:pt>
                <c:pt idx="11">
                  <c:v>90.333333333333329</c:v>
                </c:pt>
                <c:pt idx="12">
                  <c:v>107</c:v>
                </c:pt>
                <c:pt idx="13">
                  <c:v>61.54545454545454</c:v>
                </c:pt>
                <c:pt idx="14">
                  <c:v>80.684210526315795</c:v>
                </c:pt>
                <c:pt idx="15">
                  <c:v>73.666666666666671</c:v>
                </c:pt>
                <c:pt idx="16">
                  <c:v>77.731707317073159</c:v>
                </c:pt>
                <c:pt idx="17">
                  <c:v>74.741935483870961</c:v>
                </c:pt>
              </c:numCache>
            </c:numRef>
          </c:val>
          <c:extLst>
            <c:ext xmlns:c16="http://schemas.microsoft.com/office/drawing/2014/chart" uri="{C3380CC4-5D6E-409C-BE32-E72D297353CC}">
              <c16:uniqueId val="{00000014-F181-4E7C-A799-8EACC490D349}"/>
            </c:ext>
          </c:extLst>
        </c:ser>
        <c:ser>
          <c:idx val="6"/>
          <c:order val="6"/>
          <c:tx>
            <c:strRef>
              <c:f>Dati!$I$761</c:f>
              <c:strCache>
                <c:ptCount val="1"/>
                <c:pt idx="0">
                  <c:v>Pēdējo 12 mēnešu laikā neesmu piedalījies/-usies starptautiska līmeņa sacensībās</c:v>
                </c:pt>
              </c:strCache>
            </c:strRef>
          </c:tx>
          <c:spPr>
            <a:solidFill>
              <a:srgbClr val="F4F1BB"/>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Dati!$I$781:$I$798</c:f>
              <c:numCache>
                <c:formatCode>0</c:formatCode>
                <c:ptCount val="18"/>
                <c:pt idx="1">
                  <c:v>3.5714285714285716</c:v>
                </c:pt>
                <c:pt idx="2">
                  <c:v>20</c:v>
                </c:pt>
                <c:pt idx="3">
                  <c:v>26.923076923076923</c:v>
                </c:pt>
                <c:pt idx="4">
                  <c:v>16.666666666666668</c:v>
                </c:pt>
                <c:pt idx="5">
                  <c:v>0</c:v>
                </c:pt>
                <c:pt idx="7">
                  <c:v>16.037735849056602</c:v>
                </c:pt>
                <c:pt idx="8">
                  <c:v>33.333333333333336</c:v>
                </c:pt>
                <c:pt idx="9">
                  <c:v>20</c:v>
                </c:pt>
                <c:pt idx="10">
                  <c:v>33.333333333333336</c:v>
                </c:pt>
                <c:pt idx="11">
                  <c:v>33.333333333333336</c:v>
                </c:pt>
                <c:pt idx="13">
                  <c:v>9.0909090909090917</c:v>
                </c:pt>
                <c:pt idx="14">
                  <c:v>15.789473684210526</c:v>
                </c:pt>
                <c:pt idx="15">
                  <c:v>19.444444444444443</c:v>
                </c:pt>
                <c:pt idx="16">
                  <c:v>17.073170731707318</c:v>
                </c:pt>
                <c:pt idx="17">
                  <c:v>22.580645161290324</c:v>
                </c:pt>
              </c:numCache>
            </c:numRef>
          </c:val>
          <c:extLst>
            <c:ext xmlns:c16="http://schemas.microsoft.com/office/drawing/2014/chart" uri="{C3380CC4-5D6E-409C-BE32-E72D297353CC}">
              <c16:uniqueId val="{00000016-F181-4E7C-A799-8EACC490D349}"/>
            </c:ext>
          </c:extLst>
        </c:ser>
        <c:ser>
          <c:idx val="7"/>
          <c:order val="7"/>
          <c:tx>
            <c:strRef>
              <c:f>Dati!$J$761</c:f>
              <c:strCache>
                <c:ptCount val="1"/>
                <c:pt idx="0">
                  <c:v>.</c:v>
                </c:pt>
              </c:strCache>
            </c:strRef>
          </c:tx>
          <c:spPr>
            <a:noFill/>
          </c:spPr>
          <c:invertIfNegative val="0"/>
          <c:dLbls>
            <c:delete val="1"/>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Dati!$J$781:$J$798</c:f>
              <c:numCache>
                <c:formatCode>0</c:formatCode>
                <c:ptCount val="18"/>
                <c:pt idx="0">
                  <c:v>51.117647058823529</c:v>
                </c:pt>
                <c:pt idx="1">
                  <c:v>47.54621848739496</c:v>
                </c:pt>
                <c:pt idx="2">
                  <c:v>31.117647058823529</c:v>
                </c:pt>
                <c:pt idx="3">
                  <c:v>24.194570135746606</c:v>
                </c:pt>
                <c:pt idx="4">
                  <c:v>34.450980392156865</c:v>
                </c:pt>
                <c:pt idx="5">
                  <c:v>51.117647058823529</c:v>
                </c:pt>
                <c:pt idx="6">
                  <c:v>51.117647058823529</c:v>
                </c:pt>
                <c:pt idx="7">
                  <c:v>35.079911209766927</c:v>
                </c:pt>
                <c:pt idx="8">
                  <c:v>17.784313725490193</c:v>
                </c:pt>
                <c:pt idx="9">
                  <c:v>31.117647058823529</c:v>
                </c:pt>
                <c:pt idx="10">
                  <c:v>17.784313725490193</c:v>
                </c:pt>
                <c:pt idx="11">
                  <c:v>17.784313725490193</c:v>
                </c:pt>
                <c:pt idx="12">
                  <c:v>51.117647058823529</c:v>
                </c:pt>
                <c:pt idx="13">
                  <c:v>42.026737967914436</c:v>
                </c:pt>
                <c:pt idx="14">
                  <c:v>35.328173374613002</c:v>
                </c:pt>
                <c:pt idx="15">
                  <c:v>31.673202614379086</c:v>
                </c:pt>
                <c:pt idx="16">
                  <c:v>34.044476327116215</c:v>
                </c:pt>
                <c:pt idx="17">
                  <c:v>28.537001897533205</c:v>
                </c:pt>
              </c:numCache>
            </c:numRef>
          </c:val>
          <c:extLst>
            <c:ext xmlns:c16="http://schemas.microsoft.com/office/drawing/2014/chart" uri="{C3380CC4-5D6E-409C-BE32-E72D297353CC}">
              <c16:uniqueId val="{00000018-F181-4E7C-A799-8EACC490D349}"/>
            </c:ext>
          </c:extLst>
        </c:ser>
        <c:ser>
          <c:idx val="8"/>
          <c:order val="8"/>
          <c:tx>
            <c:strRef>
              <c:f>Dati!$K$761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Dati!$B$781:$B$798</c:f>
              <c:strCache>
                <c:ptCount val="18"/>
                <c:pt idx="1">
                  <c:v>Pilnībā piekrītu, n=28</c:v>
                </c:pt>
                <c:pt idx="2">
                  <c:v>Drīzāk piekrītu, n=60</c:v>
                </c:pt>
                <c:pt idx="3">
                  <c:v>Ne piekrītu, ne nepiekrītu, n=26</c:v>
                </c:pt>
                <c:pt idx="4">
                  <c:v>Drīzāk nepiekrītu, n=18</c:v>
                </c:pt>
                <c:pt idx="5">
                  <c:v>Pilnībā nepiekrītu, n=3*</c:v>
                </c:pt>
                <c:pt idx="7">
                  <c:v>Pilnībā piekrītu, n=106</c:v>
                </c:pt>
                <c:pt idx="8">
                  <c:v>Drīzāk piekrītu, n=12</c:v>
                </c:pt>
                <c:pt idx="9">
                  <c:v>Ne piekrītu, ne nepiekrītu, n=5*</c:v>
                </c:pt>
                <c:pt idx="10">
                  <c:v>Drīzāk nepiekrītu, n=3*</c:v>
                </c:pt>
                <c:pt idx="11">
                  <c:v>Pilnībā nepiekrītu, n=6*</c:v>
                </c:pt>
                <c:pt idx="13">
                  <c:v>Pilnībā piekrītu, n=11</c:v>
                </c:pt>
                <c:pt idx="14">
                  <c:v>Drīzāk piekrītu, n=19</c:v>
                </c:pt>
                <c:pt idx="15">
                  <c:v>Ne piekrītu, ne nepiekrītu, n=36</c:v>
                </c:pt>
                <c:pt idx="16">
                  <c:v>Drīzāk nepiekrītu, n=41</c:v>
                </c:pt>
                <c:pt idx="17">
                  <c:v>Pilnībā nepiekrītu, n=31</c:v>
                </c:pt>
              </c:strCache>
            </c:strRef>
          </c:cat>
          <c:val>
            <c:numRef>
              <c:f>Dati!$K$781:$K$798</c:f>
              <c:numCache>
                <c:formatCode>0</c:formatCode>
                <c:ptCount val="18"/>
                <c:pt idx="1">
                  <c:v>21.428571428571427</c:v>
                </c:pt>
                <c:pt idx="2">
                  <c:v>13.333333333333334</c:v>
                </c:pt>
                <c:pt idx="3">
                  <c:v>11.538461538461538</c:v>
                </c:pt>
                <c:pt idx="4">
                  <c:v>11.111111111111111</c:v>
                </c:pt>
                <c:pt idx="5">
                  <c:v>0</c:v>
                </c:pt>
                <c:pt idx="7">
                  <c:v>13.20754716981132</c:v>
                </c:pt>
                <c:pt idx="8">
                  <c:v>8.3333333333333339</c:v>
                </c:pt>
                <c:pt idx="9">
                  <c:v>20</c:v>
                </c:pt>
                <c:pt idx="10">
                  <c:v>0</c:v>
                </c:pt>
                <c:pt idx="11">
                  <c:v>16.666666666666668</c:v>
                </c:pt>
                <c:pt idx="13">
                  <c:v>9.0909090909090917</c:v>
                </c:pt>
                <c:pt idx="14">
                  <c:v>15.789473684210526</c:v>
                </c:pt>
                <c:pt idx="15">
                  <c:v>13.888888888888889</c:v>
                </c:pt>
                <c:pt idx="16">
                  <c:v>14.634146341463415</c:v>
                </c:pt>
                <c:pt idx="17">
                  <c:v>9.67741935483871</c:v>
                </c:pt>
              </c:numCache>
            </c:numRef>
          </c:val>
          <c:extLst>
            <c:ext xmlns:c16="http://schemas.microsoft.com/office/drawing/2014/chart" uri="{C3380CC4-5D6E-409C-BE32-E72D297353CC}">
              <c16:uniqueId val="{0000001A-F181-4E7C-A799-8EACC490D349}"/>
            </c:ext>
          </c:extLst>
        </c:ser>
        <c:dLbls>
          <c:showLegendKey val="0"/>
          <c:showVal val="1"/>
          <c:showCatName val="0"/>
          <c:showSerName val="0"/>
          <c:showPercent val="0"/>
          <c:showBubbleSize val="0"/>
        </c:dLbls>
        <c:gapWidth val="30"/>
        <c:overlap val="100"/>
        <c:axId val="478568328"/>
        <c:axId val="478572248"/>
      </c:barChart>
      <c:catAx>
        <c:axId val="47856832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a:latin typeface="Arial" panose="020B0604020202020204" pitchFamily="34" charset="0"/>
                <a:cs typeface="Arial" panose="020B0604020202020204" pitchFamily="34" charset="0"/>
              </a:defRPr>
            </a:pPr>
            <a:endParaRPr lang="lv-LV"/>
          </a:p>
        </c:txPr>
        <c:crossAx val="478572248"/>
        <c:crossesAt val="64.900000000000006"/>
        <c:auto val="1"/>
        <c:lblAlgn val="ctr"/>
        <c:lblOffset val="100"/>
        <c:tickLblSkip val="1"/>
        <c:tickMarkSkip val="1"/>
        <c:noMultiLvlLbl val="0"/>
      </c:catAx>
      <c:valAx>
        <c:axId val="478572248"/>
        <c:scaling>
          <c:orientation val="minMax"/>
          <c:max val="255"/>
          <c:min val="0"/>
        </c:scaling>
        <c:delete val="1"/>
        <c:axPos val="t"/>
        <c:numFmt formatCode="###0" sourceLinked="1"/>
        <c:majorTickMark val="out"/>
        <c:minorTickMark val="none"/>
        <c:tickLblPos val="nextTo"/>
        <c:crossAx val="47856832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76434150521311"/>
          <c:y val="3.0105324817230463E-2"/>
          <c:w val="0.43870786739892809"/>
          <c:h val="0.94417266511213993"/>
        </c:manualLayout>
      </c:layout>
      <c:barChart>
        <c:barDir val="bar"/>
        <c:grouping val="clustered"/>
        <c:varyColors val="0"/>
        <c:ser>
          <c:idx val="0"/>
          <c:order val="0"/>
          <c:spPr>
            <a:solidFill>
              <a:srgbClr val="5CA4A9"/>
            </a:solidFill>
          </c:spPr>
          <c:invertIfNegative val="0"/>
          <c:dPt>
            <c:idx val="12"/>
            <c:invertIfNegative val="0"/>
            <c:bubble3D val="0"/>
            <c:spPr>
              <a:solidFill>
                <a:srgbClr val="9BC1BC"/>
              </a:solidFill>
            </c:spPr>
            <c:extLst>
              <c:ext xmlns:c16="http://schemas.microsoft.com/office/drawing/2014/chart" uri="{C3380CC4-5D6E-409C-BE32-E72D297353CC}">
                <c16:uniqueId val="{00000008-D673-4348-A452-4397A5D874BC}"/>
              </c:ext>
            </c:extLst>
          </c:dPt>
          <c:dPt>
            <c:idx val="13"/>
            <c:invertIfNegative val="0"/>
            <c:bubble3D val="0"/>
            <c:spPr>
              <a:solidFill>
                <a:sysClr val="window" lastClr="FFFFFF">
                  <a:lumMod val="75000"/>
                </a:sysClr>
              </a:solidFill>
            </c:spPr>
            <c:extLst>
              <c:ext xmlns:c16="http://schemas.microsoft.com/office/drawing/2014/chart" uri="{C3380CC4-5D6E-409C-BE32-E72D297353CC}">
                <c16:uniqueId val="{00000009-D673-4348-A452-4397A5D874BC}"/>
              </c:ext>
            </c:extLst>
          </c:dPt>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5-D673-4348-A452-4397A5D874BC}"/>
              </c:ext>
            </c:extLst>
          </c:dPt>
          <c:dPt>
            <c:idx val="16"/>
            <c:invertIfNegative val="0"/>
            <c:bubble3D val="0"/>
            <c:extLst>
              <c:ext xmlns:c16="http://schemas.microsoft.com/office/drawing/2014/chart" uri="{C3380CC4-5D6E-409C-BE32-E72D297353CC}">
                <c16:uniqueId val="{00000006-D673-4348-A452-4397A5D874BC}"/>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Dati!$B$417:$B$430</c:f>
              <c:strCache>
                <c:ptCount val="14"/>
                <c:pt idx="0">
                  <c:v>Vērstos pie sava sporta ārsta</c:v>
                </c:pt>
                <c:pt idx="1">
                  <c:v>Vērstos Nacionālā Antidopinga organizācijā (Latvijas Antidopinga birojā)</c:v>
                </c:pt>
                <c:pt idx="2">
                  <c:v>Meklētu Pasaules Antidopinga aģentūras (WADA) resursos </c:v>
                </c:pt>
                <c:pt idx="3">
                  <c:v>Vērstos Latvijas Olimpiskajā vienībā/ Olimpiska komitejā</c:v>
                </c:pt>
                <c:pt idx="4">
                  <c:v>Meklētu internetā </c:v>
                </c:pt>
                <c:pt idx="5">
                  <c:v>Vērstos pie sporta federācijas ārsta</c:v>
                </c:pt>
                <c:pt idx="6">
                  <c:v>Vērstos pie sava personīgā vai kluba trenera</c:v>
                </c:pt>
                <c:pt idx="7">
                  <c:v>Vērstos pie uztura speciālista/ fizioterapeita</c:v>
                </c:pt>
                <c:pt idx="8">
                  <c:v>Jautātu kolēģiem/ sportistiem</c:v>
                </c:pt>
                <c:pt idx="9">
                  <c:v>Vērstos savā sporta federācijā</c:v>
                </c:pt>
                <c:pt idx="10">
                  <c:v>Jautātu vecākiem, ģimenei, draugiem</c:v>
                </c:pt>
                <c:pt idx="11">
                  <c:v>Vērstos pie sava ģimenes ārsta</c:v>
                </c:pt>
                <c:pt idx="12">
                  <c:v>Izmantotu citus resursus</c:v>
                </c:pt>
                <c:pt idx="13">
                  <c:v>Grūti pateikt </c:v>
                </c:pt>
              </c:strCache>
            </c:strRef>
          </c:cat>
          <c:val>
            <c:numRef>
              <c:f>Dati!$C$417:$C$430</c:f>
              <c:numCache>
                <c:formatCode>0</c:formatCode>
                <c:ptCount val="14"/>
                <c:pt idx="0">
                  <c:v>71.126760563380287</c:v>
                </c:pt>
                <c:pt idx="1">
                  <c:v>56.338028169014088</c:v>
                </c:pt>
                <c:pt idx="2">
                  <c:v>52.112676056338032</c:v>
                </c:pt>
                <c:pt idx="3">
                  <c:v>48.591549295774648</c:v>
                </c:pt>
                <c:pt idx="4">
                  <c:v>40.845070422535208</c:v>
                </c:pt>
                <c:pt idx="5">
                  <c:v>28.87323943661972</c:v>
                </c:pt>
                <c:pt idx="6">
                  <c:v>16.197183098591548</c:v>
                </c:pt>
                <c:pt idx="7">
                  <c:v>14.084507042253522</c:v>
                </c:pt>
                <c:pt idx="8">
                  <c:v>12.67605633802817</c:v>
                </c:pt>
                <c:pt idx="9">
                  <c:v>11.971830985915492</c:v>
                </c:pt>
                <c:pt idx="10">
                  <c:v>2.112676056338028</c:v>
                </c:pt>
                <c:pt idx="11">
                  <c:v>0.70422535211267601</c:v>
                </c:pt>
                <c:pt idx="12">
                  <c:v>3.5211267605633805</c:v>
                </c:pt>
                <c:pt idx="13">
                  <c:v>0.70422535211267601</c:v>
                </c:pt>
              </c:numCache>
            </c:numRef>
          </c:val>
          <c:extLst>
            <c:ext xmlns:c16="http://schemas.microsoft.com/office/drawing/2014/chart" uri="{C3380CC4-5D6E-409C-BE32-E72D297353CC}">
              <c16:uniqueId val="{00000007-D673-4348-A452-4397A5D874BC}"/>
            </c:ext>
          </c:extLst>
        </c:ser>
        <c:dLbls>
          <c:dLblPos val="outEnd"/>
          <c:showLegendKey val="0"/>
          <c:showVal val="1"/>
          <c:showCatName val="0"/>
          <c:showSerName val="0"/>
          <c:showPercent val="0"/>
          <c:showBubbleSize val="0"/>
        </c:dLbls>
        <c:gapWidth val="10"/>
        <c:axId val="478574208"/>
        <c:axId val="478574600"/>
      </c:barChart>
      <c:catAx>
        <c:axId val="478574208"/>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150" b="0" i="0" u="none" strike="noStrike" baseline="0">
                <a:solidFill>
                  <a:srgbClr val="000000"/>
                </a:solidFill>
                <a:latin typeface="Arial Narrow" panose="020B0606020202030204" pitchFamily="34" charset="0"/>
                <a:ea typeface="Arial"/>
                <a:cs typeface="Arial"/>
              </a:defRPr>
            </a:pPr>
            <a:endParaRPr lang="lv-LV"/>
          </a:p>
        </c:txPr>
        <c:crossAx val="478574600"/>
        <c:crosses val="autoZero"/>
        <c:auto val="1"/>
        <c:lblAlgn val="ctr"/>
        <c:lblOffset val="100"/>
        <c:tickLblSkip val="1"/>
        <c:tickMarkSkip val="1"/>
        <c:noMultiLvlLbl val="0"/>
      </c:catAx>
      <c:valAx>
        <c:axId val="478574600"/>
        <c:scaling>
          <c:orientation val="minMax"/>
          <c:max val="90"/>
        </c:scaling>
        <c:delete val="1"/>
        <c:axPos val="t"/>
        <c:title>
          <c:tx>
            <c:rich>
              <a:bodyPr/>
              <a:lstStyle/>
              <a:p>
                <a:pPr>
                  <a:defRPr sz="1000"/>
                </a:pPr>
                <a:r>
                  <a:rPr lang="lv-LV" sz="1000"/>
                  <a:t>%</a:t>
                </a:r>
              </a:p>
            </c:rich>
          </c:tx>
          <c:layout>
            <c:manualLayout>
              <c:xMode val="edge"/>
              <c:yMode val="edge"/>
              <c:x val="0.95607231723064412"/>
              <c:y val="1.1908706834530941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7857420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99182306059613"/>
          <c:y val="2.5548166321485707E-2"/>
          <c:w val="0.46151673242604768"/>
          <c:h val="0.94872961575650228"/>
        </c:manualLayout>
      </c:layout>
      <c:barChart>
        <c:barDir val="bar"/>
        <c:grouping val="clustered"/>
        <c:varyColors val="0"/>
        <c:ser>
          <c:idx val="0"/>
          <c:order val="0"/>
          <c:spPr>
            <a:solidFill>
              <a:srgbClr val="5CA4A9"/>
            </a:solidFill>
          </c:spPr>
          <c:invertIfNegative val="0"/>
          <c:dPt>
            <c:idx val="13"/>
            <c:invertIfNegative val="0"/>
            <c:bubble3D val="0"/>
            <c:spPr>
              <a:solidFill>
                <a:srgbClr val="9BC1BC"/>
              </a:solidFill>
            </c:spPr>
            <c:extLst>
              <c:ext xmlns:c16="http://schemas.microsoft.com/office/drawing/2014/chart" uri="{C3380CC4-5D6E-409C-BE32-E72D297353CC}">
                <c16:uniqueId val="{00000001-62CA-4FD9-A9B1-3F6E1E1B5A1F}"/>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Dati!$B$41:$B$54</c:f>
              <c:strCache>
                <c:ptCount val="14"/>
                <c:pt idx="0">
                  <c:v>Skeletons</c:v>
                </c:pt>
                <c:pt idx="1">
                  <c:v>Taekvondo</c:v>
                </c:pt>
                <c:pt idx="2">
                  <c:v>Vingrošana</c:v>
                </c:pt>
                <c:pt idx="3">
                  <c:v>Badmintons</c:v>
                </c:pt>
                <c:pt idx="4">
                  <c:v>Bokss</c:v>
                </c:pt>
                <c:pt idx="5">
                  <c:v>Cīņa (grieķu-romiešu vai brīvā cīņa)</c:v>
                </c:pt>
                <c:pt idx="6">
                  <c:v>Džudo</c:v>
                </c:pt>
                <c:pt idx="7">
                  <c:v>Jāšanas sports</c:v>
                </c:pt>
                <c:pt idx="8">
                  <c:v>Karatē</c:v>
                </c:pt>
                <c:pt idx="9">
                  <c:v>Modernā pieccīņa</c:v>
                </c:pt>
                <c:pt idx="10">
                  <c:v>Pauerliftings/spēka trīscīņa</c:v>
                </c:pt>
                <c:pt idx="11">
                  <c:v>Slidošana (šorttreks, daiļslidošana, ātrslidošana) /skrituļslidošana</c:v>
                </c:pt>
                <c:pt idx="12">
                  <c:v>Teniss</c:v>
                </c:pt>
                <c:pt idx="13">
                  <c:v>Cits sporta veids</c:v>
                </c:pt>
              </c:strCache>
            </c:strRef>
          </c:cat>
          <c:val>
            <c:numRef>
              <c:f>Dati!$C$41:$C$54</c:f>
              <c:numCache>
                <c:formatCode>0</c:formatCode>
                <c:ptCount val="14"/>
                <c:pt idx="0">
                  <c:v>1.408450704225352</c:v>
                </c:pt>
                <c:pt idx="1">
                  <c:v>1.408450704225352</c:v>
                </c:pt>
                <c:pt idx="2">
                  <c:v>1.408450704225352</c:v>
                </c:pt>
                <c:pt idx="3">
                  <c:v>0.70422535211267601</c:v>
                </c:pt>
                <c:pt idx="4">
                  <c:v>0.70422535211267601</c:v>
                </c:pt>
                <c:pt idx="5">
                  <c:v>0.70422535211267601</c:v>
                </c:pt>
                <c:pt idx="6">
                  <c:v>0.70422535211267601</c:v>
                </c:pt>
                <c:pt idx="7">
                  <c:v>0.70422535211267601</c:v>
                </c:pt>
                <c:pt idx="8">
                  <c:v>0.70422535211267601</c:v>
                </c:pt>
                <c:pt idx="9">
                  <c:v>0.70422535211267601</c:v>
                </c:pt>
                <c:pt idx="10">
                  <c:v>0.70422535211267601</c:v>
                </c:pt>
                <c:pt idx="11">
                  <c:v>0.70422535211267601</c:v>
                </c:pt>
                <c:pt idx="12">
                  <c:v>0.70422535211267601</c:v>
                </c:pt>
                <c:pt idx="13">
                  <c:v>4.225352112676056</c:v>
                </c:pt>
              </c:numCache>
            </c:numRef>
          </c:val>
          <c:extLst>
            <c:ext xmlns:c16="http://schemas.microsoft.com/office/drawing/2014/chart" uri="{C3380CC4-5D6E-409C-BE32-E72D297353CC}">
              <c16:uniqueId val="{00000003-88C9-4A7B-88F7-8AEBBAB2A431}"/>
            </c:ext>
          </c:extLst>
        </c:ser>
        <c:dLbls>
          <c:dLblPos val="outEnd"/>
          <c:showLegendKey val="0"/>
          <c:showVal val="1"/>
          <c:showCatName val="0"/>
          <c:showSerName val="0"/>
          <c:showPercent val="0"/>
          <c:showBubbleSize val="0"/>
        </c:dLbls>
        <c:gapWidth val="10"/>
        <c:axId val="337838592"/>
        <c:axId val="337843688"/>
      </c:barChart>
      <c:catAx>
        <c:axId val="337838592"/>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337843688"/>
        <c:crosses val="autoZero"/>
        <c:auto val="1"/>
        <c:lblAlgn val="ctr"/>
        <c:lblOffset val="100"/>
        <c:tickLblSkip val="1"/>
        <c:tickMarkSkip val="1"/>
        <c:noMultiLvlLbl val="0"/>
      </c:catAx>
      <c:valAx>
        <c:axId val="337843688"/>
        <c:scaling>
          <c:orientation val="minMax"/>
          <c:max val="50"/>
        </c:scaling>
        <c:delete val="1"/>
        <c:axPos val="t"/>
        <c:title>
          <c:tx>
            <c:rich>
              <a:bodyPr/>
              <a:lstStyle/>
              <a:p>
                <a:pPr>
                  <a:defRPr sz="1000"/>
                </a:pPr>
                <a:r>
                  <a:rPr lang="lv-LV" sz="1000" dirty="0"/>
                  <a:t>%</a:t>
                </a:r>
              </a:p>
            </c:rich>
          </c:tx>
          <c:layout>
            <c:manualLayout>
              <c:xMode val="edge"/>
              <c:yMode val="edge"/>
              <c:x val="0.78134189913113727"/>
              <c:y val="7.0518245711149955E-3"/>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33783859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dirty="0"/>
              <a:t>%</a:t>
            </a:r>
          </a:p>
        </c:rich>
      </c:tx>
      <c:layout>
        <c:manualLayout>
          <c:xMode val="edge"/>
          <c:yMode val="edge"/>
          <c:x val="0.95768711187758593"/>
          <c:y val="0.1984074819431690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5684909279085945"/>
          <c:y val="0.18883622177500761"/>
          <c:w val="0.5431509072091405"/>
          <c:h val="0.79855362992777268"/>
        </c:manualLayout>
      </c:layout>
      <c:barChart>
        <c:barDir val="bar"/>
        <c:grouping val="stacked"/>
        <c:varyColors val="0"/>
        <c:ser>
          <c:idx val="0"/>
          <c:order val="0"/>
          <c:tx>
            <c:strRef>
              <c:f>Dati!$C$619</c:f>
              <c:strCache>
                <c:ptCount val="1"/>
                <c:pt idx="0">
                  <c:v>.</c:v>
                </c:pt>
              </c:strCache>
            </c:strRef>
          </c:tx>
          <c:spPr>
            <a:noFill/>
          </c:spPr>
          <c:invertIfNegative val="0"/>
          <c:dLbls>
            <c:delete val="1"/>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Dati!$C$620:$C$633</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Dati!$D$619</c:f>
              <c:strCache>
                <c:ptCount val="1"/>
                <c:pt idx="0">
                  <c:v>Vērstos pie sava sporta ārsta</c:v>
                </c:pt>
              </c:strCache>
            </c:strRef>
          </c:tx>
          <c:spPr>
            <a:solidFill>
              <a:srgbClr val="5CA4A9"/>
            </a:solidFill>
          </c:spPr>
          <c:invertIfNegative val="0"/>
          <c:dLbls>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Dati!$D$620:$D$633</c:f>
              <c:numCache>
                <c:formatCode>General</c:formatCode>
                <c:ptCount val="14"/>
                <c:pt idx="0" formatCode="0">
                  <c:v>71.126760563380287</c:v>
                </c:pt>
                <c:pt idx="2" formatCode="0">
                  <c:v>65.476190476190482</c:v>
                </c:pt>
                <c:pt idx="3" formatCode="0">
                  <c:v>79.310344827586206</c:v>
                </c:pt>
                <c:pt idx="5" formatCode="0">
                  <c:v>79.591836734693871</c:v>
                </c:pt>
                <c:pt idx="6" formatCode="0">
                  <c:v>61.904761904761905</c:v>
                </c:pt>
                <c:pt idx="7" formatCode="0">
                  <c:v>70.588235294117652</c:v>
                </c:pt>
                <c:pt idx="9" formatCode="0">
                  <c:v>70.652173913043484</c:v>
                </c:pt>
                <c:pt idx="10" formatCode="0">
                  <c:v>78.048780487804876</c:v>
                </c:pt>
                <c:pt idx="12" formatCode="0">
                  <c:v>71.794871794871796</c:v>
                </c:pt>
                <c:pt idx="13" formatCode="0">
                  <c:v>68.852459016393439</c:v>
                </c:pt>
              </c:numCache>
            </c:numRef>
          </c:val>
          <c:extLst>
            <c:ext xmlns:c16="http://schemas.microsoft.com/office/drawing/2014/chart" uri="{C3380CC4-5D6E-409C-BE32-E72D297353CC}">
              <c16:uniqueId val="{00000001-D0E3-42E2-9714-685E93452101}"/>
            </c:ext>
          </c:extLst>
        </c:ser>
        <c:ser>
          <c:idx val="2"/>
          <c:order val="2"/>
          <c:tx>
            <c:strRef>
              <c:f>Dati!$E$619</c:f>
              <c:strCache>
                <c:ptCount val="1"/>
                <c:pt idx="0">
                  <c:v>.</c:v>
                </c:pt>
              </c:strCache>
            </c:strRef>
          </c:tx>
          <c:spPr>
            <a:noFill/>
          </c:spPr>
          <c:invertIfNegative val="0"/>
          <c:dLbls>
            <c:delete val="1"/>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Dati!$E$620:$E$633</c:f>
              <c:numCache>
                <c:formatCode>0</c:formatCode>
                <c:ptCount val="14"/>
                <c:pt idx="0">
                  <c:v>15.465076171313584</c:v>
                </c:pt>
                <c:pt idx="1">
                  <c:v>86.591836734693871</c:v>
                </c:pt>
                <c:pt idx="2">
                  <c:v>21.115646258503389</c:v>
                </c:pt>
                <c:pt idx="3">
                  <c:v>7.2814919071076645</c:v>
                </c:pt>
                <c:pt idx="4">
                  <c:v>86.591836734693871</c:v>
                </c:pt>
                <c:pt idx="5">
                  <c:v>7</c:v>
                </c:pt>
                <c:pt idx="6">
                  <c:v>24.687074829931966</c:v>
                </c:pt>
                <c:pt idx="7">
                  <c:v>16.003601440576219</c:v>
                </c:pt>
                <c:pt idx="8">
                  <c:v>86.591836734693871</c:v>
                </c:pt>
                <c:pt idx="9">
                  <c:v>15.939662821650387</c:v>
                </c:pt>
                <c:pt idx="10">
                  <c:v>8.5430562468889946</c:v>
                </c:pt>
                <c:pt idx="11">
                  <c:v>86.591836734693871</c:v>
                </c:pt>
                <c:pt idx="12">
                  <c:v>14.796964939822075</c:v>
                </c:pt>
                <c:pt idx="13">
                  <c:v>17.739377718300432</c:v>
                </c:pt>
              </c:numCache>
            </c:numRef>
          </c:val>
          <c:extLst>
            <c:ext xmlns:c16="http://schemas.microsoft.com/office/drawing/2014/chart" uri="{C3380CC4-5D6E-409C-BE32-E72D297353CC}">
              <c16:uniqueId val="{00000002-D0E3-42E2-9714-685E93452101}"/>
            </c:ext>
          </c:extLst>
        </c:ser>
        <c:ser>
          <c:idx val="3"/>
          <c:order val="3"/>
          <c:tx>
            <c:strRef>
              <c:f>Dati!$F$619</c:f>
              <c:strCache>
                <c:ptCount val="1"/>
                <c:pt idx="0">
                  <c:v>Vērstos Nacionālā Antidopinga organizācijā (Latvijas Antidopinga birojā)</c:v>
                </c:pt>
              </c:strCache>
            </c:strRef>
          </c:tx>
          <c:spPr>
            <a:solidFill>
              <a:srgbClr val="9BC1BC"/>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Dati!$F$620:$F$633</c:f>
              <c:numCache>
                <c:formatCode>General</c:formatCode>
                <c:ptCount val="14"/>
                <c:pt idx="0" formatCode="0">
                  <c:v>56.338028169014088</c:v>
                </c:pt>
                <c:pt idx="2" formatCode="0">
                  <c:v>52.38095238095238</c:v>
                </c:pt>
                <c:pt idx="3" formatCode="0">
                  <c:v>62.068965517241381</c:v>
                </c:pt>
                <c:pt idx="5" formatCode="0">
                  <c:v>63.265306122448976</c:v>
                </c:pt>
                <c:pt idx="6" formatCode="0">
                  <c:v>54.761904761904759</c:v>
                </c:pt>
                <c:pt idx="7" formatCode="0">
                  <c:v>50.980392156862742</c:v>
                </c:pt>
                <c:pt idx="9" formatCode="0">
                  <c:v>55.434782608695649</c:v>
                </c:pt>
                <c:pt idx="10" formatCode="0">
                  <c:v>60.975609756097562</c:v>
                </c:pt>
                <c:pt idx="12" formatCode="0">
                  <c:v>60.256410256410255</c:v>
                </c:pt>
                <c:pt idx="13" formatCode="0">
                  <c:v>50.819672131147541</c:v>
                </c:pt>
              </c:numCache>
            </c:numRef>
          </c:val>
          <c:extLst>
            <c:ext xmlns:c16="http://schemas.microsoft.com/office/drawing/2014/chart" uri="{C3380CC4-5D6E-409C-BE32-E72D297353CC}">
              <c16:uniqueId val="{00000003-D0E3-42E2-9714-685E93452101}"/>
            </c:ext>
          </c:extLst>
        </c:ser>
        <c:ser>
          <c:idx val="4"/>
          <c:order val="4"/>
          <c:tx>
            <c:strRef>
              <c:f>Dati!$G$619</c:f>
              <c:strCache>
                <c:ptCount val="1"/>
                <c:pt idx="0">
                  <c:v>.</c:v>
                </c:pt>
              </c:strCache>
            </c:strRef>
          </c:tx>
          <c:spPr>
            <a:noFill/>
          </c:spPr>
          <c:invertIfNegative val="0"/>
          <c:dLbls>
            <c:delete val="1"/>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Dati!$G$620:$G$633</c:f>
              <c:numCache>
                <c:formatCode>0</c:formatCode>
                <c:ptCount val="14"/>
                <c:pt idx="0">
                  <c:v>13.927277953434889</c:v>
                </c:pt>
                <c:pt idx="1">
                  <c:v>70.265306122448976</c:v>
                </c:pt>
                <c:pt idx="2">
                  <c:v>17.884353741496597</c:v>
                </c:pt>
                <c:pt idx="3">
                  <c:v>8.1963406052075953</c:v>
                </c:pt>
                <c:pt idx="4">
                  <c:v>70.265306122448976</c:v>
                </c:pt>
                <c:pt idx="5">
                  <c:v>7</c:v>
                </c:pt>
                <c:pt idx="6">
                  <c:v>15.503401360544217</c:v>
                </c:pt>
                <c:pt idx="7">
                  <c:v>19.284913965586234</c:v>
                </c:pt>
                <c:pt idx="8">
                  <c:v>70.265306122448976</c:v>
                </c:pt>
                <c:pt idx="9">
                  <c:v>14.830523513753327</c:v>
                </c:pt>
                <c:pt idx="10">
                  <c:v>9.2896963663514143</c:v>
                </c:pt>
                <c:pt idx="11">
                  <c:v>70.265306122448976</c:v>
                </c:pt>
                <c:pt idx="12">
                  <c:v>10.008895866038721</c:v>
                </c:pt>
                <c:pt idx="13">
                  <c:v>19.445633991301435</c:v>
                </c:pt>
              </c:numCache>
            </c:numRef>
          </c:val>
          <c:extLst>
            <c:ext xmlns:c16="http://schemas.microsoft.com/office/drawing/2014/chart" uri="{C3380CC4-5D6E-409C-BE32-E72D297353CC}">
              <c16:uniqueId val="{00000004-D0E3-42E2-9714-685E93452101}"/>
            </c:ext>
          </c:extLst>
        </c:ser>
        <c:ser>
          <c:idx val="5"/>
          <c:order val="5"/>
          <c:tx>
            <c:strRef>
              <c:f>Dati!$H$619</c:f>
              <c:strCache>
                <c:ptCount val="1"/>
                <c:pt idx="0">
                  <c:v>Meklētu Pasaules Antidopinga aģentūras (WADA) resursos </c:v>
                </c:pt>
              </c:strCache>
            </c:strRef>
          </c:tx>
          <c:spPr>
            <a:solidFill>
              <a:srgbClr val="ED6A5A"/>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Dati!$H$620:$H$633</c:f>
              <c:numCache>
                <c:formatCode>General</c:formatCode>
                <c:ptCount val="14"/>
                <c:pt idx="0" formatCode="0">
                  <c:v>52.112676056338032</c:v>
                </c:pt>
                <c:pt idx="2" formatCode="0">
                  <c:v>53.571428571428569</c:v>
                </c:pt>
                <c:pt idx="3" formatCode="0">
                  <c:v>50</c:v>
                </c:pt>
                <c:pt idx="5" formatCode="0">
                  <c:v>55.102040816326529</c:v>
                </c:pt>
                <c:pt idx="6" formatCode="0">
                  <c:v>50</c:v>
                </c:pt>
                <c:pt idx="7" formatCode="0">
                  <c:v>50.980392156862742</c:v>
                </c:pt>
                <c:pt idx="9" formatCode="0">
                  <c:v>53.260869565217391</c:v>
                </c:pt>
                <c:pt idx="10" formatCode="0">
                  <c:v>46.341463414634148</c:v>
                </c:pt>
                <c:pt idx="12" formatCode="0">
                  <c:v>56.410256410256409</c:v>
                </c:pt>
                <c:pt idx="13" formatCode="0">
                  <c:v>45.901639344262293</c:v>
                </c:pt>
              </c:numCache>
            </c:numRef>
          </c:val>
          <c:extLst>
            <c:ext xmlns:c16="http://schemas.microsoft.com/office/drawing/2014/chart" uri="{C3380CC4-5D6E-409C-BE32-E72D297353CC}">
              <c16:uniqueId val="{00000005-D0E3-42E2-9714-685E93452101}"/>
            </c:ext>
          </c:extLst>
        </c:ser>
        <c:ser>
          <c:idx val="6"/>
          <c:order val="6"/>
          <c:tx>
            <c:strRef>
              <c:f>Dati!$I$619</c:f>
              <c:strCache>
                <c:ptCount val="1"/>
                <c:pt idx="0">
                  <c:v>.</c:v>
                </c:pt>
              </c:strCache>
            </c:strRef>
          </c:tx>
          <c:spPr>
            <a:noFill/>
          </c:spPr>
          <c:invertIfNegative val="0"/>
          <c:dLbls>
            <c:delete val="1"/>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Dati!$I$620:$I$633</c:f>
              <c:numCache>
                <c:formatCode>0</c:formatCode>
                <c:ptCount val="14"/>
                <c:pt idx="0">
                  <c:v>11.297580353918377</c:v>
                </c:pt>
                <c:pt idx="1">
                  <c:v>63.410256410256409</c:v>
                </c:pt>
                <c:pt idx="2">
                  <c:v>9.8388278388278394</c:v>
                </c:pt>
                <c:pt idx="3">
                  <c:v>13.410256410256409</c:v>
                </c:pt>
                <c:pt idx="4">
                  <c:v>63.410256410256409</c:v>
                </c:pt>
                <c:pt idx="5">
                  <c:v>8.3082155939298801</c:v>
                </c:pt>
                <c:pt idx="6">
                  <c:v>13.410256410256409</c:v>
                </c:pt>
                <c:pt idx="7">
                  <c:v>12.429864253393667</c:v>
                </c:pt>
                <c:pt idx="8">
                  <c:v>63.410256410256409</c:v>
                </c:pt>
                <c:pt idx="9">
                  <c:v>10.149386845039018</c:v>
                </c:pt>
                <c:pt idx="10">
                  <c:v>17.06879299562226</c:v>
                </c:pt>
                <c:pt idx="11">
                  <c:v>63.410256410256409</c:v>
                </c:pt>
                <c:pt idx="12">
                  <c:v>7</c:v>
                </c:pt>
                <c:pt idx="13">
                  <c:v>17.508617065994116</c:v>
                </c:pt>
              </c:numCache>
            </c:numRef>
          </c:val>
          <c:extLst>
            <c:ext xmlns:c16="http://schemas.microsoft.com/office/drawing/2014/chart" uri="{C3380CC4-5D6E-409C-BE32-E72D297353CC}">
              <c16:uniqueId val="{00000000-E57C-445A-A7FD-6304883F9A3A}"/>
            </c:ext>
          </c:extLst>
        </c:ser>
        <c:ser>
          <c:idx val="7"/>
          <c:order val="7"/>
          <c:tx>
            <c:strRef>
              <c:f>Dati!$J$619</c:f>
              <c:strCache>
                <c:ptCount val="1"/>
                <c:pt idx="0">
                  <c:v>Vērstos Latvijas Olimpiskajā vienībā/ Olimpiska komitejā</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Dati!$B$620:$B$633</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Dati!$J$620:$J$633</c:f>
              <c:numCache>
                <c:formatCode>General</c:formatCode>
                <c:ptCount val="14"/>
                <c:pt idx="0" formatCode="0">
                  <c:v>48.591549295774648</c:v>
                </c:pt>
                <c:pt idx="2" formatCode="0">
                  <c:v>44.047619047619051</c:v>
                </c:pt>
                <c:pt idx="3" formatCode="0">
                  <c:v>55.172413793103445</c:v>
                </c:pt>
                <c:pt idx="5" formatCode="0">
                  <c:v>57.142857142857146</c:v>
                </c:pt>
                <c:pt idx="6" formatCode="0">
                  <c:v>54.761904761904759</c:v>
                </c:pt>
                <c:pt idx="7" formatCode="0">
                  <c:v>35.294117647058826</c:v>
                </c:pt>
                <c:pt idx="9" formatCode="0">
                  <c:v>48.913043478260867</c:v>
                </c:pt>
                <c:pt idx="10" formatCode="0">
                  <c:v>46.341463414634148</c:v>
                </c:pt>
                <c:pt idx="12" formatCode="0">
                  <c:v>48.717948717948715</c:v>
                </c:pt>
                <c:pt idx="13" formatCode="0">
                  <c:v>47.540983606557376</c:v>
                </c:pt>
              </c:numCache>
            </c:numRef>
          </c:val>
          <c:extLst>
            <c:ext xmlns:c16="http://schemas.microsoft.com/office/drawing/2014/chart" uri="{C3380CC4-5D6E-409C-BE32-E72D297353CC}">
              <c16:uniqueId val="{00000001-E57C-445A-A7FD-6304883F9A3A}"/>
            </c:ext>
          </c:extLst>
        </c:ser>
        <c:dLbls>
          <c:showLegendKey val="0"/>
          <c:showVal val="1"/>
          <c:showCatName val="0"/>
          <c:showSerName val="0"/>
          <c:showPercent val="0"/>
          <c:showBubbleSize val="0"/>
        </c:dLbls>
        <c:gapWidth val="30"/>
        <c:overlap val="100"/>
        <c:axId val="478569504"/>
        <c:axId val="478572640"/>
      </c:barChart>
      <c:catAx>
        <c:axId val="4785695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78572640"/>
        <c:crossesAt val="0"/>
        <c:auto val="1"/>
        <c:lblAlgn val="ctr"/>
        <c:lblOffset val="100"/>
        <c:tickLblSkip val="1"/>
        <c:tickMarkSkip val="1"/>
        <c:noMultiLvlLbl val="0"/>
      </c:catAx>
      <c:valAx>
        <c:axId val="478572640"/>
        <c:scaling>
          <c:orientation val="minMax"/>
          <c:max val="300"/>
          <c:min val="0"/>
        </c:scaling>
        <c:delete val="1"/>
        <c:axPos val="t"/>
        <c:numFmt formatCode="###0" sourceLinked="1"/>
        <c:majorTickMark val="out"/>
        <c:minorTickMark val="none"/>
        <c:tickLblPos val="nextTo"/>
        <c:crossAx val="47856950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314246849942731"/>
          <c:y val="0.1984074074074074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5164281263434497"/>
          <c:y val="0.18883622177500761"/>
          <c:w val="0.54835718736565486"/>
          <c:h val="0.79855362992777268"/>
        </c:manualLayout>
      </c:layout>
      <c:barChart>
        <c:barDir val="bar"/>
        <c:grouping val="stacked"/>
        <c:varyColors val="0"/>
        <c:ser>
          <c:idx val="0"/>
          <c:order val="0"/>
          <c:tx>
            <c:strRef>
              <c:f>Dati!$C$636</c:f>
              <c:strCache>
                <c:ptCount val="1"/>
                <c:pt idx="0">
                  <c:v>.</c:v>
                </c:pt>
              </c:strCache>
            </c:strRef>
          </c:tx>
          <c:spPr>
            <a:noFill/>
          </c:spPr>
          <c:invertIfNegative val="0"/>
          <c:dLbls>
            <c:delete val="1"/>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Dati!$C$637:$C$650</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Dati!$D$636</c:f>
              <c:strCache>
                <c:ptCount val="1"/>
                <c:pt idx="0">
                  <c:v>Meklētu internetā </c:v>
                </c:pt>
              </c:strCache>
            </c:strRef>
          </c:tx>
          <c:spPr>
            <a:solidFill>
              <a:srgbClr val="5CA4A9"/>
            </a:solidFill>
          </c:spPr>
          <c:invertIfNegative val="0"/>
          <c:dLbls>
            <c:spPr>
              <a:noFill/>
              <a:ln>
                <a:noFill/>
              </a:ln>
              <a:effectLst/>
            </c:spPr>
            <c:txPr>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Dati!$D$637:$D$650</c:f>
              <c:numCache>
                <c:formatCode>General</c:formatCode>
                <c:ptCount val="14"/>
                <c:pt idx="0" formatCode="0">
                  <c:v>40.845070422535208</c:v>
                </c:pt>
                <c:pt idx="2" formatCode="0">
                  <c:v>36.904761904761905</c:v>
                </c:pt>
                <c:pt idx="3" formatCode="0">
                  <c:v>46.551724137931032</c:v>
                </c:pt>
                <c:pt idx="5" formatCode="0">
                  <c:v>44.897959183673471</c:v>
                </c:pt>
                <c:pt idx="6" formatCode="0">
                  <c:v>45.238095238095241</c:v>
                </c:pt>
                <c:pt idx="7" formatCode="0">
                  <c:v>33.333333333333336</c:v>
                </c:pt>
                <c:pt idx="9" formatCode="0">
                  <c:v>44.565217391304351</c:v>
                </c:pt>
                <c:pt idx="10" formatCode="0">
                  <c:v>24.390243902439025</c:v>
                </c:pt>
                <c:pt idx="12" formatCode="0">
                  <c:v>43.589743589743591</c:v>
                </c:pt>
                <c:pt idx="13" formatCode="0">
                  <c:v>39.344262295081968</c:v>
                </c:pt>
              </c:numCache>
            </c:numRef>
          </c:val>
          <c:extLst>
            <c:ext xmlns:c16="http://schemas.microsoft.com/office/drawing/2014/chart" uri="{C3380CC4-5D6E-409C-BE32-E72D297353CC}">
              <c16:uniqueId val="{00000001-D0E3-42E2-9714-685E93452101}"/>
            </c:ext>
          </c:extLst>
        </c:ser>
        <c:ser>
          <c:idx val="2"/>
          <c:order val="2"/>
          <c:tx>
            <c:strRef>
              <c:f>Dati!$E$636</c:f>
              <c:strCache>
                <c:ptCount val="1"/>
                <c:pt idx="0">
                  <c:v>.</c:v>
                </c:pt>
              </c:strCache>
            </c:strRef>
          </c:tx>
          <c:spPr>
            <a:noFill/>
          </c:spPr>
          <c:invertIfNegative val="0"/>
          <c:dLbls>
            <c:delete val="1"/>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Dati!$E$637:$E$650</c:f>
              <c:numCache>
                <c:formatCode>0</c:formatCode>
                <c:ptCount val="14"/>
                <c:pt idx="0">
                  <c:v>12.706653715395824</c:v>
                </c:pt>
                <c:pt idx="1">
                  <c:v>53.551724137931032</c:v>
                </c:pt>
                <c:pt idx="2">
                  <c:v>16.646962233169127</c:v>
                </c:pt>
                <c:pt idx="3">
                  <c:v>7</c:v>
                </c:pt>
                <c:pt idx="4">
                  <c:v>53.551724137931032</c:v>
                </c:pt>
                <c:pt idx="5">
                  <c:v>8.6537649542575608</c:v>
                </c:pt>
                <c:pt idx="6">
                  <c:v>8.3136288998357912</c:v>
                </c:pt>
                <c:pt idx="7">
                  <c:v>20.218390804597696</c:v>
                </c:pt>
                <c:pt idx="8">
                  <c:v>53.551724137931032</c:v>
                </c:pt>
                <c:pt idx="9">
                  <c:v>8.9865067466266808</c:v>
                </c:pt>
                <c:pt idx="10">
                  <c:v>29.161480235492007</c:v>
                </c:pt>
                <c:pt idx="11">
                  <c:v>53.551724137931032</c:v>
                </c:pt>
                <c:pt idx="12">
                  <c:v>9.9619805481874408</c:v>
                </c:pt>
                <c:pt idx="13">
                  <c:v>14.207461842849064</c:v>
                </c:pt>
              </c:numCache>
            </c:numRef>
          </c:val>
          <c:extLst>
            <c:ext xmlns:c16="http://schemas.microsoft.com/office/drawing/2014/chart" uri="{C3380CC4-5D6E-409C-BE32-E72D297353CC}">
              <c16:uniqueId val="{00000002-D0E3-42E2-9714-685E93452101}"/>
            </c:ext>
          </c:extLst>
        </c:ser>
        <c:ser>
          <c:idx val="3"/>
          <c:order val="3"/>
          <c:tx>
            <c:strRef>
              <c:f>Dati!$F$636</c:f>
              <c:strCache>
                <c:ptCount val="1"/>
                <c:pt idx="0">
                  <c:v>Vērstos pie sporta federācijas ārsta</c:v>
                </c:pt>
              </c:strCache>
            </c:strRef>
          </c:tx>
          <c:spPr>
            <a:solidFill>
              <a:srgbClr val="9BC1BC"/>
            </a:solidFill>
          </c:spPr>
          <c:invertIfNegative val="0"/>
          <c:dLbls>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Dati!$F$637:$F$650</c:f>
              <c:numCache>
                <c:formatCode>General</c:formatCode>
                <c:ptCount val="14"/>
                <c:pt idx="0" formatCode="0">
                  <c:v>28.87323943661972</c:v>
                </c:pt>
                <c:pt idx="2" formatCode="0">
                  <c:v>29.761904761904763</c:v>
                </c:pt>
                <c:pt idx="3" formatCode="0">
                  <c:v>27.586206896551722</c:v>
                </c:pt>
                <c:pt idx="5" formatCode="0">
                  <c:v>38.775510204081634</c:v>
                </c:pt>
                <c:pt idx="6" formatCode="0">
                  <c:v>23.80952380952381</c:v>
                </c:pt>
                <c:pt idx="7" formatCode="0">
                  <c:v>23.529411764705884</c:v>
                </c:pt>
                <c:pt idx="9" formatCode="0">
                  <c:v>32.608695652173914</c:v>
                </c:pt>
                <c:pt idx="10" formatCode="0">
                  <c:v>21.951219512195124</c:v>
                </c:pt>
                <c:pt idx="12" formatCode="0">
                  <c:v>29.487179487179485</c:v>
                </c:pt>
                <c:pt idx="13" formatCode="0">
                  <c:v>29.508196721311474</c:v>
                </c:pt>
              </c:numCache>
            </c:numRef>
          </c:val>
          <c:extLst>
            <c:ext xmlns:c16="http://schemas.microsoft.com/office/drawing/2014/chart" uri="{C3380CC4-5D6E-409C-BE32-E72D297353CC}">
              <c16:uniqueId val="{00000003-D0E3-42E2-9714-685E93452101}"/>
            </c:ext>
          </c:extLst>
        </c:ser>
        <c:ser>
          <c:idx val="4"/>
          <c:order val="4"/>
          <c:tx>
            <c:strRef>
              <c:f>Dati!$G$636</c:f>
              <c:strCache>
                <c:ptCount val="1"/>
                <c:pt idx="0">
                  <c:v>.</c:v>
                </c:pt>
              </c:strCache>
            </c:strRef>
          </c:tx>
          <c:spPr>
            <a:noFill/>
          </c:spPr>
          <c:invertIfNegative val="0"/>
          <c:dLbls>
            <c:delete val="1"/>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Dati!$G$637:$G$650</c:f>
              <c:numCache>
                <c:formatCode>0</c:formatCode>
                <c:ptCount val="14"/>
                <c:pt idx="0">
                  <c:v>16.902270767461914</c:v>
                </c:pt>
                <c:pt idx="1">
                  <c:v>45.775510204081634</c:v>
                </c:pt>
                <c:pt idx="2">
                  <c:v>16.013605442176871</c:v>
                </c:pt>
                <c:pt idx="3">
                  <c:v>18.189303307529912</c:v>
                </c:pt>
                <c:pt idx="4">
                  <c:v>45.775510204081634</c:v>
                </c:pt>
                <c:pt idx="5">
                  <c:v>7</c:v>
                </c:pt>
                <c:pt idx="6">
                  <c:v>21.965986394557824</c:v>
                </c:pt>
                <c:pt idx="7">
                  <c:v>22.24609843937575</c:v>
                </c:pt>
                <c:pt idx="8">
                  <c:v>45.775510204081634</c:v>
                </c:pt>
                <c:pt idx="9">
                  <c:v>13.16681455190772</c:v>
                </c:pt>
                <c:pt idx="10">
                  <c:v>23.82429069188651</c:v>
                </c:pt>
                <c:pt idx="11">
                  <c:v>45.775510204081634</c:v>
                </c:pt>
                <c:pt idx="12">
                  <c:v>16.288330716902149</c:v>
                </c:pt>
                <c:pt idx="13">
                  <c:v>16.26731348277016</c:v>
                </c:pt>
              </c:numCache>
            </c:numRef>
          </c:val>
          <c:extLst>
            <c:ext xmlns:c16="http://schemas.microsoft.com/office/drawing/2014/chart" uri="{C3380CC4-5D6E-409C-BE32-E72D297353CC}">
              <c16:uniqueId val="{00000004-D0E3-42E2-9714-685E93452101}"/>
            </c:ext>
          </c:extLst>
        </c:ser>
        <c:ser>
          <c:idx val="5"/>
          <c:order val="5"/>
          <c:tx>
            <c:strRef>
              <c:f>Dati!$H$636</c:f>
              <c:strCache>
                <c:ptCount val="1"/>
                <c:pt idx="0">
                  <c:v>Vērstos pie sava personīgā vai kluba trenera</c:v>
                </c:pt>
              </c:strCache>
            </c:strRef>
          </c:tx>
          <c:spPr>
            <a:solidFill>
              <a:srgbClr val="ED6A5A"/>
            </a:solidFill>
          </c:spPr>
          <c:invertIfNegative val="0"/>
          <c:dLbls>
            <c:spPr>
              <a:noFill/>
              <a:ln>
                <a:noFill/>
              </a:ln>
              <a:effectLst/>
            </c:spPr>
            <c:txPr>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Dati!$B$637:$B$650</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Dati!$H$637:$H$650</c:f>
              <c:numCache>
                <c:formatCode>General</c:formatCode>
                <c:ptCount val="14"/>
                <c:pt idx="0" formatCode="0">
                  <c:v>16.197183098591548</c:v>
                </c:pt>
                <c:pt idx="2" formatCode="0">
                  <c:v>14.285714285714286</c:v>
                </c:pt>
                <c:pt idx="3" formatCode="0">
                  <c:v>18.96551724137931</c:v>
                </c:pt>
                <c:pt idx="5" formatCode="0">
                  <c:v>26.530612244897959</c:v>
                </c:pt>
                <c:pt idx="6" formatCode="0">
                  <c:v>14.285714285714286</c:v>
                </c:pt>
                <c:pt idx="7" formatCode="0">
                  <c:v>7.8431372549019605</c:v>
                </c:pt>
                <c:pt idx="9" formatCode="0">
                  <c:v>19.565217391304348</c:v>
                </c:pt>
                <c:pt idx="10" formatCode="0">
                  <c:v>4.8780487804878048</c:v>
                </c:pt>
                <c:pt idx="12" formatCode="0">
                  <c:v>19.23076923076923</c:v>
                </c:pt>
                <c:pt idx="13" formatCode="0">
                  <c:v>11.475409836065573</c:v>
                </c:pt>
              </c:numCache>
            </c:numRef>
          </c:val>
          <c:extLst>
            <c:ext xmlns:c16="http://schemas.microsoft.com/office/drawing/2014/chart" uri="{C3380CC4-5D6E-409C-BE32-E72D297353CC}">
              <c16:uniqueId val="{00000005-D0E3-42E2-9714-685E93452101}"/>
            </c:ext>
          </c:extLst>
        </c:ser>
        <c:dLbls>
          <c:showLegendKey val="0"/>
          <c:showVal val="1"/>
          <c:showCatName val="0"/>
          <c:showSerName val="0"/>
          <c:showPercent val="0"/>
          <c:showBubbleSize val="0"/>
        </c:dLbls>
        <c:gapWidth val="30"/>
        <c:overlap val="100"/>
        <c:axId val="478568720"/>
        <c:axId val="478573032"/>
      </c:barChart>
      <c:catAx>
        <c:axId val="4785687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lv-LV"/>
          </a:p>
        </c:txPr>
        <c:crossAx val="478573032"/>
        <c:crossesAt val="0"/>
        <c:auto val="1"/>
        <c:lblAlgn val="ctr"/>
        <c:lblOffset val="100"/>
        <c:tickLblSkip val="1"/>
        <c:tickMarkSkip val="1"/>
        <c:noMultiLvlLbl val="0"/>
      </c:catAx>
      <c:valAx>
        <c:axId val="478573032"/>
        <c:scaling>
          <c:orientation val="minMax"/>
          <c:max val="135"/>
          <c:min val="3"/>
        </c:scaling>
        <c:delete val="1"/>
        <c:axPos val="t"/>
        <c:numFmt formatCode="###0" sourceLinked="1"/>
        <c:majorTickMark val="out"/>
        <c:minorTickMark val="none"/>
        <c:tickLblPos val="nextTo"/>
        <c:crossAx val="478568720"/>
        <c:crosses val="autoZero"/>
        <c:crossBetween val="between"/>
      </c:valAx>
      <c:spPr>
        <a:noFill/>
        <a:ln w="3175">
          <a:noFill/>
          <a:prstDash val="solid"/>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66347876043386"/>
          <c:y val="0.1631062522936666"/>
          <c:w val="0.39951946214695444"/>
          <c:h val="0.68404349508368745"/>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8D36-4F81-AC6A-B17BD45C309A}"/>
              </c:ext>
            </c:extLst>
          </c:dPt>
          <c:dPt>
            <c:idx val="1"/>
            <c:bubble3D val="0"/>
            <c:spPr>
              <a:solidFill>
                <a:srgbClr val="F9BFA5"/>
              </a:solidFill>
            </c:spPr>
            <c:extLst>
              <c:ext xmlns:c16="http://schemas.microsoft.com/office/drawing/2014/chart" uri="{C3380CC4-5D6E-409C-BE32-E72D297353CC}">
                <c16:uniqueId val="{00000003-8D36-4F81-AC6A-B17BD45C309A}"/>
              </c:ext>
            </c:extLst>
          </c:dPt>
          <c:dPt>
            <c:idx val="2"/>
            <c:bubble3D val="0"/>
            <c:spPr>
              <a:solidFill>
                <a:srgbClr val="9BC1BC"/>
              </a:solidFill>
            </c:spPr>
            <c:extLst>
              <c:ext xmlns:c16="http://schemas.microsoft.com/office/drawing/2014/chart" uri="{C3380CC4-5D6E-409C-BE32-E72D297353CC}">
                <c16:uniqueId val="{00000005-8D36-4F81-AC6A-B17BD45C309A}"/>
              </c:ext>
            </c:extLst>
          </c:dPt>
          <c:dPt>
            <c:idx val="3"/>
            <c:bubble3D val="0"/>
            <c:spPr>
              <a:solidFill>
                <a:srgbClr val="5CA4A9"/>
              </a:solidFill>
            </c:spPr>
            <c:extLst>
              <c:ext xmlns:c16="http://schemas.microsoft.com/office/drawing/2014/chart" uri="{C3380CC4-5D6E-409C-BE32-E72D297353CC}">
                <c16:uniqueId val="{00000007-8D36-4F81-AC6A-B17BD45C309A}"/>
              </c:ext>
            </c:extLst>
          </c:dPt>
          <c:dPt>
            <c:idx val="4"/>
            <c:bubble3D val="0"/>
            <c:spPr>
              <a:solidFill>
                <a:schemeClr val="bg1">
                  <a:lumMod val="75000"/>
                </a:schemeClr>
              </a:solidFill>
            </c:spPr>
            <c:extLst>
              <c:ext xmlns:c16="http://schemas.microsoft.com/office/drawing/2014/chart" uri="{C3380CC4-5D6E-409C-BE32-E72D297353CC}">
                <c16:uniqueId val="{00000009-8D36-4F81-AC6A-B17BD45C309A}"/>
              </c:ext>
            </c:extLst>
          </c:dPt>
          <c:dLbls>
            <c:dLbl>
              <c:idx val="4"/>
              <c:layout>
                <c:manualLayout>
                  <c:x val="3.9819194515852613E-2"/>
                  <c:y val="-2.84304296052028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D36-4F81-AC6A-B17BD45C309A}"/>
                </c:ext>
              </c:extLst>
            </c:dLbl>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Dati!$B$434:$B$438</c:f>
              <c:strCache>
                <c:ptCount val="5"/>
                <c:pt idx="0">
                  <c:v>Jā</c:v>
                </c:pt>
                <c:pt idx="1">
                  <c:v>Drīzāk  jā</c:v>
                </c:pt>
                <c:pt idx="2">
                  <c:v>Drīzāk nē</c:v>
                </c:pt>
                <c:pt idx="3">
                  <c:v> Nē</c:v>
                </c:pt>
                <c:pt idx="4">
                  <c:v>Grūti pateikt</c:v>
                </c:pt>
              </c:strCache>
            </c:strRef>
          </c:cat>
          <c:val>
            <c:numRef>
              <c:f>Dati!$C$434:$C$438</c:f>
              <c:numCache>
                <c:formatCode>0</c:formatCode>
                <c:ptCount val="5"/>
                <c:pt idx="0">
                  <c:v>39.436619718309856</c:v>
                </c:pt>
                <c:pt idx="1">
                  <c:v>40.140845070422536</c:v>
                </c:pt>
                <c:pt idx="2">
                  <c:v>9.8591549295774641</c:v>
                </c:pt>
                <c:pt idx="3">
                  <c:v>3.5211267605633805</c:v>
                </c:pt>
                <c:pt idx="4">
                  <c:v>7.042253521126761</c:v>
                </c:pt>
              </c:numCache>
            </c:numRef>
          </c:val>
          <c:extLst>
            <c:ext xmlns:c16="http://schemas.microsoft.com/office/drawing/2014/chart" uri="{C3380CC4-5D6E-409C-BE32-E72D297353CC}">
              <c16:uniqueId val="{0000000C-8D36-4F81-AC6A-B17BD45C309A}"/>
            </c:ext>
          </c:extLst>
        </c:ser>
        <c:dLbls>
          <c:showLegendKey val="0"/>
          <c:showVal val="0"/>
          <c:showCatName val="0"/>
          <c:showSerName val="0"/>
          <c:showPercent val="0"/>
          <c:showBubbleSize val="0"/>
          <c:showLeaderLines val="0"/>
        </c:dLbls>
        <c:firstSliceAng val="323"/>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903006872852215"/>
          <c:y val="0.14748419150858175"/>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722966781214202"/>
          <c:y val="0.16374774164408309"/>
          <c:w val="0.61277033218785792"/>
          <c:h val="0.82675271002710027"/>
        </c:manualLayout>
      </c:layout>
      <c:barChart>
        <c:barDir val="bar"/>
        <c:grouping val="stacked"/>
        <c:varyColors val="0"/>
        <c:ser>
          <c:idx val="0"/>
          <c:order val="0"/>
          <c:tx>
            <c:strRef>
              <c:f>Dati!$C$662</c:f>
              <c:strCache>
                <c:ptCount val="1"/>
                <c:pt idx="0">
                  <c:v>.</c:v>
                </c:pt>
              </c:strCache>
            </c:strRef>
          </c:tx>
          <c:spPr>
            <a:noFill/>
          </c:spPr>
          <c:invertIfNegative val="0"/>
          <c:dLbls>
            <c:delete val="1"/>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Dati!$C$663:$C$676</c:f>
              <c:numCache>
                <c:formatCode>###0</c:formatCode>
                <c:ptCount val="14"/>
                <c:pt idx="0">
                  <c:v>15.048289738430586</c:v>
                </c:pt>
                <c:pt idx="1">
                  <c:v>28.428571428571431</c:v>
                </c:pt>
                <c:pt idx="2">
                  <c:v>14.142857142857144</c:v>
                </c:pt>
                <c:pt idx="3">
                  <c:v>16.35960591133005</c:v>
                </c:pt>
                <c:pt idx="4">
                  <c:v>28.428571428571431</c:v>
                </c:pt>
                <c:pt idx="5">
                  <c:v>20.26530612244898</c:v>
                </c:pt>
                <c:pt idx="6">
                  <c:v>7</c:v>
                </c:pt>
                <c:pt idx="7">
                  <c:v>16.663865546218489</c:v>
                </c:pt>
                <c:pt idx="8">
                  <c:v>28.428571428571431</c:v>
                </c:pt>
                <c:pt idx="9">
                  <c:v>11.037267080745343</c:v>
                </c:pt>
                <c:pt idx="10">
                  <c:v>21.111498257839724</c:v>
                </c:pt>
                <c:pt idx="11">
                  <c:v>28.428571428571431</c:v>
                </c:pt>
                <c:pt idx="12">
                  <c:v>20.736263736263737</c:v>
                </c:pt>
                <c:pt idx="13">
                  <c:v>7.1170960187353636</c:v>
                </c:pt>
              </c:numCache>
            </c:numRef>
          </c:val>
          <c:extLst>
            <c:ext xmlns:c16="http://schemas.microsoft.com/office/drawing/2014/chart" uri="{C3380CC4-5D6E-409C-BE32-E72D297353CC}">
              <c16:uniqueId val="{0000000A-F181-4E7C-A799-8EACC490D349}"/>
            </c:ext>
          </c:extLst>
        </c:ser>
        <c:ser>
          <c:idx val="1"/>
          <c:order val="1"/>
          <c:tx>
            <c:strRef>
              <c:f>Dati!$D$662</c:f>
              <c:strCache>
                <c:ptCount val="1"/>
                <c:pt idx="0">
                  <c:v>Nē</c:v>
                </c:pt>
              </c:strCache>
            </c:strRef>
          </c:tx>
          <c:spPr>
            <a:solidFill>
              <a:srgbClr val="5CA4A9"/>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95-4A27-A827-560758320243}"/>
                </c:ext>
              </c:extLst>
            </c:dLbl>
            <c:dLbl>
              <c:idx val="5"/>
              <c:spPr>
                <a:noFill/>
                <a:ln>
                  <a:noFill/>
                </a:ln>
                <a:effectLst/>
              </c:spPr>
              <c:txPr>
                <a:bodyPr/>
                <a:lstStyle/>
                <a:p>
                  <a:pPr>
                    <a:defRPr sz="1000">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95-4A27-A827-560758320243}"/>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95-4A27-A827-560758320243}"/>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Dati!$D$663:$D$676</c:f>
              <c:numCache>
                <c:formatCode>General</c:formatCode>
                <c:ptCount val="14"/>
                <c:pt idx="0" formatCode="0">
                  <c:v>3.5211267605633805</c:v>
                </c:pt>
                <c:pt idx="2" formatCode="0">
                  <c:v>3.5714285714285716</c:v>
                </c:pt>
                <c:pt idx="3" formatCode="0">
                  <c:v>3.4482758620689653</c:v>
                </c:pt>
                <c:pt idx="5" formatCode="0">
                  <c:v>2.0408163265306123</c:v>
                </c:pt>
                <c:pt idx="6" formatCode="0">
                  <c:v>4.7619047619047619</c:v>
                </c:pt>
                <c:pt idx="7" formatCode="0">
                  <c:v>3.9215686274509802</c:v>
                </c:pt>
                <c:pt idx="9" formatCode="0">
                  <c:v>5.4347826086956523</c:v>
                </c:pt>
                <c:pt idx="12" formatCode="0">
                  <c:v>3.8461538461538463</c:v>
                </c:pt>
                <c:pt idx="13" formatCode="0">
                  <c:v>3.278688524590164</c:v>
                </c:pt>
              </c:numCache>
            </c:numRef>
          </c:val>
          <c:extLst>
            <c:ext xmlns:c16="http://schemas.microsoft.com/office/drawing/2014/chart" uri="{C3380CC4-5D6E-409C-BE32-E72D297353CC}">
              <c16:uniqueId val="{0000000C-F181-4E7C-A799-8EACC490D349}"/>
            </c:ext>
          </c:extLst>
        </c:ser>
        <c:ser>
          <c:idx val="2"/>
          <c:order val="2"/>
          <c:tx>
            <c:strRef>
              <c:f>Dati!$E$662</c:f>
              <c:strCache>
                <c:ptCount val="1"/>
                <c:pt idx="0">
                  <c:v>Drīzāk nē</c:v>
                </c:pt>
              </c:strCache>
            </c:strRef>
          </c:tx>
          <c:spPr>
            <a:solidFill>
              <a:srgbClr val="9BC1BC"/>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Dati!$E$663:$E$676</c:f>
              <c:numCache>
                <c:formatCode>General</c:formatCode>
                <c:ptCount val="14"/>
                <c:pt idx="0" formatCode="0">
                  <c:v>9.8591549295774641</c:v>
                </c:pt>
                <c:pt idx="2" formatCode="0">
                  <c:v>10.714285714285714</c:v>
                </c:pt>
                <c:pt idx="3" formatCode="0">
                  <c:v>8.6206896551724146</c:v>
                </c:pt>
                <c:pt idx="5" formatCode="0">
                  <c:v>6.1224489795918364</c:v>
                </c:pt>
                <c:pt idx="6" formatCode="0">
                  <c:v>16.666666666666668</c:v>
                </c:pt>
                <c:pt idx="7" formatCode="0">
                  <c:v>7.8431372549019605</c:v>
                </c:pt>
                <c:pt idx="9" formatCode="0">
                  <c:v>11.956521739130435</c:v>
                </c:pt>
                <c:pt idx="10" formatCode="0">
                  <c:v>7.3170731707317076</c:v>
                </c:pt>
                <c:pt idx="12" formatCode="0">
                  <c:v>3.8461538461538463</c:v>
                </c:pt>
                <c:pt idx="13" formatCode="0">
                  <c:v>18.032786885245901</c:v>
                </c:pt>
              </c:numCache>
            </c:numRef>
          </c:val>
          <c:extLst>
            <c:ext xmlns:c16="http://schemas.microsoft.com/office/drawing/2014/chart" uri="{C3380CC4-5D6E-409C-BE32-E72D297353CC}">
              <c16:uniqueId val="{0000000E-F181-4E7C-A799-8EACC490D349}"/>
            </c:ext>
          </c:extLst>
        </c:ser>
        <c:ser>
          <c:idx val="3"/>
          <c:order val="3"/>
          <c:tx>
            <c:strRef>
              <c:f>Dati!$F$662</c:f>
              <c:strCache>
                <c:ptCount val="1"/>
                <c:pt idx="0">
                  <c:v>Drīzāk jā </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Dati!$F$663:$F$676</c:f>
              <c:numCache>
                <c:formatCode>General</c:formatCode>
                <c:ptCount val="14"/>
                <c:pt idx="0" formatCode="0">
                  <c:v>40.140845070422536</c:v>
                </c:pt>
                <c:pt idx="2" formatCode="0">
                  <c:v>40.476190476190474</c:v>
                </c:pt>
                <c:pt idx="3" formatCode="0">
                  <c:v>39.655172413793103</c:v>
                </c:pt>
                <c:pt idx="5" formatCode="0">
                  <c:v>40.816326530612244</c:v>
                </c:pt>
                <c:pt idx="6" formatCode="0">
                  <c:v>33.333333333333336</c:v>
                </c:pt>
                <c:pt idx="7" formatCode="0">
                  <c:v>45.098039215686278</c:v>
                </c:pt>
                <c:pt idx="9" formatCode="0">
                  <c:v>39.130434782608695</c:v>
                </c:pt>
                <c:pt idx="10" formatCode="0">
                  <c:v>36.585365853658537</c:v>
                </c:pt>
                <c:pt idx="12" formatCode="0">
                  <c:v>44.871794871794869</c:v>
                </c:pt>
                <c:pt idx="13" formatCode="0">
                  <c:v>34.42622950819672</c:v>
                </c:pt>
              </c:numCache>
            </c:numRef>
          </c:val>
          <c:extLst>
            <c:ext xmlns:c16="http://schemas.microsoft.com/office/drawing/2014/chart" uri="{C3380CC4-5D6E-409C-BE32-E72D297353CC}">
              <c16:uniqueId val="{00000010-F181-4E7C-A799-8EACC490D349}"/>
            </c:ext>
          </c:extLst>
        </c:ser>
        <c:ser>
          <c:idx val="4"/>
          <c:order val="4"/>
          <c:tx>
            <c:strRef>
              <c:f>Dati!$G$662</c:f>
              <c:strCache>
                <c:ptCount val="1"/>
                <c:pt idx="0">
                  <c:v>Jā</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Dati!$G$663:$G$676</c:f>
              <c:numCache>
                <c:formatCode>General</c:formatCode>
                <c:ptCount val="14"/>
                <c:pt idx="0" formatCode="0">
                  <c:v>39.436619718309856</c:v>
                </c:pt>
                <c:pt idx="2" formatCode="0">
                  <c:v>39.285714285714285</c:v>
                </c:pt>
                <c:pt idx="3" formatCode="0">
                  <c:v>39.655172413793103</c:v>
                </c:pt>
                <c:pt idx="5" formatCode="0">
                  <c:v>44.897959183673471</c:v>
                </c:pt>
                <c:pt idx="6" formatCode="0">
                  <c:v>35.714285714285715</c:v>
                </c:pt>
                <c:pt idx="7" formatCode="0">
                  <c:v>37.254901960784316</c:v>
                </c:pt>
                <c:pt idx="9" formatCode="0">
                  <c:v>35.869565217391305</c:v>
                </c:pt>
                <c:pt idx="10" formatCode="0">
                  <c:v>53.658536585365852</c:v>
                </c:pt>
                <c:pt idx="12" formatCode="0">
                  <c:v>43.589743589743591</c:v>
                </c:pt>
                <c:pt idx="13" formatCode="0">
                  <c:v>34.42622950819672</c:v>
                </c:pt>
              </c:numCache>
            </c:numRef>
          </c:val>
          <c:extLst>
            <c:ext xmlns:c16="http://schemas.microsoft.com/office/drawing/2014/chart" uri="{C3380CC4-5D6E-409C-BE32-E72D297353CC}">
              <c16:uniqueId val="{00000012-F181-4E7C-A799-8EACC490D349}"/>
            </c:ext>
          </c:extLst>
        </c:ser>
        <c:ser>
          <c:idx val="5"/>
          <c:order val="5"/>
          <c:tx>
            <c:strRef>
              <c:f>Dati!$H$662</c:f>
              <c:strCache>
                <c:ptCount val="1"/>
                <c:pt idx="0">
                  <c:v>.</c:v>
                </c:pt>
              </c:strCache>
            </c:strRef>
          </c:tx>
          <c:spPr>
            <a:noFill/>
          </c:spPr>
          <c:invertIfNegative val="0"/>
          <c:dLbls>
            <c:delete val="1"/>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Dati!$H$663:$H$676</c:f>
              <c:numCache>
                <c:formatCode>###0</c:formatCode>
                <c:ptCount val="14"/>
                <c:pt idx="0">
                  <c:v>17.666437650292004</c:v>
                </c:pt>
                <c:pt idx="1">
                  <c:v>97.243902439024396</c:v>
                </c:pt>
                <c:pt idx="2">
                  <c:v>17.481997677119637</c:v>
                </c:pt>
                <c:pt idx="3">
                  <c:v>17.933557611438189</c:v>
                </c:pt>
                <c:pt idx="4">
                  <c:v>97.243902439024396</c:v>
                </c:pt>
                <c:pt idx="5">
                  <c:v>11.52961672473868</c:v>
                </c:pt>
                <c:pt idx="6">
                  <c:v>28.196283391405345</c:v>
                </c:pt>
                <c:pt idx="7">
                  <c:v>14.890961262553802</c:v>
                </c:pt>
                <c:pt idx="8">
                  <c:v>97.243902439024396</c:v>
                </c:pt>
                <c:pt idx="9">
                  <c:v>22.243902439024396</c:v>
                </c:pt>
                <c:pt idx="10">
                  <c:v>7.0000000000000071</c:v>
                </c:pt>
                <c:pt idx="11">
                  <c:v>97.243902439024396</c:v>
                </c:pt>
                <c:pt idx="12">
                  <c:v>8.7823639774859359</c:v>
                </c:pt>
                <c:pt idx="13">
                  <c:v>28.391443422630957</c:v>
                </c:pt>
              </c:numCache>
            </c:numRef>
          </c:val>
          <c:extLst>
            <c:ext xmlns:c16="http://schemas.microsoft.com/office/drawing/2014/chart" uri="{C3380CC4-5D6E-409C-BE32-E72D297353CC}">
              <c16:uniqueId val="{00000014-F181-4E7C-A799-8EACC490D349}"/>
            </c:ext>
          </c:extLst>
        </c:ser>
        <c:ser>
          <c:idx val="6"/>
          <c:order val="6"/>
          <c:tx>
            <c:strRef>
              <c:f>Dati!$I$662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Dati!$B$663:$B$676</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Dati!$I$663:$I$676</c:f>
              <c:numCache>
                <c:formatCode>General</c:formatCode>
                <c:ptCount val="14"/>
                <c:pt idx="0" formatCode="0">
                  <c:v>7.042253521126761</c:v>
                </c:pt>
                <c:pt idx="2" formatCode="0">
                  <c:v>5.9523809523809526</c:v>
                </c:pt>
                <c:pt idx="3" formatCode="0">
                  <c:v>8.6206896551724146</c:v>
                </c:pt>
                <c:pt idx="5" formatCode="0">
                  <c:v>6.1224489795918364</c:v>
                </c:pt>
                <c:pt idx="6" formatCode="0">
                  <c:v>9.5238095238095237</c:v>
                </c:pt>
                <c:pt idx="7" formatCode="0">
                  <c:v>5.882352941176471</c:v>
                </c:pt>
                <c:pt idx="9" formatCode="0">
                  <c:v>7.6086956521739131</c:v>
                </c:pt>
                <c:pt idx="10" formatCode="0">
                  <c:v>2.4390243902439024</c:v>
                </c:pt>
                <c:pt idx="12" formatCode="0">
                  <c:v>3.8461538461538463</c:v>
                </c:pt>
                <c:pt idx="13" formatCode="0">
                  <c:v>9.8360655737704921</c:v>
                </c:pt>
              </c:numCache>
            </c:numRef>
          </c:val>
          <c:extLst>
            <c:ext xmlns:c16="http://schemas.microsoft.com/office/drawing/2014/chart" uri="{C3380CC4-5D6E-409C-BE32-E72D297353CC}">
              <c16:uniqueId val="{00000016-F181-4E7C-A799-8EACC490D349}"/>
            </c:ext>
          </c:extLst>
        </c:ser>
        <c:dLbls>
          <c:showLegendKey val="0"/>
          <c:showVal val="1"/>
          <c:showCatName val="0"/>
          <c:showSerName val="0"/>
          <c:showPercent val="0"/>
          <c:showBubbleSize val="0"/>
        </c:dLbls>
        <c:gapWidth val="30"/>
        <c:overlap val="100"/>
        <c:axId val="478575776"/>
        <c:axId val="478571856"/>
      </c:barChart>
      <c:catAx>
        <c:axId val="4785757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8571856"/>
        <c:crossesAt val="28.4"/>
        <c:auto val="1"/>
        <c:lblAlgn val="ctr"/>
        <c:lblOffset val="100"/>
        <c:tickLblSkip val="1"/>
        <c:tickMarkSkip val="1"/>
        <c:noMultiLvlLbl val="0"/>
      </c:catAx>
      <c:valAx>
        <c:axId val="478571856"/>
        <c:scaling>
          <c:orientation val="minMax"/>
          <c:max val="150"/>
          <c:min val="0"/>
        </c:scaling>
        <c:delete val="1"/>
        <c:axPos val="t"/>
        <c:numFmt formatCode="###0" sourceLinked="1"/>
        <c:majorTickMark val="out"/>
        <c:minorTickMark val="none"/>
        <c:tickLblPos val="nextTo"/>
        <c:crossAx val="47857577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50586777416484"/>
          <c:y val="0.13320669597874873"/>
          <c:w val="0.4145180705667067"/>
          <c:h val="0.66398071814601078"/>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CD32-48B4-A8AB-5700A8CBE67E}"/>
              </c:ext>
            </c:extLst>
          </c:dPt>
          <c:dPt>
            <c:idx val="1"/>
            <c:bubble3D val="0"/>
            <c:spPr>
              <a:solidFill>
                <a:srgbClr val="5CA4A9"/>
              </a:solidFill>
            </c:spPr>
            <c:extLst>
              <c:ext xmlns:c16="http://schemas.microsoft.com/office/drawing/2014/chart" uri="{C3380CC4-5D6E-409C-BE32-E72D297353CC}">
                <c16:uniqueId val="{00000003-CD32-48B4-A8AB-5700A8CBE67E}"/>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Dati!$B$469:$B$471</c:f>
              <c:strCache>
                <c:ptCount val="3"/>
                <c:pt idx="0">
                  <c:v>Esmu</c:v>
                </c:pt>
                <c:pt idx="1">
                  <c:v>Neesmu</c:v>
                </c:pt>
                <c:pt idx="2">
                  <c:v>Grūti pateikt</c:v>
                </c:pt>
              </c:strCache>
            </c:strRef>
          </c:cat>
          <c:val>
            <c:numRef>
              <c:f>Dati!$C$469:$C$471</c:f>
              <c:numCache>
                <c:formatCode>0</c:formatCode>
                <c:ptCount val="3"/>
                <c:pt idx="0">
                  <c:v>30.985915492957748</c:v>
                </c:pt>
                <c:pt idx="1">
                  <c:v>59.859154929577464</c:v>
                </c:pt>
                <c:pt idx="2">
                  <c:v>9.1549295774647881</c:v>
                </c:pt>
              </c:numCache>
            </c:numRef>
          </c:val>
          <c:extLst>
            <c:ext xmlns:c16="http://schemas.microsoft.com/office/drawing/2014/chart" uri="{C3380CC4-5D6E-409C-BE32-E72D297353CC}">
              <c16:uniqueId val="{0000000A-CD32-48B4-A8AB-5700A8CBE67E}"/>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539318124608031"/>
          <c:y val="2.914027596080271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722966781214202"/>
          <c:y val="0.10169937221797119"/>
          <c:w val="0.61277033218785792"/>
          <c:h val="0.88880112556463353"/>
        </c:manualLayout>
      </c:layout>
      <c:barChart>
        <c:barDir val="bar"/>
        <c:grouping val="stacked"/>
        <c:varyColors val="0"/>
        <c:ser>
          <c:idx val="0"/>
          <c:order val="0"/>
          <c:tx>
            <c:strRef>
              <c:f>Dati!$C$685</c:f>
              <c:strCache>
                <c:ptCount val="1"/>
                <c:pt idx="0">
                  <c:v>.</c:v>
                </c:pt>
              </c:strCache>
            </c:strRef>
          </c:tx>
          <c:spPr>
            <a:noFill/>
          </c:spPr>
          <c:invertIfNegative val="0"/>
          <c:dLbls>
            <c:delete val="1"/>
          </c:dLbls>
          <c:cat>
            <c:strRef>
              <c:f>Dati!$B$686:$B$699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Dati!$C$686:$C$699</c:f>
              <c:numCache>
                <c:formatCode>###0</c:formatCode>
                <c:ptCount val="14"/>
                <c:pt idx="0">
                  <c:v>16.188464118041587</c:v>
                </c:pt>
                <c:pt idx="1">
                  <c:v>76.047619047619051</c:v>
                </c:pt>
                <c:pt idx="2">
                  <c:v>12.952380952380956</c:v>
                </c:pt>
                <c:pt idx="3">
                  <c:v>20.875205254515606</c:v>
                </c:pt>
                <c:pt idx="4">
                  <c:v>76.047619047619051</c:v>
                </c:pt>
                <c:pt idx="5">
                  <c:v>31.14965986394558</c:v>
                </c:pt>
                <c:pt idx="6">
                  <c:v>7</c:v>
                </c:pt>
                <c:pt idx="7">
                  <c:v>9.3809523809523796</c:v>
                </c:pt>
                <c:pt idx="8">
                  <c:v>76.047619047619051</c:v>
                </c:pt>
                <c:pt idx="9">
                  <c:v>17.351966873706004</c:v>
                </c:pt>
                <c:pt idx="10">
                  <c:v>12.632984901277588</c:v>
                </c:pt>
                <c:pt idx="11">
                  <c:v>76.047619047619051</c:v>
                </c:pt>
                <c:pt idx="12">
                  <c:v>18.355311355311358</c:v>
                </c:pt>
                <c:pt idx="13">
                  <c:v>13.752537080405936</c:v>
                </c:pt>
              </c:numCache>
            </c:numRef>
          </c:val>
          <c:extLst>
            <c:ext xmlns:c16="http://schemas.microsoft.com/office/drawing/2014/chart" uri="{C3380CC4-5D6E-409C-BE32-E72D297353CC}">
              <c16:uniqueId val="{0000000A-F181-4E7C-A799-8EACC490D349}"/>
            </c:ext>
          </c:extLst>
        </c:ser>
        <c:ser>
          <c:idx val="1"/>
          <c:order val="1"/>
          <c:tx>
            <c:strRef>
              <c:f>Dati!$D$685</c:f>
              <c:strCache>
                <c:ptCount val="1"/>
                <c:pt idx="0">
                  <c:v>Neesmu</c:v>
                </c:pt>
              </c:strCache>
            </c:strRef>
          </c:tx>
          <c:spPr>
            <a:solidFill>
              <a:srgbClr val="5CA4A9"/>
            </a:solidFill>
          </c:spPr>
          <c:invertIfNegative val="0"/>
          <c:dLbls>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Dati!$B$686:$B$699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Dati!$D$686:$D$699</c:f>
              <c:numCache>
                <c:formatCode>General</c:formatCode>
                <c:ptCount val="14"/>
                <c:pt idx="0" formatCode="0">
                  <c:v>59.859154929577464</c:v>
                </c:pt>
                <c:pt idx="2" formatCode="0">
                  <c:v>63.095238095238095</c:v>
                </c:pt>
                <c:pt idx="3" formatCode="0">
                  <c:v>55.172413793103445</c:v>
                </c:pt>
                <c:pt idx="5" formatCode="0">
                  <c:v>44.897959183673471</c:v>
                </c:pt>
                <c:pt idx="6" formatCode="0">
                  <c:v>69.047619047619051</c:v>
                </c:pt>
                <c:pt idx="7" formatCode="0">
                  <c:v>66.666666666666671</c:v>
                </c:pt>
                <c:pt idx="9" formatCode="0">
                  <c:v>58.695652173913047</c:v>
                </c:pt>
                <c:pt idx="10" formatCode="0">
                  <c:v>63.414634146341463</c:v>
                </c:pt>
                <c:pt idx="12" formatCode="0">
                  <c:v>57.692307692307693</c:v>
                </c:pt>
                <c:pt idx="13" formatCode="0">
                  <c:v>62.295081967213115</c:v>
                </c:pt>
              </c:numCache>
            </c:numRef>
          </c:val>
          <c:extLst>
            <c:ext xmlns:c16="http://schemas.microsoft.com/office/drawing/2014/chart" uri="{C3380CC4-5D6E-409C-BE32-E72D297353CC}">
              <c16:uniqueId val="{0000000C-F181-4E7C-A799-8EACC490D349}"/>
            </c:ext>
          </c:extLst>
        </c:ser>
        <c:ser>
          <c:idx val="2"/>
          <c:order val="2"/>
          <c:tx>
            <c:strRef>
              <c:f>Dati!$E$685</c:f>
              <c:strCache>
                <c:ptCount val="1"/>
                <c:pt idx="0">
                  <c:v>Esmu</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Dati!$B$686:$B$699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Dati!$E$686:$E$699</c:f>
              <c:numCache>
                <c:formatCode>General</c:formatCode>
                <c:ptCount val="14"/>
                <c:pt idx="0" formatCode="0">
                  <c:v>30.985915492957748</c:v>
                </c:pt>
                <c:pt idx="2" formatCode="0">
                  <c:v>28.571428571428573</c:v>
                </c:pt>
                <c:pt idx="3" formatCode="0">
                  <c:v>34.482758620689658</c:v>
                </c:pt>
                <c:pt idx="5" formatCode="0">
                  <c:v>51.020408163265309</c:v>
                </c:pt>
                <c:pt idx="6" formatCode="0">
                  <c:v>21.428571428571427</c:v>
                </c:pt>
                <c:pt idx="7" formatCode="0">
                  <c:v>19.607843137254903</c:v>
                </c:pt>
                <c:pt idx="9" formatCode="0">
                  <c:v>32.608695652173914</c:v>
                </c:pt>
                <c:pt idx="10" formatCode="0">
                  <c:v>26.829268292682926</c:v>
                </c:pt>
                <c:pt idx="12" formatCode="0">
                  <c:v>32.051282051282051</c:v>
                </c:pt>
                <c:pt idx="13" formatCode="0">
                  <c:v>29.508196721311474</c:v>
                </c:pt>
              </c:numCache>
            </c:numRef>
          </c:val>
          <c:extLst>
            <c:ext xmlns:c16="http://schemas.microsoft.com/office/drawing/2014/chart" uri="{C3380CC4-5D6E-409C-BE32-E72D297353CC}">
              <c16:uniqueId val="{0000000E-F181-4E7C-A799-8EACC490D349}"/>
            </c:ext>
          </c:extLst>
        </c:ser>
        <c:ser>
          <c:idx val="3"/>
          <c:order val="3"/>
          <c:tx>
            <c:strRef>
              <c:f>Dati!$F$685</c:f>
              <c:strCache>
                <c:ptCount val="1"/>
                <c:pt idx="0">
                  <c:v>.</c:v>
                </c:pt>
              </c:strCache>
            </c:strRef>
          </c:tx>
          <c:spPr>
            <a:noFill/>
          </c:spPr>
          <c:invertIfNegative val="0"/>
          <c:dLbls>
            <c:delete val="1"/>
          </c:dLbls>
          <c:cat>
            <c:strRef>
              <c:f>Dati!$B$686:$B$699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Dati!$F$686:$F$699</c:f>
              <c:numCache>
                <c:formatCode>0</c:formatCode>
                <c:ptCount val="14"/>
                <c:pt idx="0">
                  <c:v>27.034492670307561</c:v>
                </c:pt>
                <c:pt idx="1">
                  <c:v>58.020408163265309</c:v>
                </c:pt>
                <c:pt idx="2">
                  <c:v>29.448979591836736</c:v>
                </c:pt>
                <c:pt idx="3">
                  <c:v>23.53764954257565</c:v>
                </c:pt>
                <c:pt idx="4">
                  <c:v>58.020408163265309</c:v>
                </c:pt>
                <c:pt idx="5">
                  <c:v>7</c:v>
                </c:pt>
                <c:pt idx="6">
                  <c:v>36.591836734693885</c:v>
                </c:pt>
                <c:pt idx="7">
                  <c:v>38.412565026010405</c:v>
                </c:pt>
                <c:pt idx="8">
                  <c:v>58.020408163265309</c:v>
                </c:pt>
                <c:pt idx="9">
                  <c:v>25.411712511091395</c:v>
                </c:pt>
                <c:pt idx="10">
                  <c:v>31.191139870582383</c:v>
                </c:pt>
                <c:pt idx="11">
                  <c:v>58.020408163265309</c:v>
                </c:pt>
                <c:pt idx="12">
                  <c:v>25.969126111983257</c:v>
                </c:pt>
                <c:pt idx="13">
                  <c:v>28.512211441953834</c:v>
                </c:pt>
              </c:numCache>
            </c:numRef>
          </c:val>
          <c:extLst>
            <c:ext xmlns:c16="http://schemas.microsoft.com/office/drawing/2014/chart" uri="{C3380CC4-5D6E-409C-BE32-E72D297353CC}">
              <c16:uniqueId val="{00000010-F181-4E7C-A799-8EACC490D349}"/>
            </c:ext>
          </c:extLst>
        </c:ser>
        <c:ser>
          <c:idx val="4"/>
          <c:order val="4"/>
          <c:tx>
            <c:strRef>
              <c:f>Dati!$G$685</c:f>
              <c:strCache>
                <c:ptCount val="1"/>
                <c:pt idx="0">
                  <c:v>Grūti pateikt</c:v>
                </c:pt>
              </c:strCache>
            </c:strRef>
          </c:tx>
          <c:spPr>
            <a:solidFill>
              <a:sysClr val="window" lastClr="FFFFFF">
                <a:lumMod val="75000"/>
              </a:sysClr>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Dati!$B$686:$B$699</c:f>
              <c:strCache>
                <c:ptCount val="14"/>
                <c:pt idx="0">
                  <c:v>VISI RESPONDENTI, n=142</c:v>
                </c:pt>
                <c:pt idx="1">
                  <c:v>DZIMUMS</c:v>
                </c:pt>
                <c:pt idx="2">
                  <c:v>Vīrietis, n=84</c:v>
                </c:pt>
                <c:pt idx="3">
                  <c:v>Sieviete, n=58</c:v>
                </c:pt>
                <c:pt idx="4">
                  <c:v>VECUMS</c:v>
                </c:pt>
                <c:pt idx="5">
                  <c:v>23 gadi un mazāk, n=49</c:v>
                </c:pt>
                <c:pt idx="6">
                  <c:v>24 - 29 gadi, n=42</c:v>
                </c:pt>
                <c:pt idx="7">
                  <c:v>30 gadi un vairāk, n=51</c:v>
                </c:pt>
                <c:pt idx="8">
                  <c:v>PĀRSTĀVĒTAIS SPORTA VEIDS</c:v>
                </c:pt>
                <c:pt idx="9">
                  <c:v>Vasaras sporta veids, n=92</c:v>
                </c:pt>
                <c:pt idx="10">
                  <c:v>Ziemas sporta veids, n=41</c:v>
                </c:pt>
                <c:pt idx="11">
                  <c:v>UZAICINĀTS/-A UZ DOPINGA KONTROLI PĒD. 12 MĒN. LAIKĀ</c:v>
                </c:pt>
                <c:pt idx="12">
                  <c:v>Ir, n=78</c:v>
                </c:pt>
                <c:pt idx="13">
                  <c:v>Nav, n=61</c:v>
                </c:pt>
              </c:strCache>
            </c:strRef>
          </c:cat>
          <c:val>
            <c:numRef>
              <c:f>Dati!$G$686:$G$699</c:f>
              <c:numCache>
                <c:formatCode>General</c:formatCode>
                <c:ptCount val="14"/>
                <c:pt idx="0" formatCode="0">
                  <c:v>9.1549295774647881</c:v>
                </c:pt>
                <c:pt idx="2" formatCode="0">
                  <c:v>8.3333333333333339</c:v>
                </c:pt>
                <c:pt idx="3" formatCode="0">
                  <c:v>10.344827586206897</c:v>
                </c:pt>
                <c:pt idx="5" formatCode="0">
                  <c:v>4.0816326530612246</c:v>
                </c:pt>
                <c:pt idx="6" formatCode="0">
                  <c:v>9.5238095238095237</c:v>
                </c:pt>
                <c:pt idx="7" formatCode="0">
                  <c:v>13.725490196078431</c:v>
                </c:pt>
                <c:pt idx="9" formatCode="0">
                  <c:v>8.695652173913043</c:v>
                </c:pt>
                <c:pt idx="10" formatCode="0">
                  <c:v>9.7560975609756095</c:v>
                </c:pt>
                <c:pt idx="12" formatCode="0">
                  <c:v>10.256410256410257</c:v>
                </c:pt>
                <c:pt idx="13" formatCode="0">
                  <c:v>8.1967213114754092</c:v>
                </c:pt>
              </c:numCache>
            </c:numRef>
          </c:val>
          <c:extLst>
            <c:ext xmlns:c16="http://schemas.microsoft.com/office/drawing/2014/chart" uri="{C3380CC4-5D6E-409C-BE32-E72D297353CC}">
              <c16:uniqueId val="{00000012-F181-4E7C-A799-8EACC490D349}"/>
            </c:ext>
          </c:extLst>
        </c:ser>
        <c:dLbls>
          <c:showLegendKey val="0"/>
          <c:showVal val="1"/>
          <c:showCatName val="0"/>
          <c:showSerName val="0"/>
          <c:showPercent val="0"/>
          <c:showBubbleSize val="0"/>
        </c:dLbls>
        <c:gapWidth val="30"/>
        <c:overlap val="100"/>
        <c:axId val="478578520"/>
        <c:axId val="478577344"/>
      </c:barChart>
      <c:catAx>
        <c:axId val="4785785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78577344"/>
        <c:crossesAt val="76"/>
        <c:auto val="1"/>
        <c:lblAlgn val="ctr"/>
        <c:lblOffset val="100"/>
        <c:tickLblSkip val="1"/>
        <c:tickMarkSkip val="1"/>
        <c:noMultiLvlLbl val="0"/>
      </c:catAx>
      <c:valAx>
        <c:axId val="478577344"/>
        <c:scaling>
          <c:orientation val="minMax"/>
          <c:max val="155"/>
          <c:min val="0"/>
        </c:scaling>
        <c:delete val="1"/>
        <c:axPos val="t"/>
        <c:numFmt formatCode="###0" sourceLinked="1"/>
        <c:majorTickMark val="out"/>
        <c:minorTickMark val="none"/>
        <c:tickLblPos val="nextTo"/>
        <c:crossAx val="478578520"/>
        <c:crosses val="autoZero"/>
        <c:crossBetween val="between"/>
      </c:valAx>
      <c:spPr>
        <a:noFill/>
        <a:ln w="3175">
          <a:noFill/>
          <a:prstDash val="solid"/>
        </a:ln>
      </c:spPr>
    </c:plotArea>
    <c:legend>
      <c:legendPos val="t"/>
      <c:legendEntry>
        <c:idx val="0"/>
        <c:delete val="1"/>
      </c:legendEntry>
      <c:legendEntry>
        <c:idx val="3"/>
        <c:delete val="1"/>
      </c:legendEntry>
      <c:layout>
        <c:manualLayout>
          <c:xMode val="edge"/>
          <c:yMode val="edge"/>
          <c:x val="0.59258182528985248"/>
          <c:y val="1.0868337850045165E-2"/>
          <c:w val="0.38652440085273543"/>
          <c:h val="8.338360526250832E-2"/>
        </c:manualLayout>
      </c:layout>
      <c:overlay val="0"/>
      <c:txPr>
        <a:bodyPr/>
        <a:lstStyle/>
        <a:p>
          <a:pPr>
            <a:defRPr sz="10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005415696277419"/>
          <c:y val="5.040664103033631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7354225983597439"/>
          <c:y val="8.7075132787505879E-2"/>
          <c:w val="0.56317113599174851"/>
          <c:h val="0.88615634398503873"/>
        </c:manualLayout>
      </c:layout>
      <c:barChart>
        <c:barDir val="bar"/>
        <c:grouping val="stacked"/>
        <c:varyColors val="0"/>
        <c:ser>
          <c:idx val="0"/>
          <c:order val="0"/>
          <c:tx>
            <c:strRef>
              <c:f>Dati!$C$476</c:f>
              <c:strCache>
                <c:ptCount val="1"/>
                <c:pt idx="0">
                  <c:v>.</c:v>
                </c:pt>
              </c:strCache>
            </c:strRef>
          </c:tx>
          <c:spPr>
            <a:noFill/>
          </c:spPr>
          <c:invertIfNegative val="0"/>
          <c:dLbls>
            <c:delete val="1"/>
          </c:dLbls>
          <c:cat>
            <c:strRef>
              <c:f>Dati!$B$477:$B$490</c:f>
              <c:strCache>
                <c:ptCount val="14"/>
                <c:pt idx="0">
                  <c:v>Vitamīni</c:v>
                </c:pt>
                <c:pt idx="1">
                  <c:v>Zivju eļļu un omega 3,6,9 taukskābes</c:v>
                </c:pt>
                <c:pt idx="2">
                  <c:v>Minerālvielas</c:v>
                </c:pt>
                <c:pt idx="3">
                  <c:v>Proteīna pulveri</c:v>
                </c:pt>
                <c:pt idx="4">
                  <c:v>Enerģijas dzērieni</c:v>
                </c:pt>
                <c:pt idx="5">
                  <c:v>Kofeīns</c:v>
                </c:pt>
                <c:pt idx="6">
                  <c:v>Kreatīns</c:v>
                </c:pt>
                <c:pt idx="7">
                  <c:v>Antioksidanti</c:v>
                </c:pt>
                <c:pt idx="8">
                  <c:v>Beta alanīns</c:v>
                </c:pt>
                <c:pt idx="9">
                  <c:v>Probiotiķi/ prebiotiķi</c:v>
                </c:pt>
                <c:pt idx="10">
                  <c:v>Glikozamīns</c:v>
                </c:pt>
                <c:pt idx="11">
                  <c:v>Nātrija bikarbonāts/kalcija bikarbonāts</c:v>
                </c:pt>
                <c:pt idx="12">
                  <c:v>Riboze</c:v>
                </c:pt>
                <c:pt idx="13">
                  <c:v>Kvercitīns</c:v>
                </c:pt>
              </c:strCache>
            </c:strRef>
          </c:cat>
          <c:val>
            <c:numRef>
              <c:f>Dati!$C$477:$C$490</c:f>
              <c:numCache>
                <c:formatCode>0</c:formatCode>
                <c:ptCount val="14"/>
                <c:pt idx="0">
                  <c:v>75.309859154929583</c:v>
                </c:pt>
                <c:pt idx="1">
                  <c:v>66.859154929577471</c:v>
                </c:pt>
                <c:pt idx="2">
                  <c:v>66.154929577464799</c:v>
                </c:pt>
                <c:pt idx="3">
                  <c:v>41.507042253521128</c:v>
                </c:pt>
                <c:pt idx="4">
                  <c:v>39.394366197183103</c:v>
                </c:pt>
                <c:pt idx="5">
                  <c:v>42.91549295774648</c:v>
                </c:pt>
                <c:pt idx="6">
                  <c:v>21.08450704225352</c:v>
                </c:pt>
                <c:pt idx="7">
                  <c:v>26.014084507042256</c:v>
                </c:pt>
                <c:pt idx="8">
                  <c:v>12.633802816901408</c:v>
                </c:pt>
                <c:pt idx="9">
                  <c:v>21.7887323943662</c:v>
                </c:pt>
                <c:pt idx="10">
                  <c:v>17.563380281690144</c:v>
                </c:pt>
                <c:pt idx="11">
                  <c:v>17.563380281690144</c:v>
                </c:pt>
                <c:pt idx="12">
                  <c:v>7.7042253521126725</c:v>
                </c:pt>
                <c:pt idx="13">
                  <c:v>7</c:v>
                </c:pt>
              </c:numCache>
            </c:numRef>
          </c:val>
          <c:extLst>
            <c:ext xmlns:c16="http://schemas.microsoft.com/office/drawing/2014/chart" uri="{C3380CC4-5D6E-409C-BE32-E72D297353CC}">
              <c16:uniqueId val="{00000000-9F05-4E6D-BA8E-0A73DA38A492}"/>
            </c:ext>
          </c:extLst>
        </c:ser>
        <c:ser>
          <c:idx val="1"/>
          <c:order val="1"/>
          <c:tx>
            <c:strRef>
              <c:f>Dati!$D$476</c:f>
              <c:strCache>
                <c:ptCount val="1"/>
                <c:pt idx="0">
                  <c:v>Nelietoju</c:v>
                </c:pt>
              </c:strCache>
            </c:strRef>
          </c:tx>
          <c:spPr>
            <a:solidFill>
              <a:srgbClr val="5CA4A9"/>
            </a:solidFill>
          </c:spPr>
          <c:invertIfNegative val="0"/>
          <c:dLbls>
            <c:dLbl>
              <c:idx val="0"/>
              <c:spPr>
                <a:noFill/>
                <a:ln>
                  <a:noFill/>
                </a:ln>
                <a:effectLst/>
              </c:spPr>
              <c:txPr>
                <a:bodyPr/>
                <a:lstStyle/>
                <a:p>
                  <a:pPr>
                    <a:defRPr sz="12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2B-4BC3-A7C8-5A7FD0289EE2}"/>
                </c:ext>
              </c:extLst>
            </c:dLbl>
            <c:spPr>
              <a:noFill/>
              <a:ln>
                <a:noFill/>
              </a:ln>
              <a:effectLst/>
            </c:spPr>
            <c:txPr>
              <a:bodyPr/>
              <a:lstStyle/>
              <a:p>
                <a:pPr>
                  <a:defRPr sz="12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Dati!$B$477:$B$490</c:f>
              <c:strCache>
                <c:ptCount val="14"/>
                <c:pt idx="0">
                  <c:v>Vitamīni</c:v>
                </c:pt>
                <c:pt idx="1">
                  <c:v>Zivju eļļu un omega 3,6,9 taukskābes</c:v>
                </c:pt>
                <c:pt idx="2">
                  <c:v>Minerālvielas</c:v>
                </c:pt>
                <c:pt idx="3">
                  <c:v>Proteīna pulveri</c:v>
                </c:pt>
                <c:pt idx="4">
                  <c:v>Enerģijas dzērieni</c:v>
                </c:pt>
                <c:pt idx="5">
                  <c:v>Kofeīns</c:v>
                </c:pt>
                <c:pt idx="6">
                  <c:v>Kreatīns</c:v>
                </c:pt>
                <c:pt idx="7">
                  <c:v>Antioksidanti</c:v>
                </c:pt>
                <c:pt idx="8">
                  <c:v>Beta alanīns</c:v>
                </c:pt>
                <c:pt idx="9">
                  <c:v>Probiotiķi/ prebiotiķi</c:v>
                </c:pt>
                <c:pt idx="10">
                  <c:v>Glikozamīns</c:v>
                </c:pt>
                <c:pt idx="11">
                  <c:v>Nātrija bikarbonāts/kalcija bikarbonāts</c:v>
                </c:pt>
                <c:pt idx="12">
                  <c:v>Riboze</c:v>
                </c:pt>
                <c:pt idx="13">
                  <c:v>Kvercitīns</c:v>
                </c:pt>
              </c:strCache>
            </c:strRef>
          </c:cat>
          <c:val>
            <c:numRef>
              <c:f>Dati!$D$477:$D$490</c:f>
              <c:numCache>
                <c:formatCode>0</c:formatCode>
                <c:ptCount val="14"/>
                <c:pt idx="0">
                  <c:v>3.5211267605633805</c:v>
                </c:pt>
                <c:pt idx="1">
                  <c:v>11.971830985915492</c:v>
                </c:pt>
                <c:pt idx="2">
                  <c:v>12.67605633802817</c:v>
                </c:pt>
                <c:pt idx="3">
                  <c:v>37.323943661971832</c:v>
                </c:pt>
                <c:pt idx="4">
                  <c:v>39.436619718309856</c:v>
                </c:pt>
                <c:pt idx="5">
                  <c:v>35.91549295774648</c:v>
                </c:pt>
                <c:pt idx="6">
                  <c:v>57.74647887323944</c:v>
                </c:pt>
                <c:pt idx="7">
                  <c:v>52.816901408450704</c:v>
                </c:pt>
                <c:pt idx="8">
                  <c:v>66.197183098591552</c:v>
                </c:pt>
                <c:pt idx="9">
                  <c:v>57.04225352112676</c:v>
                </c:pt>
                <c:pt idx="10">
                  <c:v>61.267605633802816</c:v>
                </c:pt>
                <c:pt idx="11">
                  <c:v>61.267605633802816</c:v>
                </c:pt>
                <c:pt idx="12">
                  <c:v>71.126760563380287</c:v>
                </c:pt>
                <c:pt idx="13">
                  <c:v>71.83098591549296</c:v>
                </c:pt>
              </c:numCache>
            </c:numRef>
          </c:val>
          <c:extLst>
            <c:ext xmlns:c16="http://schemas.microsoft.com/office/drawing/2014/chart" uri="{C3380CC4-5D6E-409C-BE32-E72D297353CC}">
              <c16:uniqueId val="{00000001-9F05-4E6D-BA8E-0A73DA38A492}"/>
            </c:ext>
          </c:extLst>
        </c:ser>
        <c:ser>
          <c:idx val="2"/>
          <c:order val="2"/>
          <c:tx>
            <c:strRef>
              <c:f>Dati!$E$476</c:f>
              <c:strCache>
                <c:ptCount val="1"/>
                <c:pt idx="0">
                  <c:v>Lietoju</c:v>
                </c:pt>
              </c:strCache>
            </c:strRef>
          </c:tx>
          <c:spPr>
            <a:solidFill>
              <a:srgbClr val="ED6A5A"/>
            </a:solidFill>
          </c:spPr>
          <c:invertIfNegative val="0"/>
          <c:dLbls>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B-4BC3-A7C8-5A7FD0289EE2}"/>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2B-4BC3-A7C8-5A7FD0289EE2}"/>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Dati!$B$477:$B$490</c:f>
              <c:strCache>
                <c:ptCount val="14"/>
                <c:pt idx="0">
                  <c:v>Vitamīni</c:v>
                </c:pt>
                <c:pt idx="1">
                  <c:v>Zivju eļļu un omega 3,6,9 taukskābes</c:v>
                </c:pt>
                <c:pt idx="2">
                  <c:v>Minerālvielas</c:v>
                </c:pt>
                <c:pt idx="3">
                  <c:v>Proteīna pulveri</c:v>
                </c:pt>
                <c:pt idx="4">
                  <c:v>Enerģijas dzērieni</c:v>
                </c:pt>
                <c:pt idx="5">
                  <c:v>Kofeīns</c:v>
                </c:pt>
                <c:pt idx="6">
                  <c:v>Kreatīns</c:v>
                </c:pt>
                <c:pt idx="7">
                  <c:v>Antioksidanti</c:v>
                </c:pt>
                <c:pt idx="8">
                  <c:v>Beta alanīns</c:v>
                </c:pt>
                <c:pt idx="9">
                  <c:v>Probiotiķi/ prebiotiķi</c:v>
                </c:pt>
                <c:pt idx="10">
                  <c:v>Glikozamīns</c:v>
                </c:pt>
                <c:pt idx="11">
                  <c:v>Nātrija bikarbonāts/kalcija bikarbonāts</c:v>
                </c:pt>
                <c:pt idx="12">
                  <c:v>Riboze</c:v>
                </c:pt>
                <c:pt idx="13">
                  <c:v>Kvercitīns</c:v>
                </c:pt>
              </c:strCache>
            </c:strRef>
          </c:cat>
          <c:val>
            <c:numRef>
              <c:f>Dati!$E$477:$E$490</c:f>
              <c:numCache>
                <c:formatCode>0</c:formatCode>
                <c:ptCount val="14"/>
                <c:pt idx="0">
                  <c:v>95.070422535211264</c:v>
                </c:pt>
                <c:pt idx="1">
                  <c:v>85.211267605633807</c:v>
                </c:pt>
                <c:pt idx="2">
                  <c:v>82.394366197183103</c:v>
                </c:pt>
                <c:pt idx="3">
                  <c:v>60.563380281690144</c:v>
                </c:pt>
                <c:pt idx="4">
                  <c:v>57.04225352112676</c:v>
                </c:pt>
                <c:pt idx="5">
                  <c:v>55.633802816901408</c:v>
                </c:pt>
                <c:pt idx="6">
                  <c:v>38.732394366197184</c:v>
                </c:pt>
                <c:pt idx="7">
                  <c:v>27.464788732394368</c:v>
                </c:pt>
                <c:pt idx="8">
                  <c:v>20.422535211267604</c:v>
                </c:pt>
                <c:pt idx="9">
                  <c:v>19.718309859154928</c:v>
                </c:pt>
                <c:pt idx="10">
                  <c:v>17.6056338028169</c:v>
                </c:pt>
                <c:pt idx="11">
                  <c:v>11.267605633802816</c:v>
                </c:pt>
                <c:pt idx="12">
                  <c:v>2.816901408450704</c:v>
                </c:pt>
                <c:pt idx="13">
                  <c:v>0.70422535211267601</c:v>
                </c:pt>
              </c:numCache>
            </c:numRef>
          </c:val>
          <c:extLst>
            <c:ext xmlns:c16="http://schemas.microsoft.com/office/drawing/2014/chart" uri="{C3380CC4-5D6E-409C-BE32-E72D297353CC}">
              <c16:uniqueId val="{00000002-9F05-4E6D-BA8E-0A73DA38A492}"/>
            </c:ext>
          </c:extLst>
        </c:ser>
        <c:ser>
          <c:idx val="3"/>
          <c:order val="3"/>
          <c:tx>
            <c:strRef>
              <c:f>Dati!$F$476</c:f>
              <c:strCache>
                <c:ptCount val="1"/>
                <c:pt idx="0">
                  <c:v>.</c:v>
                </c:pt>
              </c:strCache>
            </c:strRef>
          </c:tx>
          <c:spPr>
            <a:noFill/>
          </c:spPr>
          <c:invertIfNegative val="0"/>
          <c:dLbls>
            <c:delete val="1"/>
          </c:dLbls>
          <c:cat>
            <c:strRef>
              <c:f>Dati!$B$477:$B$490</c:f>
              <c:strCache>
                <c:ptCount val="14"/>
                <c:pt idx="0">
                  <c:v>Vitamīni</c:v>
                </c:pt>
                <c:pt idx="1">
                  <c:v>Zivju eļļu un omega 3,6,9 taukskābes</c:v>
                </c:pt>
                <c:pt idx="2">
                  <c:v>Minerālvielas</c:v>
                </c:pt>
                <c:pt idx="3">
                  <c:v>Proteīna pulveri</c:v>
                </c:pt>
                <c:pt idx="4">
                  <c:v>Enerģijas dzērieni</c:v>
                </c:pt>
                <c:pt idx="5">
                  <c:v>Kofeīns</c:v>
                </c:pt>
                <c:pt idx="6">
                  <c:v>Kreatīns</c:v>
                </c:pt>
                <c:pt idx="7">
                  <c:v>Antioksidanti</c:v>
                </c:pt>
                <c:pt idx="8">
                  <c:v>Beta alanīns</c:v>
                </c:pt>
                <c:pt idx="9">
                  <c:v>Probiotiķi/ prebiotiķi</c:v>
                </c:pt>
                <c:pt idx="10">
                  <c:v>Glikozamīns</c:v>
                </c:pt>
                <c:pt idx="11">
                  <c:v>Nātrija bikarbonāts/kalcija bikarbonāts</c:v>
                </c:pt>
                <c:pt idx="12">
                  <c:v>Riboze</c:v>
                </c:pt>
                <c:pt idx="13">
                  <c:v>Kvercitīns</c:v>
                </c:pt>
              </c:strCache>
            </c:strRef>
          </c:cat>
          <c:val>
            <c:numRef>
              <c:f>Dati!$F$477:$F$490</c:f>
              <c:numCache>
                <c:formatCode>0</c:formatCode>
                <c:ptCount val="14"/>
                <c:pt idx="0">
                  <c:v>7</c:v>
                </c:pt>
                <c:pt idx="1">
                  <c:v>16.859154929577457</c:v>
                </c:pt>
                <c:pt idx="2">
                  <c:v>19.676056338028161</c:v>
                </c:pt>
                <c:pt idx="3">
                  <c:v>41.507042253521121</c:v>
                </c:pt>
                <c:pt idx="4">
                  <c:v>45.028169014084504</c:v>
                </c:pt>
                <c:pt idx="5">
                  <c:v>46.436619718309856</c:v>
                </c:pt>
                <c:pt idx="6">
                  <c:v>63.338028169014081</c:v>
                </c:pt>
                <c:pt idx="7">
                  <c:v>74.605633802816897</c:v>
                </c:pt>
                <c:pt idx="8">
                  <c:v>81.647887323943664</c:v>
                </c:pt>
                <c:pt idx="9">
                  <c:v>82.352112676056336</c:v>
                </c:pt>
                <c:pt idx="10">
                  <c:v>84.464788732394368</c:v>
                </c:pt>
                <c:pt idx="11">
                  <c:v>90.802816901408448</c:v>
                </c:pt>
                <c:pt idx="12">
                  <c:v>99.25352112676056</c:v>
                </c:pt>
                <c:pt idx="13">
                  <c:v>101.36619718309859</c:v>
                </c:pt>
              </c:numCache>
            </c:numRef>
          </c:val>
          <c:extLst>
            <c:ext xmlns:c16="http://schemas.microsoft.com/office/drawing/2014/chart" uri="{C3380CC4-5D6E-409C-BE32-E72D297353CC}">
              <c16:uniqueId val="{00000003-9F05-4E6D-BA8E-0A73DA38A492}"/>
            </c:ext>
          </c:extLst>
        </c:ser>
        <c:ser>
          <c:idx val="4"/>
          <c:order val="4"/>
          <c:tx>
            <c:strRef>
              <c:f>Dati!$G$476</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2B-4BC3-A7C8-5A7FD0289EE2}"/>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2B-4BC3-A7C8-5A7FD0289EE2}"/>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2B-4BC3-A7C8-5A7FD0289EE2}"/>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2B-4BC3-A7C8-5A7FD0289EE2}"/>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2B-4BC3-A7C8-5A7FD0289EE2}"/>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2B-4BC3-A7C8-5A7FD0289EE2}"/>
                </c:ext>
              </c:extLst>
            </c:dLbl>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Dati!$B$477:$B$490</c:f>
              <c:strCache>
                <c:ptCount val="14"/>
                <c:pt idx="0">
                  <c:v>Vitamīni</c:v>
                </c:pt>
                <c:pt idx="1">
                  <c:v>Zivju eļļu un omega 3,6,9 taukskābes</c:v>
                </c:pt>
                <c:pt idx="2">
                  <c:v>Minerālvielas</c:v>
                </c:pt>
                <c:pt idx="3">
                  <c:v>Proteīna pulveri</c:v>
                </c:pt>
                <c:pt idx="4">
                  <c:v>Enerģijas dzērieni</c:v>
                </c:pt>
                <c:pt idx="5">
                  <c:v>Kofeīns</c:v>
                </c:pt>
                <c:pt idx="6">
                  <c:v>Kreatīns</c:v>
                </c:pt>
                <c:pt idx="7">
                  <c:v>Antioksidanti</c:v>
                </c:pt>
                <c:pt idx="8">
                  <c:v>Beta alanīns</c:v>
                </c:pt>
                <c:pt idx="9">
                  <c:v>Probiotiķi/ prebiotiķi</c:v>
                </c:pt>
                <c:pt idx="10">
                  <c:v>Glikozamīns</c:v>
                </c:pt>
                <c:pt idx="11">
                  <c:v>Nātrija bikarbonāts/kalcija bikarbonāts</c:v>
                </c:pt>
                <c:pt idx="12">
                  <c:v>Riboze</c:v>
                </c:pt>
                <c:pt idx="13">
                  <c:v>Kvercitīns</c:v>
                </c:pt>
              </c:strCache>
            </c:strRef>
          </c:cat>
          <c:val>
            <c:numRef>
              <c:f>Dati!$G$477:$G$490</c:f>
              <c:numCache>
                <c:formatCode>0</c:formatCode>
                <c:ptCount val="14"/>
                <c:pt idx="0">
                  <c:v>1.408450704225352</c:v>
                </c:pt>
                <c:pt idx="1">
                  <c:v>2.816901408450704</c:v>
                </c:pt>
                <c:pt idx="2">
                  <c:v>4.929577464788732</c:v>
                </c:pt>
                <c:pt idx="3">
                  <c:v>2.112676056338028</c:v>
                </c:pt>
                <c:pt idx="4">
                  <c:v>3.5211267605633805</c:v>
                </c:pt>
                <c:pt idx="5">
                  <c:v>8.4507042253521121</c:v>
                </c:pt>
                <c:pt idx="6">
                  <c:v>3.5211267605633805</c:v>
                </c:pt>
                <c:pt idx="7">
                  <c:v>19.718309859154928</c:v>
                </c:pt>
                <c:pt idx="8">
                  <c:v>13.380281690140846</c:v>
                </c:pt>
                <c:pt idx="9">
                  <c:v>23.239436619718308</c:v>
                </c:pt>
                <c:pt idx="10">
                  <c:v>21.12676056338028</c:v>
                </c:pt>
                <c:pt idx="11">
                  <c:v>27.464788732394368</c:v>
                </c:pt>
                <c:pt idx="12">
                  <c:v>26.056338028169016</c:v>
                </c:pt>
                <c:pt idx="13">
                  <c:v>27.464788732394368</c:v>
                </c:pt>
              </c:numCache>
            </c:numRef>
          </c:val>
          <c:extLst>
            <c:ext xmlns:c16="http://schemas.microsoft.com/office/drawing/2014/chart" uri="{C3380CC4-5D6E-409C-BE32-E72D297353CC}">
              <c16:uniqueId val="{00000004-9F05-4E6D-BA8E-0A73DA38A492}"/>
            </c:ext>
          </c:extLst>
        </c:ser>
        <c:dLbls>
          <c:showLegendKey val="0"/>
          <c:showVal val="1"/>
          <c:showCatName val="0"/>
          <c:showSerName val="0"/>
          <c:showPercent val="0"/>
          <c:showBubbleSize val="0"/>
        </c:dLbls>
        <c:gapWidth val="30"/>
        <c:overlap val="100"/>
        <c:axId val="478579304"/>
        <c:axId val="480354616"/>
      </c:barChart>
      <c:catAx>
        <c:axId val="4785793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80354616"/>
        <c:crossesAt val="78.8"/>
        <c:auto val="1"/>
        <c:lblAlgn val="ctr"/>
        <c:lblOffset val="100"/>
        <c:tickLblSkip val="1"/>
        <c:tickMarkSkip val="1"/>
        <c:noMultiLvlLbl val="0"/>
      </c:catAx>
      <c:valAx>
        <c:axId val="480354616"/>
        <c:scaling>
          <c:orientation val="minMax"/>
          <c:max val="210"/>
          <c:min val="0"/>
        </c:scaling>
        <c:delete val="1"/>
        <c:axPos val="t"/>
        <c:numFmt formatCode="0" sourceLinked="1"/>
        <c:majorTickMark val="out"/>
        <c:minorTickMark val="none"/>
        <c:tickLblPos val="nextTo"/>
        <c:crossAx val="478579304"/>
        <c:crosses val="autoZero"/>
        <c:crossBetween val="between"/>
      </c:valAx>
      <c:spPr>
        <a:noFill/>
        <a:ln w="3175">
          <a:noFill/>
          <a:prstDash val="solid"/>
        </a:ln>
      </c:spPr>
    </c:plotArea>
    <c:legend>
      <c:legendPos val="t"/>
      <c:legendEntry>
        <c:idx val="0"/>
        <c:delete val="1"/>
      </c:legendEntry>
      <c:legendEntry>
        <c:idx val="3"/>
        <c:delete val="1"/>
      </c:legendEntry>
      <c:layout>
        <c:manualLayout>
          <c:xMode val="edge"/>
          <c:yMode val="edge"/>
          <c:x val="0.37570059265445604"/>
          <c:y val="1.8621080934219651E-2"/>
          <c:w val="0.62429938193209722"/>
          <c:h val="6.3458201840575851E-2"/>
        </c:manualLayout>
      </c:layout>
      <c:overlay val="0"/>
      <c:txPr>
        <a:bodyPr/>
        <a:lstStyle/>
        <a:p>
          <a:pPr>
            <a:defRPr sz="1200" b="0">
              <a:latin typeface="Arial Narrow" panose="020B0606020202030204" pitchFamily="34" charset="0"/>
            </a:defRPr>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250586777416484"/>
          <c:y val="0.11866515526243472"/>
          <c:w val="0.42359624292331444"/>
          <c:h val="0.67852225886232487"/>
        </c:manualLayout>
      </c:layout>
      <c:pieChart>
        <c:varyColors val="1"/>
        <c:ser>
          <c:idx val="1"/>
          <c:order val="0"/>
          <c:dPt>
            <c:idx val="0"/>
            <c:bubble3D val="0"/>
            <c:spPr>
              <a:solidFill>
                <a:srgbClr val="ED6A5A"/>
              </a:solidFill>
            </c:spPr>
            <c:extLst>
              <c:ext xmlns:c16="http://schemas.microsoft.com/office/drawing/2014/chart" uri="{C3380CC4-5D6E-409C-BE32-E72D297353CC}">
                <c16:uniqueId val="{00000001-D06E-4C41-A301-EA22209911C1}"/>
              </c:ext>
            </c:extLst>
          </c:dPt>
          <c:dPt>
            <c:idx val="1"/>
            <c:bubble3D val="0"/>
            <c:spPr>
              <a:solidFill>
                <a:srgbClr val="5CA4A9"/>
              </a:solidFill>
            </c:spPr>
            <c:extLst>
              <c:ext xmlns:c16="http://schemas.microsoft.com/office/drawing/2014/chart" uri="{C3380CC4-5D6E-409C-BE32-E72D297353CC}">
                <c16:uniqueId val="{00000003-D06E-4C41-A301-EA22209911C1}"/>
              </c:ext>
            </c:extLst>
          </c:dPt>
          <c:dPt>
            <c:idx val="2"/>
            <c:bubble3D val="0"/>
            <c:spPr>
              <a:solidFill>
                <a:schemeClr val="bg1">
                  <a:lumMod val="75000"/>
                </a:schemeClr>
              </a:solidFill>
            </c:spPr>
            <c:extLst>
              <c:ext xmlns:c16="http://schemas.microsoft.com/office/drawing/2014/chart" uri="{C3380CC4-5D6E-409C-BE32-E72D297353CC}">
                <c16:uniqueId val="{00000005-D06E-4C41-A301-EA22209911C1}"/>
              </c:ext>
            </c:extLst>
          </c:dPt>
          <c:dLbls>
            <c:spPr>
              <a:noFill/>
              <a:ln>
                <a:noFill/>
              </a:ln>
              <a:effectLst/>
            </c:spPr>
            <c:txPr>
              <a:bodyPr wrap="square" lIns="38100" tIns="19050" rIns="38100" bIns="19050" anchor="ctr">
                <a:spAutoFit/>
              </a:bodyPr>
              <a:lstStyle/>
              <a:p>
                <a:pPr>
                  <a:defRPr sz="1200"/>
                </a:pPr>
                <a:endParaRPr lang="lv-LV"/>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Dati!$B$496:$B$498</c:f>
              <c:strCache>
                <c:ptCount val="3"/>
                <c:pt idx="0">
                  <c:v>Jā</c:v>
                </c:pt>
                <c:pt idx="1">
                  <c:v>Nē</c:v>
                </c:pt>
                <c:pt idx="2">
                  <c:v>Grūti pateikt</c:v>
                </c:pt>
              </c:strCache>
            </c:strRef>
          </c:cat>
          <c:val>
            <c:numRef>
              <c:f>Dati!$C$496:$C$498</c:f>
              <c:numCache>
                <c:formatCode>0</c:formatCode>
                <c:ptCount val="3"/>
                <c:pt idx="0">
                  <c:v>69.7841726618705</c:v>
                </c:pt>
                <c:pt idx="1">
                  <c:v>10.071942446043165</c:v>
                </c:pt>
                <c:pt idx="2">
                  <c:v>20.14388489208633</c:v>
                </c:pt>
              </c:numCache>
            </c:numRef>
          </c:val>
          <c:extLst>
            <c:ext xmlns:c16="http://schemas.microsoft.com/office/drawing/2014/chart" uri="{C3380CC4-5D6E-409C-BE32-E72D297353CC}">
              <c16:uniqueId val="{00000004-D06E-4C41-A301-EA22209911C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539318124608031"/>
          <c:y val="2.914027596080271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8722966781214202"/>
          <c:y val="8.1622628726287269E-2"/>
          <c:w val="0.61277033218785792"/>
          <c:h val="0.90887782294489627"/>
        </c:manualLayout>
      </c:layout>
      <c:barChart>
        <c:barDir val="bar"/>
        <c:grouping val="stacked"/>
        <c:varyColors val="0"/>
        <c:ser>
          <c:idx val="0"/>
          <c:order val="0"/>
          <c:tx>
            <c:strRef>
              <c:f>Dati!$C$728</c:f>
              <c:strCache>
                <c:ptCount val="1"/>
                <c:pt idx="0">
                  <c:v>.</c:v>
                </c:pt>
              </c:strCache>
            </c:strRef>
          </c:tx>
          <c:spPr>
            <a:noFill/>
          </c:spPr>
          <c:invertIfNegative val="0"/>
          <c:dLbls>
            <c:delete val="1"/>
          </c:dLbls>
          <c:cat>
            <c:strRef>
              <c:f>Dati!$B$729:$B$742</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Dati!$C$729:$C$742</c:f>
              <c:numCache>
                <c:formatCode>###0</c:formatCode>
                <c:ptCount val="14"/>
                <c:pt idx="0">
                  <c:v>10.02329564919493</c:v>
                </c:pt>
                <c:pt idx="1">
                  <c:v>20.095238095238095</c:v>
                </c:pt>
                <c:pt idx="2">
                  <c:v>7</c:v>
                </c:pt>
                <c:pt idx="3">
                  <c:v>14.640692640692642</c:v>
                </c:pt>
                <c:pt idx="4">
                  <c:v>20.095238095238095</c:v>
                </c:pt>
                <c:pt idx="5">
                  <c:v>9.8911564625850339</c:v>
                </c:pt>
                <c:pt idx="6">
                  <c:v>7.5952380952380949</c:v>
                </c:pt>
                <c:pt idx="7">
                  <c:v>12.095238095238095</c:v>
                </c:pt>
                <c:pt idx="8">
                  <c:v>20.095238095238095</c:v>
                </c:pt>
                <c:pt idx="9">
                  <c:v>7.7356875334403412</c:v>
                </c:pt>
                <c:pt idx="10">
                  <c:v>20.095238095238095</c:v>
                </c:pt>
                <c:pt idx="11">
                  <c:v>20.095238095238095</c:v>
                </c:pt>
                <c:pt idx="12">
                  <c:v>9.8388278388278376</c:v>
                </c:pt>
                <c:pt idx="13">
                  <c:v>9.7504105090311981</c:v>
                </c:pt>
              </c:numCache>
            </c:numRef>
          </c:val>
          <c:extLst>
            <c:ext xmlns:c16="http://schemas.microsoft.com/office/drawing/2014/chart" uri="{C3380CC4-5D6E-409C-BE32-E72D297353CC}">
              <c16:uniqueId val="{0000000A-F181-4E7C-A799-8EACC490D349}"/>
            </c:ext>
          </c:extLst>
        </c:ser>
        <c:ser>
          <c:idx val="1"/>
          <c:order val="1"/>
          <c:tx>
            <c:strRef>
              <c:f>Dati!$D$728</c:f>
              <c:strCache>
                <c:ptCount val="1"/>
                <c:pt idx="0">
                  <c:v>Nē</c:v>
                </c:pt>
              </c:strCache>
            </c:strRef>
          </c:tx>
          <c:spPr>
            <a:solidFill>
              <a:srgbClr val="5CA4A9"/>
            </a:solidFill>
          </c:spPr>
          <c:invertIfNegative val="0"/>
          <c:dLbls>
            <c:dLbl>
              <c:idx val="10"/>
              <c:spPr>
                <a:noFill/>
                <a:ln>
                  <a:noFill/>
                </a:ln>
                <a:effectLst/>
              </c:spPr>
              <c:txPr>
                <a:bodyPr/>
                <a:lstStyle/>
                <a:p>
                  <a:pPr>
                    <a:defRPr sz="1000">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E-4CEA-B37A-F47D6BBEBB30}"/>
                </c:ext>
              </c:extLst>
            </c:dLbl>
            <c:spPr>
              <a:noFill/>
              <a:ln>
                <a:noFill/>
              </a:ln>
              <a:effectLst/>
            </c:spPr>
            <c:txPr>
              <a:bodyPr/>
              <a:lstStyle/>
              <a:p>
                <a:pPr>
                  <a:defRPr sz="10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Dati!$B$729:$B$742</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Dati!$D$729:$D$742</c:f>
              <c:numCache>
                <c:formatCode>General</c:formatCode>
                <c:ptCount val="14"/>
                <c:pt idx="0" formatCode="0">
                  <c:v>10.071942446043165</c:v>
                </c:pt>
                <c:pt idx="2" formatCode="0">
                  <c:v>13.095238095238095</c:v>
                </c:pt>
                <c:pt idx="3" formatCode="0">
                  <c:v>5.4545454545454541</c:v>
                </c:pt>
                <c:pt idx="5" formatCode="0">
                  <c:v>10.204081632653061</c:v>
                </c:pt>
                <c:pt idx="6" formatCode="0">
                  <c:v>12.5</c:v>
                </c:pt>
                <c:pt idx="7" formatCode="0">
                  <c:v>8</c:v>
                </c:pt>
                <c:pt idx="9" formatCode="0">
                  <c:v>12.359550561797754</c:v>
                </c:pt>
                <c:pt idx="10" formatCode="0">
                  <c:v>0</c:v>
                </c:pt>
                <c:pt idx="12" formatCode="0">
                  <c:v>10.256410256410257</c:v>
                </c:pt>
                <c:pt idx="13" formatCode="0">
                  <c:v>10.344827586206897</c:v>
                </c:pt>
              </c:numCache>
            </c:numRef>
          </c:val>
          <c:extLst>
            <c:ext xmlns:c16="http://schemas.microsoft.com/office/drawing/2014/chart" uri="{C3380CC4-5D6E-409C-BE32-E72D297353CC}">
              <c16:uniqueId val="{0000000C-F181-4E7C-A799-8EACC490D349}"/>
            </c:ext>
          </c:extLst>
        </c:ser>
        <c:ser>
          <c:idx val="2"/>
          <c:order val="2"/>
          <c:tx>
            <c:strRef>
              <c:f>Dati!$E$728</c:f>
              <c:strCache>
                <c:ptCount val="1"/>
                <c:pt idx="0">
                  <c:v>Jā</c:v>
                </c:pt>
              </c:strCache>
            </c:strRef>
          </c:tx>
          <c:spPr>
            <a:solidFill>
              <a:srgbClr val="ED6A5A"/>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Dati!$B$729:$B$742</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Dati!$E$729:$E$742</c:f>
              <c:numCache>
                <c:formatCode>General</c:formatCode>
                <c:ptCount val="14"/>
                <c:pt idx="0" formatCode="0">
                  <c:v>69.7841726618705</c:v>
                </c:pt>
                <c:pt idx="2" formatCode="0">
                  <c:v>69.047619047619051</c:v>
                </c:pt>
                <c:pt idx="3" formatCode="0">
                  <c:v>70.909090909090907</c:v>
                </c:pt>
                <c:pt idx="5" formatCode="0">
                  <c:v>71.428571428571431</c:v>
                </c:pt>
                <c:pt idx="6" formatCode="0">
                  <c:v>72.5</c:v>
                </c:pt>
                <c:pt idx="7" formatCode="0">
                  <c:v>66</c:v>
                </c:pt>
                <c:pt idx="9" formatCode="0">
                  <c:v>67.415730337078656</c:v>
                </c:pt>
                <c:pt idx="10" formatCode="0">
                  <c:v>80.487804878048777</c:v>
                </c:pt>
                <c:pt idx="12" formatCode="0">
                  <c:v>75.641025641025635</c:v>
                </c:pt>
                <c:pt idx="13" formatCode="0">
                  <c:v>60.344827586206897</c:v>
                </c:pt>
              </c:numCache>
            </c:numRef>
          </c:val>
          <c:extLst>
            <c:ext xmlns:c16="http://schemas.microsoft.com/office/drawing/2014/chart" uri="{C3380CC4-5D6E-409C-BE32-E72D297353CC}">
              <c16:uniqueId val="{0000000E-F181-4E7C-A799-8EACC490D349}"/>
            </c:ext>
          </c:extLst>
        </c:ser>
        <c:ser>
          <c:idx val="3"/>
          <c:order val="3"/>
          <c:tx>
            <c:strRef>
              <c:f>Dati!$F$728</c:f>
              <c:strCache>
                <c:ptCount val="1"/>
                <c:pt idx="0">
                  <c:v>.</c:v>
                </c:pt>
              </c:strCache>
            </c:strRef>
          </c:tx>
          <c:spPr>
            <a:noFill/>
          </c:spPr>
          <c:invertIfNegative val="0"/>
          <c:dLbls>
            <c:delete val="1"/>
          </c:dLbls>
          <c:cat>
            <c:strRef>
              <c:f>Dati!$B$729:$B$742</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Dati!$F$729:$F$742</c:f>
              <c:numCache>
                <c:formatCode>0</c:formatCode>
                <c:ptCount val="14"/>
                <c:pt idx="0">
                  <c:v>17.703632216178278</c:v>
                </c:pt>
                <c:pt idx="1">
                  <c:v>87.487804878048777</c:v>
                </c:pt>
                <c:pt idx="2">
                  <c:v>18.440185830429726</c:v>
                </c:pt>
                <c:pt idx="3">
                  <c:v>16.578713968957871</c:v>
                </c:pt>
                <c:pt idx="4">
                  <c:v>87.487804878048777</c:v>
                </c:pt>
                <c:pt idx="5">
                  <c:v>16.059233449477347</c:v>
                </c:pt>
                <c:pt idx="6">
                  <c:v>14.987804878048777</c:v>
                </c:pt>
                <c:pt idx="7">
                  <c:v>21.487804878048777</c:v>
                </c:pt>
                <c:pt idx="8">
                  <c:v>87.487804878048777</c:v>
                </c:pt>
                <c:pt idx="9">
                  <c:v>20.072074540970121</c:v>
                </c:pt>
                <c:pt idx="10">
                  <c:v>7</c:v>
                </c:pt>
                <c:pt idx="11">
                  <c:v>87.487804878048777</c:v>
                </c:pt>
                <c:pt idx="12">
                  <c:v>11.846779237023142</c:v>
                </c:pt>
                <c:pt idx="13">
                  <c:v>27.142977291841881</c:v>
                </c:pt>
              </c:numCache>
            </c:numRef>
          </c:val>
          <c:extLst>
            <c:ext xmlns:c16="http://schemas.microsoft.com/office/drawing/2014/chart" uri="{C3380CC4-5D6E-409C-BE32-E72D297353CC}">
              <c16:uniqueId val="{00000010-F181-4E7C-A799-8EACC490D349}"/>
            </c:ext>
          </c:extLst>
        </c:ser>
        <c:ser>
          <c:idx val="4"/>
          <c:order val="4"/>
          <c:tx>
            <c:strRef>
              <c:f>Dati!$G$728</c:f>
              <c:strCache>
                <c:ptCount val="1"/>
                <c:pt idx="0">
                  <c:v>Grūti pateikt</c:v>
                </c:pt>
              </c:strCache>
            </c:strRef>
          </c:tx>
          <c:spPr>
            <a:solidFill>
              <a:sysClr val="window" lastClr="FFFFFF">
                <a:lumMod val="75000"/>
              </a:sysClr>
            </a:solidFill>
          </c:spPr>
          <c:invertIfNegative val="0"/>
          <c:dLbls>
            <c:spPr>
              <a:noFill/>
              <a:ln>
                <a:noFill/>
              </a:ln>
              <a:effectLst/>
            </c:spPr>
            <c:txPr>
              <a:bodyPr/>
              <a:lstStyle/>
              <a:p>
                <a:pPr>
                  <a:defRPr sz="10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Dati!$B$729:$B$742</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Dati!$G$729:$G$742</c:f>
              <c:numCache>
                <c:formatCode>General</c:formatCode>
                <c:ptCount val="14"/>
                <c:pt idx="0" formatCode="0">
                  <c:v>20.14388489208633</c:v>
                </c:pt>
                <c:pt idx="2" formatCode="0">
                  <c:v>17.857142857142858</c:v>
                </c:pt>
                <c:pt idx="3" formatCode="0">
                  <c:v>23.636363636363637</c:v>
                </c:pt>
                <c:pt idx="5" formatCode="0">
                  <c:v>18.367346938775512</c:v>
                </c:pt>
                <c:pt idx="6" formatCode="0">
                  <c:v>15</c:v>
                </c:pt>
                <c:pt idx="7" formatCode="0">
                  <c:v>26</c:v>
                </c:pt>
                <c:pt idx="9" formatCode="0">
                  <c:v>20.224719101123597</c:v>
                </c:pt>
                <c:pt idx="10" formatCode="0">
                  <c:v>19.512195121951219</c:v>
                </c:pt>
                <c:pt idx="12" formatCode="0">
                  <c:v>14.102564102564102</c:v>
                </c:pt>
                <c:pt idx="13" formatCode="0">
                  <c:v>29.310344827586206</c:v>
                </c:pt>
              </c:numCache>
            </c:numRef>
          </c:val>
          <c:extLst>
            <c:ext xmlns:c16="http://schemas.microsoft.com/office/drawing/2014/chart" uri="{C3380CC4-5D6E-409C-BE32-E72D297353CC}">
              <c16:uniqueId val="{00000012-F181-4E7C-A799-8EACC490D349}"/>
            </c:ext>
          </c:extLst>
        </c:ser>
        <c:dLbls>
          <c:showLegendKey val="0"/>
          <c:showVal val="1"/>
          <c:showCatName val="0"/>
          <c:showSerName val="0"/>
          <c:showPercent val="0"/>
          <c:showBubbleSize val="0"/>
        </c:dLbls>
        <c:gapWidth val="30"/>
        <c:overlap val="100"/>
        <c:axId val="480355008"/>
        <c:axId val="480353048"/>
      </c:barChart>
      <c:catAx>
        <c:axId val="48035500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a:pPr>
            <a:endParaRPr lang="lv-LV"/>
          </a:p>
        </c:txPr>
        <c:crossAx val="480353048"/>
        <c:crossesAt val="20.100000000000001"/>
        <c:auto val="1"/>
        <c:lblAlgn val="ctr"/>
        <c:lblOffset val="100"/>
        <c:tickLblSkip val="1"/>
        <c:tickMarkSkip val="1"/>
        <c:noMultiLvlLbl val="0"/>
      </c:catAx>
      <c:valAx>
        <c:axId val="480353048"/>
        <c:scaling>
          <c:orientation val="minMax"/>
          <c:max val="155"/>
          <c:min val="0"/>
        </c:scaling>
        <c:delete val="1"/>
        <c:axPos val="t"/>
        <c:numFmt formatCode="###0" sourceLinked="1"/>
        <c:majorTickMark val="out"/>
        <c:minorTickMark val="none"/>
        <c:tickLblPos val="nextTo"/>
        <c:crossAx val="480355008"/>
        <c:crosses val="autoZero"/>
        <c:crossBetween val="between"/>
      </c:valAx>
      <c:spPr>
        <a:noFill/>
        <a:ln w="3175">
          <a:noFill/>
          <a:prstDash val="solid"/>
        </a:ln>
      </c:spPr>
    </c:plotArea>
    <c:legend>
      <c:legendPos val="t"/>
      <c:legendEntry>
        <c:idx val="0"/>
        <c:delete val="1"/>
      </c:legendEntry>
      <c:legendEntry>
        <c:idx val="3"/>
        <c:delete val="1"/>
      </c:legendEntry>
      <c:layout>
        <c:manualLayout>
          <c:xMode val="edge"/>
          <c:yMode val="edge"/>
          <c:x val="0.42346510109987778"/>
          <c:y val="2.2340812414122217E-2"/>
          <c:w val="0.57653489890012233"/>
          <c:h val="5.7570686540198722E-2"/>
        </c:manualLayout>
      </c:layout>
      <c:overlay val="0"/>
      <c:txPr>
        <a:bodyPr/>
        <a:lstStyle/>
        <a:p>
          <a:pPr>
            <a:defRPr sz="10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610327555209447"/>
          <c:y val="4.7272598536124241E-2"/>
          <c:w val="0.60440521857844698"/>
          <c:h val="0.92700519929406466"/>
        </c:manualLayout>
      </c:layout>
      <c:barChart>
        <c:barDir val="bar"/>
        <c:grouping val="clustered"/>
        <c:varyColors val="0"/>
        <c:ser>
          <c:idx val="0"/>
          <c:order val="0"/>
          <c:spPr>
            <a:solidFill>
              <a:srgbClr val="5CA4A9"/>
            </a:solidFill>
          </c:spPr>
          <c:invertIfNegative val="0"/>
          <c:dPt>
            <c:idx val="3"/>
            <c:invertIfNegative val="0"/>
            <c:bubble3D val="0"/>
            <c:spPr>
              <a:solidFill>
                <a:srgbClr val="9BC1BC"/>
              </a:solidFill>
            </c:spPr>
            <c:extLst>
              <c:ext xmlns:c16="http://schemas.microsoft.com/office/drawing/2014/chart" uri="{C3380CC4-5D6E-409C-BE32-E72D297353CC}">
                <c16:uniqueId val="{00000001-B2C3-4BB2-B569-88961E6947DA}"/>
              </c:ext>
            </c:extLst>
          </c:dPt>
          <c:dPt>
            <c:idx val="4"/>
            <c:invertIfNegative val="0"/>
            <c:bubble3D val="0"/>
            <c:spPr>
              <a:solidFill>
                <a:sysClr val="window" lastClr="FFFFFF">
                  <a:lumMod val="75000"/>
                </a:sysClr>
              </a:solidFill>
            </c:spPr>
            <c:extLst>
              <c:ext xmlns:c16="http://schemas.microsoft.com/office/drawing/2014/chart" uri="{C3380CC4-5D6E-409C-BE32-E72D297353CC}">
                <c16:uniqueId val="{00000003-B2C3-4BB2-B569-88961E6947DA}"/>
              </c:ext>
            </c:extLst>
          </c:dPt>
          <c:dPt>
            <c:idx val="15"/>
            <c:invertIfNegative val="0"/>
            <c:bubble3D val="0"/>
            <c:spPr>
              <a:solidFill>
                <a:srgbClr val="5CA4A9"/>
              </a:solidFill>
              <a:ln w="6350">
                <a:solidFill>
                  <a:schemeClr val="accent1"/>
                </a:solidFill>
              </a:ln>
            </c:spPr>
            <c:extLst>
              <c:ext xmlns:c16="http://schemas.microsoft.com/office/drawing/2014/chart" uri="{C3380CC4-5D6E-409C-BE32-E72D297353CC}">
                <c16:uniqueId val="{00000005-B2C3-4BB2-B569-88961E6947DA}"/>
              </c:ext>
            </c:extLst>
          </c:dPt>
          <c:dPt>
            <c:idx val="16"/>
            <c:invertIfNegative val="0"/>
            <c:bubble3D val="0"/>
            <c:extLst>
              <c:ext xmlns:c16="http://schemas.microsoft.com/office/drawing/2014/chart" uri="{C3380CC4-5D6E-409C-BE32-E72D297353CC}">
                <c16:uniqueId val="{00000006-B2C3-4BB2-B569-88961E6947DA}"/>
              </c:ext>
            </c:extLst>
          </c:dPt>
          <c:dLbls>
            <c:spPr>
              <a:noFill/>
              <a:ln>
                <a:noFill/>
              </a:ln>
              <a:effectLst/>
            </c:spPr>
            <c:txPr>
              <a:bodyPr wrap="square" lIns="38100" tIns="19050" rIns="38100" bIns="19050" anchor="ctr">
                <a:spAutoFit/>
              </a:bodyPr>
              <a:lstStyle/>
              <a:p>
                <a:pPr>
                  <a:defRPr sz="12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Dati!$B$503:$B$507</c:f>
              <c:strCache>
                <c:ptCount val="5"/>
                <c:pt idx="0">
                  <c:v>Tos man izsniedza LOV</c:v>
                </c:pt>
                <c:pt idx="1">
                  <c:v>Specializētā veikalā</c:v>
                </c:pt>
                <c:pt idx="2">
                  <c:v>Aptiekā</c:v>
                </c:pt>
                <c:pt idx="3">
                  <c:v>Citur</c:v>
                </c:pt>
                <c:pt idx="4">
                  <c:v>Grūti pateikt</c:v>
                </c:pt>
              </c:strCache>
            </c:strRef>
          </c:cat>
          <c:val>
            <c:numRef>
              <c:f>Dati!$C$503:$C$507</c:f>
              <c:numCache>
                <c:formatCode>0</c:formatCode>
                <c:ptCount val="5"/>
                <c:pt idx="0">
                  <c:v>61.870503597122301</c:v>
                </c:pt>
                <c:pt idx="1">
                  <c:v>32.374100719424462</c:v>
                </c:pt>
                <c:pt idx="2">
                  <c:v>23.741007194244606</c:v>
                </c:pt>
                <c:pt idx="3">
                  <c:v>13.669064748201439</c:v>
                </c:pt>
                <c:pt idx="4">
                  <c:v>2.8776978417266186</c:v>
                </c:pt>
              </c:numCache>
            </c:numRef>
          </c:val>
          <c:extLst>
            <c:ext xmlns:c16="http://schemas.microsoft.com/office/drawing/2014/chart" uri="{C3380CC4-5D6E-409C-BE32-E72D297353CC}">
              <c16:uniqueId val="{00000007-B2C3-4BB2-B569-88961E6947DA}"/>
            </c:ext>
          </c:extLst>
        </c:ser>
        <c:dLbls>
          <c:dLblPos val="outEnd"/>
          <c:showLegendKey val="0"/>
          <c:showVal val="1"/>
          <c:showCatName val="0"/>
          <c:showSerName val="0"/>
          <c:showPercent val="0"/>
          <c:showBubbleSize val="0"/>
        </c:dLbls>
        <c:gapWidth val="10"/>
        <c:axId val="480358536"/>
        <c:axId val="480362456"/>
      </c:barChart>
      <c:catAx>
        <c:axId val="480358536"/>
        <c:scaling>
          <c:orientation val="maxMin"/>
        </c:scaling>
        <c:delete val="0"/>
        <c:axPos val="l"/>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480362456"/>
        <c:crosses val="autoZero"/>
        <c:auto val="1"/>
        <c:lblAlgn val="ctr"/>
        <c:lblOffset val="100"/>
        <c:tickLblSkip val="1"/>
        <c:tickMarkSkip val="1"/>
        <c:noMultiLvlLbl val="0"/>
      </c:catAx>
      <c:valAx>
        <c:axId val="480362456"/>
        <c:scaling>
          <c:orientation val="minMax"/>
        </c:scaling>
        <c:delete val="1"/>
        <c:axPos val="t"/>
        <c:title>
          <c:tx>
            <c:rich>
              <a:bodyPr/>
              <a:lstStyle/>
              <a:p>
                <a:pPr>
                  <a:defRPr sz="1000"/>
                </a:pPr>
                <a:r>
                  <a:rPr lang="lv-LV" sz="1000"/>
                  <a:t>%</a:t>
                </a:r>
              </a:p>
            </c:rich>
          </c:tx>
          <c:layout>
            <c:manualLayout>
              <c:xMode val="edge"/>
              <c:yMode val="edge"/>
              <c:x val="0.95607231723064412"/>
              <c:y val="1.1908706834530941E-2"/>
            </c:manualLayout>
          </c:layout>
          <c:overlay val="0"/>
          <c:spPr>
            <a:ln w="3175">
              <a:solidFill>
                <a:schemeClr val="tx1"/>
              </a:solidFill>
            </a:ln>
            <a:effectLst>
              <a:outerShdw dist="38100" dir="2700000" algn="tl" rotWithShape="0">
                <a:prstClr val="black"/>
              </a:outerShdw>
            </a:effectLst>
          </c:spPr>
        </c:title>
        <c:numFmt formatCode="0" sourceLinked="1"/>
        <c:majorTickMark val="out"/>
        <c:minorTickMark val="none"/>
        <c:tickLblPos val="nextTo"/>
        <c:crossAx val="480358536"/>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dirty="0"/>
              <a:t>%</a:t>
            </a:r>
          </a:p>
        </c:rich>
      </c:tx>
      <c:layout>
        <c:manualLayout>
          <c:xMode val="edge"/>
          <c:yMode val="edge"/>
          <c:x val="0.94595640402508174"/>
          <c:y val="0.12892063233398798"/>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1868791520677141E-2"/>
          <c:y val="1.5861542948157122E-2"/>
          <c:w val="0.95253111303670757"/>
          <c:h val="0.78523430626685609"/>
        </c:manualLayout>
      </c:layout>
      <c:barChart>
        <c:barDir val="col"/>
        <c:grouping val="clustered"/>
        <c:varyColors val="0"/>
        <c:ser>
          <c:idx val="0"/>
          <c:order val="0"/>
          <c:spPr>
            <a:solidFill>
              <a:srgbClr val="5CA4A9"/>
            </a:solidFill>
          </c:spPr>
          <c:invertIfNegative val="0"/>
          <c:dPt>
            <c:idx val="9"/>
            <c:invertIfNegative val="0"/>
            <c:bubble3D val="0"/>
            <c:spPr>
              <a:solidFill>
                <a:srgbClr val="9BC1BC"/>
              </a:solidFill>
            </c:spPr>
            <c:extLst>
              <c:ext xmlns:c16="http://schemas.microsoft.com/office/drawing/2014/chart" uri="{C3380CC4-5D6E-409C-BE32-E72D297353CC}">
                <c16:uniqueId val="{00000001-B46B-4A17-B20E-CFEFBC697191}"/>
              </c:ext>
            </c:extLst>
          </c:dPt>
          <c:dPt>
            <c:idx val="10"/>
            <c:invertIfNegative val="0"/>
            <c:bubble3D val="0"/>
            <c:spPr>
              <a:solidFill>
                <a:sysClr val="window" lastClr="FFFFFF">
                  <a:lumMod val="75000"/>
                </a:sysClr>
              </a:solidFill>
            </c:spPr>
            <c:extLst>
              <c:ext xmlns:c16="http://schemas.microsoft.com/office/drawing/2014/chart" uri="{C3380CC4-5D6E-409C-BE32-E72D297353CC}">
                <c16:uniqueId val="{00000003-B46B-4A17-B20E-CFEFBC697191}"/>
              </c:ext>
            </c:extLst>
          </c:dPt>
          <c:dPt>
            <c:idx val="20"/>
            <c:invertIfNegative val="0"/>
            <c:bubble3D val="0"/>
            <c:extLst>
              <c:ext xmlns:c16="http://schemas.microsoft.com/office/drawing/2014/chart" uri="{C3380CC4-5D6E-409C-BE32-E72D297353CC}">
                <c16:uniqueId val="{00000000-A717-4AC7-A71A-DE8B60E0B34F}"/>
              </c:ext>
            </c:extLst>
          </c:dPt>
          <c:dLbls>
            <c:spPr>
              <a:noFill/>
              <a:ln>
                <a:noFill/>
              </a:ln>
              <a:effectLst/>
            </c:spPr>
            <c:txPr>
              <a:bodyPr wrap="square" lIns="38100" tIns="19050" rIns="38100" bIns="19050" anchor="ctr">
                <a:spAutoFit/>
              </a:bodyPr>
              <a:lstStyle/>
              <a:p>
                <a:pPr>
                  <a:defRPr sz="1200" b="1" i="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Dati!$B$58:$B$69</c:f>
              <c:strCache>
                <c:ptCount val="12"/>
                <c:pt idx="0">
                  <c:v>1 reizi</c:v>
                </c:pt>
                <c:pt idx="1">
                  <c:v>2</c:v>
                </c:pt>
                <c:pt idx="2">
                  <c:v>3</c:v>
                </c:pt>
                <c:pt idx="3">
                  <c:v>4</c:v>
                </c:pt>
                <c:pt idx="4">
                  <c:v>5</c:v>
                </c:pt>
                <c:pt idx="5">
                  <c:v>6</c:v>
                </c:pt>
                <c:pt idx="6">
                  <c:v>8</c:v>
                </c:pt>
                <c:pt idx="7">
                  <c:v>9</c:v>
                </c:pt>
                <c:pt idx="8">
                  <c:v>15 reizes</c:v>
                </c:pt>
                <c:pt idx="10">
                  <c:v>Nevēlos atbildēt</c:v>
                </c:pt>
                <c:pt idx="11">
                  <c:v>Neesmu uzaicināts/-a uz dopinga kontroli pēdējo 12 mēnešu laikā </c:v>
                </c:pt>
              </c:strCache>
            </c:strRef>
          </c:cat>
          <c:val>
            <c:numRef>
              <c:f>Dati!$C$58:$C$68</c:f>
              <c:numCache>
                <c:formatCode>0</c:formatCode>
                <c:ptCount val="11"/>
                <c:pt idx="0">
                  <c:v>11.267605633802816</c:v>
                </c:pt>
                <c:pt idx="1">
                  <c:v>7.042253521126761</c:v>
                </c:pt>
                <c:pt idx="2">
                  <c:v>16.901408450704224</c:v>
                </c:pt>
                <c:pt idx="3">
                  <c:v>8.4507042253521121</c:v>
                </c:pt>
                <c:pt idx="4">
                  <c:v>6.3380281690140849</c:v>
                </c:pt>
                <c:pt idx="5">
                  <c:v>2.816901408450704</c:v>
                </c:pt>
                <c:pt idx="6">
                  <c:v>0.70422535211267601</c:v>
                </c:pt>
                <c:pt idx="7">
                  <c:v>0.70422535211267601</c:v>
                </c:pt>
                <c:pt idx="8">
                  <c:v>0.70422535211267601</c:v>
                </c:pt>
                <c:pt idx="9">
                  <c:v>42.95774647887324</c:v>
                </c:pt>
                <c:pt idx="10">
                  <c:v>2.112676056338028</c:v>
                </c:pt>
              </c:numCache>
            </c:numRef>
          </c:val>
          <c:extLst>
            <c:ext xmlns:c16="http://schemas.microsoft.com/office/drawing/2014/chart" uri="{C3380CC4-5D6E-409C-BE32-E72D297353CC}">
              <c16:uniqueId val="{00000001-A717-4AC7-A71A-DE8B60E0B34F}"/>
            </c:ext>
          </c:extLst>
        </c:ser>
        <c:dLbls>
          <c:dLblPos val="outEnd"/>
          <c:showLegendKey val="0"/>
          <c:showVal val="1"/>
          <c:showCatName val="0"/>
          <c:showSerName val="0"/>
          <c:showPercent val="0"/>
          <c:showBubbleSize val="0"/>
        </c:dLbls>
        <c:gapWidth val="30"/>
        <c:axId val="337844080"/>
        <c:axId val="337840552"/>
      </c:barChart>
      <c:catAx>
        <c:axId val="3378440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337840552"/>
        <c:crosses val="autoZero"/>
        <c:auto val="1"/>
        <c:lblAlgn val="ctr"/>
        <c:lblOffset val="100"/>
        <c:noMultiLvlLbl val="0"/>
      </c:catAx>
      <c:valAx>
        <c:axId val="337840552"/>
        <c:scaling>
          <c:orientation val="minMax"/>
          <c:max val="75"/>
          <c:min val="0"/>
        </c:scaling>
        <c:delete val="1"/>
        <c:axPos val="l"/>
        <c:numFmt formatCode="0" sourceLinked="1"/>
        <c:majorTickMark val="out"/>
        <c:minorTickMark val="none"/>
        <c:tickLblPos val="nextTo"/>
        <c:crossAx val="337844080"/>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7426888465384187"/>
          <c:y val="0.1066278229448961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5249400114137367"/>
          <c:y val="0.14581458897922314"/>
          <c:w val="0.52932722574984548"/>
          <c:h val="0.84157520325203261"/>
        </c:manualLayout>
      </c:layout>
      <c:barChart>
        <c:barDir val="bar"/>
        <c:grouping val="stacked"/>
        <c:varyColors val="0"/>
        <c:ser>
          <c:idx val="0"/>
          <c:order val="0"/>
          <c:tx>
            <c:strRef>
              <c:f>Dati!$C$753</c:f>
              <c:strCache>
                <c:ptCount val="1"/>
                <c:pt idx="0">
                  <c:v>.</c:v>
                </c:pt>
              </c:strCache>
            </c:strRef>
          </c:tx>
          <c:spPr>
            <a:noFill/>
          </c:spPr>
          <c:invertIfNegative val="0"/>
          <c:dLbls>
            <c:delete val="1"/>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Dati!$C$754:$C$767</c:f>
              <c:numCache>
                <c:formatCode>###0</c:formatCode>
                <c:ptCount val="14"/>
                <c:pt idx="0">
                  <c:v>5</c:v>
                </c:pt>
                <c:pt idx="1">
                  <c:v>5</c:v>
                </c:pt>
                <c:pt idx="2">
                  <c:v>5</c:v>
                </c:pt>
                <c:pt idx="3">
                  <c:v>5</c:v>
                </c:pt>
                <c:pt idx="4">
                  <c:v>5</c:v>
                </c:pt>
                <c:pt idx="5">
                  <c:v>5</c:v>
                </c:pt>
                <c:pt idx="6">
                  <c:v>5</c:v>
                </c:pt>
                <c:pt idx="7">
                  <c:v>5</c:v>
                </c:pt>
                <c:pt idx="8">
                  <c:v>5</c:v>
                </c:pt>
                <c:pt idx="9">
                  <c:v>5</c:v>
                </c:pt>
                <c:pt idx="10">
                  <c:v>5</c:v>
                </c:pt>
                <c:pt idx="11">
                  <c:v>5</c:v>
                </c:pt>
                <c:pt idx="12">
                  <c:v>5</c:v>
                </c:pt>
                <c:pt idx="13">
                  <c:v>5</c:v>
                </c:pt>
              </c:numCache>
            </c:numRef>
          </c:val>
          <c:extLst>
            <c:ext xmlns:c16="http://schemas.microsoft.com/office/drawing/2014/chart" uri="{C3380CC4-5D6E-409C-BE32-E72D297353CC}">
              <c16:uniqueId val="{00000000-D0E3-42E2-9714-685E93452101}"/>
            </c:ext>
          </c:extLst>
        </c:ser>
        <c:ser>
          <c:idx val="1"/>
          <c:order val="1"/>
          <c:tx>
            <c:strRef>
              <c:f>Dati!$D$753</c:f>
              <c:strCache>
                <c:ptCount val="1"/>
                <c:pt idx="0">
                  <c:v>Tos man izsniedza LOV</c:v>
                </c:pt>
              </c:strCache>
            </c:strRef>
          </c:tx>
          <c:spPr>
            <a:solidFill>
              <a:srgbClr val="5CA4A9"/>
            </a:solidFill>
          </c:spPr>
          <c:invertIfNegative val="0"/>
          <c:dLbls>
            <c:spPr>
              <a:noFill/>
              <a:ln>
                <a:noFill/>
              </a:ln>
              <a:effectLst/>
            </c:spPr>
            <c:txPr>
              <a:bodyPr/>
              <a:lstStyle/>
              <a:p>
                <a:pPr>
                  <a:defRPr sz="10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Dati!$D$754:$D$767</c:f>
              <c:numCache>
                <c:formatCode>General</c:formatCode>
                <c:ptCount val="14"/>
                <c:pt idx="0" formatCode="0">
                  <c:v>61.870503597122301</c:v>
                </c:pt>
                <c:pt idx="2" formatCode="0">
                  <c:v>63.095238095238095</c:v>
                </c:pt>
                <c:pt idx="3" formatCode="0">
                  <c:v>60</c:v>
                </c:pt>
                <c:pt idx="5" formatCode="0">
                  <c:v>85.714285714285708</c:v>
                </c:pt>
                <c:pt idx="6" formatCode="0">
                  <c:v>52.5</c:v>
                </c:pt>
                <c:pt idx="7" formatCode="0">
                  <c:v>46</c:v>
                </c:pt>
                <c:pt idx="9" formatCode="0">
                  <c:v>60.674157303370784</c:v>
                </c:pt>
                <c:pt idx="10" formatCode="0">
                  <c:v>70.731707317073173</c:v>
                </c:pt>
                <c:pt idx="12" formatCode="0">
                  <c:v>70.512820512820511</c:v>
                </c:pt>
                <c:pt idx="13" formatCode="0">
                  <c:v>48.275862068965516</c:v>
                </c:pt>
              </c:numCache>
            </c:numRef>
          </c:val>
          <c:extLst>
            <c:ext xmlns:c16="http://schemas.microsoft.com/office/drawing/2014/chart" uri="{C3380CC4-5D6E-409C-BE32-E72D297353CC}">
              <c16:uniqueId val="{00000001-D0E3-42E2-9714-685E93452101}"/>
            </c:ext>
          </c:extLst>
        </c:ser>
        <c:ser>
          <c:idx val="2"/>
          <c:order val="2"/>
          <c:tx>
            <c:strRef>
              <c:f>Dati!$E$753</c:f>
              <c:strCache>
                <c:ptCount val="1"/>
                <c:pt idx="0">
                  <c:v>.</c:v>
                </c:pt>
              </c:strCache>
            </c:strRef>
          </c:tx>
          <c:spPr>
            <a:noFill/>
          </c:spPr>
          <c:invertIfNegative val="0"/>
          <c:dLbls>
            <c:delete val="1"/>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Dati!$E$754:$E$767</c:f>
              <c:numCache>
                <c:formatCode>0</c:formatCode>
                <c:ptCount val="14"/>
                <c:pt idx="0">
                  <c:v>30.843782117163407</c:v>
                </c:pt>
                <c:pt idx="1">
                  <c:v>92.714285714285708</c:v>
                </c:pt>
                <c:pt idx="2">
                  <c:v>29.619047619047613</c:v>
                </c:pt>
                <c:pt idx="3">
                  <c:v>32.714285714285708</c:v>
                </c:pt>
                <c:pt idx="4">
                  <c:v>92.714285714285708</c:v>
                </c:pt>
                <c:pt idx="5">
                  <c:v>7</c:v>
                </c:pt>
                <c:pt idx="6">
                  <c:v>40.214285714285708</c:v>
                </c:pt>
                <c:pt idx="7">
                  <c:v>46.714285714285708</c:v>
                </c:pt>
                <c:pt idx="8">
                  <c:v>92.714285714285708</c:v>
                </c:pt>
                <c:pt idx="9">
                  <c:v>32.040128410914924</c:v>
                </c:pt>
                <c:pt idx="10">
                  <c:v>21.982578397212535</c:v>
                </c:pt>
                <c:pt idx="11">
                  <c:v>92.714285714285708</c:v>
                </c:pt>
                <c:pt idx="12">
                  <c:v>22.201465201465197</c:v>
                </c:pt>
                <c:pt idx="13">
                  <c:v>44.438423645320192</c:v>
                </c:pt>
              </c:numCache>
            </c:numRef>
          </c:val>
          <c:extLst>
            <c:ext xmlns:c16="http://schemas.microsoft.com/office/drawing/2014/chart" uri="{C3380CC4-5D6E-409C-BE32-E72D297353CC}">
              <c16:uniqueId val="{00000002-D0E3-42E2-9714-685E93452101}"/>
            </c:ext>
          </c:extLst>
        </c:ser>
        <c:ser>
          <c:idx val="3"/>
          <c:order val="3"/>
          <c:tx>
            <c:strRef>
              <c:f>Dati!$F$753</c:f>
              <c:strCache>
                <c:ptCount val="1"/>
                <c:pt idx="0">
                  <c:v>Specializētā veikalā</c:v>
                </c:pt>
              </c:strCache>
            </c:strRef>
          </c:tx>
          <c:spPr>
            <a:solidFill>
              <a:srgbClr val="9BC1BC"/>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Dati!$F$754:$F$767</c:f>
              <c:numCache>
                <c:formatCode>General</c:formatCode>
                <c:ptCount val="14"/>
                <c:pt idx="0" formatCode="0">
                  <c:v>32.374100719424462</c:v>
                </c:pt>
                <c:pt idx="2" formatCode="0">
                  <c:v>29.761904761904763</c:v>
                </c:pt>
                <c:pt idx="3" formatCode="0">
                  <c:v>36.363636363636367</c:v>
                </c:pt>
                <c:pt idx="5" formatCode="0">
                  <c:v>14.285714285714286</c:v>
                </c:pt>
                <c:pt idx="6" formatCode="0">
                  <c:v>45</c:v>
                </c:pt>
                <c:pt idx="7" formatCode="0">
                  <c:v>40</c:v>
                </c:pt>
                <c:pt idx="9" formatCode="0">
                  <c:v>33.707865168539328</c:v>
                </c:pt>
                <c:pt idx="10" formatCode="0">
                  <c:v>31.707317073170731</c:v>
                </c:pt>
                <c:pt idx="12" formatCode="0">
                  <c:v>30.76923076923077</c:v>
                </c:pt>
                <c:pt idx="13" formatCode="0">
                  <c:v>36.206896551724135</c:v>
                </c:pt>
              </c:numCache>
            </c:numRef>
          </c:val>
          <c:extLst>
            <c:ext xmlns:c16="http://schemas.microsoft.com/office/drawing/2014/chart" uri="{C3380CC4-5D6E-409C-BE32-E72D297353CC}">
              <c16:uniqueId val="{00000003-D0E3-42E2-9714-685E93452101}"/>
            </c:ext>
          </c:extLst>
        </c:ser>
        <c:ser>
          <c:idx val="4"/>
          <c:order val="4"/>
          <c:tx>
            <c:strRef>
              <c:f>Dati!$G$753</c:f>
              <c:strCache>
                <c:ptCount val="1"/>
                <c:pt idx="0">
                  <c:v>.</c:v>
                </c:pt>
              </c:strCache>
            </c:strRef>
          </c:tx>
          <c:spPr>
            <a:noFill/>
          </c:spPr>
          <c:invertIfNegative val="0"/>
          <c:dLbls>
            <c:delete val="1"/>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Dati!$G$754:$G$767</c:f>
              <c:numCache>
                <c:formatCode>0</c:formatCode>
                <c:ptCount val="14"/>
                <c:pt idx="0">
                  <c:v>19.625899280575538</c:v>
                </c:pt>
                <c:pt idx="1">
                  <c:v>52</c:v>
                </c:pt>
                <c:pt idx="2">
                  <c:v>22.238095238095237</c:v>
                </c:pt>
                <c:pt idx="3">
                  <c:v>15.636363636363633</c:v>
                </c:pt>
                <c:pt idx="4">
                  <c:v>52</c:v>
                </c:pt>
                <c:pt idx="5">
                  <c:v>37.714285714285715</c:v>
                </c:pt>
                <c:pt idx="6">
                  <c:v>7</c:v>
                </c:pt>
                <c:pt idx="7">
                  <c:v>12</c:v>
                </c:pt>
                <c:pt idx="8">
                  <c:v>52</c:v>
                </c:pt>
                <c:pt idx="9">
                  <c:v>18.292134831460672</c:v>
                </c:pt>
                <c:pt idx="10">
                  <c:v>20.292682926829269</c:v>
                </c:pt>
                <c:pt idx="11">
                  <c:v>52</c:v>
                </c:pt>
                <c:pt idx="12">
                  <c:v>21.23076923076923</c:v>
                </c:pt>
                <c:pt idx="13">
                  <c:v>15.793103448275865</c:v>
                </c:pt>
              </c:numCache>
            </c:numRef>
          </c:val>
          <c:extLst>
            <c:ext xmlns:c16="http://schemas.microsoft.com/office/drawing/2014/chart" uri="{C3380CC4-5D6E-409C-BE32-E72D297353CC}">
              <c16:uniqueId val="{00000004-D0E3-42E2-9714-685E93452101}"/>
            </c:ext>
          </c:extLst>
        </c:ser>
        <c:ser>
          <c:idx val="5"/>
          <c:order val="5"/>
          <c:tx>
            <c:strRef>
              <c:f>Dati!$H$753</c:f>
              <c:strCache>
                <c:ptCount val="1"/>
                <c:pt idx="0">
                  <c:v>Aptiekā</c:v>
                </c:pt>
              </c:strCache>
            </c:strRef>
          </c:tx>
          <c:spPr>
            <a:solidFill>
              <a:srgbClr val="ED6A5A"/>
            </a:solidFill>
          </c:spPr>
          <c:invertIfNegative val="0"/>
          <c:dLbls>
            <c:spPr>
              <a:noFill/>
              <a:ln>
                <a:noFill/>
              </a:ln>
              <a:effectLst/>
            </c:spPr>
            <c:txPr>
              <a:bodyPr/>
              <a:lstStyle/>
              <a:p>
                <a:pPr>
                  <a:defRPr sz="10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Dati!$H$754:$H$767</c:f>
              <c:numCache>
                <c:formatCode>General</c:formatCode>
                <c:ptCount val="14"/>
                <c:pt idx="0" formatCode="0">
                  <c:v>23.741007194244606</c:v>
                </c:pt>
                <c:pt idx="2" formatCode="0">
                  <c:v>20.238095238095237</c:v>
                </c:pt>
                <c:pt idx="3" formatCode="0">
                  <c:v>29.09090909090909</c:v>
                </c:pt>
                <c:pt idx="5" formatCode="0">
                  <c:v>20.408163265306122</c:v>
                </c:pt>
                <c:pt idx="6" formatCode="0">
                  <c:v>25</c:v>
                </c:pt>
                <c:pt idx="7" formatCode="0">
                  <c:v>26</c:v>
                </c:pt>
                <c:pt idx="9" formatCode="0">
                  <c:v>29.213483146067414</c:v>
                </c:pt>
                <c:pt idx="10" formatCode="0">
                  <c:v>17.073170731707318</c:v>
                </c:pt>
                <c:pt idx="12" formatCode="0">
                  <c:v>26.923076923076923</c:v>
                </c:pt>
                <c:pt idx="13" formatCode="0">
                  <c:v>20.689655172413794</c:v>
                </c:pt>
              </c:numCache>
            </c:numRef>
          </c:val>
          <c:extLst>
            <c:ext xmlns:c16="http://schemas.microsoft.com/office/drawing/2014/chart" uri="{C3380CC4-5D6E-409C-BE32-E72D297353CC}">
              <c16:uniqueId val="{00000005-D0E3-42E2-9714-685E93452101}"/>
            </c:ext>
          </c:extLst>
        </c:ser>
        <c:ser>
          <c:idx val="6"/>
          <c:order val="6"/>
          <c:tx>
            <c:strRef>
              <c:f>Dati!$I$753</c:f>
              <c:strCache>
                <c:ptCount val="1"/>
                <c:pt idx="0">
                  <c:v>.</c:v>
                </c:pt>
              </c:strCache>
            </c:strRef>
          </c:tx>
          <c:spPr>
            <a:noFill/>
          </c:spPr>
          <c:invertIfNegative val="0"/>
          <c:dLbls>
            <c:delete val="1"/>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Dati!$I$754:$I$767</c:f>
              <c:numCache>
                <c:formatCode>0</c:formatCode>
                <c:ptCount val="14"/>
                <c:pt idx="0">
                  <c:v>12.472475951822808</c:v>
                </c:pt>
                <c:pt idx="1">
                  <c:v>36.213483146067418</c:v>
                </c:pt>
                <c:pt idx="2">
                  <c:v>15.975387907972177</c:v>
                </c:pt>
                <c:pt idx="3">
                  <c:v>7.1225740551583243</c:v>
                </c:pt>
                <c:pt idx="4">
                  <c:v>36.213483146067418</c:v>
                </c:pt>
                <c:pt idx="5">
                  <c:v>15.805319880761292</c:v>
                </c:pt>
                <c:pt idx="6">
                  <c:v>11.213483146067414</c:v>
                </c:pt>
                <c:pt idx="7">
                  <c:v>10.213483146067414</c:v>
                </c:pt>
                <c:pt idx="8">
                  <c:v>36.213483146067418</c:v>
                </c:pt>
                <c:pt idx="9">
                  <c:v>7</c:v>
                </c:pt>
                <c:pt idx="10">
                  <c:v>19.140312414360096</c:v>
                </c:pt>
                <c:pt idx="11">
                  <c:v>36.213483146067418</c:v>
                </c:pt>
                <c:pt idx="12">
                  <c:v>9.2904062229904909</c:v>
                </c:pt>
                <c:pt idx="13">
                  <c:v>15.523827973653621</c:v>
                </c:pt>
              </c:numCache>
            </c:numRef>
          </c:val>
          <c:extLst>
            <c:ext xmlns:c16="http://schemas.microsoft.com/office/drawing/2014/chart" uri="{C3380CC4-5D6E-409C-BE32-E72D297353CC}">
              <c16:uniqueId val="{00000000-B132-49B4-BE10-1EE46E838EB7}"/>
            </c:ext>
          </c:extLst>
        </c:ser>
        <c:ser>
          <c:idx val="7"/>
          <c:order val="7"/>
          <c:tx>
            <c:strRef>
              <c:f>Dati!$J$753</c:f>
              <c:strCache>
                <c:ptCount val="1"/>
                <c:pt idx="0">
                  <c:v>Citur</c:v>
                </c:pt>
              </c:strCache>
            </c:strRef>
          </c:tx>
          <c:spPr>
            <a:solidFill>
              <a:srgbClr val="F9BFA5"/>
            </a:solidFill>
          </c:spPr>
          <c:invertIfNegative val="0"/>
          <c:dLbls>
            <c:spPr>
              <a:noFill/>
              <a:ln>
                <a:noFill/>
              </a:ln>
              <a:effectLst/>
            </c:spPr>
            <c:txPr>
              <a:bodyPr wrap="square" lIns="38100" tIns="19050" rIns="38100" bIns="19050" anchor="ctr">
                <a:spAutoFit/>
              </a:bodyPr>
              <a:lstStyle/>
              <a:p>
                <a:pPr>
                  <a:defRPr sz="10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Dati!$B$754:$B$767</c:f>
              <c:strCache>
                <c:ptCount val="14"/>
                <c:pt idx="0">
                  <c:v>VISI RESPONDENTI, n=139</c:v>
                </c:pt>
                <c:pt idx="1">
                  <c:v>DZIMUMS</c:v>
                </c:pt>
                <c:pt idx="2">
                  <c:v>Vīrietis, n=84</c:v>
                </c:pt>
                <c:pt idx="3">
                  <c:v>Sieviete, n=55</c:v>
                </c:pt>
                <c:pt idx="4">
                  <c:v>VECUMS</c:v>
                </c:pt>
                <c:pt idx="5">
                  <c:v>23 gadi un mazāk, n=49</c:v>
                </c:pt>
                <c:pt idx="6">
                  <c:v>24 - 29 gadi, n=40</c:v>
                </c:pt>
                <c:pt idx="7">
                  <c:v>30 gadi un vairāk, n=50</c:v>
                </c:pt>
                <c:pt idx="8">
                  <c:v>PĀRSTĀVĒTAIS SPORTA VEIDS</c:v>
                </c:pt>
                <c:pt idx="9">
                  <c:v>Vasaras sporta veids, n=89</c:v>
                </c:pt>
                <c:pt idx="10">
                  <c:v>Ziemas sporta veids, n=41</c:v>
                </c:pt>
                <c:pt idx="11">
                  <c:v>UZAICINĀTS/-A UZ DOPINGA KONTROLI PĒD. 12 MĒN. LAIKĀ</c:v>
                </c:pt>
                <c:pt idx="12">
                  <c:v>Ir, n=78</c:v>
                </c:pt>
                <c:pt idx="13">
                  <c:v>Nav, n=58</c:v>
                </c:pt>
              </c:strCache>
            </c:strRef>
          </c:cat>
          <c:val>
            <c:numRef>
              <c:f>Dati!$J$754:$J$767</c:f>
              <c:numCache>
                <c:formatCode>General</c:formatCode>
                <c:ptCount val="14"/>
                <c:pt idx="0" formatCode="0">
                  <c:v>13.669064748201439</c:v>
                </c:pt>
                <c:pt idx="2" formatCode="0">
                  <c:v>17.857142857142858</c:v>
                </c:pt>
                <c:pt idx="3" formatCode="0">
                  <c:v>7.2727272727272725</c:v>
                </c:pt>
                <c:pt idx="5" formatCode="0">
                  <c:v>6.1224489795918364</c:v>
                </c:pt>
                <c:pt idx="6" formatCode="0">
                  <c:v>17.5</c:v>
                </c:pt>
                <c:pt idx="7" formatCode="0">
                  <c:v>18</c:v>
                </c:pt>
                <c:pt idx="9" formatCode="0">
                  <c:v>14.606741573033707</c:v>
                </c:pt>
                <c:pt idx="10" formatCode="0">
                  <c:v>4.8780487804878048</c:v>
                </c:pt>
                <c:pt idx="12" formatCode="0">
                  <c:v>17.948717948717949</c:v>
                </c:pt>
                <c:pt idx="13" formatCode="0">
                  <c:v>6.8965517241379306</c:v>
                </c:pt>
              </c:numCache>
            </c:numRef>
          </c:val>
          <c:extLst>
            <c:ext xmlns:c16="http://schemas.microsoft.com/office/drawing/2014/chart" uri="{C3380CC4-5D6E-409C-BE32-E72D297353CC}">
              <c16:uniqueId val="{00000001-B132-49B4-BE10-1EE46E838EB7}"/>
            </c:ext>
          </c:extLst>
        </c:ser>
        <c:dLbls>
          <c:showLegendKey val="0"/>
          <c:showVal val="1"/>
          <c:showCatName val="0"/>
          <c:showSerName val="0"/>
          <c:showPercent val="0"/>
          <c:showBubbleSize val="0"/>
        </c:dLbls>
        <c:gapWidth val="30"/>
        <c:overlap val="100"/>
        <c:axId val="480361280"/>
        <c:axId val="480355400"/>
      </c:barChart>
      <c:catAx>
        <c:axId val="48036128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80355400"/>
        <c:crossesAt val="0"/>
        <c:auto val="1"/>
        <c:lblAlgn val="ctr"/>
        <c:lblOffset val="100"/>
        <c:tickLblSkip val="1"/>
        <c:tickMarkSkip val="1"/>
        <c:noMultiLvlLbl val="0"/>
      </c:catAx>
      <c:valAx>
        <c:axId val="480355400"/>
        <c:scaling>
          <c:orientation val="minMax"/>
          <c:max val="215"/>
          <c:min val="0"/>
        </c:scaling>
        <c:delete val="1"/>
        <c:axPos val="t"/>
        <c:numFmt formatCode="###0" sourceLinked="1"/>
        <c:majorTickMark val="out"/>
        <c:minorTickMark val="none"/>
        <c:tickLblPos val="nextTo"/>
        <c:crossAx val="48036128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lv-LV" sz="1200"/>
              <a:t>%</a:t>
            </a:r>
          </a:p>
        </c:rich>
      </c:tx>
      <c:layout>
        <c:manualLayout>
          <c:xMode val="edge"/>
          <c:yMode val="edge"/>
          <c:x val="0.95601183201866458"/>
          <c:y val="2.5461097849838105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50654305149872103"/>
          <c:y val="0.1425769076162777"/>
          <c:w val="0.46498245614035089"/>
          <c:h val="0.85513797261828761"/>
        </c:manualLayout>
      </c:layout>
      <c:barChart>
        <c:barDir val="bar"/>
        <c:grouping val="stacked"/>
        <c:varyColors val="0"/>
        <c:ser>
          <c:idx val="0"/>
          <c:order val="0"/>
          <c:tx>
            <c:strRef>
              <c:f>Dati!$C$849</c:f>
              <c:strCache>
                <c:ptCount val="1"/>
                <c:pt idx="0">
                  <c:v>.</c:v>
                </c:pt>
              </c:strCache>
            </c:strRef>
          </c:tx>
          <c:spPr>
            <a:noFill/>
          </c:spPr>
          <c:invertIfNegative val="0"/>
          <c:dLbls>
            <c:delete val="1"/>
          </c:dLbls>
          <c:cat>
            <c:strRef>
              <c:f>Dati!$B$850:$B$853</c:f>
              <c:strCache>
                <c:ptCount val="4"/>
                <c:pt idx="0">
                  <c:v>Jautājumu atbildēšanas noteikumi bija skaidri</c:v>
                </c:pt>
                <c:pt idx="1">
                  <c:v>Atbildot uz jautājumiem, es stingri ievēroju monētas mešanas „spēles” noteikumus</c:v>
                </c:pt>
                <c:pt idx="2">
                  <c:v>Esmu pārliecināts, ka monētas mešanas paņēmiena izmantošana nodrošina atbilžu konfidencialitāti</c:v>
                </c:pt>
                <c:pt idx="3">
                  <c:v>Domāju, ka monētas mešanas „spēles” laikā sniegtās atbildes var negatīvi ietekmēt sportiskās karjeras</c:v>
                </c:pt>
              </c:strCache>
            </c:strRef>
          </c:cat>
          <c:val>
            <c:numRef>
              <c:f>Dati!$C$850:$C$853</c:f>
              <c:numCache>
                <c:formatCode>0</c:formatCode>
                <c:ptCount val="4"/>
                <c:pt idx="0">
                  <c:v>60.521126760563384</c:v>
                </c:pt>
                <c:pt idx="1">
                  <c:v>42.211267605633807</c:v>
                </c:pt>
                <c:pt idx="2">
                  <c:v>16.859154929577464</c:v>
                </c:pt>
                <c:pt idx="3">
                  <c:v>7</c:v>
                </c:pt>
              </c:numCache>
            </c:numRef>
          </c:val>
          <c:extLst>
            <c:ext xmlns:c16="http://schemas.microsoft.com/office/drawing/2014/chart" uri="{C3380CC4-5D6E-409C-BE32-E72D297353CC}">
              <c16:uniqueId val="{00000000-8BE6-4B74-8730-CAD4BFE7FCBF}"/>
            </c:ext>
          </c:extLst>
        </c:ser>
        <c:ser>
          <c:idx val="1"/>
          <c:order val="1"/>
          <c:tx>
            <c:strRef>
              <c:f>Dati!$D$849</c:f>
              <c:strCache>
                <c:ptCount val="1"/>
                <c:pt idx="0">
                  <c:v>Nē</c:v>
                </c:pt>
              </c:strCache>
            </c:strRef>
          </c:tx>
          <c:spPr>
            <a:solidFill>
              <a:srgbClr val="5CA4A9"/>
            </a:solidFill>
          </c:spPr>
          <c:invertIfNegative val="0"/>
          <c:dLbls>
            <c:spPr>
              <a:noFill/>
              <a:ln>
                <a:noFill/>
              </a:ln>
              <a:effectLst/>
            </c:spPr>
            <c:txPr>
              <a:bodyPr/>
              <a:lstStyle/>
              <a:p>
                <a:pPr>
                  <a:defRPr sz="12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Dati!$B$850:$B$853</c:f>
              <c:strCache>
                <c:ptCount val="4"/>
                <c:pt idx="0">
                  <c:v>Jautājumu atbildēšanas noteikumi bija skaidri</c:v>
                </c:pt>
                <c:pt idx="1">
                  <c:v>Atbildot uz jautājumiem, es stingri ievēroju monētas mešanas „spēles” noteikumus</c:v>
                </c:pt>
                <c:pt idx="2">
                  <c:v>Esmu pārliecināts, ka monētas mešanas paņēmiena izmantošana nodrošina atbilžu konfidencialitāti</c:v>
                </c:pt>
                <c:pt idx="3">
                  <c:v>Domāju, ka monētas mešanas „spēles” laikā sniegtās atbildes var negatīvi ietekmēt sportiskās karjeras</c:v>
                </c:pt>
              </c:strCache>
            </c:strRef>
          </c:cat>
          <c:val>
            <c:numRef>
              <c:f>Dati!$D$850:$D$853</c:f>
              <c:numCache>
                <c:formatCode>0</c:formatCode>
                <c:ptCount val="4"/>
                <c:pt idx="0">
                  <c:v>15.492957746478874</c:v>
                </c:pt>
                <c:pt idx="1">
                  <c:v>33.802816901408448</c:v>
                </c:pt>
                <c:pt idx="2">
                  <c:v>59.154929577464792</c:v>
                </c:pt>
                <c:pt idx="3">
                  <c:v>69.014084507042256</c:v>
                </c:pt>
              </c:numCache>
            </c:numRef>
          </c:val>
          <c:extLst>
            <c:ext xmlns:c16="http://schemas.microsoft.com/office/drawing/2014/chart" uri="{C3380CC4-5D6E-409C-BE32-E72D297353CC}">
              <c16:uniqueId val="{00000001-8BE6-4B74-8730-CAD4BFE7FCBF}"/>
            </c:ext>
          </c:extLst>
        </c:ser>
        <c:ser>
          <c:idx val="2"/>
          <c:order val="2"/>
          <c:tx>
            <c:strRef>
              <c:f>Dati!$E$849</c:f>
              <c:strCache>
                <c:ptCount val="1"/>
                <c:pt idx="0">
                  <c:v>Jā</c:v>
                </c:pt>
              </c:strCache>
            </c:strRef>
          </c:tx>
          <c:spPr>
            <a:solidFill>
              <a:srgbClr val="ED6A5A"/>
            </a:solidFill>
          </c:spPr>
          <c:invertIfNegative val="0"/>
          <c:dLbls>
            <c:spPr>
              <a:noFill/>
              <a:ln>
                <a:noFill/>
              </a:ln>
              <a:effectLst/>
            </c:spPr>
            <c:txPr>
              <a:bodyPr/>
              <a:lstStyle/>
              <a:p>
                <a:pPr>
                  <a:defRPr sz="1200">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Dati!$B$850:$B$853</c:f>
              <c:strCache>
                <c:ptCount val="4"/>
                <c:pt idx="0">
                  <c:v>Jautājumu atbildēšanas noteikumi bija skaidri</c:v>
                </c:pt>
                <c:pt idx="1">
                  <c:v>Atbildot uz jautājumiem, es stingri ievēroju monētas mešanas „spēles” noteikumus</c:v>
                </c:pt>
                <c:pt idx="2">
                  <c:v>Esmu pārliecināts, ka monētas mešanas paņēmiena izmantošana nodrošina atbilžu konfidencialitāti</c:v>
                </c:pt>
                <c:pt idx="3">
                  <c:v>Domāju, ka monētas mešanas „spēles” laikā sniegtās atbildes var negatīvi ietekmēt sportiskās karjeras</c:v>
                </c:pt>
              </c:strCache>
            </c:strRef>
          </c:cat>
          <c:val>
            <c:numRef>
              <c:f>Dati!$E$850:$E$853</c:f>
              <c:numCache>
                <c:formatCode>0</c:formatCode>
                <c:ptCount val="4"/>
                <c:pt idx="0">
                  <c:v>84.507042253521121</c:v>
                </c:pt>
                <c:pt idx="1">
                  <c:v>66.197183098591552</c:v>
                </c:pt>
                <c:pt idx="2">
                  <c:v>40.845070422535208</c:v>
                </c:pt>
                <c:pt idx="3">
                  <c:v>30.985915492957748</c:v>
                </c:pt>
              </c:numCache>
            </c:numRef>
          </c:val>
          <c:extLst>
            <c:ext xmlns:c16="http://schemas.microsoft.com/office/drawing/2014/chart" uri="{C3380CC4-5D6E-409C-BE32-E72D297353CC}">
              <c16:uniqueId val="{00000002-8BE6-4B74-8730-CAD4BFE7FCBF}"/>
            </c:ext>
          </c:extLst>
        </c:ser>
        <c:dLbls>
          <c:showLegendKey val="0"/>
          <c:showVal val="1"/>
          <c:showCatName val="0"/>
          <c:showSerName val="0"/>
          <c:showPercent val="0"/>
          <c:showBubbleSize val="0"/>
        </c:dLbls>
        <c:gapWidth val="30"/>
        <c:overlap val="100"/>
        <c:axId val="480351088"/>
        <c:axId val="480358928"/>
      </c:barChart>
      <c:catAx>
        <c:axId val="4803510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200" b="0">
                <a:latin typeface="Arial Narrow" panose="020B0606020202030204" pitchFamily="34" charset="0"/>
              </a:defRPr>
            </a:pPr>
            <a:endParaRPr lang="lv-LV"/>
          </a:p>
        </c:txPr>
        <c:crossAx val="480358928"/>
        <c:crossesAt val="76"/>
        <c:auto val="1"/>
        <c:lblAlgn val="ctr"/>
        <c:lblOffset val="100"/>
        <c:tickLblSkip val="1"/>
        <c:tickMarkSkip val="1"/>
        <c:noMultiLvlLbl val="0"/>
      </c:catAx>
      <c:valAx>
        <c:axId val="480358928"/>
        <c:scaling>
          <c:orientation val="minMax"/>
        </c:scaling>
        <c:delete val="1"/>
        <c:axPos val="t"/>
        <c:numFmt formatCode="0" sourceLinked="1"/>
        <c:majorTickMark val="out"/>
        <c:minorTickMark val="none"/>
        <c:tickLblPos val="nextTo"/>
        <c:crossAx val="480351088"/>
        <c:crosses val="autoZero"/>
        <c:crossBetween val="between"/>
      </c:valAx>
      <c:spPr>
        <a:noFill/>
        <a:ln w="3175">
          <a:noFill/>
          <a:prstDash val="solid"/>
        </a:ln>
      </c:spPr>
    </c:plotArea>
    <c:legend>
      <c:legendPos val="t"/>
      <c:legendEntry>
        <c:idx val="0"/>
        <c:delete val="1"/>
      </c:legendEntry>
      <c:layout>
        <c:manualLayout>
          <c:xMode val="edge"/>
          <c:yMode val="edge"/>
          <c:x val="0.43364330677206081"/>
          <c:y val="2.6553650463146592E-2"/>
          <c:w val="0.5419651953565443"/>
          <c:h val="0.14505403040836112"/>
        </c:manualLayout>
      </c:layout>
      <c:overlay val="0"/>
      <c:txPr>
        <a:bodyPr/>
        <a:lstStyle/>
        <a:p>
          <a:pPr>
            <a:defRPr sz="1200" b="0"/>
          </a:pPr>
          <a:endParaRPr lang="lv-LV"/>
        </a:p>
      </c:txPr>
    </c:legend>
    <c:plotVisOnly val="1"/>
    <c:dispBlanksAs val="gap"/>
    <c:showDLblsOverMax val="0"/>
  </c:chart>
  <c:spPr>
    <a:noFill/>
    <a:ln w="6350">
      <a:noFill/>
    </a:ln>
  </c:spPr>
  <c:txPr>
    <a:bodyPr/>
    <a:lstStyle/>
    <a:p>
      <a:pPr>
        <a:defRPr sz="900" b="1" i="0" u="none" strike="noStrike" baseline="0">
          <a:solidFill>
            <a:srgbClr val="000000"/>
          </a:solidFill>
          <a:latin typeface="Arial" panose="020B0604020202020204" pitchFamily="34" charset="0"/>
          <a:ea typeface="Arial"/>
          <a:cs typeface="Arial" panose="020B0604020202020204" pitchFamily="34" charset="0"/>
        </a:defRPr>
      </a:pPr>
      <a:endParaRPr lang="lv-LV"/>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3046775067750676"/>
          <c:y val="0.24328223482802089"/>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8861846814602724E-2"/>
          <c:y val="5.8077948440654448E-2"/>
          <c:w val="0.95253111303670757"/>
          <c:h val="0.78523430626685609"/>
        </c:manualLayout>
      </c:layout>
      <c:barChart>
        <c:barDir val="col"/>
        <c:grouping val="clustered"/>
        <c:varyColors val="0"/>
        <c:ser>
          <c:idx val="0"/>
          <c:order val="0"/>
          <c:spPr>
            <a:solidFill>
              <a:srgbClr val="5CA4A9"/>
            </a:solidFill>
          </c:spPr>
          <c:invertIfNegative val="0"/>
          <c:dPt>
            <c:idx val="6"/>
            <c:invertIfNegative val="0"/>
            <c:bubble3D val="0"/>
            <c:spPr>
              <a:solidFill>
                <a:srgbClr val="9BC1BC"/>
              </a:solidFill>
            </c:spPr>
            <c:extLst>
              <c:ext xmlns:c16="http://schemas.microsoft.com/office/drawing/2014/chart" uri="{C3380CC4-5D6E-409C-BE32-E72D297353CC}">
                <c16:uniqueId val="{00000001-B0AD-4789-8A42-1DA053F524D1}"/>
              </c:ext>
            </c:extLst>
          </c:dPt>
          <c:dPt>
            <c:idx val="7"/>
            <c:invertIfNegative val="0"/>
            <c:bubble3D val="0"/>
            <c:spPr>
              <a:solidFill>
                <a:sysClr val="window" lastClr="FFFFFF">
                  <a:lumMod val="75000"/>
                </a:sysClr>
              </a:solidFill>
            </c:spPr>
            <c:extLst>
              <c:ext xmlns:c16="http://schemas.microsoft.com/office/drawing/2014/chart" uri="{C3380CC4-5D6E-409C-BE32-E72D297353CC}">
                <c16:uniqueId val="{00000003-B0AD-4789-8A42-1DA053F524D1}"/>
              </c:ext>
            </c:extLst>
          </c:dPt>
          <c:dPt>
            <c:idx val="20"/>
            <c:invertIfNegative val="0"/>
            <c:bubble3D val="0"/>
            <c:extLst>
              <c:ext xmlns:c16="http://schemas.microsoft.com/office/drawing/2014/chart" uri="{C3380CC4-5D6E-409C-BE32-E72D297353CC}">
                <c16:uniqueId val="{00000000-A717-4AC7-A71A-DE8B60E0B34F}"/>
              </c:ext>
            </c:extLst>
          </c:dPt>
          <c:dLbls>
            <c:spPr>
              <a:noFill/>
              <a:ln>
                <a:noFill/>
              </a:ln>
              <a:effectLst/>
            </c:spPr>
            <c:txPr>
              <a:bodyPr wrap="square" lIns="38100" tIns="19050" rIns="38100" bIns="19050" anchor="ctr">
                <a:spAutoFit/>
              </a:bodyPr>
              <a:lstStyle/>
              <a:p>
                <a:pPr>
                  <a:defRPr sz="1200" b="1" i="0"/>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Dati!$B$73:$B$80</c:f>
              <c:strCache>
                <c:ptCount val="8"/>
                <c:pt idx="0">
                  <c:v>1 reizi</c:v>
                </c:pt>
                <c:pt idx="1">
                  <c:v>2</c:v>
                </c:pt>
                <c:pt idx="2">
                  <c:v>3</c:v>
                </c:pt>
                <c:pt idx="3">
                  <c:v>4</c:v>
                </c:pt>
                <c:pt idx="4">
                  <c:v>5</c:v>
                </c:pt>
                <c:pt idx="5">
                  <c:v>6 reizes</c:v>
                </c:pt>
                <c:pt idx="6">
                  <c:v>Nevienu reizi</c:v>
                </c:pt>
                <c:pt idx="7">
                  <c:v>Nevēlos atbildēt</c:v>
                </c:pt>
              </c:strCache>
            </c:strRef>
          </c:cat>
          <c:val>
            <c:numRef>
              <c:f>Dati!$C$73:$C$80</c:f>
              <c:numCache>
                <c:formatCode>0</c:formatCode>
                <c:ptCount val="8"/>
                <c:pt idx="0">
                  <c:v>16.666666666666668</c:v>
                </c:pt>
                <c:pt idx="1">
                  <c:v>28.205128205128204</c:v>
                </c:pt>
                <c:pt idx="2">
                  <c:v>25.641025641025642</c:v>
                </c:pt>
                <c:pt idx="3">
                  <c:v>12.820512820512821</c:v>
                </c:pt>
                <c:pt idx="4">
                  <c:v>5.1282051282051286</c:v>
                </c:pt>
                <c:pt idx="5">
                  <c:v>1.2820512820512822</c:v>
                </c:pt>
                <c:pt idx="6">
                  <c:v>8.9743589743589745</c:v>
                </c:pt>
                <c:pt idx="7">
                  <c:v>1.2820512820512822</c:v>
                </c:pt>
              </c:numCache>
            </c:numRef>
          </c:val>
          <c:extLst>
            <c:ext xmlns:c16="http://schemas.microsoft.com/office/drawing/2014/chart" uri="{C3380CC4-5D6E-409C-BE32-E72D297353CC}">
              <c16:uniqueId val="{00000001-A717-4AC7-A71A-DE8B60E0B34F}"/>
            </c:ext>
          </c:extLst>
        </c:ser>
        <c:dLbls>
          <c:dLblPos val="outEnd"/>
          <c:showLegendKey val="0"/>
          <c:showVal val="1"/>
          <c:showCatName val="0"/>
          <c:showSerName val="0"/>
          <c:showPercent val="0"/>
          <c:showBubbleSize val="0"/>
        </c:dLbls>
        <c:gapWidth val="30"/>
        <c:axId val="337844472"/>
        <c:axId val="337837024"/>
      </c:barChart>
      <c:catAx>
        <c:axId val="3378444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Narrow" panose="020B0606020202030204" pitchFamily="34" charset="0"/>
                <a:ea typeface="Arial"/>
                <a:cs typeface="Arial"/>
              </a:defRPr>
            </a:pPr>
            <a:endParaRPr lang="lv-LV"/>
          </a:p>
        </c:txPr>
        <c:crossAx val="337837024"/>
        <c:crosses val="autoZero"/>
        <c:auto val="1"/>
        <c:lblAlgn val="ctr"/>
        <c:lblOffset val="100"/>
        <c:noMultiLvlLbl val="0"/>
      </c:catAx>
      <c:valAx>
        <c:axId val="337837024"/>
        <c:scaling>
          <c:orientation val="minMax"/>
          <c:max val="50"/>
          <c:min val="0"/>
        </c:scaling>
        <c:delete val="1"/>
        <c:axPos val="l"/>
        <c:numFmt formatCode="0" sourceLinked="1"/>
        <c:majorTickMark val="out"/>
        <c:minorTickMark val="none"/>
        <c:tickLblPos val="nextTo"/>
        <c:crossAx val="337844472"/>
        <c:crosses val="autoZero"/>
        <c:crossBetween val="between"/>
        <c:majorUnit val="20"/>
      </c:valAx>
      <c:spPr>
        <a:noFill/>
        <a:ln w="25400">
          <a:noFill/>
        </a:ln>
      </c:spPr>
    </c:plotArea>
    <c:plotVisOnly val="1"/>
    <c:dispBlanksAs val="gap"/>
    <c:showDLblsOverMax val="0"/>
  </c:chart>
  <c:spPr>
    <a:noFill/>
    <a:ln w="9525">
      <a:noFill/>
    </a:ln>
  </c:spPr>
  <c:txPr>
    <a:bodyPr rot="-2520000"/>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3712509279881229"/>
          <c:y val="0.23735493827160495"/>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3.1868791520677141E-2"/>
          <c:y val="1.5861542948157122E-2"/>
          <c:w val="0.95253111303670757"/>
          <c:h val="0.78523430626685609"/>
        </c:manualLayout>
      </c:layout>
      <c:barChart>
        <c:barDir val="col"/>
        <c:grouping val="clustered"/>
        <c:varyColors val="0"/>
        <c:ser>
          <c:idx val="0"/>
          <c:order val="0"/>
          <c:spPr>
            <a:solidFill>
              <a:srgbClr val="5CA4A9"/>
            </a:solidFill>
          </c:spPr>
          <c:invertIfNegative val="0"/>
          <c:dLbls>
            <c:spPr>
              <a:noFill/>
              <a:ln>
                <a:noFill/>
              </a:ln>
              <a:effectLst/>
            </c:spPr>
            <c:txPr>
              <a:bodyPr wrap="square" lIns="38100" tIns="19050" rIns="38100" bIns="19050" anchor="ctr">
                <a:spAutoFit/>
              </a:bodyPr>
              <a:lstStyle/>
              <a:p>
                <a:pPr>
                  <a:defRPr sz="10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Dati!$B$99:$B$110</c:f>
              <c:strCache>
                <c:ptCount val="12"/>
                <c:pt idx="0">
                  <c:v>1 reizi</c:v>
                </c:pt>
                <c:pt idx="1">
                  <c:v>2</c:v>
                </c:pt>
                <c:pt idx="2">
                  <c:v>3</c:v>
                </c:pt>
                <c:pt idx="3">
                  <c:v>4</c:v>
                </c:pt>
                <c:pt idx="4">
                  <c:v>5</c:v>
                </c:pt>
                <c:pt idx="5">
                  <c:v>6</c:v>
                </c:pt>
                <c:pt idx="6">
                  <c:v>7</c:v>
                </c:pt>
                <c:pt idx="7">
                  <c:v>8</c:v>
                </c:pt>
                <c:pt idx="8">
                  <c:v>9</c:v>
                </c:pt>
                <c:pt idx="9">
                  <c:v>10</c:v>
                </c:pt>
                <c:pt idx="10">
                  <c:v>11</c:v>
                </c:pt>
                <c:pt idx="11">
                  <c:v>12 reizes</c:v>
                </c:pt>
              </c:strCache>
            </c:strRef>
          </c:cat>
          <c:val>
            <c:numRef>
              <c:f>Dati!$C$99:$C$110</c:f>
              <c:numCache>
                <c:formatCode>0</c:formatCode>
                <c:ptCount val="12"/>
                <c:pt idx="0">
                  <c:v>4.929577464788732</c:v>
                </c:pt>
                <c:pt idx="1">
                  <c:v>6.3380281690140849</c:v>
                </c:pt>
                <c:pt idx="2">
                  <c:v>7.746478873239437</c:v>
                </c:pt>
                <c:pt idx="3">
                  <c:v>5.6338028169014081</c:v>
                </c:pt>
                <c:pt idx="4">
                  <c:v>7.746478873239437</c:v>
                </c:pt>
                <c:pt idx="5">
                  <c:v>8.4507042253521121</c:v>
                </c:pt>
                <c:pt idx="6">
                  <c:v>3.5211267605633805</c:v>
                </c:pt>
                <c:pt idx="7">
                  <c:v>4.225352112676056</c:v>
                </c:pt>
                <c:pt idx="8">
                  <c:v>2.112676056338028</c:v>
                </c:pt>
                <c:pt idx="9">
                  <c:v>4.225352112676056</c:v>
                </c:pt>
                <c:pt idx="10">
                  <c:v>0.70422535211267601</c:v>
                </c:pt>
                <c:pt idx="11">
                  <c:v>3.5211267605633805</c:v>
                </c:pt>
              </c:numCache>
            </c:numRef>
          </c:val>
          <c:extLst>
            <c:ext xmlns:c16="http://schemas.microsoft.com/office/drawing/2014/chart" uri="{C3380CC4-5D6E-409C-BE32-E72D297353CC}">
              <c16:uniqueId val="{00000001-A717-4AC7-A71A-DE8B60E0B34F}"/>
            </c:ext>
          </c:extLst>
        </c:ser>
        <c:dLbls>
          <c:dLblPos val="outEnd"/>
          <c:showLegendKey val="0"/>
          <c:showVal val="1"/>
          <c:showCatName val="0"/>
          <c:showSerName val="0"/>
          <c:showPercent val="0"/>
          <c:showBubbleSize val="0"/>
        </c:dLbls>
        <c:gapWidth val="30"/>
        <c:axId val="338232472"/>
        <c:axId val="338234432"/>
      </c:barChart>
      <c:catAx>
        <c:axId val="3382324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338234432"/>
        <c:crosses val="autoZero"/>
        <c:auto val="1"/>
        <c:lblAlgn val="ctr"/>
        <c:lblOffset val="100"/>
        <c:noMultiLvlLbl val="0"/>
      </c:catAx>
      <c:valAx>
        <c:axId val="338234432"/>
        <c:scaling>
          <c:orientation val="minMax"/>
          <c:max val="25"/>
          <c:min val="0"/>
        </c:scaling>
        <c:delete val="1"/>
        <c:axPos val="l"/>
        <c:numFmt formatCode="0" sourceLinked="1"/>
        <c:majorTickMark val="out"/>
        <c:minorTickMark val="none"/>
        <c:tickLblPos val="nextTo"/>
        <c:crossAx val="338232472"/>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868791520677141E-2"/>
          <c:y val="1.5861542948157122E-2"/>
          <c:w val="0.95253111303670757"/>
          <c:h val="0.78523430626685609"/>
        </c:manualLayout>
      </c:layout>
      <c:barChart>
        <c:barDir val="col"/>
        <c:grouping val="clustered"/>
        <c:varyColors val="0"/>
        <c:ser>
          <c:idx val="0"/>
          <c:order val="0"/>
          <c:spPr>
            <a:solidFill>
              <a:srgbClr val="5CA4A9"/>
            </a:solidFill>
          </c:spPr>
          <c:invertIfNegative val="0"/>
          <c:dPt>
            <c:idx val="8"/>
            <c:invertIfNegative val="0"/>
            <c:bubble3D val="0"/>
            <c:extLst>
              <c:ext xmlns:c16="http://schemas.microsoft.com/office/drawing/2014/chart" uri="{C3380CC4-5D6E-409C-BE32-E72D297353CC}">
                <c16:uniqueId val="{00000000-C61D-4279-9C68-ED74B88252CF}"/>
              </c:ext>
            </c:extLst>
          </c:dPt>
          <c:dPt>
            <c:idx val="10"/>
            <c:invertIfNegative val="0"/>
            <c:bubble3D val="0"/>
            <c:spPr>
              <a:solidFill>
                <a:srgbClr val="9BC1BC"/>
              </a:solidFill>
            </c:spPr>
            <c:extLst>
              <c:ext xmlns:c16="http://schemas.microsoft.com/office/drawing/2014/chart" uri="{C3380CC4-5D6E-409C-BE32-E72D297353CC}">
                <c16:uniqueId val="{00000002-C61D-4279-9C68-ED74B88252CF}"/>
              </c:ext>
            </c:extLst>
          </c:dPt>
          <c:dPt>
            <c:idx val="11"/>
            <c:invertIfNegative val="0"/>
            <c:bubble3D val="0"/>
            <c:spPr>
              <a:solidFill>
                <a:sysClr val="window" lastClr="FFFFFF">
                  <a:lumMod val="75000"/>
                </a:sysClr>
              </a:solidFill>
            </c:spPr>
            <c:extLst>
              <c:ext xmlns:c16="http://schemas.microsoft.com/office/drawing/2014/chart" uri="{C3380CC4-5D6E-409C-BE32-E72D297353CC}">
                <c16:uniqueId val="{00000004-C61D-4279-9C68-ED74B88252CF}"/>
              </c:ext>
            </c:extLst>
          </c:dPt>
          <c:dLbls>
            <c:spPr>
              <a:noFill/>
              <a:ln>
                <a:noFill/>
              </a:ln>
              <a:effectLst/>
            </c:spPr>
            <c:txPr>
              <a:bodyPr wrap="square" lIns="38100" tIns="19050" rIns="38100" bIns="19050" anchor="ctr">
                <a:spAutoFit/>
              </a:bodyPr>
              <a:lstStyle/>
              <a:p>
                <a:pPr>
                  <a:defRPr sz="10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Dati!$G$99:$G$110</c:f>
              <c:strCache>
                <c:ptCount val="12"/>
                <c:pt idx="0">
                  <c:v>14 reizes</c:v>
                </c:pt>
                <c:pt idx="1">
                  <c:v>15</c:v>
                </c:pt>
                <c:pt idx="2">
                  <c:v>20</c:v>
                </c:pt>
                <c:pt idx="3">
                  <c:v>30</c:v>
                </c:pt>
                <c:pt idx="4">
                  <c:v>40</c:v>
                </c:pt>
                <c:pt idx="5">
                  <c:v>45</c:v>
                </c:pt>
                <c:pt idx="6">
                  <c:v>50</c:v>
                </c:pt>
                <c:pt idx="7">
                  <c:v>59</c:v>
                </c:pt>
                <c:pt idx="8">
                  <c:v>70</c:v>
                </c:pt>
                <c:pt idx="9">
                  <c:v>100 reizes</c:v>
                </c:pt>
                <c:pt idx="10">
                  <c:v>Nav veikta dopinga kontrole visā sportiskās karjeras laikā</c:v>
                </c:pt>
                <c:pt idx="11">
                  <c:v>Nevēlos atbildēt</c:v>
                </c:pt>
              </c:strCache>
            </c:strRef>
          </c:cat>
          <c:val>
            <c:numRef>
              <c:f>Dati!$H$99:$H$110</c:f>
              <c:numCache>
                <c:formatCode>0</c:formatCode>
                <c:ptCount val="12"/>
                <c:pt idx="0">
                  <c:v>0.70422535211267601</c:v>
                </c:pt>
                <c:pt idx="1">
                  <c:v>4.929577464788732</c:v>
                </c:pt>
                <c:pt idx="2">
                  <c:v>7.746478873239437</c:v>
                </c:pt>
                <c:pt idx="3">
                  <c:v>1.408450704225352</c:v>
                </c:pt>
                <c:pt idx="4">
                  <c:v>3.5211267605633805</c:v>
                </c:pt>
                <c:pt idx="5">
                  <c:v>0.70422535211267601</c:v>
                </c:pt>
                <c:pt idx="6">
                  <c:v>1.408450704225352</c:v>
                </c:pt>
                <c:pt idx="7">
                  <c:v>0.70422535211267601</c:v>
                </c:pt>
                <c:pt idx="8">
                  <c:v>0.70422535211267601</c:v>
                </c:pt>
                <c:pt idx="9">
                  <c:v>0.70422535211267601</c:v>
                </c:pt>
                <c:pt idx="10">
                  <c:v>13.380281690140846</c:v>
                </c:pt>
                <c:pt idx="11">
                  <c:v>4.929577464788732</c:v>
                </c:pt>
              </c:numCache>
            </c:numRef>
          </c:val>
          <c:extLst>
            <c:ext xmlns:c16="http://schemas.microsoft.com/office/drawing/2014/chart" uri="{C3380CC4-5D6E-409C-BE32-E72D297353CC}">
              <c16:uniqueId val="{00000001-A717-4AC7-A71A-DE8B60E0B34F}"/>
            </c:ext>
          </c:extLst>
        </c:ser>
        <c:dLbls>
          <c:dLblPos val="outEnd"/>
          <c:showLegendKey val="0"/>
          <c:showVal val="1"/>
          <c:showCatName val="0"/>
          <c:showSerName val="0"/>
          <c:showPercent val="0"/>
          <c:showBubbleSize val="0"/>
        </c:dLbls>
        <c:gapWidth val="30"/>
        <c:axId val="338234824"/>
        <c:axId val="338229336"/>
      </c:barChart>
      <c:catAx>
        <c:axId val="3382348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lv-LV"/>
          </a:p>
        </c:txPr>
        <c:crossAx val="338229336"/>
        <c:crosses val="autoZero"/>
        <c:auto val="1"/>
        <c:lblAlgn val="ctr"/>
        <c:lblOffset val="100"/>
        <c:noMultiLvlLbl val="0"/>
      </c:catAx>
      <c:valAx>
        <c:axId val="338229336"/>
        <c:scaling>
          <c:orientation val="minMax"/>
          <c:max val="25"/>
          <c:min val="0"/>
        </c:scaling>
        <c:delete val="1"/>
        <c:axPos val="l"/>
        <c:numFmt formatCode="0" sourceLinked="1"/>
        <c:majorTickMark val="out"/>
        <c:minorTickMark val="none"/>
        <c:tickLblPos val="nextTo"/>
        <c:crossAx val="338234824"/>
        <c:crosses val="autoZero"/>
        <c:crossBetween val="between"/>
        <c:majorUnit val="20"/>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0.47619</cdr:x>
      <cdr:y>0</cdr:y>
    </cdr:from>
    <cdr:to>
      <cdr:x>0.70996</cdr:x>
      <cdr:y>0.14392</cdr:y>
    </cdr:to>
    <cdr:sp macro="" textlink="">
      <cdr:nvSpPr>
        <cdr:cNvPr id="2" name="TextBox 1"/>
        <cdr:cNvSpPr txBox="1"/>
      </cdr:nvSpPr>
      <cdr:spPr>
        <a:xfrm xmlns:a="http://schemas.openxmlformats.org/drawingml/2006/main">
          <a:off x="3960440" y="0"/>
          <a:ext cx="1944216" cy="637278"/>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Latvijas Antidopinga birojam</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0.71861</cdr:x>
      <cdr:y>0</cdr:y>
    </cdr:from>
    <cdr:to>
      <cdr:x>0.89537</cdr:x>
      <cdr:y>0.14443</cdr:y>
    </cdr:to>
    <cdr:sp macro="" textlink="">
      <cdr:nvSpPr>
        <cdr:cNvPr id="3" name="TextBox 1"/>
        <cdr:cNvSpPr txBox="1"/>
      </cdr:nvSpPr>
      <cdr:spPr>
        <a:xfrm xmlns:a="http://schemas.openxmlformats.org/drawingml/2006/main">
          <a:off x="5976664" y="0"/>
          <a:ext cx="1470100" cy="639536"/>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Manis pārstāvētā sporta veida starptautiskajai federācijai</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0.90549</cdr:x>
      <cdr:y>0.00025</cdr:y>
    </cdr:from>
    <cdr:to>
      <cdr:x>0.99811</cdr:x>
      <cdr:y>0.14417</cdr:y>
    </cdr:to>
    <cdr:sp macro="" textlink="">
      <cdr:nvSpPr>
        <cdr:cNvPr id="4" name="TextBox 1"/>
        <cdr:cNvSpPr txBox="1"/>
      </cdr:nvSpPr>
      <cdr:spPr>
        <a:xfrm xmlns:a="http://schemas.openxmlformats.org/drawingml/2006/main">
          <a:off x="7530865" y="1124"/>
          <a:ext cx="770313" cy="637278"/>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Citai</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0.65987</cdr:x>
      <cdr:y>0</cdr:y>
    </cdr:from>
    <cdr:to>
      <cdr:x>0.74312</cdr:x>
      <cdr:y>0.1816</cdr:y>
    </cdr:to>
    <cdr:sp macro="" textlink="">
      <cdr:nvSpPr>
        <cdr:cNvPr id="5" name="TextBox 1"/>
        <cdr:cNvSpPr txBox="1"/>
      </cdr:nvSpPr>
      <cdr:spPr>
        <a:xfrm xmlns:a="http://schemas.openxmlformats.org/drawingml/2006/main">
          <a:off x="5179235" y="0"/>
          <a:ext cx="653413" cy="804125"/>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Noteikti</a:t>
          </a:r>
          <a:r>
            <a:rPr lang="lv-LV" b="1" baseline="0" dirty="0">
              <a:solidFill>
                <a:sysClr val="windowText" lastClr="000000"/>
              </a:solidFill>
              <a:latin typeface="Arial Narrow" panose="020B0606020202030204" pitchFamily="34" charset="0"/>
              <a:cs typeface="Arial" panose="020B0604020202020204" pitchFamily="34" charset="0"/>
            </a:rPr>
            <a:t> 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0.74312</cdr:x>
      <cdr:y>0</cdr:y>
    </cdr:from>
    <cdr:to>
      <cdr:x>0.89701</cdr:x>
      <cdr:y>0.1816</cdr:y>
    </cdr:to>
    <cdr:sp macro="" textlink="">
      <cdr:nvSpPr>
        <cdr:cNvPr id="6" name="TextBox 1"/>
        <cdr:cNvSpPr txBox="1"/>
      </cdr:nvSpPr>
      <cdr:spPr>
        <a:xfrm xmlns:a="http://schemas.openxmlformats.org/drawingml/2006/main">
          <a:off x="5832648" y="0"/>
          <a:ext cx="1207869" cy="804125"/>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a:t>
          </a:r>
          <a:r>
            <a:rPr lang="lv-LV" sz="1000" b="1" baseline="0" dirty="0">
              <a:solidFill>
                <a:sysClr val="windowText" lastClr="000000"/>
              </a:solidFill>
              <a:latin typeface="Arial Narrow" panose="020B0606020202030204" pitchFamily="34" charset="0"/>
              <a:cs typeface="Arial" panose="020B0604020202020204" pitchFamily="34" charset="0"/>
            </a:rPr>
            <a:t> piedalījies/-usies nacionālā līmeņa sacensībās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0.41654</cdr:x>
      <cdr:y>0</cdr:y>
    </cdr:from>
    <cdr:to>
      <cdr:x>0.50459</cdr:x>
      <cdr:y>0.1816</cdr:y>
    </cdr:to>
    <cdr:sp macro="" textlink="">
      <cdr:nvSpPr>
        <cdr:cNvPr id="7" name="TextBox 1"/>
        <cdr:cNvSpPr txBox="1"/>
      </cdr:nvSpPr>
      <cdr:spPr>
        <a:xfrm xmlns:a="http://schemas.openxmlformats.org/drawingml/2006/main">
          <a:off x="3269370" y="0"/>
          <a:ext cx="691070" cy="804125"/>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chemeClr val="bg1"/>
              </a:solidFill>
              <a:latin typeface="Arial Narrow" panose="020B0606020202030204" pitchFamily="34" charset="0"/>
              <a:cs typeface="Arial" panose="020B0604020202020204" pitchFamily="34" charset="0"/>
            </a:rPr>
            <a:t>Noteikti nē</a:t>
          </a:r>
          <a:endParaRPr lang="en-US"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cdr:x>
      <cdr:y>0</cdr:y>
    </cdr:from>
    <cdr:to>
      <cdr:x>0.58348</cdr:x>
      <cdr:y>0.1816</cdr:y>
    </cdr:to>
    <cdr:sp macro="" textlink="">
      <cdr:nvSpPr>
        <cdr:cNvPr id="8" name="TextBox 1"/>
        <cdr:cNvSpPr txBox="1"/>
      </cdr:nvSpPr>
      <cdr:spPr>
        <a:xfrm xmlns:a="http://schemas.openxmlformats.org/drawingml/2006/main">
          <a:off x="3924436" y="-1457247"/>
          <a:ext cx="655200" cy="804125"/>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nē</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0.57798</cdr:x>
      <cdr:y>0</cdr:y>
    </cdr:from>
    <cdr:to>
      <cdr:x>0.66146</cdr:x>
      <cdr:y>0.1816</cdr:y>
    </cdr:to>
    <cdr:sp macro="" textlink="">
      <cdr:nvSpPr>
        <cdr:cNvPr id="9" name="TextBox 1"/>
        <cdr:cNvSpPr txBox="1"/>
      </cdr:nvSpPr>
      <cdr:spPr>
        <a:xfrm xmlns:a="http://schemas.openxmlformats.org/drawingml/2006/main">
          <a:off x="4536504" y="-1457247"/>
          <a:ext cx="655200" cy="804125"/>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0.89701</cdr:x>
      <cdr:y>0</cdr:y>
    </cdr:from>
    <cdr:to>
      <cdr:x>0.98047</cdr:x>
      <cdr:y>0.1816</cdr:y>
    </cdr:to>
    <cdr:sp macro="" textlink="">
      <cdr:nvSpPr>
        <cdr:cNvPr id="10" name="TextBox 1"/>
        <cdr:cNvSpPr txBox="1"/>
      </cdr:nvSpPr>
      <cdr:spPr>
        <a:xfrm xmlns:a="http://schemas.openxmlformats.org/drawingml/2006/main">
          <a:off x="6264696" y="0"/>
          <a:ext cx="582885" cy="80412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Grūti pateikt</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0.63007</cdr:x>
      <cdr:y>0</cdr:y>
    </cdr:from>
    <cdr:to>
      <cdr:x>0.74008</cdr:x>
      <cdr:y>0.16469</cdr:y>
    </cdr:to>
    <cdr:sp macro="" textlink="">
      <cdr:nvSpPr>
        <cdr:cNvPr id="5" name="TextBox 1"/>
        <cdr:cNvSpPr txBox="1"/>
      </cdr:nvSpPr>
      <cdr:spPr>
        <a:xfrm xmlns:a="http://schemas.openxmlformats.org/drawingml/2006/main">
          <a:off x="4536504" y="-1475795"/>
          <a:ext cx="792088" cy="777271"/>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Noteikti</a:t>
          </a:r>
          <a:r>
            <a:rPr lang="lv-LV" sz="1000" b="1" baseline="0" dirty="0">
              <a:solidFill>
                <a:sysClr val="windowText" lastClr="000000"/>
              </a:solidFill>
              <a:latin typeface="Arial Narrow" panose="020B0606020202030204" pitchFamily="34" charset="0"/>
              <a:cs typeface="Arial" panose="020B0604020202020204" pitchFamily="34" charset="0"/>
            </a:rPr>
            <a:t>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0.74008</cdr:x>
      <cdr:y>0</cdr:y>
    </cdr:from>
    <cdr:to>
      <cdr:x>0.9101</cdr:x>
      <cdr:y>0.16469</cdr:y>
    </cdr:to>
    <cdr:sp macro="" textlink="">
      <cdr:nvSpPr>
        <cdr:cNvPr id="6" name="TextBox 1"/>
        <cdr:cNvSpPr txBox="1"/>
      </cdr:nvSpPr>
      <cdr:spPr>
        <a:xfrm xmlns:a="http://schemas.openxmlformats.org/drawingml/2006/main">
          <a:off x="5328592" y="0"/>
          <a:ext cx="1224136" cy="777271"/>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a:t>
          </a:r>
          <a:r>
            <a:rPr lang="lv-LV" sz="1000" b="1" baseline="0" dirty="0">
              <a:solidFill>
                <a:sysClr val="windowText" lastClr="000000"/>
              </a:solidFill>
              <a:latin typeface="Arial Narrow" panose="020B0606020202030204" pitchFamily="34" charset="0"/>
              <a:cs typeface="Arial" panose="020B0604020202020204" pitchFamily="34" charset="0"/>
            </a:rPr>
            <a:t> piedalījies/-usies nacionālā līmeņa sacensībās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0.30736</cdr:x>
      <cdr:y>0</cdr:y>
    </cdr:from>
    <cdr:to>
      <cdr:x>0.41736</cdr:x>
      <cdr:y>0.16469</cdr:y>
    </cdr:to>
    <cdr:sp macro="" textlink="">
      <cdr:nvSpPr>
        <cdr:cNvPr id="7" name="TextBox 1"/>
        <cdr:cNvSpPr txBox="1"/>
      </cdr:nvSpPr>
      <cdr:spPr>
        <a:xfrm xmlns:a="http://schemas.openxmlformats.org/drawingml/2006/main">
          <a:off x="2212989" y="-1502538"/>
          <a:ext cx="792000" cy="777271"/>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Noteikti nē</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0.41683</cdr:x>
      <cdr:y>0</cdr:y>
    </cdr:from>
    <cdr:to>
      <cdr:x>0.52283</cdr:x>
      <cdr:y>0.16469</cdr:y>
    </cdr:to>
    <cdr:sp macro="" textlink="">
      <cdr:nvSpPr>
        <cdr:cNvPr id="8" name="TextBox 1"/>
        <cdr:cNvSpPr txBox="1"/>
      </cdr:nvSpPr>
      <cdr:spPr>
        <a:xfrm xmlns:a="http://schemas.openxmlformats.org/drawingml/2006/main">
          <a:off x="3001188" y="-1502538"/>
          <a:ext cx="763200" cy="777271"/>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nē</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0.52006</cdr:x>
      <cdr:y>0</cdr:y>
    </cdr:from>
    <cdr:to>
      <cdr:x>0.63007</cdr:x>
      <cdr:y>0.16469</cdr:y>
    </cdr:to>
    <cdr:sp macro="" textlink="">
      <cdr:nvSpPr>
        <cdr:cNvPr id="9" name="TextBox 1"/>
        <cdr:cNvSpPr txBox="1"/>
      </cdr:nvSpPr>
      <cdr:spPr>
        <a:xfrm xmlns:a="http://schemas.openxmlformats.org/drawingml/2006/main">
          <a:off x="3744416" y="0"/>
          <a:ext cx="792088" cy="777271"/>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0.9101</cdr:x>
      <cdr:y>0</cdr:y>
    </cdr:from>
    <cdr:to>
      <cdr:x>0.99865</cdr:x>
      <cdr:y>0.16469</cdr:y>
    </cdr:to>
    <cdr:sp macro="" textlink="">
      <cdr:nvSpPr>
        <cdr:cNvPr id="10" name="TextBox 1"/>
        <cdr:cNvSpPr txBox="1"/>
      </cdr:nvSpPr>
      <cdr:spPr>
        <a:xfrm xmlns:a="http://schemas.openxmlformats.org/drawingml/2006/main">
          <a:off x="6552729" y="0"/>
          <a:ext cx="637526" cy="77727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Grūti pateikt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0.63007</cdr:x>
      <cdr:y>0</cdr:y>
    </cdr:from>
    <cdr:to>
      <cdr:x>0.74008</cdr:x>
      <cdr:y>0.16469</cdr:y>
    </cdr:to>
    <cdr:sp macro="" textlink="">
      <cdr:nvSpPr>
        <cdr:cNvPr id="5" name="TextBox 1"/>
        <cdr:cNvSpPr txBox="1"/>
      </cdr:nvSpPr>
      <cdr:spPr>
        <a:xfrm xmlns:a="http://schemas.openxmlformats.org/drawingml/2006/main">
          <a:off x="4536504" y="-1475795"/>
          <a:ext cx="792088" cy="777271"/>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Noteikti</a:t>
          </a:r>
          <a:r>
            <a:rPr lang="lv-LV" sz="1000" b="1" baseline="0" dirty="0">
              <a:solidFill>
                <a:sysClr val="windowText" lastClr="000000"/>
              </a:solidFill>
              <a:latin typeface="Arial Narrow" panose="020B0606020202030204" pitchFamily="34" charset="0"/>
              <a:cs typeface="Arial" panose="020B0604020202020204" pitchFamily="34" charset="0"/>
            </a:rPr>
            <a:t>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0.74008</cdr:x>
      <cdr:y>0</cdr:y>
    </cdr:from>
    <cdr:to>
      <cdr:x>0.9101</cdr:x>
      <cdr:y>0.16469</cdr:y>
    </cdr:to>
    <cdr:sp macro="" textlink="">
      <cdr:nvSpPr>
        <cdr:cNvPr id="6" name="TextBox 1"/>
        <cdr:cNvSpPr txBox="1"/>
      </cdr:nvSpPr>
      <cdr:spPr>
        <a:xfrm xmlns:a="http://schemas.openxmlformats.org/drawingml/2006/main">
          <a:off x="5328592" y="0"/>
          <a:ext cx="1224136" cy="777271"/>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a:t>
          </a:r>
          <a:r>
            <a:rPr lang="lv-LV" sz="1000" b="1" baseline="0" dirty="0">
              <a:solidFill>
                <a:sysClr val="windowText" lastClr="000000"/>
              </a:solidFill>
              <a:latin typeface="Arial Narrow" panose="020B0606020202030204" pitchFamily="34" charset="0"/>
              <a:cs typeface="Arial" panose="020B0604020202020204" pitchFamily="34" charset="0"/>
            </a:rPr>
            <a:t> piedalījies/-usies nacionālā līmeņa sacensībās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0.30371</cdr:x>
      <cdr:y>0</cdr:y>
    </cdr:from>
    <cdr:to>
      <cdr:x>0.41736</cdr:x>
      <cdr:y>0.16469</cdr:y>
    </cdr:to>
    <cdr:sp macro="" textlink="">
      <cdr:nvSpPr>
        <cdr:cNvPr id="7" name="TextBox 1"/>
        <cdr:cNvSpPr txBox="1"/>
      </cdr:nvSpPr>
      <cdr:spPr>
        <a:xfrm xmlns:a="http://schemas.openxmlformats.org/drawingml/2006/main">
          <a:off x="2186711" y="0"/>
          <a:ext cx="818277" cy="777271"/>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Noteikti nē</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0.41454</cdr:x>
      <cdr:y>0</cdr:y>
    </cdr:from>
    <cdr:to>
      <cdr:x>0.52054</cdr:x>
      <cdr:y>0.16469</cdr:y>
    </cdr:to>
    <cdr:sp macro="" textlink="">
      <cdr:nvSpPr>
        <cdr:cNvPr id="8" name="TextBox 1"/>
        <cdr:cNvSpPr txBox="1"/>
      </cdr:nvSpPr>
      <cdr:spPr>
        <a:xfrm xmlns:a="http://schemas.openxmlformats.org/drawingml/2006/main">
          <a:off x="2984691" y="0"/>
          <a:ext cx="763200" cy="777271"/>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nē</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0.52006</cdr:x>
      <cdr:y>0</cdr:y>
    </cdr:from>
    <cdr:to>
      <cdr:x>0.63007</cdr:x>
      <cdr:y>0.16469</cdr:y>
    </cdr:to>
    <cdr:sp macro="" textlink="">
      <cdr:nvSpPr>
        <cdr:cNvPr id="9" name="TextBox 1"/>
        <cdr:cNvSpPr txBox="1"/>
      </cdr:nvSpPr>
      <cdr:spPr>
        <a:xfrm xmlns:a="http://schemas.openxmlformats.org/drawingml/2006/main">
          <a:off x="3744416" y="0"/>
          <a:ext cx="792088" cy="777271"/>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0.9101</cdr:x>
      <cdr:y>0</cdr:y>
    </cdr:from>
    <cdr:to>
      <cdr:x>0.99865</cdr:x>
      <cdr:y>0.16469</cdr:y>
    </cdr:to>
    <cdr:sp macro="" textlink="">
      <cdr:nvSpPr>
        <cdr:cNvPr id="10" name="TextBox 1"/>
        <cdr:cNvSpPr txBox="1"/>
      </cdr:nvSpPr>
      <cdr:spPr>
        <a:xfrm xmlns:a="http://schemas.openxmlformats.org/drawingml/2006/main">
          <a:off x="6552729" y="0"/>
          <a:ext cx="637526" cy="77727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Grūti pateikt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0.62385</cdr:x>
      <cdr:y>0</cdr:y>
    </cdr:from>
    <cdr:to>
      <cdr:x>0.7156</cdr:x>
      <cdr:y>0.1813</cdr:y>
    </cdr:to>
    <cdr:sp macro="" textlink="">
      <cdr:nvSpPr>
        <cdr:cNvPr id="5" name="TextBox 1"/>
        <cdr:cNvSpPr txBox="1"/>
      </cdr:nvSpPr>
      <cdr:spPr>
        <a:xfrm xmlns:a="http://schemas.openxmlformats.org/drawingml/2006/main">
          <a:off x="4896544" y="0"/>
          <a:ext cx="720080" cy="802795"/>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Noteikti</a:t>
          </a:r>
          <a:r>
            <a:rPr lang="lv-LV" b="1" baseline="0" dirty="0">
              <a:solidFill>
                <a:sysClr val="windowText" lastClr="000000"/>
              </a:solidFill>
              <a:latin typeface="Arial Narrow" panose="020B0606020202030204" pitchFamily="34" charset="0"/>
              <a:cs typeface="Arial" panose="020B0604020202020204" pitchFamily="34" charset="0"/>
            </a:rPr>
            <a:t> 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0.71142</cdr:x>
      <cdr:y>0</cdr:y>
    </cdr:from>
    <cdr:to>
      <cdr:x>0.87639</cdr:x>
      <cdr:y>0.1813</cdr:y>
    </cdr:to>
    <cdr:sp macro="" textlink="">
      <cdr:nvSpPr>
        <cdr:cNvPr id="6" name="TextBox 1"/>
        <cdr:cNvSpPr txBox="1"/>
      </cdr:nvSpPr>
      <cdr:spPr>
        <a:xfrm xmlns:a="http://schemas.openxmlformats.org/drawingml/2006/main">
          <a:off x="4968552" y="0"/>
          <a:ext cx="1152128" cy="802800"/>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a:t>
          </a:r>
          <a:r>
            <a:rPr lang="lv-LV" sz="1000" b="1" baseline="0" dirty="0">
              <a:solidFill>
                <a:sysClr val="windowText" lastClr="000000"/>
              </a:solidFill>
              <a:latin typeface="Arial Narrow" panose="020B0606020202030204" pitchFamily="34" charset="0"/>
              <a:cs typeface="Arial" panose="020B0604020202020204" pitchFamily="34" charset="0"/>
            </a:rPr>
            <a:t> piedalījies/-usies starptautiska līmeņa sacensībās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0.37615</cdr:x>
      <cdr:y>0</cdr:y>
    </cdr:from>
    <cdr:to>
      <cdr:x>0.45962</cdr:x>
      <cdr:y>0.1813</cdr:y>
    </cdr:to>
    <cdr:sp macro="" textlink="">
      <cdr:nvSpPr>
        <cdr:cNvPr id="7" name="TextBox 1"/>
        <cdr:cNvSpPr txBox="1"/>
      </cdr:nvSpPr>
      <cdr:spPr>
        <a:xfrm xmlns:a="http://schemas.openxmlformats.org/drawingml/2006/main">
          <a:off x="2952328" y="-1514402"/>
          <a:ext cx="655200" cy="802796"/>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chemeClr val="bg1"/>
              </a:solidFill>
              <a:latin typeface="Arial Narrow" panose="020B0606020202030204" pitchFamily="34" charset="0"/>
              <a:cs typeface="Arial" panose="020B0604020202020204" pitchFamily="34" charset="0"/>
            </a:rPr>
            <a:t>Noteikti nē</a:t>
          </a:r>
          <a:endParaRPr lang="en-US"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0.45826</cdr:x>
      <cdr:y>0</cdr:y>
    </cdr:from>
    <cdr:to>
      <cdr:x>0.54174</cdr:x>
      <cdr:y>0.1813</cdr:y>
    </cdr:to>
    <cdr:sp macro="" textlink="">
      <cdr:nvSpPr>
        <cdr:cNvPr id="8" name="TextBox 1"/>
        <cdr:cNvSpPr txBox="1"/>
      </cdr:nvSpPr>
      <cdr:spPr>
        <a:xfrm xmlns:a="http://schemas.openxmlformats.org/drawingml/2006/main">
          <a:off x="3596836" y="-1514402"/>
          <a:ext cx="655200" cy="802795"/>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nē</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0.54128</cdr:x>
      <cdr:y>0</cdr:y>
    </cdr:from>
    <cdr:to>
      <cdr:x>0.62476</cdr:x>
      <cdr:y>0.1813</cdr:y>
    </cdr:to>
    <cdr:sp macro="" textlink="">
      <cdr:nvSpPr>
        <cdr:cNvPr id="9" name="TextBox 1"/>
        <cdr:cNvSpPr txBox="1"/>
      </cdr:nvSpPr>
      <cdr:spPr>
        <a:xfrm xmlns:a="http://schemas.openxmlformats.org/drawingml/2006/main">
          <a:off x="4248472" y="-1514402"/>
          <a:ext cx="655200" cy="802795"/>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0.87639</cdr:x>
      <cdr:y>0</cdr:y>
    </cdr:from>
    <cdr:to>
      <cdr:x>0.95985</cdr:x>
      <cdr:y>0.1813</cdr:y>
    </cdr:to>
    <cdr:sp macro="" textlink="">
      <cdr:nvSpPr>
        <cdr:cNvPr id="10" name="TextBox 1"/>
        <cdr:cNvSpPr txBox="1"/>
      </cdr:nvSpPr>
      <cdr:spPr>
        <a:xfrm xmlns:a="http://schemas.openxmlformats.org/drawingml/2006/main">
          <a:off x="6120680" y="0"/>
          <a:ext cx="582885" cy="8028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Grūti pateikt</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0.62023</cdr:x>
      <cdr:y>0</cdr:y>
    </cdr:from>
    <cdr:to>
      <cdr:x>0.73023</cdr:x>
      <cdr:y>0.16469</cdr:y>
    </cdr:to>
    <cdr:sp macro="" textlink="">
      <cdr:nvSpPr>
        <cdr:cNvPr id="5" name="TextBox 1"/>
        <cdr:cNvSpPr txBox="1"/>
      </cdr:nvSpPr>
      <cdr:spPr>
        <a:xfrm xmlns:a="http://schemas.openxmlformats.org/drawingml/2006/main">
          <a:off x="4465684" y="-1460265"/>
          <a:ext cx="792000" cy="777271"/>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Noteikti</a:t>
          </a:r>
          <a:r>
            <a:rPr lang="lv-LV" sz="1000" b="1" baseline="0" dirty="0">
              <a:solidFill>
                <a:sysClr val="windowText" lastClr="000000"/>
              </a:solidFill>
              <a:latin typeface="Arial Narrow" panose="020B0606020202030204" pitchFamily="34" charset="0"/>
              <a:cs typeface="Arial" panose="020B0604020202020204" pitchFamily="34" charset="0"/>
            </a:rPr>
            <a:t>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0.73025</cdr:x>
      <cdr:y>0</cdr:y>
    </cdr:from>
    <cdr:to>
      <cdr:x>0.90025</cdr:x>
      <cdr:y>0.16469</cdr:y>
    </cdr:to>
    <cdr:sp macro="" textlink="">
      <cdr:nvSpPr>
        <cdr:cNvPr id="6" name="TextBox 1"/>
        <cdr:cNvSpPr txBox="1"/>
      </cdr:nvSpPr>
      <cdr:spPr>
        <a:xfrm xmlns:a="http://schemas.openxmlformats.org/drawingml/2006/main">
          <a:off x="5257772" y="0"/>
          <a:ext cx="1224000" cy="777271"/>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 piedalījies/-usies starptautiska līmeņa sacensībās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0.29595</cdr:x>
      <cdr:y>0</cdr:y>
    </cdr:from>
    <cdr:to>
      <cdr:x>0.40595</cdr:x>
      <cdr:y>0.16469</cdr:y>
    </cdr:to>
    <cdr:sp macro="" textlink="">
      <cdr:nvSpPr>
        <cdr:cNvPr id="7" name="TextBox 1"/>
        <cdr:cNvSpPr txBox="1"/>
      </cdr:nvSpPr>
      <cdr:spPr>
        <a:xfrm xmlns:a="http://schemas.openxmlformats.org/drawingml/2006/main">
          <a:off x="2130870" y="-1460265"/>
          <a:ext cx="792000" cy="777271"/>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Noteikti nē</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0.40335</cdr:x>
      <cdr:y>0</cdr:y>
    </cdr:from>
    <cdr:to>
      <cdr:x>0.51335</cdr:x>
      <cdr:y>0.16469</cdr:y>
    </cdr:to>
    <cdr:sp macro="" textlink="">
      <cdr:nvSpPr>
        <cdr:cNvPr id="8" name="TextBox 1"/>
        <cdr:cNvSpPr txBox="1"/>
      </cdr:nvSpPr>
      <cdr:spPr>
        <a:xfrm xmlns:a="http://schemas.openxmlformats.org/drawingml/2006/main">
          <a:off x="2904120" y="-1460265"/>
          <a:ext cx="792000" cy="777271"/>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nē</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0.51022</cdr:x>
      <cdr:y>0</cdr:y>
    </cdr:from>
    <cdr:to>
      <cdr:x>0.62022</cdr:x>
      <cdr:y>0.16469</cdr:y>
    </cdr:to>
    <cdr:sp macro="" textlink="">
      <cdr:nvSpPr>
        <cdr:cNvPr id="9" name="TextBox 1"/>
        <cdr:cNvSpPr txBox="1"/>
      </cdr:nvSpPr>
      <cdr:spPr>
        <a:xfrm xmlns:a="http://schemas.openxmlformats.org/drawingml/2006/main">
          <a:off x="3673596" y="-1460265"/>
          <a:ext cx="792000" cy="777271"/>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0.90027</cdr:x>
      <cdr:y>0</cdr:y>
    </cdr:from>
    <cdr:to>
      <cdr:x>0.98877</cdr:x>
      <cdr:y>0.16469</cdr:y>
    </cdr:to>
    <cdr:sp macro="" textlink="">
      <cdr:nvSpPr>
        <cdr:cNvPr id="10" name="TextBox 1"/>
        <cdr:cNvSpPr txBox="1"/>
      </cdr:nvSpPr>
      <cdr:spPr>
        <a:xfrm xmlns:a="http://schemas.openxmlformats.org/drawingml/2006/main">
          <a:off x="6481908" y="-1460265"/>
          <a:ext cx="637200" cy="77727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Grūti pateikt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0.63007</cdr:x>
      <cdr:y>0</cdr:y>
    </cdr:from>
    <cdr:to>
      <cdr:x>0.74008</cdr:x>
      <cdr:y>0.16469</cdr:y>
    </cdr:to>
    <cdr:sp macro="" textlink="">
      <cdr:nvSpPr>
        <cdr:cNvPr id="5" name="TextBox 1"/>
        <cdr:cNvSpPr txBox="1"/>
      </cdr:nvSpPr>
      <cdr:spPr>
        <a:xfrm xmlns:a="http://schemas.openxmlformats.org/drawingml/2006/main">
          <a:off x="4536504" y="-1475795"/>
          <a:ext cx="792088" cy="777271"/>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Noteikti</a:t>
          </a:r>
          <a:r>
            <a:rPr lang="lv-LV" sz="1000" b="1" baseline="0" dirty="0">
              <a:solidFill>
                <a:sysClr val="windowText" lastClr="000000"/>
              </a:solidFill>
              <a:latin typeface="Arial Narrow" panose="020B0606020202030204" pitchFamily="34" charset="0"/>
              <a:cs typeface="Arial" panose="020B0604020202020204" pitchFamily="34" charset="0"/>
            </a:rPr>
            <a:t>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0.74008</cdr:x>
      <cdr:y>0</cdr:y>
    </cdr:from>
    <cdr:to>
      <cdr:x>0.9101</cdr:x>
      <cdr:y>0.16469</cdr:y>
    </cdr:to>
    <cdr:sp macro="" textlink="">
      <cdr:nvSpPr>
        <cdr:cNvPr id="6" name="TextBox 1"/>
        <cdr:cNvSpPr txBox="1"/>
      </cdr:nvSpPr>
      <cdr:spPr>
        <a:xfrm xmlns:a="http://schemas.openxmlformats.org/drawingml/2006/main">
          <a:off x="5328592" y="0"/>
          <a:ext cx="1224136" cy="777271"/>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Pēdējo 12 mēn. laikā neesmu piedalījies/-usies starptautiska līmeņa sacensībās</a:t>
          </a:r>
        </a:p>
      </cdr:txBody>
    </cdr:sp>
  </cdr:relSizeAnchor>
  <cdr:relSizeAnchor xmlns:cdr="http://schemas.openxmlformats.org/drawingml/2006/chartDrawing">
    <cdr:from>
      <cdr:x>0.30371</cdr:x>
      <cdr:y>0</cdr:y>
    </cdr:from>
    <cdr:to>
      <cdr:x>0.42005</cdr:x>
      <cdr:y>0.16469</cdr:y>
    </cdr:to>
    <cdr:sp macro="" textlink="">
      <cdr:nvSpPr>
        <cdr:cNvPr id="7" name="TextBox 1"/>
        <cdr:cNvSpPr txBox="1"/>
      </cdr:nvSpPr>
      <cdr:spPr>
        <a:xfrm xmlns:a="http://schemas.openxmlformats.org/drawingml/2006/main">
          <a:off x="2186712" y="0"/>
          <a:ext cx="837624" cy="777271"/>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Noteikti nē</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0.41454</cdr:x>
      <cdr:y>0</cdr:y>
    </cdr:from>
    <cdr:to>
      <cdr:x>0.52054</cdr:x>
      <cdr:y>0.16469</cdr:y>
    </cdr:to>
    <cdr:sp macro="" textlink="">
      <cdr:nvSpPr>
        <cdr:cNvPr id="8" name="TextBox 1"/>
        <cdr:cNvSpPr txBox="1"/>
      </cdr:nvSpPr>
      <cdr:spPr>
        <a:xfrm xmlns:a="http://schemas.openxmlformats.org/drawingml/2006/main">
          <a:off x="2984691" y="0"/>
          <a:ext cx="763200" cy="777271"/>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nē</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0.52006</cdr:x>
      <cdr:y>0</cdr:y>
    </cdr:from>
    <cdr:to>
      <cdr:x>0.63007</cdr:x>
      <cdr:y>0.16469</cdr:y>
    </cdr:to>
    <cdr:sp macro="" textlink="">
      <cdr:nvSpPr>
        <cdr:cNvPr id="9" name="TextBox 1"/>
        <cdr:cNvSpPr txBox="1"/>
      </cdr:nvSpPr>
      <cdr:spPr>
        <a:xfrm xmlns:a="http://schemas.openxmlformats.org/drawingml/2006/main">
          <a:off x="3744416" y="0"/>
          <a:ext cx="792088" cy="777271"/>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0.9101</cdr:x>
      <cdr:y>0</cdr:y>
    </cdr:from>
    <cdr:to>
      <cdr:x>0.99865</cdr:x>
      <cdr:y>0.16469</cdr:y>
    </cdr:to>
    <cdr:sp macro="" textlink="">
      <cdr:nvSpPr>
        <cdr:cNvPr id="10" name="TextBox 1"/>
        <cdr:cNvSpPr txBox="1"/>
      </cdr:nvSpPr>
      <cdr:spPr>
        <a:xfrm xmlns:a="http://schemas.openxmlformats.org/drawingml/2006/main">
          <a:off x="6552729" y="0"/>
          <a:ext cx="637526" cy="77727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Grūti pateikt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0.45709</cdr:x>
      <cdr:y>0</cdr:y>
    </cdr:from>
    <cdr:to>
      <cdr:x>0.58677</cdr:x>
      <cdr:y>0.17592</cdr:y>
    </cdr:to>
    <cdr:sp macro="" textlink="">
      <cdr:nvSpPr>
        <cdr:cNvPr id="2" name="TextBox 1"/>
        <cdr:cNvSpPr txBox="1"/>
      </cdr:nvSpPr>
      <cdr:spPr>
        <a:xfrm xmlns:a="http://schemas.openxmlformats.org/drawingml/2006/main">
          <a:off x="3818012" y="0"/>
          <a:ext cx="1083274" cy="778974"/>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Vērstos pie sava sporta ārsta</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0.57778</cdr:x>
      <cdr:y>0</cdr:y>
    </cdr:from>
    <cdr:to>
      <cdr:x>0.72721</cdr:x>
      <cdr:y>0.17592</cdr:y>
    </cdr:to>
    <cdr:sp macro="" textlink="">
      <cdr:nvSpPr>
        <cdr:cNvPr id="3" name="TextBox 1"/>
        <cdr:cNvSpPr txBox="1"/>
      </cdr:nvSpPr>
      <cdr:spPr>
        <a:xfrm xmlns:a="http://schemas.openxmlformats.org/drawingml/2006/main">
          <a:off x="4826124" y="0"/>
          <a:ext cx="1248250" cy="778974"/>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Vērstos Nacionālā Antidopinga organizācijā (Latvijas Antidopinga birojā)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0.72433</cdr:x>
      <cdr:y>0</cdr:y>
    </cdr:from>
    <cdr:to>
      <cdr:x>0.86455</cdr:x>
      <cdr:y>0.17592</cdr:y>
    </cdr:to>
    <cdr:sp macro="" textlink="">
      <cdr:nvSpPr>
        <cdr:cNvPr id="4" name="TextBox 1"/>
        <cdr:cNvSpPr txBox="1"/>
      </cdr:nvSpPr>
      <cdr:spPr>
        <a:xfrm xmlns:a="http://schemas.openxmlformats.org/drawingml/2006/main">
          <a:off x="6050260" y="0"/>
          <a:ext cx="1171264" cy="778974"/>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Meklētu Pasaules Antidopinga aģentūras (WADA) resursos </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0.86226</cdr:x>
      <cdr:y>0</cdr:y>
    </cdr:from>
    <cdr:to>
      <cdr:x>1</cdr:x>
      <cdr:y>0.17592</cdr:y>
    </cdr:to>
    <cdr:sp macro="" textlink="">
      <cdr:nvSpPr>
        <cdr:cNvPr id="5" name="TextBox 1"/>
        <cdr:cNvSpPr txBox="1"/>
      </cdr:nvSpPr>
      <cdr:spPr>
        <a:xfrm xmlns:a="http://schemas.openxmlformats.org/drawingml/2006/main">
          <a:off x="7202388" y="0"/>
          <a:ext cx="1150540" cy="778974"/>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Vērstos Latvijas Olimpiskajā vienībā/ Olimpiska komitejā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0.45671</cdr:x>
      <cdr:y>0</cdr:y>
    </cdr:from>
    <cdr:to>
      <cdr:x>0.65584</cdr:x>
      <cdr:y>0.17592</cdr:y>
    </cdr:to>
    <cdr:sp macro="" textlink="">
      <cdr:nvSpPr>
        <cdr:cNvPr id="2" name="TextBox 1"/>
        <cdr:cNvSpPr txBox="1"/>
      </cdr:nvSpPr>
      <cdr:spPr>
        <a:xfrm xmlns:a="http://schemas.openxmlformats.org/drawingml/2006/main">
          <a:off x="3782008" y="-1476558"/>
          <a:ext cx="1648969" cy="778974"/>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Meklētu internetā </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0.65548</cdr:x>
      <cdr:y>0</cdr:y>
    </cdr:from>
    <cdr:to>
      <cdr:x>0.82693</cdr:x>
      <cdr:y>0.17592</cdr:y>
    </cdr:to>
    <cdr:sp macro="" textlink="">
      <cdr:nvSpPr>
        <cdr:cNvPr id="3" name="TextBox 1"/>
        <cdr:cNvSpPr txBox="1"/>
      </cdr:nvSpPr>
      <cdr:spPr>
        <a:xfrm xmlns:a="http://schemas.openxmlformats.org/drawingml/2006/main">
          <a:off x="5569574" y="0"/>
          <a:ext cx="1456804" cy="778974"/>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Vērstos pie sporta federācijas ārsta)</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0.82497</cdr:x>
      <cdr:y>0</cdr:y>
    </cdr:from>
    <cdr:to>
      <cdr:x>0.98482</cdr:x>
      <cdr:y>0.17592</cdr:y>
    </cdr:to>
    <cdr:sp macro="" textlink="">
      <cdr:nvSpPr>
        <cdr:cNvPr id="4" name="TextBox 1"/>
        <cdr:cNvSpPr txBox="1"/>
      </cdr:nvSpPr>
      <cdr:spPr>
        <a:xfrm xmlns:a="http://schemas.openxmlformats.org/drawingml/2006/main">
          <a:off x="7009734" y="0"/>
          <a:ext cx="1358226" cy="778974"/>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Vērstos pie sava personīgā vai kluba trenera</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0.70874</cdr:x>
      <cdr:y>0</cdr:y>
    </cdr:from>
    <cdr:to>
      <cdr:x>0.82215</cdr:x>
      <cdr:y>0.14634</cdr:y>
    </cdr:to>
    <cdr:sp macro="" textlink="">
      <cdr:nvSpPr>
        <cdr:cNvPr id="5" name="TextBox 1"/>
        <cdr:cNvSpPr txBox="1"/>
      </cdr:nvSpPr>
      <cdr:spPr>
        <a:xfrm xmlns:a="http://schemas.openxmlformats.org/drawingml/2006/main">
          <a:off x="5256584" y="0"/>
          <a:ext cx="841142" cy="647994"/>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baseline="0" dirty="0">
              <a:solidFill>
                <a:sysClr val="windowText" lastClr="000000"/>
              </a:solidFill>
              <a:latin typeface="Arial Narrow" panose="020B0606020202030204" pitchFamily="34" charset="0"/>
              <a:cs typeface="Arial" panose="020B0604020202020204" pitchFamily="34" charset="0"/>
            </a:rPr>
            <a:t>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0.45631</cdr:x>
      <cdr:y>0</cdr:y>
    </cdr:from>
    <cdr:to>
      <cdr:x>0.51457</cdr:x>
      <cdr:y>0.14634</cdr:y>
    </cdr:to>
    <cdr:sp macro="" textlink="">
      <cdr:nvSpPr>
        <cdr:cNvPr id="7" name="TextBox 1"/>
        <cdr:cNvSpPr txBox="1"/>
      </cdr:nvSpPr>
      <cdr:spPr>
        <a:xfrm xmlns:a="http://schemas.openxmlformats.org/drawingml/2006/main">
          <a:off x="3384376" y="0"/>
          <a:ext cx="432064" cy="647994"/>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chemeClr val="bg1"/>
              </a:solidFill>
              <a:latin typeface="Arial Narrow" panose="020B0606020202030204" pitchFamily="34" charset="0"/>
              <a:cs typeface="Arial" panose="020B0604020202020204" pitchFamily="34" charset="0"/>
            </a:rPr>
            <a:t>Nē</a:t>
          </a:r>
          <a:endParaRPr lang="en-US"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0.51456</cdr:x>
      <cdr:y>0</cdr:y>
    </cdr:from>
    <cdr:to>
      <cdr:x>0.60194</cdr:x>
      <cdr:y>0.14634</cdr:y>
    </cdr:to>
    <cdr:sp macro="" textlink="">
      <cdr:nvSpPr>
        <cdr:cNvPr id="8" name="TextBox 1"/>
        <cdr:cNvSpPr txBox="1"/>
      </cdr:nvSpPr>
      <cdr:spPr>
        <a:xfrm xmlns:a="http://schemas.openxmlformats.org/drawingml/2006/main">
          <a:off x="3816424" y="0"/>
          <a:ext cx="648076" cy="647994"/>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nē</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0.60195</cdr:x>
      <cdr:y>0</cdr:y>
    </cdr:from>
    <cdr:to>
      <cdr:x>0.71536</cdr:x>
      <cdr:y>0.14634</cdr:y>
    </cdr:to>
    <cdr:sp macro="" textlink="">
      <cdr:nvSpPr>
        <cdr:cNvPr id="9" name="TextBox 1"/>
        <cdr:cNvSpPr txBox="1"/>
      </cdr:nvSpPr>
      <cdr:spPr>
        <a:xfrm xmlns:a="http://schemas.openxmlformats.org/drawingml/2006/main">
          <a:off x="4464541" y="0"/>
          <a:ext cx="841142" cy="647994"/>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Drīzāk jā</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0.87379</cdr:x>
      <cdr:y>0</cdr:y>
    </cdr:from>
    <cdr:to>
      <cdr:x>0.97004</cdr:x>
      <cdr:y>0.14636</cdr:y>
    </cdr:to>
    <cdr:sp macro="" textlink="">
      <cdr:nvSpPr>
        <cdr:cNvPr id="10" name="TextBox 1"/>
        <cdr:cNvSpPr txBox="1"/>
      </cdr:nvSpPr>
      <cdr:spPr>
        <a:xfrm xmlns:a="http://schemas.openxmlformats.org/drawingml/2006/main">
          <a:off x="6480720" y="-1556792"/>
          <a:ext cx="713869" cy="64808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a:solidFill>
                <a:sysClr val="windowText" lastClr="000000"/>
              </a:solidFill>
              <a:latin typeface="Arial Narrow" panose="020B0606020202030204" pitchFamily="34" charset="0"/>
              <a:cs typeface="Arial" panose="020B0604020202020204" pitchFamily="34" charset="0"/>
            </a:rPr>
            <a:t>Grūti pateikt</a:t>
          </a:r>
          <a:endParaRPr lang="en-US"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0.46397</cdr:x>
      <cdr:y>0</cdr:y>
    </cdr:from>
    <cdr:to>
      <cdr:x>0.65812</cdr:x>
      <cdr:y>0.1301</cdr:y>
    </cdr:to>
    <cdr:sp macro="" textlink="">
      <cdr:nvSpPr>
        <cdr:cNvPr id="2" name="TextBox 1"/>
        <cdr:cNvSpPr txBox="1"/>
      </cdr:nvSpPr>
      <cdr:spPr>
        <a:xfrm xmlns:a="http://schemas.openxmlformats.org/drawingml/2006/main">
          <a:off x="3908918" y="0"/>
          <a:ext cx="1635698" cy="576083"/>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Tos man izsniedza LOV</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0.67018</cdr:x>
      <cdr:y>0</cdr:y>
    </cdr:from>
    <cdr:to>
      <cdr:x>0.79882</cdr:x>
      <cdr:y>0.1301</cdr:y>
    </cdr:to>
    <cdr:sp macro="" textlink="">
      <cdr:nvSpPr>
        <cdr:cNvPr id="3" name="TextBox 1"/>
        <cdr:cNvSpPr txBox="1"/>
      </cdr:nvSpPr>
      <cdr:spPr>
        <a:xfrm xmlns:a="http://schemas.openxmlformats.org/drawingml/2006/main">
          <a:off x="4680520" y="0"/>
          <a:ext cx="898446" cy="576064"/>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Specializētā veikalā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0.81268</cdr:x>
      <cdr:y>0</cdr:y>
    </cdr:from>
    <cdr:to>
      <cdr:x>0.89625</cdr:x>
      <cdr:y>0.13008</cdr:y>
    </cdr:to>
    <cdr:sp macro="" textlink="">
      <cdr:nvSpPr>
        <cdr:cNvPr id="4" name="TextBox 1"/>
        <cdr:cNvSpPr txBox="1"/>
      </cdr:nvSpPr>
      <cdr:spPr>
        <a:xfrm xmlns:a="http://schemas.openxmlformats.org/drawingml/2006/main">
          <a:off x="5675757" y="0"/>
          <a:ext cx="583653" cy="576000"/>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Aptiekā</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0.90826</cdr:x>
      <cdr:y>0</cdr:y>
    </cdr:from>
    <cdr:to>
      <cdr:x>0.96808</cdr:x>
      <cdr:y>0.13008</cdr:y>
    </cdr:to>
    <cdr:sp macro="" textlink="">
      <cdr:nvSpPr>
        <cdr:cNvPr id="5" name="TextBox 1"/>
        <cdr:cNvSpPr txBox="1"/>
      </cdr:nvSpPr>
      <cdr:spPr>
        <a:xfrm xmlns:a="http://schemas.openxmlformats.org/drawingml/2006/main">
          <a:off x="7652032" y="0"/>
          <a:ext cx="504000" cy="575994"/>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Citur</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0.35798</cdr:x>
      <cdr:y>0</cdr:y>
    </cdr:from>
    <cdr:to>
      <cdr:x>0.49926</cdr:x>
      <cdr:y>0.15263</cdr:y>
    </cdr:to>
    <cdr:sp macro="" textlink="">
      <cdr:nvSpPr>
        <cdr:cNvPr id="2" name="TextBox 1"/>
        <cdr:cNvSpPr txBox="1"/>
      </cdr:nvSpPr>
      <cdr:spPr>
        <a:xfrm xmlns:a="http://schemas.openxmlformats.org/drawingml/2006/main">
          <a:off x="2706615" y="0"/>
          <a:ext cx="1068195" cy="675846"/>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chemeClr val="bg1"/>
              </a:solidFill>
              <a:latin typeface="Arial Narrow" panose="020B0606020202030204" pitchFamily="34" charset="0"/>
              <a:cs typeface="Arial" panose="020B0604020202020204" pitchFamily="34" charset="0"/>
            </a:rPr>
            <a:t>Nemaz nav nepieciešamas</a:t>
          </a:r>
          <a:endParaRPr lang="en-US" sz="105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0.49524</cdr:x>
      <cdr:y>0</cdr:y>
    </cdr:from>
    <cdr:to>
      <cdr:x>0.6335</cdr:x>
      <cdr:y>0.15263</cdr:y>
    </cdr:to>
    <cdr:sp macro="" textlink="">
      <cdr:nvSpPr>
        <cdr:cNvPr id="3" name="TextBox 1"/>
        <cdr:cNvSpPr txBox="1"/>
      </cdr:nvSpPr>
      <cdr:spPr>
        <a:xfrm xmlns:a="http://schemas.openxmlformats.org/drawingml/2006/main">
          <a:off x="3744416" y="0"/>
          <a:ext cx="1045361" cy="675846"/>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ysClr val="windowText" lastClr="000000"/>
              </a:solidFill>
              <a:latin typeface="Arial Narrow" panose="020B0606020202030204" pitchFamily="34" charset="0"/>
              <a:cs typeface="Arial" panose="020B0604020202020204" pitchFamily="34" charset="0"/>
            </a:rPr>
            <a:t>Drīzāk nav nepieciešamas</a:t>
          </a:r>
          <a:endParaRPr lang="en-US" sz="105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0.62857</cdr:x>
      <cdr:y>0</cdr:y>
    </cdr:from>
    <cdr:to>
      <cdr:x>0.76533</cdr:x>
      <cdr:y>0.15263</cdr:y>
    </cdr:to>
    <cdr:sp macro="" textlink="">
      <cdr:nvSpPr>
        <cdr:cNvPr id="4" name="TextBox 1"/>
        <cdr:cNvSpPr txBox="1"/>
      </cdr:nvSpPr>
      <cdr:spPr>
        <a:xfrm xmlns:a="http://schemas.openxmlformats.org/drawingml/2006/main">
          <a:off x="4752528" y="0"/>
          <a:ext cx="1034020" cy="675846"/>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ysClr val="windowText" lastClr="000000"/>
              </a:solidFill>
              <a:latin typeface="Arial Narrow" panose="020B0606020202030204" pitchFamily="34" charset="0"/>
              <a:cs typeface="Arial" panose="020B0604020202020204" pitchFamily="34" charset="0"/>
            </a:rPr>
            <a:t>Drīzāk</a:t>
          </a:r>
          <a:r>
            <a:rPr lang="lv-LV" sz="1050" b="1" baseline="0" dirty="0">
              <a:solidFill>
                <a:sysClr val="windowText" lastClr="000000"/>
              </a:solidFill>
              <a:latin typeface="Arial Narrow" panose="020B0606020202030204" pitchFamily="34" charset="0"/>
              <a:cs typeface="Arial" panose="020B0604020202020204" pitchFamily="34" charset="0"/>
            </a:rPr>
            <a:t> ir </a:t>
          </a:r>
          <a:r>
            <a:rPr lang="lv-LV" sz="1050" b="1" dirty="0">
              <a:solidFill>
                <a:sysClr val="windowText" lastClr="000000"/>
              </a:solidFill>
              <a:latin typeface="Arial Narrow" panose="020B0606020202030204" pitchFamily="34" charset="0"/>
              <a:cs typeface="Arial" panose="020B0604020202020204" pitchFamily="34" charset="0"/>
            </a:rPr>
            <a:t>nepieciešamas</a:t>
          </a:r>
          <a:endParaRPr lang="en-US" sz="105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0.75602</cdr:x>
      <cdr:y>0</cdr:y>
    </cdr:from>
    <cdr:to>
      <cdr:x>0.89126</cdr:x>
      <cdr:y>0.15263</cdr:y>
    </cdr:to>
    <cdr:sp macro="" textlink="">
      <cdr:nvSpPr>
        <cdr:cNvPr id="5" name="TextBox 1"/>
        <cdr:cNvSpPr txBox="1"/>
      </cdr:nvSpPr>
      <cdr:spPr>
        <a:xfrm xmlns:a="http://schemas.openxmlformats.org/drawingml/2006/main">
          <a:off x="5716157" y="0"/>
          <a:ext cx="1022528" cy="675846"/>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ysClr val="windowText" lastClr="000000"/>
              </a:solidFill>
              <a:latin typeface="Arial Narrow" panose="020B0606020202030204" pitchFamily="34" charset="0"/>
              <a:cs typeface="Arial" panose="020B0604020202020204" pitchFamily="34" charset="0"/>
            </a:rPr>
            <a:t>Ir ļoti nepieciešamas</a:t>
          </a:r>
          <a:endParaRPr lang="en-US" sz="105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0.88571</cdr:x>
      <cdr:y>0</cdr:y>
    </cdr:from>
    <cdr:to>
      <cdr:x>1</cdr:x>
      <cdr:y>0.15263</cdr:y>
    </cdr:to>
    <cdr:sp macro="" textlink="">
      <cdr:nvSpPr>
        <cdr:cNvPr id="6" name="TextBox 1"/>
        <cdr:cNvSpPr txBox="1"/>
      </cdr:nvSpPr>
      <cdr:spPr>
        <a:xfrm xmlns:a="http://schemas.openxmlformats.org/drawingml/2006/main">
          <a:off x="6696744" y="0"/>
          <a:ext cx="864096" cy="675846"/>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ysClr val="windowText" lastClr="000000"/>
              </a:solidFill>
              <a:latin typeface="Arial Narrow" panose="020B0606020202030204" pitchFamily="34" charset="0"/>
              <a:cs typeface="Arial" panose="020B0604020202020204" pitchFamily="34" charset="0"/>
            </a:rPr>
            <a:t>Grūti pateikt</a:t>
          </a:r>
          <a:endParaRPr lang="en-US" sz="105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0.46491</cdr:x>
      <cdr:y>0.00042</cdr:y>
    </cdr:from>
    <cdr:to>
      <cdr:x>0.64912</cdr:x>
      <cdr:y>0.17689</cdr:y>
    </cdr:to>
    <cdr:sp macro="" textlink="">
      <cdr:nvSpPr>
        <cdr:cNvPr id="2" name="TextBox 1"/>
        <cdr:cNvSpPr txBox="1"/>
      </cdr:nvSpPr>
      <cdr:spPr>
        <a:xfrm xmlns:a="http://schemas.openxmlformats.org/drawingml/2006/main">
          <a:off x="3816405" y="1860"/>
          <a:ext cx="1512187" cy="781409"/>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Web-lapa bija pieejama, taču man neizdevās tajā ieiet/ ielogoties </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0.65789</cdr:x>
      <cdr:y>0</cdr:y>
    </cdr:from>
    <cdr:to>
      <cdr:x>0.83333</cdr:x>
      <cdr:y>0.17647</cdr:y>
    </cdr:to>
    <cdr:sp macro="" textlink="">
      <cdr:nvSpPr>
        <cdr:cNvPr id="3" name="TextBox 1"/>
        <cdr:cNvSpPr txBox="1"/>
      </cdr:nvSpPr>
      <cdr:spPr>
        <a:xfrm xmlns:a="http://schemas.openxmlformats.org/drawingml/2006/main">
          <a:off x="5400561" y="0"/>
          <a:ext cx="1440199" cy="781409"/>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Man bija pieejams interneta pieslēgums, taču Web-lapa nebija pieejama (piem., ADAMS)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0.84658</cdr:x>
      <cdr:y>0</cdr:y>
    </cdr:from>
    <cdr:to>
      <cdr:x>0.99898</cdr:x>
      <cdr:y>0.17647</cdr:y>
    </cdr:to>
    <cdr:sp macro="" textlink="">
      <cdr:nvSpPr>
        <cdr:cNvPr id="4" name="TextBox 1"/>
        <cdr:cNvSpPr txBox="1"/>
      </cdr:nvSpPr>
      <cdr:spPr>
        <a:xfrm xmlns:a="http://schemas.openxmlformats.org/drawingml/2006/main">
          <a:off x="6949501" y="0"/>
          <a:ext cx="1251038" cy="781409"/>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Man nebija pieejams interneta pieslēgums</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0.45299</cdr:x>
      <cdr:y>0</cdr:y>
    </cdr:from>
    <cdr:to>
      <cdr:x>0.63248</cdr:x>
      <cdr:y>0.17647</cdr:y>
    </cdr:to>
    <cdr:sp macro="" textlink="">
      <cdr:nvSpPr>
        <cdr:cNvPr id="2" name="TextBox 1"/>
        <cdr:cNvSpPr txBox="1"/>
      </cdr:nvSpPr>
      <cdr:spPr>
        <a:xfrm xmlns:a="http://schemas.openxmlformats.org/drawingml/2006/main">
          <a:off x="3816424" y="0"/>
          <a:ext cx="1512168" cy="781409"/>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Bija tehniskas problēmas ar atrašanās vietas formas aizpildīšanu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0.64103</cdr:x>
      <cdr:y>0</cdr:y>
    </cdr:from>
    <cdr:to>
      <cdr:x>0.82575</cdr:x>
      <cdr:y>0.17647</cdr:y>
    </cdr:to>
    <cdr:sp macro="" textlink="">
      <cdr:nvSpPr>
        <cdr:cNvPr id="3" name="TextBox 1"/>
        <cdr:cNvSpPr txBox="1"/>
      </cdr:nvSpPr>
      <cdr:spPr>
        <a:xfrm xmlns:a="http://schemas.openxmlformats.org/drawingml/2006/main">
          <a:off x="5400600" y="0"/>
          <a:ext cx="1556266" cy="781409"/>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Man nebija visa nepieciešamā informācija, lai pareizi un laicīgi aizpildītu atrašanās vietas formu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0.83761</cdr:x>
      <cdr:y>0</cdr:y>
    </cdr:from>
    <cdr:to>
      <cdr:x>1</cdr:x>
      <cdr:y>0.17647</cdr:y>
    </cdr:to>
    <cdr:sp macro="" textlink="">
      <cdr:nvSpPr>
        <cdr:cNvPr id="4" name="TextBox 1"/>
        <cdr:cNvSpPr txBox="1"/>
      </cdr:nvSpPr>
      <cdr:spPr>
        <a:xfrm xmlns:a="http://schemas.openxmlformats.org/drawingml/2006/main">
          <a:off x="7056784" y="0"/>
          <a:ext cx="1368152" cy="781409"/>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Atrašanās vietas formas aizpildīšana aizņēma pārāk daudz laika</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0.37719</cdr:x>
      <cdr:y>0</cdr:y>
    </cdr:from>
    <cdr:to>
      <cdr:x>0.52428</cdr:x>
      <cdr:y>0.17647</cdr:y>
    </cdr:to>
    <cdr:sp macro="" textlink="">
      <cdr:nvSpPr>
        <cdr:cNvPr id="2" name="TextBox 1"/>
        <cdr:cNvSpPr txBox="1"/>
      </cdr:nvSpPr>
      <cdr:spPr>
        <a:xfrm xmlns:a="http://schemas.openxmlformats.org/drawingml/2006/main">
          <a:off x="3096344" y="-1362667"/>
          <a:ext cx="1207422" cy="781409"/>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Jā, ar Latvijas Antidopinga biroju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0.51754</cdr:x>
      <cdr:y>0</cdr:y>
    </cdr:from>
    <cdr:to>
      <cdr:x>0.66446</cdr:x>
      <cdr:y>0.17647</cdr:y>
    </cdr:to>
    <cdr:sp macro="" textlink="">
      <cdr:nvSpPr>
        <cdr:cNvPr id="3" name="TextBox 1"/>
        <cdr:cNvSpPr txBox="1"/>
      </cdr:nvSpPr>
      <cdr:spPr>
        <a:xfrm xmlns:a="http://schemas.openxmlformats.org/drawingml/2006/main">
          <a:off x="4248472" y="-1362667"/>
          <a:ext cx="1206000" cy="781409"/>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Jā, ar Olimpisko komiteju/ vai Paralimpisko komiteju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0.65789</cdr:x>
      <cdr:y>0</cdr:y>
    </cdr:from>
    <cdr:to>
      <cdr:x>0.80481</cdr:x>
      <cdr:y>0.17647</cdr:y>
    </cdr:to>
    <cdr:sp macro="" textlink="">
      <cdr:nvSpPr>
        <cdr:cNvPr id="4" name="TextBox 1"/>
        <cdr:cNvSpPr txBox="1"/>
      </cdr:nvSpPr>
      <cdr:spPr>
        <a:xfrm xmlns:a="http://schemas.openxmlformats.org/drawingml/2006/main">
          <a:off x="5400600" y="0"/>
          <a:ext cx="1206000" cy="781409"/>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Jā, ar manis pārstāvētā sporta veida starptautisko federāciju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0.79825</cdr:x>
      <cdr:y>0</cdr:y>
    </cdr:from>
    <cdr:to>
      <cdr:x>0.95393</cdr:x>
      <cdr:y>0.17647</cdr:y>
    </cdr:to>
    <cdr:sp macro="" textlink="">
      <cdr:nvSpPr>
        <cdr:cNvPr id="5" name="TextBox 1"/>
        <cdr:cNvSpPr txBox="1"/>
      </cdr:nvSpPr>
      <cdr:spPr>
        <a:xfrm xmlns:a="http://schemas.openxmlformats.org/drawingml/2006/main">
          <a:off x="6552728" y="0"/>
          <a:ext cx="1278008" cy="781409"/>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Nē</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0.63007</cdr:x>
      <cdr:y>0</cdr:y>
    </cdr:from>
    <cdr:to>
      <cdr:x>0.73007</cdr:x>
      <cdr:y>0.16469</cdr:y>
    </cdr:to>
    <cdr:sp macro="" textlink="">
      <cdr:nvSpPr>
        <cdr:cNvPr id="5" name="TextBox 1"/>
        <cdr:cNvSpPr txBox="1"/>
      </cdr:nvSpPr>
      <cdr:spPr>
        <a:xfrm xmlns:a="http://schemas.openxmlformats.org/drawingml/2006/main">
          <a:off x="4536504" y="-1412776"/>
          <a:ext cx="720008" cy="777271"/>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Pilnībā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0.73008</cdr:x>
      <cdr:y>0</cdr:y>
    </cdr:from>
    <cdr:to>
      <cdr:x>0.88409</cdr:x>
      <cdr:y>0.16469</cdr:y>
    </cdr:to>
    <cdr:sp macro="" textlink="">
      <cdr:nvSpPr>
        <cdr:cNvPr id="6" name="TextBox 1"/>
        <cdr:cNvSpPr txBox="1"/>
      </cdr:nvSpPr>
      <cdr:spPr>
        <a:xfrm xmlns:a="http://schemas.openxmlformats.org/drawingml/2006/main">
          <a:off x="5256584" y="-1412776"/>
          <a:ext cx="1108872" cy="777271"/>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 piekrītu, ne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0.33004</cdr:x>
      <cdr:y>0</cdr:y>
    </cdr:from>
    <cdr:to>
      <cdr:x>0.43057</cdr:x>
      <cdr:y>0.16469</cdr:y>
    </cdr:to>
    <cdr:sp macro="" textlink="">
      <cdr:nvSpPr>
        <cdr:cNvPr id="7" name="TextBox 1"/>
        <cdr:cNvSpPr txBox="1"/>
      </cdr:nvSpPr>
      <cdr:spPr>
        <a:xfrm xmlns:a="http://schemas.openxmlformats.org/drawingml/2006/main">
          <a:off x="2376264" y="0"/>
          <a:ext cx="723864" cy="777271"/>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Pilnībā nepiekrītu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0.42592</cdr:x>
      <cdr:y>0</cdr:y>
    </cdr:from>
    <cdr:to>
      <cdr:x>0.53028</cdr:x>
      <cdr:y>0.16469</cdr:y>
    </cdr:to>
    <cdr:sp macro="" textlink="">
      <cdr:nvSpPr>
        <cdr:cNvPr id="8" name="TextBox 1"/>
        <cdr:cNvSpPr txBox="1"/>
      </cdr:nvSpPr>
      <cdr:spPr>
        <a:xfrm xmlns:a="http://schemas.openxmlformats.org/drawingml/2006/main">
          <a:off x="3066655" y="-1412776"/>
          <a:ext cx="751376" cy="777271"/>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0.53006</cdr:x>
      <cdr:y>0</cdr:y>
    </cdr:from>
    <cdr:to>
      <cdr:x>0.63006</cdr:x>
      <cdr:y>0.16469</cdr:y>
    </cdr:to>
    <cdr:sp macro="" textlink="">
      <cdr:nvSpPr>
        <cdr:cNvPr id="9" name="TextBox 1"/>
        <cdr:cNvSpPr txBox="1"/>
      </cdr:nvSpPr>
      <cdr:spPr>
        <a:xfrm xmlns:a="http://schemas.openxmlformats.org/drawingml/2006/main">
          <a:off x="3816424" y="0"/>
          <a:ext cx="720008" cy="777271"/>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0.8801</cdr:x>
      <cdr:y>0</cdr:y>
    </cdr:from>
    <cdr:to>
      <cdr:x>0.9802</cdr:x>
      <cdr:y>0.16469</cdr:y>
    </cdr:to>
    <cdr:sp macro="" textlink="">
      <cdr:nvSpPr>
        <cdr:cNvPr id="10" name="TextBox 1"/>
        <cdr:cNvSpPr txBox="1"/>
      </cdr:nvSpPr>
      <cdr:spPr>
        <a:xfrm xmlns:a="http://schemas.openxmlformats.org/drawingml/2006/main">
          <a:off x="6336704" y="0"/>
          <a:ext cx="720768" cy="77727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Nezinu/ nevēlos atbildēt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0.62007</cdr:x>
      <cdr:y>0</cdr:y>
    </cdr:from>
    <cdr:to>
      <cdr:x>0.72057</cdr:x>
      <cdr:y>0.16476</cdr:y>
    </cdr:to>
    <cdr:sp macro="" textlink="">
      <cdr:nvSpPr>
        <cdr:cNvPr id="14" name="TextBox 1"/>
        <cdr:cNvSpPr txBox="1"/>
      </cdr:nvSpPr>
      <cdr:spPr>
        <a:xfrm xmlns:a="http://schemas.openxmlformats.org/drawingml/2006/main">
          <a:off x="4464496" y="-1601411"/>
          <a:ext cx="723600" cy="777600"/>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Pilnībā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0.72008</cdr:x>
      <cdr:y>0</cdr:y>
    </cdr:from>
    <cdr:to>
      <cdr:x>0.86045</cdr:x>
      <cdr:y>0.16476</cdr:y>
    </cdr:to>
    <cdr:sp macro="" textlink="">
      <cdr:nvSpPr>
        <cdr:cNvPr id="15" name="TextBox 1"/>
        <cdr:cNvSpPr txBox="1"/>
      </cdr:nvSpPr>
      <cdr:spPr>
        <a:xfrm xmlns:a="http://schemas.openxmlformats.org/drawingml/2006/main">
          <a:off x="5184576" y="-1601411"/>
          <a:ext cx="1010664" cy="777600"/>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 piekrītu, ne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0.31955</cdr:x>
      <cdr:y>0</cdr:y>
    </cdr:from>
    <cdr:to>
      <cdr:x>0.42005</cdr:x>
      <cdr:y>0.16476</cdr:y>
    </cdr:to>
    <cdr:sp macro="" textlink="">
      <cdr:nvSpPr>
        <cdr:cNvPr id="16" name="TextBox 1"/>
        <cdr:cNvSpPr txBox="1"/>
      </cdr:nvSpPr>
      <cdr:spPr>
        <a:xfrm xmlns:a="http://schemas.openxmlformats.org/drawingml/2006/main">
          <a:off x="2300737" y="-1601411"/>
          <a:ext cx="723600" cy="777600"/>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Pilnībā nepiekrītu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0.42005</cdr:x>
      <cdr:y>0</cdr:y>
    </cdr:from>
    <cdr:to>
      <cdr:x>0.52055</cdr:x>
      <cdr:y>0.16476</cdr:y>
    </cdr:to>
    <cdr:sp macro="" textlink="">
      <cdr:nvSpPr>
        <cdr:cNvPr id="17" name="TextBox 1"/>
        <cdr:cNvSpPr txBox="1"/>
      </cdr:nvSpPr>
      <cdr:spPr>
        <a:xfrm xmlns:a="http://schemas.openxmlformats.org/drawingml/2006/main">
          <a:off x="3024337" y="0"/>
          <a:ext cx="723600" cy="777600"/>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0.52006</cdr:x>
      <cdr:y>0</cdr:y>
    </cdr:from>
    <cdr:to>
      <cdr:x>0.62056</cdr:x>
      <cdr:y>0.16476</cdr:y>
    </cdr:to>
    <cdr:sp macro="" textlink="">
      <cdr:nvSpPr>
        <cdr:cNvPr id="18" name="TextBox 1"/>
        <cdr:cNvSpPr txBox="1"/>
      </cdr:nvSpPr>
      <cdr:spPr>
        <a:xfrm xmlns:a="http://schemas.openxmlformats.org/drawingml/2006/main">
          <a:off x="3744416" y="-1601411"/>
          <a:ext cx="723600" cy="777600"/>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0.8601</cdr:x>
      <cdr:y>0</cdr:y>
    </cdr:from>
    <cdr:to>
      <cdr:x>0.9601</cdr:x>
      <cdr:y>0.16476</cdr:y>
    </cdr:to>
    <cdr:sp macro="" textlink="">
      <cdr:nvSpPr>
        <cdr:cNvPr id="19" name="TextBox 1"/>
        <cdr:cNvSpPr txBox="1"/>
      </cdr:nvSpPr>
      <cdr:spPr>
        <a:xfrm xmlns:a="http://schemas.openxmlformats.org/drawingml/2006/main">
          <a:off x="6192688" y="0"/>
          <a:ext cx="720000" cy="7776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Nezinu/ nevēlos atbildēt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0.64024</cdr:x>
      <cdr:y>0</cdr:y>
    </cdr:from>
    <cdr:to>
      <cdr:x>0.72024</cdr:x>
      <cdr:y>0.17129</cdr:y>
    </cdr:to>
    <cdr:sp macro="" textlink="">
      <cdr:nvSpPr>
        <cdr:cNvPr id="14" name="TextBox 1"/>
        <cdr:cNvSpPr txBox="1"/>
      </cdr:nvSpPr>
      <cdr:spPr>
        <a:xfrm xmlns:a="http://schemas.openxmlformats.org/drawingml/2006/main">
          <a:off x="4609701" y="-1598360"/>
          <a:ext cx="576000" cy="808420"/>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Pilnībā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0.72025</cdr:x>
      <cdr:y>0</cdr:y>
    </cdr:from>
    <cdr:to>
      <cdr:x>0.86062</cdr:x>
      <cdr:y>0.17129</cdr:y>
    </cdr:to>
    <cdr:sp macro="" textlink="">
      <cdr:nvSpPr>
        <cdr:cNvPr id="15" name="TextBox 1"/>
        <cdr:cNvSpPr txBox="1"/>
      </cdr:nvSpPr>
      <cdr:spPr>
        <a:xfrm xmlns:a="http://schemas.openxmlformats.org/drawingml/2006/main">
          <a:off x="5185765" y="0"/>
          <a:ext cx="1010664" cy="808420"/>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 piekrītu, ne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0.36021</cdr:x>
      <cdr:y>0</cdr:y>
    </cdr:from>
    <cdr:to>
      <cdr:x>0.46021</cdr:x>
      <cdr:y>0.17129</cdr:y>
    </cdr:to>
    <cdr:sp macro="" textlink="">
      <cdr:nvSpPr>
        <cdr:cNvPr id="16" name="TextBox 1"/>
        <cdr:cNvSpPr txBox="1"/>
      </cdr:nvSpPr>
      <cdr:spPr>
        <a:xfrm xmlns:a="http://schemas.openxmlformats.org/drawingml/2006/main">
          <a:off x="2593477" y="-1598360"/>
          <a:ext cx="720000" cy="808420"/>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Pilnībā nepiekrītu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0.46022</cdr:x>
      <cdr:y>0</cdr:y>
    </cdr:from>
    <cdr:to>
      <cdr:x>0.56023</cdr:x>
      <cdr:y>0.17129</cdr:y>
    </cdr:to>
    <cdr:sp macro="" textlink="">
      <cdr:nvSpPr>
        <cdr:cNvPr id="17" name="TextBox 1"/>
        <cdr:cNvSpPr txBox="1"/>
      </cdr:nvSpPr>
      <cdr:spPr>
        <a:xfrm xmlns:a="http://schemas.openxmlformats.org/drawingml/2006/main">
          <a:off x="3313557" y="-1598360"/>
          <a:ext cx="720080" cy="808420"/>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0.56023</cdr:x>
      <cdr:y>0</cdr:y>
    </cdr:from>
    <cdr:to>
      <cdr:x>0.64023</cdr:x>
      <cdr:y>0.17129</cdr:y>
    </cdr:to>
    <cdr:sp macro="" textlink="">
      <cdr:nvSpPr>
        <cdr:cNvPr id="18" name="TextBox 1"/>
        <cdr:cNvSpPr txBox="1"/>
      </cdr:nvSpPr>
      <cdr:spPr>
        <a:xfrm xmlns:a="http://schemas.openxmlformats.org/drawingml/2006/main">
          <a:off x="4033637" y="-1598360"/>
          <a:ext cx="575984" cy="808420"/>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0.86026</cdr:x>
      <cdr:y>0</cdr:y>
    </cdr:from>
    <cdr:to>
      <cdr:x>0.97582</cdr:x>
      <cdr:y>0.17129</cdr:y>
    </cdr:to>
    <cdr:sp macro="" textlink="">
      <cdr:nvSpPr>
        <cdr:cNvPr id="19" name="TextBox 1"/>
        <cdr:cNvSpPr txBox="1"/>
      </cdr:nvSpPr>
      <cdr:spPr>
        <a:xfrm xmlns:a="http://schemas.openxmlformats.org/drawingml/2006/main">
          <a:off x="6193877" y="0"/>
          <a:ext cx="832029" cy="8084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Nezinu/ nevēlos atbildēt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0.64704</cdr:x>
      <cdr:y>0</cdr:y>
    </cdr:from>
    <cdr:to>
      <cdr:x>0.72704</cdr:x>
      <cdr:y>0.17129</cdr:y>
    </cdr:to>
    <cdr:sp macro="" textlink="">
      <cdr:nvSpPr>
        <cdr:cNvPr id="14" name="TextBox 1"/>
        <cdr:cNvSpPr txBox="1"/>
      </cdr:nvSpPr>
      <cdr:spPr>
        <a:xfrm xmlns:a="http://schemas.openxmlformats.org/drawingml/2006/main">
          <a:off x="4658700" y="0"/>
          <a:ext cx="576000" cy="808420"/>
        </a:xfrm>
        <a:prstGeom xmlns:a="http://schemas.openxmlformats.org/drawingml/2006/main" prst="rect">
          <a:avLst/>
        </a:prstGeom>
        <a:solidFill xmlns:a="http://schemas.openxmlformats.org/drawingml/2006/main">
          <a:srgbClr val="ED6A5A"/>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Pilnībā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0.72705</cdr:x>
      <cdr:y>0.00103</cdr:y>
    </cdr:from>
    <cdr:to>
      <cdr:x>0.86742</cdr:x>
      <cdr:y>0.17232</cdr:y>
    </cdr:to>
    <cdr:sp macro="" textlink="">
      <cdr:nvSpPr>
        <cdr:cNvPr id="15" name="TextBox 1"/>
        <cdr:cNvSpPr txBox="1"/>
      </cdr:nvSpPr>
      <cdr:spPr>
        <a:xfrm xmlns:a="http://schemas.openxmlformats.org/drawingml/2006/main">
          <a:off x="5234764" y="4873"/>
          <a:ext cx="1010664" cy="808420"/>
        </a:xfrm>
        <a:prstGeom xmlns:a="http://schemas.openxmlformats.org/drawingml/2006/main" prst="rect">
          <a:avLst/>
        </a:prstGeom>
        <a:solidFill xmlns:a="http://schemas.openxmlformats.org/drawingml/2006/main">
          <a:srgbClr val="F4F1BB"/>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 piekrītu, ne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0.36701</cdr:x>
      <cdr:y>0</cdr:y>
    </cdr:from>
    <cdr:to>
      <cdr:x>0.46701</cdr:x>
      <cdr:y>0.17129</cdr:y>
    </cdr:to>
    <cdr:sp macro="" textlink="">
      <cdr:nvSpPr>
        <cdr:cNvPr id="16" name="TextBox 1"/>
        <cdr:cNvSpPr txBox="1"/>
      </cdr:nvSpPr>
      <cdr:spPr>
        <a:xfrm xmlns:a="http://schemas.openxmlformats.org/drawingml/2006/main">
          <a:off x="2642476" y="-1619485"/>
          <a:ext cx="720000" cy="808420"/>
        </a:xfrm>
        <a:prstGeom xmlns:a="http://schemas.openxmlformats.org/drawingml/2006/main" prst="rect">
          <a:avLst/>
        </a:prstGeom>
        <a:solidFill xmlns:a="http://schemas.openxmlformats.org/drawingml/2006/main">
          <a:srgbClr val="5CA4A9"/>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latin typeface="Arial Narrow" panose="020B0606020202030204" pitchFamily="34" charset="0"/>
              <a:cs typeface="Arial" panose="020B0604020202020204" pitchFamily="34" charset="0"/>
            </a:rPr>
            <a:t>Pilnībā nepiekrītu</a:t>
          </a:r>
          <a:endParaRPr lang="en-US" sz="1000" b="1" dirty="0">
            <a:solidFill>
              <a:schemeClr val="bg1"/>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0.46702</cdr:x>
      <cdr:y>0</cdr:y>
    </cdr:from>
    <cdr:to>
      <cdr:x>0.56702</cdr:x>
      <cdr:y>0.17162</cdr:y>
    </cdr:to>
    <cdr:sp macro="" textlink="">
      <cdr:nvSpPr>
        <cdr:cNvPr id="17" name="TextBox 1"/>
        <cdr:cNvSpPr txBox="1"/>
      </cdr:nvSpPr>
      <cdr:spPr>
        <a:xfrm xmlns:a="http://schemas.openxmlformats.org/drawingml/2006/main">
          <a:off x="3362556" y="-1619485"/>
          <a:ext cx="720000" cy="810000"/>
        </a:xfrm>
        <a:prstGeom xmlns:a="http://schemas.openxmlformats.org/drawingml/2006/main" prst="rect">
          <a:avLst/>
        </a:prstGeom>
        <a:solidFill xmlns:a="http://schemas.openxmlformats.org/drawingml/2006/main">
          <a:srgbClr val="9BC1BC"/>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nepiekrītu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0.56703</cdr:x>
      <cdr:y>0</cdr:y>
    </cdr:from>
    <cdr:to>
      <cdr:x>0.64703</cdr:x>
      <cdr:y>0.17129</cdr:y>
    </cdr:to>
    <cdr:sp macro="" textlink="">
      <cdr:nvSpPr>
        <cdr:cNvPr id="18" name="TextBox 1"/>
        <cdr:cNvSpPr txBox="1"/>
      </cdr:nvSpPr>
      <cdr:spPr>
        <a:xfrm xmlns:a="http://schemas.openxmlformats.org/drawingml/2006/main">
          <a:off x="4082636" y="-1619485"/>
          <a:ext cx="576000" cy="808420"/>
        </a:xfrm>
        <a:prstGeom xmlns:a="http://schemas.openxmlformats.org/drawingml/2006/main" prst="rect">
          <a:avLst/>
        </a:prstGeom>
        <a:solidFill xmlns:a="http://schemas.openxmlformats.org/drawingml/2006/main">
          <a:srgbClr val="F9BFA5"/>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Drīzāk piekrītu</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dr:relSizeAnchor xmlns:cdr="http://schemas.openxmlformats.org/drawingml/2006/chartDrawing">
    <cdr:from>
      <cdr:x>0.86707</cdr:x>
      <cdr:y>0</cdr:y>
    </cdr:from>
    <cdr:to>
      <cdr:x>0.98257</cdr:x>
      <cdr:y>0.17129</cdr:y>
    </cdr:to>
    <cdr:sp macro="" textlink="">
      <cdr:nvSpPr>
        <cdr:cNvPr id="19" name="TextBox 1"/>
        <cdr:cNvSpPr txBox="1"/>
      </cdr:nvSpPr>
      <cdr:spPr>
        <a:xfrm xmlns:a="http://schemas.openxmlformats.org/drawingml/2006/main">
          <a:off x="6242876" y="0"/>
          <a:ext cx="831600" cy="8084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latin typeface="Arial Narrow" panose="020B0606020202030204" pitchFamily="34" charset="0"/>
              <a:cs typeface="Arial" panose="020B0604020202020204" pitchFamily="34" charset="0"/>
            </a:rPr>
            <a:t>Nezinu/ nevēlos atbildēt</a:t>
          </a:r>
          <a:endParaRPr lang="en-US" sz="1000" b="1" dirty="0">
            <a:solidFill>
              <a:sysClr val="windowText" lastClr="000000"/>
            </a:solidFill>
            <a:latin typeface="Arial Narrow" panose="020B060602020203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7757644-15B2-4C23-AEAC-19E91C221C3E}" type="datetimeFigureOut">
              <a:rPr lang="lv-LV" smtClean="0"/>
              <a:t>18.10.2023</a:t>
            </a:fld>
            <a:endParaRPr lang="lv-LV"/>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C0E87EC-7041-4C51-88AB-BF376C57F469}" type="slidenum">
              <a:rPr lang="lv-LV" smtClean="0"/>
              <a:t>‹#›</a:t>
            </a:fld>
            <a:endParaRPr lang="lv-LV"/>
          </a:p>
        </p:txBody>
      </p:sp>
    </p:spTree>
    <p:extLst>
      <p:ext uri="{BB962C8B-B14F-4D97-AF65-F5344CB8AC3E}">
        <p14:creationId xmlns:p14="http://schemas.microsoft.com/office/powerpoint/2010/main" val="321556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C0E87EC-7041-4C51-88AB-BF376C57F469}" type="slidenum">
              <a:rPr lang="lv-LV" smtClean="0"/>
              <a:t>4</a:t>
            </a:fld>
            <a:endParaRPr lang="lv-LV"/>
          </a:p>
        </p:txBody>
      </p:sp>
    </p:spTree>
    <p:extLst>
      <p:ext uri="{BB962C8B-B14F-4D97-AF65-F5344CB8AC3E}">
        <p14:creationId xmlns:p14="http://schemas.microsoft.com/office/powerpoint/2010/main" val="351368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22</a:t>
            </a:fld>
            <a:endParaRPr lang="lv-LV"/>
          </a:p>
        </p:txBody>
      </p:sp>
    </p:spTree>
    <p:extLst>
      <p:ext uri="{BB962C8B-B14F-4D97-AF65-F5344CB8AC3E}">
        <p14:creationId xmlns:p14="http://schemas.microsoft.com/office/powerpoint/2010/main" val="422648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23</a:t>
            </a:fld>
            <a:endParaRPr lang="lv-LV"/>
          </a:p>
        </p:txBody>
      </p:sp>
    </p:spTree>
    <p:extLst>
      <p:ext uri="{BB962C8B-B14F-4D97-AF65-F5344CB8AC3E}">
        <p14:creationId xmlns:p14="http://schemas.microsoft.com/office/powerpoint/2010/main" val="408635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24</a:t>
            </a:fld>
            <a:endParaRPr lang="lv-LV"/>
          </a:p>
        </p:txBody>
      </p:sp>
    </p:spTree>
    <p:extLst>
      <p:ext uri="{BB962C8B-B14F-4D97-AF65-F5344CB8AC3E}">
        <p14:creationId xmlns:p14="http://schemas.microsoft.com/office/powerpoint/2010/main" val="315450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25</a:t>
            </a:fld>
            <a:endParaRPr lang="lv-LV"/>
          </a:p>
        </p:txBody>
      </p:sp>
    </p:spTree>
    <p:extLst>
      <p:ext uri="{BB962C8B-B14F-4D97-AF65-F5344CB8AC3E}">
        <p14:creationId xmlns:p14="http://schemas.microsoft.com/office/powerpoint/2010/main" val="3302643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27</a:t>
            </a:fld>
            <a:endParaRPr lang="lv-LV"/>
          </a:p>
        </p:txBody>
      </p:sp>
    </p:spTree>
    <p:extLst>
      <p:ext uri="{BB962C8B-B14F-4D97-AF65-F5344CB8AC3E}">
        <p14:creationId xmlns:p14="http://schemas.microsoft.com/office/powerpoint/2010/main" val="251690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28</a:t>
            </a:fld>
            <a:endParaRPr lang="lv-LV"/>
          </a:p>
        </p:txBody>
      </p:sp>
    </p:spTree>
    <p:extLst>
      <p:ext uri="{BB962C8B-B14F-4D97-AF65-F5344CB8AC3E}">
        <p14:creationId xmlns:p14="http://schemas.microsoft.com/office/powerpoint/2010/main" val="85231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29</a:t>
            </a:fld>
            <a:endParaRPr lang="lv-LV"/>
          </a:p>
        </p:txBody>
      </p:sp>
    </p:spTree>
    <p:extLst>
      <p:ext uri="{BB962C8B-B14F-4D97-AF65-F5344CB8AC3E}">
        <p14:creationId xmlns:p14="http://schemas.microsoft.com/office/powerpoint/2010/main" val="3803241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30</a:t>
            </a:fld>
            <a:endParaRPr lang="lv-LV"/>
          </a:p>
        </p:txBody>
      </p:sp>
    </p:spTree>
    <p:extLst>
      <p:ext uri="{BB962C8B-B14F-4D97-AF65-F5344CB8AC3E}">
        <p14:creationId xmlns:p14="http://schemas.microsoft.com/office/powerpoint/2010/main" val="378475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31</a:t>
            </a:fld>
            <a:endParaRPr lang="lv-LV"/>
          </a:p>
        </p:txBody>
      </p:sp>
    </p:spTree>
    <p:extLst>
      <p:ext uri="{BB962C8B-B14F-4D97-AF65-F5344CB8AC3E}">
        <p14:creationId xmlns:p14="http://schemas.microsoft.com/office/powerpoint/2010/main" val="164931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32</a:t>
            </a:fld>
            <a:endParaRPr lang="lv-LV"/>
          </a:p>
        </p:txBody>
      </p:sp>
    </p:spTree>
    <p:extLst>
      <p:ext uri="{BB962C8B-B14F-4D97-AF65-F5344CB8AC3E}">
        <p14:creationId xmlns:p14="http://schemas.microsoft.com/office/powerpoint/2010/main" val="203850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13</a:t>
            </a:fld>
            <a:endParaRPr lang="lv-LV"/>
          </a:p>
        </p:txBody>
      </p:sp>
    </p:spTree>
    <p:extLst>
      <p:ext uri="{BB962C8B-B14F-4D97-AF65-F5344CB8AC3E}">
        <p14:creationId xmlns:p14="http://schemas.microsoft.com/office/powerpoint/2010/main" val="381181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33</a:t>
            </a:fld>
            <a:endParaRPr lang="lv-LV"/>
          </a:p>
        </p:txBody>
      </p:sp>
    </p:spTree>
    <p:extLst>
      <p:ext uri="{BB962C8B-B14F-4D97-AF65-F5344CB8AC3E}">
        <p14:creationId xmlns:p14="http://schemas.microsoft.com/office/powerpoint/2010/main" val="144182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34</a:t>
            </a:fld>
            <a:endParaRPr lang="lv-LV"/>
          </a:p>
        </p:txBody>
      </p:sp>
    </p:spTree>
    <p:extLst>
      <p:ext uri="{BB962C8B-B14F-4D97-AF65-F5344CB8AC3E}">
        <p14:creationId xmlns:p14="http://schemas.microsoft.com/office/powerpoint/2010/main" val="243829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35</a:t>
            </a:fld>
            <a:endParaRPr lang="lv-LV"/>
          </a:p>
        </p:txBody>
      </p:sp>
    </p:spTree>
    <p:extLst>
      <p:ext uri="{BB962C8B-B14F-4D97-AF65-F5344CB8AC3E}">
        <p14:creationId xmlns:p14="http://schemas.microsoft.com/office/powerpoint/2010/main" val="1072175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36</a:t>
            </a:fld>
            <a:endParaRPr lang="lv-LV"/>
          </a:p>
        </p:txBody>
      </p:sp>
    </p:spTree>
    <p:extLst>
      <p:ext uri="{BB962C8B-B14F-4D97-AF65-F5344CB8AC3E}">
        <p14:creationId xmlns:p14="http://schemas.microsoft.com/office/powerpoint/2010/main" val="360264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37</a:t>
            </a:fld>
            <a:endParaRPr lang="lv-LV"/>
          </a:p>
        </p:txBody>
      </p:sp>
    </p:spTree>
    <p:extLst>
      <p:ext uri="{BB962C8B-B14F-4D97-AF65-F5344CB8AC3E}">
        <p14:creationId xmlns:p14="http://schemas.microsoft.com/office/powerpoint/2010/main" val="3721366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38</a:t>
            </a:fld>
            <a:endParaRPr lang="lv-LV"/>
          </a:p>
        </p:txBody>
      </p:sp>
    </p:spTree>
    <p:extLst>
      <p:ext uri="{BB962C8B-B14F-4D97-AF65-F5344CB8AC3E}">
        <p14:creationId xmlns:p14="http://schemas.microsoft.com/office/powerpoint/2010/main" val="2635869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39</a:t>
            </a:fld>
            <a:endParaRPr lang="lv-LV"/>
          </a:p>
        </p:txBody>
      </p:sp>
    </p:spTree>
    <p:extLst>
      <p:ext uri="{BB962C8B-B14F-4D97-AF65-F5344CB8AC3E}">
        <p14:creationId xmlns:p14="http://schemas.microsoft.com/office/powerpoint/2010/main" val="431387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40</a:t>
            </a:fld>
            <a:endParaRPr lang="lv-LV"/>
          </a:p>
        </p:txBody>
      </p:sp>
    </p:spTree>
    <p:extLst>
      <p:ext uri="{BB962C8B-B14F-4D97-AF65-F5344CB8AC3E}">
        <p14:creationId xmlns:p14="http://schemas.microsoft.com/office/powerpoint/2010/main" val="387496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41</a:t>
            </a:fld>
            <a:endParaRPr lang="lv-LV"/>
          </a:p>
        </p:txBody>
      </p:sp>
    </p:spTree>
    <p:extLst>
      <p:ext uri="{BB962C8B-B14F-4D97-AF65-F5344CB8AC3E}">
        <p14:creationId xmlns:p14="http://schemas.microsoft.com/office/powerpoint/2010/main" val="946896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42</a:t>
            </a:fld>
            <a:endParaRPr lang="lv-LV"/>
          </a:p>
        </p:txBody>
      </p:sp>
    </p:spTree>
    <p:extLst>
      <p:ext uri="{BB962C8B-B14F-4D97-AF65-F5344CB8AC3E}">
        <p14:creationId xmlns:p14="http://schemas.microsoft.com/office/powerpoint/2010/main" val="425966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14</a:t>
            </a:fld>
            <a:endParaRPr lang="lv-LV"/>
          </a:p>
        </p:txBody>
      </p:sp>
    </p:spTree>
    <p:extLst>
      <p:ext uri="{BB962C8B-B14F-4D97-AF65-F5344CB8AC3E}">
        <p14:creationId xmlns:p14="http://schemas.microsoft.com/office/powerpoint/2010/main" val="547017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44</a:t>
            </a:fld>
            <a:endParaRPr lang="lv-LV"/>
          </a:p>
        </p:txBody>
      </p:sp>
    </p:spTree>
    <p:extLst>
      <p:ext uri="{BB962C8B-B14F-4D97-AF65-F5344CB8AC3E}">
        <p14:creationId xmlns:p14="http://schemas.microsoft.com/office/powerpoint/2010/main" val="3887520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45</a:t>
            </a:fld>
            <a:endParaRPr lang="lv-LV"/>
          </a:p>
        </p:txBody>
      </p:sp>
    </p:spTree>
    <p:extLst>
      <p:ext uri="{BB962C8B-B14F-4D97-AF65-F5344CB8AC3E}">
        <p14:creationId xmlns:p14="http://schemas.microsoft.com/office/powerpoint/2010/main" val="4178615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46</a:t>
            </a:fld>
            <a:endParaRPr lang="lv-LV"/>
          </a:p>
        </p:txBody>
      </p:sp>
    </p:spTree>
    <p:extLst>
      <p:ext uri="{BB962C8B-B14F-4D97-AF65-F5344CB8AC3E}">
        <p14:creationId xmlns:p14="http://schemas.microsoft.com/office/powerpoint/2010/main" val="3638474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47</a:t>
            </a:fld>
            <a:endParaRPr lang="lv-LV"/>
          </a:p>
        </p:txBody>
      </p:sp>
    </p:spTree>
    <p:extLst>
      <p:ext uri="{BB962C8B-B14F-4D97-AF65-F5344CB8AC3E}">
        <p14:creationId xmlns:p14="http://schemas.microsoft.com/office/powerpoint/2010/main" val="3681071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48</a:t>
            </a:fld>
            <a:endParaRPr lang="lv-LV"/>
          </a:p>
        </p:txBody>
      </p:sp>
    </p:spTree>
    <p:extLst>
      <p:ext uri="{BB962C8B-B14F-4D97-AF65-F5344CB8AC3E}">
        <p14:creationId xmlns:p14="http://schemas.microsoft.com/office/powerpoint/2010/main" val="2011034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49</a:t>
            </a:fld>
            <a:endParaRPr lang="lv-LV"/>
          </a:p>
        </p:txBody>
      </p:sp>
    </p:spTree>
    <p:extLst>
      <p:ext uri="{BB962C8B-B14F-4D97-AF65-F5344CB8AC3E}">
        <p14:creationId xmlns:p14="http://schemas.microsoft.com/office/powerpoint/2010/main" val="1116923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51</a:t>
            </a:fld>
            <a:endParaRPr lang="lv-LV"/>
          </a:p>
        </p:txBody>
      </p:sp>
    </p:spTree>
    <p:extLst>
      <p:ext uri="{BB962C8B-B14F-4D97-AF65-F5344CB8AC3E}">
        <p14:creationId xmlns:p14="http://schemas.microsoft.com/office/powerpoint/2010/main" val="1401776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52</a:t>
            </a:fld>
            <a:endParaRPr lang="lv-LV"/>
          </a:p>
        </p:txBody>
      </p:sp>
    </p:spTree>
    <p:extLst>
      <p:ext uri="{BB962C8B-B14F-4D97-AF65-F5344CB8AC3E}">
        <p14:creationId xmlns:p14="http://schemas.microsoft.com/office/powerpoint/2010/main" val="2111410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53</a:t>
            </a:fld>
            <a:endParaRPr lang="lv-LV"/>
          </a:p>
        </p:txBody>
      </p:sp>
    </p:spTree>
    <p:extLst>
      <p:ext uri="{BB962C8B-B14F-4D97-AF65-F5344CB8AC3E}">
        <p14:creationId xmlns:p14="http://schemas.microsoft.com/office/powerpoint/2010/main" val="4111356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54</a:t>
            </a:fld>
            <a:endParaRPr lang="lv-LV"/>
          </a:p>
        </p:txBody>
      </p:sp>
    </p:spTree>
    <p:extLst>
      <p:ext uri="{BB962C8B-B14F-4D97-AF65-F5344CB8AC3E}">
        <p14:creationId xmlns:p14="http://schemas.microsoft.com/office/powerpoint/2010/main" val="427978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15</a:t>
            </a:fld>
            <a:endParaRPr lang="lv-LV"/>
          </a:p>
        </p:txBody>
      </p:sp>
    </p:spTree>
    <p:extLst>
      <p:ext uri="{BB962C8B-B14F-4D97-AF65-F5344CB8AC3E}">
        <p14:creationId xmlns:p14="http://schemas.microsoft.com/office/powerpoint/2010/main" val="2457697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55</a:t>
            </a:fld>
            <a:endParaRPr lang="lv-LV"/>
          </a:p>
        </p:txBody>
      </p:sp>
    </p:spTree>
    <p:extLst>
      <p:ext uri="{BB962C8B-B14F-4D97-AF65-F5344CB8AC3E}">
        <p14:creationId xmlns:p14="http://schemas.microsoft.com/office/powerpoint/2010/main" val="2536269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56</a:t>
            </a:fld>
            <a:endParaRPr lang="lv-LV"/>
          </a:p>
        </p:txBody>
      </p:sp>
    </p:spTree>
    <p:extLst>
      <p:ext uri="{BB962C8B-B14F-4D97-AF65-F5344CB8AC3E}">
        <p14:creationId xmlns:p14="http://schemas.microsoft.com/office/powerpoint/2010/main" val="3487621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57</a:t>
            </a:fld>
            <a:endParaRPr lang="lv-LV"/>
          </a:p>
        </p:txBody>
      </p:sp>
    </p:spTree>
    <p:extLst>
      <p:ext uri="{BB962C8B-B14F-4D97-AF65-F5344CB8AC3E}">
        <p14:creationId xmlns:p14="http://schemas.microsoft.com/office/powerpoint/2010/main" val="98190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58</a:t>
            </a:fld>
            <a:endParaRPr lang="lv-LV"/>
          </a:p>
        </p:txBody>
      </p:sp>
    </p:spTree>
    <p:extLst>
      <p:ext uri="{BB962C8B-B14F-4D97-AF65-F5344CB8AC3E}">
        <p14:creationId xmlns:p14="http://schemas.microsoft.com/office/powerpoint/2010/main" val="409649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59</a:t>
            </a:fld>
            <a:endParaRPr lang="lv-LV"/>
          </a:p>
        </p:txBody>
      </p:sp>
    </p:spTree>
    <p:extLst>
      <p:ext uri="{BB962C8B-B14F-4D97-AF65-F5344CB8AC3E}">
        <p14:creationId xmlns:p14="http://schemas.microsoft.com/office/powerpoint/2010/main" val="635801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60</a:t>
            </a:fld>
            <a:endParaRPr lang="lv-LV"/>
          </a:p>
        </p:txBody>
      </p:sp>
    </p:spTree>
    <p:extLst>
      <p:ext uri="{BB962C8B-B14F-4D97-AF65-F5344CB8AC3E}">
        <p14:creationId xmlns:p14="http://schemas.microsoft.com/office/powerpoint/2010/main" val="2073852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61</a:t>
            </a:fld>
            <a:endParaRPr lang="lv-LV"/>
          </a:p>
        </p:txBody>
      </p:sp>
    </p:spTree>
    <p:extLst>
      <p:ext uri="{BB962C8B-B14F-4D97-AF65-F5344CB8AC3E}">
        <p14:creationId xmlns:p14="http://schemas.microsoft.com/office/powerpoint/2010/main" val="541378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62</a:t>
            </a:fld>
            <a:endParaRPr lang="lv-LV"/>
          </a:p>
        </p:txBody>
      </p:sp>
    </p:spTree>
    <p:extLst>
      <p:ext uri="{BB962C8B-B14F-4D97-AF65-F5344CB8AC3E}">
        <p14:creationId xmlns:p14="http://schemas.microsoft.com/office/powerpoint/2010/main" val="3632646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63</a:t>
            </a:fld>
            <a:endParaRPr lang="lv-LV"/>
          </a:p>
        </p:txBody>
      </p:sp>
    </p:spTree>
    <p:extLst>
      <p:ext uri="{BB962C8B-B14F-4D97-AF65-F5344CB8AC3E}">
        <p14:creationId xmlns:p14="http://schemas.microsoft.com/office/powerpoint/2010/main" val="3971365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64</a:t>
            </a:fld>
            <a:endParaRPr lang="lv-LV"/>
          </a:p>
        </p:txBody>
      </p:sp>
    </p:spTree>
    <p:extLst>
      <p:ext uri="{BB962C8B-B14F-4D97-AF65-F5344CB8AC3E}">
        <p14:creationId xmlns:p14="http://schemas.microsoft.com/office/powerpoint/2010/main" val="130889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16</a:t>
            </a:fld>
            <a:endParaRPr lang="lv-LV"/>
          </a:p>
        </p:txBody>
      </p:sp>
    </p:spTree>
    <p:extLst>
      <p:ext uri="{BB962C8B-B14F-4D97-AF65-F5344CB8AC3E}">
        <p14:creationId xmlns:p14="http://schemas.microsoft.com/office/powerpoint/2010/main" val="42369096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65</a:t>
            </a:fld>
            <a:endParaRPr lang="lv-LV"/>
          </a:p>
        </p:txBody>
      </p:sp>
    </p:spTree>
    <p:extLst>
      <p:ext uri="{BB962C8B-B14F-4D97-AF65-F5344CB8AC3E}">
        <p14:creationId xmlns:p14="http://schemas.microsoft.com/office/powerpoint/2010/main" val="4088788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66</a:t>
            </a:fld>
            <a:endParaRPr lang="lv-LV"/>
          </a:p>
        </p:txBody>
      </p:sp>
    </p:spTree>
    <p:extLst>
      <p:ext uri="{BB962C8B-B14F-4D97-AF65-F5344CB8AC3E}">
        <p14:creationId xmlns:p14="http://schemas.microsoft.com/office/powerpoint/2010/main" val="3982014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67</a:t>
            </a:fld>
            <a:endParaRPr lang="lv-LV"/>
          </a:p>
        </p:txBody>
      </p:sp>
    </p:spTree>
    <p:extLst>
      <p:ext uri="{BB962C8B-B14F-4D97-AF65-F5344CB8AC3E}">
        <p14:creationId xmlns:p14="http://schemas.microsoft.com/office/powerpoint/2010/main" val="1278517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68</a:t>
            </a:fld>
            <a:endParaRPr lang="lv-LV"/>
          </a:p>
        </p:txBody>
      </p:sp>
    </p:spTree>
    <p:extLst>
      <p:ext uri="{BB962C8B-B14F-4D97-AF65-F5344CB8AC3E}">
        <p14:creationId xmlns:p14="http://schemas.microsoft.com/office/powerpoint/2010/main" val="2941329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70</a:t>
            </a:fld>
            <a:endParaRPr lang="lv-LV"/>
          </a:p>
        </p:txBody>
      </p:sp>
    </p:spTree>
    <p:extLst>
      <p:ext uri="{BB962C8B-B14F-4D97-AF65-F5344CB8AC3E}">
        <p14:creationId xmlns:p14="http://schemas.microsoft.com/office/powerpoint/2010/main" val="35096509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71</a:t>
            </a:fld>
            <a:endParaRPr lang="lv-LV"/>
          </a:p>
        </p:txBody>
      </p:sp>
    </p:spTree>
    <p:extLst>
      <p:ext uri="{BB962C8B-B14F-4D97-AF65-F5344CB8AC3E}">
        <p14:creationId xmlns:p14="http://schemas.microsoft.com/office/powerpoint/2010/main" val="1310505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72</a:t>
            </a:fld>
            <a:endParaRPr lang="lv-LV"/>
          </a:p>
        </p:txBody>
      </p:sp>
    </p:spTree>
    <p:extLst>
      <p:ext uri="{BB962C8B-B14F-4D97-AF65-F5344CB8AC3E}">
        <p14:creationId xmlns:p14="http://schemas.microsoft.com/office/powerpoint/2010/main" val="13865923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73</a:t>
            </a:fld>
            <a:endParaRPr lang="lv-LV"/>
          </a:p>
        </p:txBody>
      </p:sp>
    </p:spTree>
    <p:extLst>
      <p:ext uri="{BB962C8B-B14F-4D97-AF65-F5344CB8AC3E}">
        <p14:creationId xmlns:p14="http://schemas.microsoft.com/office/powerpoint/2010/main" val="1736605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74</a:t>
            </a:fld>
            <a:endParaRPr lang="lv-LV"/>
          </a:p>
        </p:txBody>
      </p:sp>
    </p:spTree>
    <p:extLst>
      <p:ext uri="{BB962C8B-B14F-4D97-AF65-F5344CB8AC3E}">
        <p14:creationId xmlns:p14="http://schemas.microsoft.com/office/powerpoint/2010/main" val="392358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75</a:t>
            </a:fld>
            <a:endParaRPr lang="lv-LV"/>
          </a:p>
        </p:txBody>
      </p:sp>
    </p:spTree>
    <p:extLst>
      <p:ext uri="{BB962C8B-B14F-4D97-AF65-F5344CB8AC3E}">
        <p14:creationId xmlns:p14="http://schemas.microsoft.com/office/powerpoint/2010/main" val="420950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18</a:t>
            </a:fld>
            <a:endParaRPr lang="lv-LV"/>
          </a:p>
        </p:txBody>
      </p:sp>
    </p:spTree>
    <p:extLst>
      <p:ext uri="{BB962C8B-B14F-4D97-AF65-F5344CB8AC3E}">
        <p14:creationId xmlns:p14="http://schemas.microsoft.com/office/powerpoint/2010/main" val="2406732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76</a:t>
            </a:fld>
            <a:endParaRPr lang="lv-LV"/>
          </a:p>
        </p:txBody>
      </p:sp>
    </p:spTree>
    <p:extLst>
      <p:ext uri="{BB962C8B-B14F-4D97-AF65-F5344CB8AC3E}">
        <p14:creationId xmlns:p14="http://schemas.microsoft.com/office/powerpoint/2010/main" val="33291921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77</a:t>
            </a:fld>
            <a:endParaRPr lang="lv-LV"/>
          </a:p>
        </p:txBody>
      </p:sp>
    </p:spTree>
    <p:extLst>
      <p:ext uri="{BB962C8B-B14F-4D97-AF65-F5344CB8AC3E}">
        <p14:creationId xmlns:p14="http://schemas.microsoft.com/office/powerpoint/2010/main" val="14742842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78</a:t>
            </a:fld>
            <a:endParaRPr lang="lv-LV"/>
          </a:p>
        </p:txBody>
      </p:sp>
    </p:spTree>
    <p:extLst>
      <p:ext uri="{BB962C8B-B14F-4D97-AF65-F5344CB8AC3E}">
        <p14:creationId xmlns:p14="http://schemas.microsoft.com/office/powerpoint/2010/main" val="1787449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80</a:t>
            </a:fld>
            <a:endParaRPr lang="lv-LV"/>
          </a:p>
        </p:txBody>
      </p:sp>
    </p:spTree>
    <p:extLst>
      <p:ext uri="{BB962C8B-B14F-4D97-AF65-F5344CB8AC3E}">
        <p14:creationId xmlns:p14="http://schemas.microsoft.com/office/powerpoint/2010/main" val="40150959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81</a:t>
            </a:fld>
            <a:endParaRPr lang="lv-LV"/>
          </a:p>
        </p:txBody>
      </p:sp>
    </p:spTree>
    <p:extLst>
      <p:ext uri="{BB962C8B-B14F-4D97-AF65-F5344CB8AC3E}">
        <p14:creationId xmlns:p14="http://schemas.microsoft.com/office/powerpoint/2010/main" val="1419782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82</a:t>
            </a:fld>
            <a:endParaRPr lang="lv-LV"/>
          </a:p>
        </p:txBody>
      </p:sp>
    </p:spTree>
    <p:extLst>
      <p:ext uri="{BB962C8B-B14F-4D97-AF65-F5344CB8AC3E}">
        <p14:creationId xmlns:p14="http://schemas.microsoft.com/office/powerpoint/2010/main" val="36472526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83</a:t>
            </a:fld>
            <a:endParaRPr lang="lv-LV"/>
          </a:p>
        </p:txBody>
      </p:sp>
    </p:spTree>
    <p:extLst>
      <p:ext uri="{BB962C8B-B14F-4D97-AF65-F5344CB8AC3E}">
        <p14:creationId xmlns:p14="http://schemas.microsoft.com/office/powerpoint/2010/main" val="2294817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84</a:t>
            </a:fld>
            <a:endParaRPr lang="lv-LV"/>
          </a:p>
        </p:txBody>
      </p:sp>
    </p:spTree>
    <p:extLst>
      <p:ext uri="{BB962C8B-B14F-4D97-AF65-F5344CB8AC3E}">
        <p14:creationId xmlns:p14="http://schemas.microsoft.com/office/powerpoint/2010/main" val="38833208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86</a:t>
            </a:fld>
            <a:endParaRPr lang="lv-LV"/>
          </a:p>
        </p:txBody>
      </p:sp>
    </p:spTree>
    <p:extLst>
      <p:ext uri="{BB962C8B-B14F-4D97-AF65-F5344CB8AC3E}">
        <p14:creationId xmlns:p14="http://schemas.microsoft.com/office/powerpoint/2010/main" val="37510887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44BAF70-FAE0-43B4-B636-1DA4A9118154}" type="slidenum">
              <a:rPr lang="lv-LV" smtClean="0"/>
              <a:t>96</a:t>
            </a:fld>
            <a:endParaRPr lang="lv-LV"/>
          </a:p>
        </p:txBody>
      </p:sp>
    </p:spTree>
    <p:extLst>
      <p:ext uri="{BB962C8B-B14F-4D97-AF65-F5344CB8AC3E}">
        <p14:creationId xmlns:p14="http://schemas.microsoft.com/office/powerpoint/2010/main" val="256632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19</a:t>
            </a:fld>
            <a:endParaRPr lang="lv-LV"/>
          </a:p>
        </p:txBody>
      </p:sp>
    </p:spTree>
    <p:extLst>
      <p:ext uri="{BB962C8B-B14F-4D97-AF65-F5344CB8AC3E}">
        <p14:creationId xmlns:p14="http://schemas.microsoft.com/office/powerpoint/2010/main" val="173454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20</a:t>
            </a:fld>
            <a:endParaRPr lang="lv-LV"/>
          </a:p>
        </p:txBody>
      </p:sp>
    </p:spTree>
    <p:extLst>
      <p:ext uri="{BB962C8B-B14F-4D97-AF65-F5344CB8AC3E}">
        <p14:creationId xmlns:p14="http://schemas.microsoft.com/office/powerpoint/2010/main" val="389520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21</a:t>
            </a:fld>
            <a:endParaRPr lang="lv-LV"/>
          </a:p>
        </p:txBody>
      </p:sp>
    </p:spTree>
    <p:extLst>
      <p:ext uri="{BB962C8B-B14F-4D97-AF65-F5344CB8AC3E}">
        <p14:creationId xmlns:p14="http://schemas.microsoft.com/office/powerpoint/2010/main" val="4676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8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p:cNvSpPr txBox="1">
            <a:spLocks/>
          </p:cNvSpPr>
          <p:nvPr userDrawn="1"/>
        </p:nvSpPr>
        <p:spPr>
          <a:xfrm>
            <a:off x="194839" y="6357346"/>
            <a:ext cx="971600"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a:fld id="{80ED866C-5A37-4A00-9553-773EDF513733}" type="slidenum">
              <a:rPr lang="lv-LV" sz="1200" smtClean="0">
                <a:solidFill>
                  <a:schemeClr val="tx1">
                    <a:tint val="75000"/>
                  </a:schemeClr>
                </a:solidFill>
                <a:latin typeface="Calibri" panose="020F0502020204030204" pitchFamily="34" charset="0"/>
              </a:rPr>
              <a:pPr algn="l"/>
              <a:t>‹#›</a:t>
            </a:fld>
            <a:endParaRPr lang="lv-LV" sz="1200" dirty="0">
              <a:solidFill>
                <a:schemeClr val="tx1">
                  <a:tint val="75000"/>
                </a:schemeClr>
              </a:solidFill>
              <a:latin typeface="Calibri" panose="020F0502020204030204" pitchFamily="34"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6237312"/>
            <a:ext cx="920777" cy="401114"/>
          </a:xfrm>
          <a:prstGeom prst="rect">
            <a:avLst/>
          </a:prstGeom>
        </p:spPr>
      </p:pic>
    </p:spTree>
    <p:extLst>
      <p:ext uri="{BB962C8B-B14F-4D97-AF65-F5344CB8AC3E}">
        <p14:creationId xmlns:p14="http://schemas.microsoft.com/office/powerpoint/2010/main" val="9629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3250" y="2420938"/>
            <a:ext cx="854075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a:p>
        </p:txBody>
      </p:sp>
      <p:sp>
        <p:nvSpPr>
          <p:cNvPr id="4" name="Rectangle 156"/>
          <p:cNvSpPr>
            <a:spLocks noGrp="1" noChangeArrowheads="1"/>
          </p:cNvSpPr>
          <p:nvPr>
            <p:ph type="sldNum" sz="quarter" idx="10"/>
          </p:nvPr>
        </p:nvSpPr>
        <p:spPr>
          <a:ln/>
        </p:spPr>
        <p:txBody>
          <a:bodyPr/>
          <a:lstStyle>
            <a:lvl1pPr>
              <a:defRPr/>
            </a:lvl1pPr>
          </a:lstStyle>
          <a:p>
            <a:pPr>
              <a:defRPr/>
            </a:pPr>
            <a:fld id="{0C0B95D6-D7B1-4EBB-B5ED-5B9774BDC480}" type="slidenum">
              <a:rPr lang="en-US"/>
              <a:pPr>
                <a:defRPr/>
              </a:pPr>
              <a:t>‹#›</a:t>
            </a:fld>
            <a:endParaRPr lang="en-US"/>
          </a:p>
        </p:txBody>
      </p:sp>
    </p:spTree>
    <p:extLst>
      <p:ext uri="{BB962C8B-B14F-4D97-AF65-F5344CB8AC3E}">
        <p14:creationId xmlns:p14="http://schemas.microsoft.com/office/powerpoint/2010/main" val="3069974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4" r:id="rId3"/>
    <p:sldLayoutId id="214748367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package" Target="../embeddings/Microsoft_Word_Document5.docx"/></Relationships>
</file>

<file path=ppt/slides/_rels/slide9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package" Target="../embeddings/Microsoft_Word_Document7.docx"/></Relationships>
</file>

<file path=ppt/slides/_rels/slide9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8.docx"/><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package" Target="../embeddings/Microsoft_Word_Document9.docx"/></Relationships>
</file>

<file path=ppt/slides/_rels/slide9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10.docx"/><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11.docx"/></Relationships>
</file>

<file path=ppt/slides/_rels/slide9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12.docx"/><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package" Target="../embeddings/Microsoft_Word_Document13.docx"/></Relationships>
</file>

<file path=ppt/slides/_rels/slide9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14.docx"/><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package" Target="../embeddings/Microsoft_Word_Document15.docx"/></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10" name="TextBox 9">
            <a:extLst>
              <a:ext uri="{FF2B5EF4-FFF2-40B4-BE49-F238E27FC236}">
                <a16:creationId xmlns:a16="http://schemas.microsoft.com/office/drawing/2014/main" id="{40E34337-3C98-4151-9B72-B0790CD4269B}"/>
              </a:ext>
            </a:extLst>
          </p:cNvPr>
          <p:cNvSpPr txBox="1"/>
          <p:nvPr/>
        </p:nvSpPr>
        <p:spPr>
          <a:xfrm>
            <a:off x="2330388" y="4293096"/>
            <a:ext cx="4788024" cy="707886"/>
          </a:xfrm>
          <a:prstGeom prst="rect">
            <a:avLst/>
          </a:prstGeom>
          <a:noFill/>
        </p:spPr>
        <p:txBody>
          <a:bodyPr wrap="square">
            <a:spAutoFit/>
          </a:bodyPr>
          <a:lstStyle/>
          <a:p>
            <a:pPr algn="ctr" fontAlgn="auto">
              <a:spcBef>
                <a:spcPts val="0"/>
              </a:spcBef>
              <a:spcAft>
                <a:spcPts val="0"/>
              </a:spcAft>
              <a:defRPr/>
            </a:pPr>
            <a:r>
              <a:rPr kumimoji="0" lang="lv-LV" altLang="ko-KR" sz="2000" b="1" dirty="0">
                <a:latin typeface="Arial Narrow" panose="020B0606020202030204" pitchFamily="34" charset="0"/>
                <a:cs typeface="Arial" pitchFamily="34" charset="0"/>
              </a:rPr>
              <a:t>Sportistu aptauja</a:t>
            </a:r>
          </a:p>
          <a:p>
            <a:pPr algn="ctr" fontAlgn="auto">
              <a:spcBef>
                <a:spcPts val="0"/>
              </a:spcBef>
              <a:spcAft>
                <a:spcPts val="0"/>
              </a:spcAft>
              <a:defRPr/>
            </a:pPr>
            <a:r>
              <a:rPr lang="lv-LV" altLang="ko-KR" sz="2000" b="1" dirty="0">
                <a:latin typeface="Arial Narrow" panose="020B0606020202030204" pitchFamily="34" charset="0"/>
                <a:cs typeface="Arial" pitchFamily="34" charset="0"/>
              </a:rPr>
              <a:t>2019. gada marts - aprīlis</a:t>
            </a:r>
            <a:endParaRPr kumimoji="0" lang="en-US" altLang="ko-KR" sz="2000" b="1" dirty="0">
              <a:latin typeface="Arial Narrow" panose="020B0606020202030204" pitchFamily="34" charset="0"/>
              <a:cs typeface="Arial" pitchFamily="34" charset="0"/>
            </a:endParaRPr>
          </a:p>
        </p:txBody>
      </p:sp>
      <p:pic>
        <p:nvPicPr>
          <p:cNvPr id="11" name="Picture 10">
            <a:extLst>
              <a:ext uri="{FF2B5EF4-FFF2-40B4-BE49-F238E27FC236}">
                <a16:creationId xmlns:a16="http://schemas.microsoft.com/office/drawing/2014/main" id="{334ADE04-A4C6-446B-A946-A7163F754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327" y="5949280"/>
            <a:ext cx="1347868" cy="587165"/>
          </a:xfrm>
          <a:prstGeom prst="rect">
            <a:avLst/>
          </a:prstGeom>
        </p:spPr>
      </p:pic>
      <p:sp>
        <p:nvSpPr>
          <p:cNvPr id="7" name="Rounded Rectangle 6">
            <a:extLst>
              <a:ext uri="{FF2B5EF4-FFF2-40B4-BE49-F238E27FC236}">
                <a16:creationId xmlns:a16="http://schemas.microsoft.com/office/drawing/2014/main" id="{C7C9AC37-D306-4B9E-BD8D-92DFBF9F10A9}"/>
              </a:ext>
            </a:extLst>
          </p:cNvPr>
          <p:cNvSpPr/>
          <p:nvPr/>
        </p:nvSpPr>
        <p:spPr bwMode="auto">
          <a:xfrm>
            <a:off x="1763688" y="2061658"/>
            <a:ext cx="5616624" cy="2160240"/>
          </a:xfrm>
          <a:prstGeom prst="roundRect">
            <a:avLst/>
          </a:prstGeom>
          <a:solidFill>
            <a:srgbClr val="5CA4A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a:r>
              <a:rPr lang="lv-LV" sz="4000" dirty="0">
                <a:solidFill>
                  <a:schemeClr val="bg1"/>
                </a:solidFill>
                <a:latin typeface="Arial Narrow" panose="020B0606020202030204" pitchFamily="34" charset="0"/>
              </a:rPr>
              <a:t>Sportistu viedoklis </a:t>
            </a:r>
          </a:p>
          <a:p>
            <a:pPr algn="ctr"/>
            <a:r>
              <a:rPr lang="lv-LV" sz="4000" dirty="0">
                <a:solidFill>
                  <a:schemeClr val="bg1"/>
                </a:solidFill>
                <a:latin typeface="Arial Narrow" panose="020B0606020202030204" pitchFamily="34" charset="0"/>
              </a:rPr>
              <a:t>par dopinga </a:t>
            </a:r>
          </a:p>
          <a:p>
            <a:pPr algn="ctr"/>
            <a:r>
              <a:rPr lang="lv-LV" sz="4000" dirty="0">
                <a:solidFill>
                  <a:schemeClr val="bg1"/>
                </a:solidFill>
                <a:latin typeface="Arial Narrow" panose="020B0606020202030204" pitchFamily="34" charset="0"/>
              </a:rPr>
              <a:t>lietošanu sportā</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(6)</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lv-LV" sz="1350" b="1" dirty="0">
                <a:latin typeface="Arial Narrow" panose="020B0606020202030204" pitchFamily="34" charset="0"/>
              </a:rPr>
              <a:t>Uztura bagātinātāju lietošana un iegāde</a:t>
            </a:r>
            <a:endParaRPr lang="lv-LV" sz="1350" dirty="0">
              <a:latin typeface="Arial Narrow" panose="020B0606020202030204" pitchFamily="34" charset="0"/>
            </a:endParaRPr>
          </a:p>
          <a:p>
            <a:pPr algn="just">
              <a:lnSpc>
                <a:spcPct val="150000"/>
              </a:lnSpc>
              <a:buFont typeface="Wingdings" panose="05000000000000000000" pitchFamily="2" charset="2"/>
              <a:buChar char="Ø"/>
            </a:pPr>
            <a:r>
              <a:rPr lang="lv-LV" sz="1350" dirty="0">
                <a:latin typeface="Arial Narrow" panose="020B0606020202030204" pitchFamily="34" charset="0"/>
              </a:rPr>
              <a:t>Vairāk nekā puse respondentu </a:t>
            </a:r>
            <a:r>
              <a:rPr lang="lv-LV" sz="1350" b="1" dirty="0">
                <a:latin typeface="Arial Narrow" panose="020B0606020202030204" pitchFamily="34" charset="0"/>
              </a:rPr>
              <a:t>pēdējo 12 mēnešu laikā</a:t>
            </a:r>
            <a:r>
              <a:rPr lang="lv-LV" sz="1350" dirty="0">
                <a:latin typeface="Arial Narrow" panose="020B0606020202030204" pitchFamily="34" charset="0"/>
              </a:rPr>
              <a:t> </a:t>
            </a:r>
            <a:r>
              <a:rPr lang="lv-LV" sz="1350" b="1" dirty="0">
                <a:latin typeface="Arial Narrow" panose="020B0606020202030204" pitchFamily="34" charset="0"/>
              </a:rPr>
              <a:t>ir lietojuši </a:t>
            </a:r>
            <a:r>
              <a:rPr lang="lv-LV" sz="1350" dirty="0">
                <a:latin typeface="Arial Narrow" panose="020B0606020202030204" pitchFamily="34" charset="0"/>
              </a:rPr>
              <a:t>šādus </a:t>
            </a:r>
            <a:r>
              <a:rPr lang="lv-LV" sz="1350" b="1" dirty="0">
                <a:latin typeface="Arial Narrow" panose="020B0606020202030204" pitchFamily="34" charset="0"/>
              </a:rPr>
              <a:t>uztura bagātinātājus</a:t>
            </a:r>
            <a:r>
              <a:rPr lang="lv-LV" sz="1350" dirty="0">
                <a:latin typeface="Arial Narrow" panose="020B0606020202030204" pitchFamily="34" charset="0"/>
              </a:rPr>
              <a:t>: vitamīnus (95%), zivju eļļu un omega 3, 6, 9 taukskābes (85%), minerālvielas (82%), proteīna pulveri (61%), enerģijas dzērienus (57%) un kofeīnu (56%). Citus uztura bagātinātājus ir atzīmējuši mazāk nekā 50% aptaujāto.</a:t>
            </a:r>
          </a:p>
          <a:p>
            <a:pPr algn="just">
              <a:lnSpc>
                <a:spcPct val="150000"/>
              </a:lnSpc>
              <a:buFont typeface="Wingdings" panose="05000000000000000000" pitchFamily="2" charset="2"/>
              <a:buChar char="Ø"/>
            </a:pPr>
            <a:r>
              <a:rPr lang="lv-LV" sz="1350" dirty="0">
                <a:latin typeface="Arial Narrow" panose="020B0606020202030204" pitchFamily="34" charset="0"/>
              </a:rPr>
              <a:t>Lielākā daļa (70%) aptaujāto norāda, ka viņu </a:t>
            </a:r>
            <a:r>
              <a:rPr lang="lv-LV" sz="1350" b="1" dirty="0">
                <a:latin typeface="Arial Narrow" panose="020B0606020202030204" pitchFamily="34" charset="0"/>
              </a:rPr>
              <a:t>lietotajos uztura bagātinātājos ir pārbaudīta sportā aizliegto vielu klātbūtne</a:t>
            </a:r>
            <a:r>
              <a:rPr lang="lv-LV" sz="1350" dirty="0">
                <a:latin typeface="Arial Narrow" panose="020B0606020202030204" pitchFamily="34" charset="0"/>
              </a:rPr>
              <a:t>. 20% ir grūti pateikt, bet 10% atzīst, ka sportā aizliegto vielu klātbūtne lietotajos uztura bagātinātājos nav pārbaudīta.</a:t>
            </a:r>
          </a:p>
          <a:p>
            <a:pPr algn="just">
              <a:lnSpc>
                <a:spcPct val="150000"/>
              </a:lnSpc>
              <a:buFont typeface="Wingdings" panose="05000000000000000000" pitchFamily="2" charset="2"/>
              <a:buChar char="Ø"/>
            </a:pPr>
            <a:r>
              <a:rPr lang="lv-LV" sz="1350" dirty="0">
                <a:latin typeface="Arial Narrow" panose="020B0606020202030204" pitchFamily="34" charset="0"/>
              </a:rPr>
              <a:t>Visbiežāk respondenti norāda, ka lietotos </a:t>
            </a:r>
            <a:r>
              <a:rPr lang="lv-LV" sz="1350" b="1" dirty="0">
                <a:latin typeface="Arial Narrow" panose="020B0606020202030204" pitchFamily="34" charset="0"/>
              </a:rPr>
              <a:t>uztura bagātinātājus</a:t>
            </a:r>
            <a:r>
              <a:rPr lang="lv-LV" sz="1350" dirty="0">
                <a:latin typeface="Arial Narrow" panose="020B0606020202030204" pitchFamily="34" charset="0"/>
              </a:rPr>
              <a:t> pēdējo gadu laikā nav </a:t>
            </a:r>
            <a:r>
              <a:rPr lang="lv-LV" sz="1350" b="1" dirty="0">
                <a:latin typeface="Arial Narrow" panose="020B0606020202030204" pitchFamily="34" charset="0"/>
              </a:rPr>
              <a:t>iegādājušies paši</a:t>
            </a:r>
            <a:r>
              <a:rPr lang="lv-LV" sz="1350" dirty="0">
                <a:latin typeface="Arial Narrow" panose="020B0606020202030204" pitchFamily="34" charset="0"/>
              </a:rPr>
              <a:t>, bet gan tos viņiem ir izsniegusi Latvijas Olimpiskā vienība (62%). 32% atzīmējuši, ka uztura bagātinātājus ir iegādājušies specializētā veikalā, 24% - aptiekā, bet 14% - citur.</a:t>
            </a:r>
          </a:p>
          <a:p>
            <a:pPr marL="0" indent="0" algn="just">
              <a:spcBef>
                <a:spcPts val="0"/>
              </a:spcBef>
              <a:buNone/>
            </a:pPr>
            <a:endParaRPr lang="lv-LV" sz="1350" b="1" dirty="0">
              <a:latin typeface="Arial Narrow" panose="020B0606020202030204" pitchFamily="34" charset="0"/>
            </a:endParaRPr>
          </a:p>
          <a:p>
            <a:pPr marL="0" indent="0" algn="just">
              <a:lnSpc>
                <a:spcPct val="150000"/>
              </a:lnSpc>
              <a:buNone/>
            </a:pPr>
            <a:r>
              <a:rPr lang="lv-LV" sz="1350" b="1" dirty="0">
                <a:latin typeface="Arial Narrow" panose="020B0606020202030204" pitchFamily="34" charset="0"/>
              </a:rPr>
              <a:t>Monētas mešanas spēles novērtējums</a:t>
            </a:r>
            <a:endParaRPr lang="lv-LV" sz="1350" dirty="0">
              <a:latin typeface="Arial Narrow" panose="020B0606020202030204" pitchFamily="34" charset="0"/>
            </a:endParaRPr>
          </a:p>
          <a:p>
            <a:pPr algn="just">
              <a:lnSpc>
                <a:spcPct val="150000"/>
              </a:lnSpc>
              <a:buFont typeface="Wingdings" panose="05000000000000000000" pitchFamily="2" charset="2"/>
              <a:buChar char="Ø"/>
            </a:pPr>
            <a:r>
              <a:rPr lang="lv-LV" sz="1350" b="1" dirty="0">
                <a:latin typeface="Arial Narrow" panose="020B0606020202030204" pitchFamily="34" charset="0"/>
              </a:rPr>
              <a:t>Pētījuma ietvaros netika analizēta aptaujas otrā daļa </a:t>
            </a:r>
            <a:r>
              <a:rPr lang="lv-LV" sz="1350" dirty="0">
                <a:latin typeface="Arial Narrow" panose="020B0606020202030204" pitchFamily="34" charset="0"/>
              </a:rPr>
              <a:t>– monētas mešana. Tas netika darīts, jo, neskatoties uz vairākkārtēji izsūtītiem atgādinājumiem, aptaujāto sportistu skaits ir neliels (n=142), bet būtu nepieciešams aptaujāt vismaz 400 sportistus, lai iegūtu atbilžu ticamības līmeni 95% ar kļūdu 5% no aprēķinātās parametra vērtības.</a:t>
            </a:r>
          </a:p>
          <a:p>
            <a:pPr algn="just">
              <a:lnSpc>
                <a:spcPct val="150000"/>
              </a:lnSpc>
              <a:buFont typeface="Wingdings" panose="05000000000000000000" pitchFamily="2" charset="2"/>
              <a:buChar char="Ø"/>
            </a:pPr>
            <a:r>
              <a:rPr lang="lv-LV" sz="1350" dirty="0">
                <a:latin typeface="Arial Narrow" panose="020B0606020202030204" pitchFamily="34" charset="0"/>
              </a:rPr>
              <a:t>Dati liecina, ka </a:t>
            </a:r>
            <a:r>
              <a:rPr lang="lv-LV" sz="1350" b="1" dirty="0">
                <a:latin typeface="Arial Narrow" panose="020B0606020202030204" pitchFamily="34" charset="0"/>
              </a:rPr>
              <a:t>trešdaļa respondentu (34%) nav stingri ievērojuši monētas mešanas «spēles» noteikumus.</a:t>
            </a:r>
            <a:r>
              <a:rPr lang="lv-LV" sz="1350" b="1" dirty="0">
                <a:solidFill>
                  <a:srgbClr val="FF0000"/>
                </a:solidFill>
                <a:latin typeface="Arial Narrow" panose="020B0606020202030204" pitchFamily="34" charset="0"/>
              </a:rPr>
              <a:t> </a:t>
            </a:r>
          </a:p>
          <a:p>
            <a:pPr algn="just">
              <a:lnSpc>
                <a:spcPct val="150000"/>
              </a:lnSpc>
              <a:buFont typeface="Wingdings" panose="05000000000000000000" pitchFamily="2" charset="2"/>
              <a:buChar char="Ø"/>
            </a:pPr>
            <a:r>
              <a:rPr lang="lv-LV" sz="1350" dirty="0">
                <a:latin typeface="Arial Narrow" panose="020B0606020202030204" pitchFamily="34" charset="0"/>
              </a:rPr>
              <a:t>Lielākā daļa (85%) norādījuši, ka jautājumu atbildēšanas noteikumi bija skaidri, tomēr 59% atzinuši, ka viņi nav pārliecināti, ka monētas mešanas paņēmiena izmantošana nodrošina atbilžu konfidencialitāti. Tas varētu liecināt par to, ka nav sniegtas godīgas atbildes. Savukārt gandrīz trešdaļa </a:t>
            </a:r>
            <a:r>
              <a:rPr lang="lv-LV" sz="1350" b="1" dirty="0">
                <a:latin typeface="Arial Narrow" panose="020B0606020202030204" pitchFamily="34" charset="0"/>
              </a:rPr>
              <a:t>(31%) aptaujāto sportistu uzskata, ka monētas mešanas «spēles» laikā sniegtās atbildes var negatīvi ietekmēt sportiskās karjeras.</a:t>
            </a:r>
          </a:p>
        </p:txBody>
      </p:sp>
    </p:spTree>
    <p:extLst>
      <p:ext uri="{BB962C8B-B14F-4D97-AF65-F5344CB8AC3E}">
        <p14:creationId xmlns:p14="http://schemas.microsoft.com/office/powerpoint/2010/main" val="239469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lnSpc>
                <a:spcPct val="150000"/>
              </a:lnSpc>
            </a:pPr>
            <a:r>
              <a:rPr lang="lv-LV" altLang="lv-LV" sz="4000" cap="all" dirty="0">
                <a:solidFill>
                  <a:schemeClr val="bg1"/>
                </a:solidFill>
                <a:latin typeface="Arial Narrow" pitchFamily="34" charset="0"/>
              </a:rPr>
              <a:t>Galvenie rezultāti</a:t>
            </a:r>
            <a:endParaRPr lang="en-US" altLang="lv-LV" sz="4000" cap="all" dirty="0">
              <a:solidFill>
                <a:schemeClr val="bg1"/>
              </a:solidFill>
              <a:latin typeface="Arial Narrow" pitchFamily="34" charset="0"/>
            </a:endParaRPr>
          </a:p>
        </p:txBody>
      </p:sp>
    </p:spTree>
    <p:extLst>
      <p:ext uri="{BB962C8B-B14F-4D97-AF65-F5344CB8AC3E}">
        <p14:creationId xmlns:p14="http://schemas.microsoft.com/office/powerpoint/2010/main" val="357495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2400" cap="all" dirty="0">
                <a:solidFill>
                  <a:schemeClr val="bg1"/>
                </a:solidFill>
                <a:latin typeface="Arial Narrow" pitchFamily="34" charset="0"/>
              </a:rPr>
              <a:t>1. sportistu</a:t>
            </a:r>
          </a:p>
          <a:p>
            <a:pPr algn="ctr" eaLnBrk="1" hangingPunct="1"/>
            <a:r>
              <a:rPr lang="lv-LV" altLang="lv-LV" sz="2400" cap="all" dirty="0">
                <a:solidFill>
                  <a:schemeClr val="bg1"/>
                </a:solidFill>
                <a:latin typeface="Arial Narrow" pitchFamily="34" charset="0"/>
              </a:rPr>
              <a:t>Sociāli demogrāfiskais </a:t>
            </a:r>
          </a:p>
          <a:p>
            <a:pPr algn="ctr" eaLnBrk="1" hangingPunct="1"/>
            <a:r>
              <a:rPr lang="lv-LV" altLang="lv-LV" sz="2400" cap="all" dirty="0">
                <a:solidFill>
                  <a:schemeClr val="bg1"/>
                </a:solidFill>
                <a:latin typeface="Arial Narrow" pitchFamily="34" charset="0"/>
              </a:rPr>
              <a:t>profils</a:t>
            </a:r>
            <a:endParaRPr lang="en-US" altLang="lv-LV" sz="2400" cap="all" dirty="0">
              <a:solidFill>
                <a:schemeClr val="bg1"/>
              </a:solidFill>
              <a:latin typeface="Arial Narrow" pitchFamily="34" charset="0"/>
            </a:endParaRPr>
          </a:p>
        </p:txBody>
      </p:sp>
    </p:spTree>
    <p:extLst>
      <p:ext uri="{BB962C8B-B14F-4D97-AF65-F5344CB8AC3E}">
        <p14:creationId xmlns:p14="http://schemas.microsoft.com/office/powerpoint/2010/main" val="164632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fontScale="90000"/>
          </a:bodyPr>
          <a:lstStyle/>
          <a:p>
            <a:pPr algn="l"/>
            <a:r>
              <a:rPr lang="lv-LV" altLang="ko-KR" sz="2400" cap="small" dirty="0">
                <a:latin typeface="Arial Narrow" panose="020B0606020202030204" pitchFamily="34" charset="0"/>
              </a:rPr>
              <a:t>1.1. Piedalīšanās pārstāvētā sporta veida federācijas rīkotajās sporta sacensībās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«Q1. Vai pēdējo 12 mēnešu laikā Jūs esat piedalījies/-usies Jūsu sporta veida federācijas rīkotajās sporta sacensībās?»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EE4A09B4-424C-456D-827C-6BD1D18004F8}"/>
              </a:ext>
            </a:extLst>
          </p:cNvPr>
          <p:cNvGraphicFramePr>
            <a:graphicFrameLocks/>
          </p:cNvGraphicFramePr>
          <p:nvPr>
            <p:extLst>
              <p:ext uri="{D42A27DB-BD31-4B8C-83A1-F6EECF244321}">
                <p14:modId xmlns:p14="http://schemas.microsoft.com/office/powerpoint/2010/main" val="3593594298"/>
              </p:ext>
            </p:extLst>
          </p:nvPr>
        </p:nvGraphicFramePr>
        <p:xfrm>
          <a:off x="1331640" y="1412776"/>
          <a:ext cx="70020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33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1.2. sportistu vecums un dzimums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4499992"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a:t>
            </a:r>
            <a:r>
              <a:rPr lang="pt-BR" altLang="lv-LV" sz="1200" b="0" i="1" kern="0" dirty="0">
                <a:latin typeface="Arial" charset="0"/>
                <a:cs typeface="Arial" charset="0"/>
              </a:rPr>
              <a:t>Q2. Cik Jums ir gadu</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sp>
        <p:nvSpPr>
          <p:cNvPr id="10"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4572000" y="575999"/>
            <a:ext cx="4571999"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«Q3. Kāds ir Jūsu dzimums?»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2" name="Chart 11">
            <a:extLst>
              <a:ext uri="{FF2B5EF4-FFF2-40B4-BE49-F238E27FC236}">
                <a16:creationId xmlns:a16="http://schemas.microsoft.com/office/drawing/2014/main" id="{DFCD3C12-B6D7-4461-B393-96CBFB0E2831}"/>
              </a:ext>
            </a:extLst>
          </p:cNvPr>
          <p:cNvGraphicFramePr>
            <a:graphicFrameLocks/>
          </p:cNvGraphicFramePr>
          <p:nvPr>
            <p:extLst>
              <p:ext uri="{D42A27DB-BD31-4B8C-83A1-F6EECF244321}">
                <p14:modId xmlns:p14="http://schemas.microsoft.com/office/powerpoint/2010/main" val="936196966"/>
              </p:ext>
            </p:extLst>
          </p:nvPr>
        </p:nvGraphicFramePr>
        <p:xfrm>
          <a:off x="4139952" y="1513383"/>
          <a:ext cx="4795200" cy="403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8167D09-1A56-46E2-A3FA-97C2720D328D}"/>
              </a:ext>
            </a:extLst>
          </p:cNvPr>
          <p:cNvGraphicFramePr>
            <a:graphicFrameLocks/>
          </p:cNvGraphicFramePr>
          <p:nvPr>
            <p:extLst>
              <p:ext uri="{D42A27DB-BD31-4B8C-83A1-F6EECF244321}">
                <p14:modId xmlns:p14="http://schemas.microsoft.com/office/powerpoint/2010/main" val="3346232149"/>
              </p:ext>
            </p:extLst>
          </p:nvPr>
        </p:nvGraphicFramePr>
        <p:xfrm>
          <a:off x="107504" y="1513383"/>
          <a:ext cx="4795200" cy="403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951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1.3. Pārstāvētais sporta veids</a:t>
            </a:r>
            <a:endParaRPr lang="ko-KR" altLang="en-US" sz="2400" cap="small" dirty="0">
              <a:solidFill>
                <a:srgbClr val="FF0000"/>
              </a:solidFill>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548744"/>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a:t>
            </a:r>
            <a:r>
              <a:rPr lang="pt-BR" altLang="lv-LV" sz="1200" b="0" i="1" kern="0" dirty="0">
                <a:latin typeface="Arial" charset="0"/>
                <a:cs typeface="Arial" charset="0"/>
              </a:rPr>
              <a:t>Q4. Ar kādu sporta veidu Jūs nodarbojaties?</a:t>
            </a:r>
            <a:r>
              <a:rPr lang="lv-LV" altLang="lv-LV" sz="1200" b="0" i="1" kern="0" dirty="0">
                <a:latin typeface="Arial" charset="0"/>
                <a:cs typeface="Arial" charset="0"/>
              </a:rPr>
              <a:t> </a:t>
            </a:r>
            <a:r>
              <a:rPr lang="pt-BR" altLang="lv-LV" sz="1200" b="0" i="1" kern="0" dirty="0">
                <a:latin typeface="Arial" charset="0"/>
                <a:cs typeface="Arial" charset="0"/>
              </a:rPr>
              <a:t>Izvēlieties tikai vienu atbildes variantu. Ja Jūs nodarbojaties ar vairākiem sporta veidiem, izvēlieties to sporta veidu, kurā Jūs trenējaties visvairāk.</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9" name="Chart 8">
            <a:extLst>
              <a:ext uri="{FF2B5EF4-FFF2-40B4-BE49-F238E27FC236}">
                <a16:creationId xmlns:a16="http://schemas.microsoft.com/office/drawing/2014/main" id="{653186ED-5498-44AF-8BB3-4709836F60E8}"/>
              </a:ext>
            </a:extLst>
          </p:cNvPr>
          <p:cNvGraphicFramePr>
            <a:graphicFrameLocks/>
          </p:cNvGraphicFramePr>
          <p:nvPr>
            <p:extLst>
              <p:ext uri="{D42A27DB-BD31-4B8C-83A1-F6EECF244321}">
                <p14:modId xmlns:p14="http://schemas.microsoft.com/office/powerpoint/2010/main" val="2883396429"/>
              </p:ext>
            </p:extLst>
          </p:nvPr>
        </p:nvGraphicFramePr>
        <p:xfrm>
          <a:off x="1619672" y="1268760"/>
          <a:ext cx="7381329" cy="50405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EAC2D7E-2D08-41E1-A8E7-22E3F527115E}"/>
              </a:ext>
            </a:extLst>
          </p:cNvPr>
          <p:cNvSpPr txBox="1"/>
          <p:nvPr/>
        </p:nvSpPr>
        <p:spPr>
          <a:xfrm>
            <a:off x="7092280" y="2996952"/>
            <a:ext cx="1728192" cy="2031325"/>
          </a:xfrm>
          <a:prstGeom prst="rect">
            <a:avLst/>
          </a:prstGeom>
          <a:solidFill>
            <a:schemeClr val="bg1"/>
          </a:solidFill>
          <a:ln w="19050">
            <a:solidFill>
              <a:srgbClr val="5CA4A9"/>
            </a:solidFill>
          </a:ln>
        </p:spPr>
        <p:txBody>
          <a:bodyPr wrap="square" rtlCol="0">
            <a:spAutoFit/>
          </a:bodyPr>
          <a:lstStyle/>
          <a:p>
            <a:pPr algn="just"/>
            <a:r>
              <a:rPr lang="lv-LV" sz="900" dirty="0">
                <a:latin typeface="Arial" panose="020B0604020202020204" pitchFamily="34" charset="0"/>
                <a:cs typeface="Arial" panose="020B0604020202020204" pitchFamily="34" charset="0"/>
              </a:rPr>
              <a:t>Alpīnisms, armvrestlings,       austrumu cīņas māksla,         autosports, burāšana,            dambrete, fitness un               bodibildings, florbols, futbols, galda teniss, golfs, handbols, hokejs, kerlings, motosports,  niršana, orientēšanās sports,  regbijs, skvošs, sporta            dejošana, svarcelšana/svara   bumbu sports, šahs, triatlons, ūdensslēpošana/veikbords</a:t>
            </a:r>
          </a:p>
          <a:p>
            <a:pPr algn="just"/>
            <a:r>
              <a:rPr lang="lv-LV" sz="900" dirty="0">
                <a:latin typeface="Arial" panose="020B0604020202020204" pitchFamily="34" charset="0"/>
                <a:cs typeface="Arial" panose="020B0604020202020204" pitchFamily="34" charset="0"/>
              </a:rPr>
              <a:t> – </a:t>
            </a:r>
            <a:r>
              <a:rPr lang="lv-LV" sz="900" b="1" dirty="0">
                <a:latin typeface="Arial" panose="020B0604020202020204" pitchFamily="34" charset="0"/>
                <a:cs typeface="Arial" panose="020B0604020202020204" pitchFamily="34" charset="0"/>
              </a:rPr>
              <a:t>neizvēlējās neviens </a:t>
            </a:r>
          </a:p>
          <a:p>
            <a:pPr algn="just"/>
            <a:r>
              <a:rPr lang="lv-LV" sz="900" b="1" dirty="0">
                <a:latin typeface="Arial" panose="020B0604020202020204" pitchFamily="34" charset="0"/>
                <a:cs typeface="Arial" panose="020B0604020202020204" pitchFamily="34" charset="0"/>
              </a:rPr>
              <a:t>respondents</a:t>
            </a:r>
          </a:p>
        </p:txBody>
      </p:sp>
    </p:spTree>
    <p:extLst>
      <p:ext uri="{BB962C8B-B14F-4D97-AF65-F5344CB8AC3E}">
        <p14:creationId xmlns:p14="http://schemas.microsoft.com/office/powerpoint/2010/main" val="144746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1.3. Pārstāvētais sporta veids</a:t>
            </a:r>
            <a:endParaRPr lang="ko-KR" altLang="en-US" sz="2400" cap="small" dirty="0">
              <a:solidFill>
                <a:srgbClr val="FF0000"/>
              </a:solidFill>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548744"/>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a:t>
            </a:r>
            <a:r>
              <a:rPr lang="pt-BR" altLang="lv-LV" sz="1200" b="0" i="1" kern="0" dirty="0">
                <a:latin typeface="Arial" charset="0"/>
                <a:cs typeface="Arial" charset="0"/>
              </a:rPr>
              <a:t>Q4. Ar kādu sporta veidu Jūs nodarbojaties?</a:t>
            </a:r>
            <a:r>
              <a:rPr lang="lv-LV" altLang="lv-LV" sz="1200" b="0" i="1" kern="0" dirty="0">
                <a:latin typeface="Arial" charset="0"/>
                <a:cs typeface="Arial" charset="0"/>
              </a:rPr>
              <a:t> </a:t>
            </a:r>
            <a:r>
              <a:rPr lang="pt-BR" altLang="lv-LV" sz="1200" b="0" i="1" kern="0" dirty="0">
                <a:latin typeface="Arial" charset="0"/>
                <a:cs typeface="Arial" charset="0"/>
              </a:rPr>
              <a:t>Izvēlieties tikai vienu atbildes variantu. Ja Jūs nodarbojaties ar vairākiem sporta veidiem, izvēlieties to sporta veidu, kurā Jūs trenējaties visvairāk.</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DF0CA52A-4E5B-4550-9B03-4F788241033F}"/>
              </a:ext>
            </a:extLst>
          </p:cNvPr>
          <p:cNvGraphicFramePr>
            <a:graphicFrameLocks/>
          </p:cNvGraphicFramePr>
          <p:nvPr>
            <p:extLst>
              <p:ext uri="{D42A27DB-BD31-4B8C-83A1-F6EECF244321}">
                <p14:modId xmlns:p14="http://schemas.microsoft.com/office/powerpoint/2010/main" val="3920014292"/>
              </p:ext>
            </p:extLst>
          </p:nvPr>
        </p:nvGraphicFramePr>
        <p:xfrm>
          <a:off x="719779" y="1268760"/>
          <a:ext cx="7704439" cy="50004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EAC2D7E-2D08-41E1-A8E7-22E3F527115E}"/>
              </a:ext>
            </a:extLst>
          </p:cNvPr>
          <p:cNvSpPr txBox="1"/>
          <p:nvPr/>
        </p:nvSpPr>
        <p:spPr>
          <a:xfrm>
            <a:off x="7092280" y="2996952"/>
            <a:ext cx="1728192" cy="2031325"/>
          </a:xfrm>
          <a:prstGeom prst="rect">
            <a:avLst/>
          </a:prstGeom>
          <a:solidFill>
            <a:schemeClr val="bg1"/>
          </a:solidFill>
          <a:ln w="19050">
            <a:solidFill>
              <a:srgbClr val="5CA4A9"/>
            </a:solidFill>
          </a:ln>
        </p:spPr>
        <p:txBody>
          <a:bodyPr wrap="square" rtlCol="0">
            <a:spAutoFit/>
          </a:bodyPr>
          <a:lstStyle/>
          <a:p>
            <a:pPr algn="just"/>
            <a:r>
              <a:rPr lang="lv-LV" sz="900" dirty="0">
                <a:latin typeface="Arial" panose="020B0604020202020204" pitchFamily="34" charset="0"/>
                <a:cs typeface="Arial" panose="020B0604020202020204" pitchFamily="34" charset="0"/>
              </a:rPr>
              <a:t>Alpīnisms, armvrestlings,       austrumu cīņas māksla,         autosports, burāšana,            dambrete, fitness un               bodibildings, florbols, futbols, galda teniss, golfs, handbols, hokejs, kerlings, motosports,  niršana, orientēšanās sports,  regbijs, skvošs, sporta            dejošana, svarcelšana/svara   bumbu sports, šahs, triatlons, ūdensslēpošana/veikbords</a:t>
            </a:r>
          </a:p>
          <a:p>
            <a:pPr algn="just"/>
            <a:r>
              <a:rPr lang="lv-LV" sz="900" dirty="0">
                <a:latin typeface="Arial" panose="020B0604020202020204" pitchFamily="34" charset="0"/>
                <a:cs typeface="Arial" panose="020B0604020202020204" pitchFamily="34" charset="0"/>
              </a:rPr>
              <a:t> – </a:t>
            </a:r>
            <a:r>
              <a:rPr lang="lv-LV" sz="900" b="1" dirty="0">
                <a:latin typeface="Arial" panose="020B0604020202020204" pitchFamily="34" charset="0"/>
                <a:cs typeface="Arial" panose="020B0604020202020204" pitchFamily="34" charset="0"/>
              </a:rPr>
              <a:t>neizvēlējās neviens </a:t>
            </a:r>
          </a:p>
          <a:p>
            <a:pPr algn="just"/>
            <a:r>
              <a:rPr lang="lv-LV" sz="900" b="1" dirty="0">
                <a:latin typeface="Arial" panose="020B0604020202020204" pitchFamily="34" charset="0"/>
                <a:cs typeface="Arial" panose="020B0604020202020204" pitchFamily="34" charset="0"/>
              </a:rPr>
              <a:t>respondents</a:t>
            </a:r>
          </a:p>
        </p:txBody>
      </p:sp>
    </p:spTree>
    <p:extLst>
      <p:ext uri="{BB962C8B-B14F-4D97-AF65-F5344CB8AC3E}">
        <p14:creationId xmlns:p14="http://schemas.microsoft.com/office/powerpoint/2010/main" val="5405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2800" cap="all" dirty="0">
                <a:solidFill>
                  <a:schemeClr val="bg1"/>
                </a:solidFill>
                <a:latin typeface="Arial Narrow" pitchFamily="34" charset="0"/>
              </a:rPr>
              <a:t>2. Sportistu pieredze </a:t>
            </a:r>
          </a:p>
          <a:p>
            <a:pPr algn="ctr" eaLnBrk="1" hangingPunct="1"/>
            <a:r>
              <a:rPr lang="lv-LV" altLang="lv-LV" sz="2800" cap="all" dirty="0">
                <a:solidFill>
                  <a:schemeClr val="bg1"/>
                </a:solidFill>
                <a:latin typeface="Arial Narrow" pitchFamily="34" charset="0"/>
              </a:rPr>
              <a:t>saistībā ar dopinga kontroli</a:t>
            </a:r>
          </a:p>
        </p:txBody>
      </p:sp>
    </p:spTree>
    <p:extLst>
      <p:ext uri="{BB962C8B-B14F-4D97-AF65-F5344CB8AC3E}">
        <p14:creationId xmlns:p14="http://schemas.microsoft.com/office/powerpoint/2010/main" val="1929961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2.1. Uz dopinga kontroli uzaicināto reižu skaits pēdējo 12 mēnešu laikā</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a:t>
            </a:r>
            <a:r>
              <a:rPr lang="pt-BR" altLang="lv-LV" sz="1200" b="0" i="1" kern="0" dirty="0">
                <a:latin typeface="Arial" charset="0"/>
                <a:cs typeface="Arial" charset="0"/>
              </a:rPr>
              <a:t>Q5. Cik bieži Jūs esat ticis/-usi uzaicināts/-a uz dopinga kontroli pēdējo 12 mēnešu laikā?</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9" name="Chart 8">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481929185"/>
              </p:ext>
            </p:extLst>
          </p:nvPr>
        </p:nvGraphicFramePr>
        <p:xfrm>
          <a:off x="755576" y="1281005"/>
          <a:ext cx="7380819" cy="444284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516216" y="4840400"/>
            <a:ext cx="1021787" cy="1200329"/>
          </a:xfrm>
          <a:prstGeom prst="rect">
            <a:avLst/>
          </a:prstGeom>
          <a:noFill/>
        </p:spPr>
        <p:txBody>
          <a:bodyPr wrap="square" rtlCol="0">
            <a:spAutoFit/>
          </a:bodyPr>
          <a:lstStyle/>
          <a:p>
            <a:pPr algn="ctr"/>
            <a:r>
              <a:rPr lang="lv-LV" sz="1200" dirty="0">
                <a:latin typeface="Arial Narrow" panose="020B0606020202030204" pitchFamily="34" charset="0"/>
                <a:cs typeface="Arial" panose="020B0604020202020204" pitchFamily="34" charset="0"/>
              </a:rPr>
              <a:t>Neesmu </a:t>
            </a:r>
          </a:p>
          <a:p>
            <a:pPr algn="ctr"/>
            <a:r>
              <a:rPr lang="lv-LV" sz="1200" dirty="0">
                <a:latin typeface="Arial Narrow" panose="020B0606020202030204" pitchFamily="34" charset="0"/>
                <a:cs typeface="Arial" panose="020B0604020202020204" pitchFamily="34" charset="0"/>
              </a:rPr>
              <a:t>uzaicināts/-a </a:t>
            </a:r>
          </a:p>
          <a:p>
            <a:pPr algn="ctr"/>
            <a:r>
              <a:rPr lang="lv-LV" sz="1200" dirty="0">
                <a:latin typeface="Arial Narrow" panose="020B0606020202030204" pitchFamily="34" charset="0"/>
                <a:cs typeface="Arial" panose="020B0604020202020204" pitchFamily="34" charset="0"/>
              </a:rPr>
              <a:t>uz dopinga </a:t>
            </a:r>
          </a:p>
          <a:p>
            <a:pPr algn="ctr"/>
            <a:r>
              <a:rPr lang="lv-LV" sz="1200" dirty="0">
                <a:latin typeface="Arial Narrow" panose="020B0606020202030204" pitchFamily="34" charset="0"/>
                <a:cs typeface="Arial" panose="020B0604020202020204" pitchFamily="34" charset="0"/>
              </a:rPr>
              <a:t>kontroli pēdējo </a:t>
            </a:r>
          </a:p>
          <a:p>
            <a:pPr algn="ctr"/>
            <a:r>
              <a:rPr lang="lv-LV" sz="1200" dirty="0">
                <a:latin typeface="Arial Narrow" panose="020B0606020202030204" pitchFamily="34" charset="0"/>
                <a:cs typeface="Arial" panose="020B0604020202020204" pitchFamily="34" charset="0"/>
              </a:rPr>
              <a:t>12 mēnešu </a:t>
            </a:r>
          </a:p>
          <a:p>
            <a:pPr algn="ctr"/>
            <a:r>
              <a:rPr lang="lv-LV" sz="1200" dirty="0">
                <a:latin typeface="Arial Narrow" panose="020B0606020202030204" pitchFamily="34" charset="0"/>
                <a:cs typeface="Arial" panose="020B0604020202020204" pitchFamily="34" charset="0"/>
              </a:rPr>
              <a:t>laikā </a:t>
            </a:r>
          </a:p>
        </p:txBody>
      </p:sp>
      <p:sp>
        <p:nvSpPr>
          <p:cNvPr id="11" name="TextBox 10"/>
          <p:cNvSpPr txBox="1"/>
          <p:nvPr/>
        </p:nvSpPr>
        <p:spPr>
          <a:xfrm>
            <a:off x="971600" y="1556728"/>
            <a:ext cx="2592288" cy="830997"/>
          </a:xfrm>
          <a:prstGeom prst="rect">
            <a:avLst/>
          </a:prstGeom>
          <a:noFill/>
          <a:ln w="19050">
            <a:solidFill>
              <a:schemeClr val="tx1"/>
            </a:solidFill>
          </a:ln>
        </p:spPr>
        <p:txBody>
          <a:bodyPr wrap="square" rtlCol="0">
            <a:spAutoFit/>
          </a:bodyPr>
          <a:lstStyle/>
          <a:p>
            <a:pPr algn="ctr"/>
            <a:r>
              <a:rPr lang="lv-LV" sz="1200" b="1" dirty="0">
                <a:latin typeface="Arial Narrow" panose="020B0606020202030204" pitchFamily="34" charset="0"/>
                <a:cs typeface="Arial" panose="020B0604020202020204" pitchFamily="34" charset="0"/>
              </a:rPr>
              <a:t>Visu respondentu, kuri tikuši uzaicināti uz dopinga kontroli, vidū:</a:t>
            </a:r>
          </a:p>
          <a:p>
            <a:pPr algn="ctr"/>
            <a:r>
              <a:rPr lang="lv-LV" sz="1200" b="1" u="sng" dirty="0">
                <a:latin typeface="Arial Narrow" panose="020B0606020202030204" pitchFamily="34" charset="0"/>
                <a:cs typeface="Arial" panose="020B0604020202020204" pitchFamily="34" charset="0"/>
              </a:rPr>
              <a:t>vidēji 3,29 reizes </a:t>
            </a:r>
          </a:p>
          <a:p>
            <a:pPr algn="ctr"/>
            <a:r>
              <a:rPr lang="lv-LV" sz="1200" b="1" dirty="0">
                <a:latin typeface="Arial Narrow" panose="020B0606020202030204" pitchFamily="34" charset="0"/>
                <a:cs typeface="Arial" panose="020B0604020202020204" pitchFamily="34" charset="0"/>
              </a:rPr>
              <a:t>pēdējo 12 mēnešu laikā</a:t>
            </a:r>
          </a:p>
        </p:txBody>
      </p:sp>
    </p:spTree>
    <p:extLst>
      <p:ext uri="{BB962C8B-B14F-4D97-AF65-F5344CB8AC3E}">
        <p14:creationId xmlns:p14="http://schemas.microsoft.com/office/powerpoint/2010/main" val="2097836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116632"/>
            <a:ext cx="9144000" cy="459368"/>
          </a:xfrm>
          <a:noFill/>
        </p:spPr>
        <p:txBody>
          <a:bodyPr>
            <a:noAutofit/>
          </a:bodyPr>
          <a:lstStyle/>
          <a:p>
            <a:pPr algn="l"/>
            <a:r>
              <a:rPr lang="lv-LV" altLang="ko-KR" sz="2200" cap="small" dirty="0">
                <a:latin typeface="Arial Narrow" panose="020B0606020202030204" pitchFamily="34" charset="0"/>
              </a:rPr>
              <a:t>2.2. Ārpus sacensībām veiktas dopinga kontroles reižu skaits pēdējo 12 mēnešu laikā</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12 mēnešu laikā ir bijuši uzaicināti uz dopinga kontroli, n=78</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687762"/>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«Q6. Cik bieži pēdējo 12 mēnešu laikā Jums tika veikta dopinga kontrole ārpus sacensībām </a:t>
            </a:r>
          </a:p>
          <a:p>
            <a:pPr lvl="0" algn="ctr" fontAlgn="base" latinLnBrk="0">
              <a:spcBef>
                <a:spcPct val="0"/>
              </a:spcBef>
            </a:pPr>
            <a:r>
              <a:rPr lang="lv-LV" altLang="lv-LV" sz="1200" b="0" i="1" kern="0" dirty="0">
                <a:latin typeface="Arial" charset="0"/>
                <a:cs typeface="Arial" charset="0"/>
              </a:rPr>
              <a:t>(piemēram, treniņā, treniņnometnē vai mājās)</a:t>
            </a:r>
            <a:r>
              <a:rPr lang="pt-BR" altLang="lv-LV" sz="1200" b="0" i="1" kern="0" dirty="0">
                <a:latin typeface="Arial" charset="0"/>
                <a:cs typeface="Arial" charset="0"/>
              </a:rPr>
              <a:t>?</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406964105"/>
              </p:ext>
            </p:extLst>
          </p:nvPr>
        </p:nvGraphicFramePr>
        <p:xfrm>
          <a:off x="881999" y="1402865"/>
          <a:ext cx="7380000" cy="444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71600" y="1556728"/>
            <a:ext cx="2664296" cy="830997"/>
          </a:xfrm>
          <a:prstGeom prst="rect">
            <a:avLst/>
          </a:prstGeom>
          <a:noFill/>
          <a:ln w="19050">
            <a:solidFill>
              <a:schemeClr val="tx1"/>
            </a:solidFill>
          </a:ln>
        </p:spPr>
        <p:txBody>
          <a:bodyPr wrap="square" rtlCol="0">
            <a:spAutoFit/>
          </a:bodyPr>
          <a:lstStyle/>
          <a:p>
            <a:pPr algn="ctr"/>
            <a:r>
              <a:rPr lang="lv-LV" sz="1200" b="1" dirty="0">
                <a:latin typeface="Arial Narrow" panose="020B0606020202030204" pitchFamily="34" charset="0"/>
                <a:cs typeface="Arial" panose="020B0604020202020204" pitchFamily="34" charset="0"/>
              </a:rPr>
              <a:t>Visu respondentu, kuriem veikta dopinga kontrole ārpus sacensībām, vidū:</a:t>
            </a:r>
          </a:p>
          <a:p>
            <a:pPr algn="ctr"/>
            <a:r>
              <a:rPr lang="lv-LV" sz="1200" b="1" u="sng" dirty="0">
                <a:latin typeface="Arial Narrow" panose="020B0606020202030204" pitchFamily="34" charset="0"/>
                <a:cs typeface="Arial" panose="020B0604020202020204" pitchFamily="34" charset="0"/>
              </a:rPr>
              <a:t>vidēji 2,61 reizes </a:t>
            </a:r>
          </a:p>
          <a:p>
            <a:pPr algn="ctr"/>
            <a:r>
              <a:rPr lang="lv-LV" sz="1200" b="1" dirty="0">
                <a:latin typeface="Arial Narrow" panose="020B0606020202030204" pitchFamily="34" charset="0"/>
                <a:cs typeface="Arial" panose="020B0604020202020204" pitchFamily="34" charset="0"/>
              </a:rPr>
              <a:t>pēdējo 12 mēnešu laikā</a:t>
            </a:r>
          </a:p>
        </p:txBody>
      </p:sp>
    </p:spTree>
    <p:extLst>
      <p:ext uri="{BB962C8B-B14F-4D97-AF65-F5344CB8AC3E}">
        <p14:creationId xmlns:p14="http://schemas.microsoft.com/office/powerpoint/2010/main" val="247920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576063"/>
          </a:xfrm>
          <a:solidFill>
            <a:srgbClr val="5CA4A9"/>
          </a:solidFill>
        </p:spPr>
        <p:txBody>
          <a:bodyPr>
            <a:normAutofit/>
          </a:bodyPr>
          <a:lstStyle/>
          <a:p>
            <a:pPr algn="l"/>
            <a:r>
              <a:rPr lang="lv-LV" altLang="ko-KR" sz="2800" cap="small" dirty="0">
                <a:solidFill>
                  <a:schemeClr val="bg1"/>
                </a:solidFill>
                <a:latin typeface="Arial Narrow" panose="020B0606020202030204" pitchFamily="34" charset="0"/>
              </a:rPr>
              <a:t>Saturs (1)</a:t>
            </a:r>
            <a:endParaRPr lang="ko-KR" altLang="en-US" sz="2800" cap="small" dirty="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3CBC6D22-A0A3-4AA7-A340-67B8F8C8B907}"/>
              </a:ext>
            </a:extLst>
          </p:cNvPr>
          <p:cNvSpPr txBox="1">
            <a:spLocks noRot="1" noChangeArrowheads="1"/>
          </p:cNvSpPr>
          <p:nvPr/>
        </p:nvSpPr>
        <p:spPr bwMode="auto">
          <a:xfrm>
            <a:off x="521804" y="1016521"/>
            <a:ext cx="8100392" cy="48249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buNone/>
            </a:pPr>
            <a:r>
              <a:rPr lang="lv-LV" altLang="lv-LV" sz="1200" dirty="0">
                <a:latin typeface="Arial Narrow" pitchFamily="34" charset="0"/>
                <a:cs typeface="Arial" charset="0"/>
              </a:rPr>
              <a:t>Pētījuma apraksts</a:t>
            </a:r>
            <a:r>
              <a:rPr lang="lv-LV" altLang="lv-LV" sz="1200" u="sng" dirty="0">
                <a:latin typeface="Arial Narrow" pitchFamily="34" charset="0"/>
                <a:cs typeface="Arial" charset="0"/>
              </a:rPr>
              <a:t>							</a:t>
            </a:r>
            <a:r>
              <a:rPr lang="lv-LV" altLang="lv-LV" sz="1200" dirty="0">
                <a:latin typeface="Arial Narrow" pitchFamily="34" charset="0"/>
                <a:cs typeface="Arial" charset="0"/>
              </a:rPr>
              <a:t>4</a:t>
            </a:r>
          </a:p>
          <a:p>
            <a:pPr marL="381000" indent="-381000">
              <a:buNone/>
            </a:pPr>
            <a:endParaRPr lang="lv-LV" altLang="lv-LV" sz="1200" dirty="0">
              <a:solidFill>
                <a:srgbClr val="FF0000"/>
              </a:solidFill>
              <a:latin typeface="Arial Narrow" pitchFamily="34" charset="0"/>
              <a:cs typeface="Arial" charset="0"/>
            </a:endParaRPr>
          </a:p>
          <a:p>
            <a:pPr marL="381000" indent="-381000">
              <a:buNone/>
            </a:pPr>
            <a:r>
              <a:rPr lang="lv-LV" altLang="lv-LV" sz="1200" dirty="0">
                <a:latin typeface="Arial Narrow" pitchFamily="34" charset="0"/>
                <a:cs typeface="Arial" charset="0"/>
              </a:rPr>
              <a:t>SECINĀJUMI</a:t>
            </a:r>
            <a:r>
              <a:rPr lang="lv-LV" altLang="lv-LV" sz="1200" u="sng" dirty="0">
                <a:latin typeface="Arial Narrow" pitchFamily="34" charset="0"/>
                <a:cs typeface="Arial" charset="0"/>
              </a:rPr>
              <a:t>	                                         		                             			</a:t>
            </a:r>
            <a:r>
              <a:rPr lang="lv-LV" altLang="lv-LV" sz="1200" dirty="0">
                <a:latin typeface="Arial Narrow" pitchFamily="34" charset="0"/>
                <a:cs typeface="Arial" charset="0"/>
              </a:rPr>
              <a:t>5</a:t>
            </a:r>
          </a:p>
          <a:p>
            <a:pPr marL="381000" indent="-381000">
              <a:buNone/>
            </a:pPr>
            <a:endParaRPr lang="lv-LV" altLang="lv-LV" sz="1200" dirty="0">
              <a:solidFill>
                <a:srgbClr val="FF0000"/>
              </a:solidFill>
              <a:latin typeface="Arial Narrow" pitchFamily="34" charset="0"/>
              <a:cs typeface="Arial" charset="0"/>
            </a:endParaRPr>
          </a:p>
          <a:p>
            <a:pPr marL="381000" indent="-381000">
              <a:buNone/>
            </a:pPr>
            <a:r>
              <a:rPr lang="lv-LV" altLang="lv-LV" sz="1200" dirty="0">
                <a:latin typeface="Arial Narrow" pitchFamily="34" charset="0"/>
                <a:cs typeface="Arial" charset="0"/>
              </a:rPr>
              <a:t>GALVENIE REZULTĀTI</a:t>
            </a:r>
          </a:p>
          <a:p>
            <a:pPr marL="381000" indent="-381000">
              <a:buNone/>
            </a:pPr>
            <a:r>
              <a:rPr lang="lv-LV" altLang="lv-LV" sz="1200" dirty="0">
                <a:latin typeface="Arial Narrow" pitchFamily="34" charset="0"/>
                <a:cs typeface="Arial" charset="0"/>
              </a:rPr>
              <a:t>	1. SPORTISTU SOCIĀLI DEMOGRĀFISKAIS PROFILS</a:t>
            </a:r>
          </a:p>
          <a:p>
            <a:pPr marL="381000" indent="-381000">
              <a:buNone/>
            </a:pPr>
            <a:r>
              <a:rPr lang="lv-LV" altLang="lv-LV" sz="1200" dirty="0">
                <a:latin typeface="Arial Narrow" pitchFamily="34" charset="0"/>
                <a:cs typeface="Arial" charset="0"/>
              </a:rPr>
              <a:t>		1.1. Piedalīšanās pārstāvētā sporta veida federācijas rīkotajās sporta sacensībās</a:t>
            </a:r>
            <a:r>
              <a:rPr lang="lv-LV" altLang="lv-LV" sz="1200" u="sng" dirty="0">
                <a:latin typeface="Arial Narrow" pitchFamily="34" charset="0"/>
                <a:cs typeface="Arial" charset="0"/>
              </a:rPr>
              <a:t>			</a:t>
            </a:r>
            <a:r>
              <a:rPr lang="lv-LV" altLang="lv-LV" sz="1200" dirty="0">
                <a:latin typeface="Arial Narrow" pitchFamily="34" charset="0"/>
                <a:cs typeface="Arial" charset="0"/>
              </a:rPr>
              <a:t>13</a:t>
            </a:r>
          </a:p>
          <a:p>
            <a:pPr marL="381000" indent="-381000">
              <a:buNone/>
            </a:pPr>
            <a:r>
              <a:rPr lang="lv-LV" altLang="lv-LV" sz="1200" dirty="0">
                <a:latin typeface="Arial Narrow" pitchFamily="34" charset="0"/>
                <a:cs typeface="Arial" charset="0"/>
              </a:rPr>
              <a:t>		1.2. Sportistu vecums un dzimums</a:t>
            </a:r>
            <a:r>
              <a:rPr lang="lv-LV" altLang="lv-LV" sz="1200" u="sng" dirty="0">
                <a:latin typeface="Arial Narrow" pitchFamily="34" charset="0"/>
                <a:cs typeface="Arial" charset="0"/>
              </a:rPr>
              <a:t>						</a:t>
            </a:r>
            <a:r>
              <a:rPr lang="lv-LV" altLang="lv-LV" sz="1200" dirty="0">
                <a:latin typeface="Arial Narrow" pitchFamily="34" charset="0"/>
                <a:cs typeface="Arial" charset="0"/>
              </a:rPr>
              <a:t>14</a:t>
            </a:r>
          </a:p>
          <a:p>
            <a:pPr marL="381000" indent="-381000">
              <a:buNone/>
            </a:pPr>
            <a:r>
              <a:rPr lang="lv-LV" altLang="lv-LV" sz="1200" dirty="0">
                <a:latin typeface="Arial Narrow" pitchFamily="34" charset="0"/>
                <a:cs typeface="Arial" charset="0"/>
              </a:rPr>
              <a:t>		1.3. Pārstāvētais sporta veids</a:t>
            </a:r>
            <a:r>
              <a:rPr lang="lv-LV" altLang="lv-LV" sz="1200" u="sng" dirty="0">
                <a:latin typeface="Arial Narrow" pitchFamily="34" charset="0"/>
                <a:cs typeface="Arial" charset="0"/>
              </a:rPr>
              <a:t>						</a:t>
            </a:r>
            <a:r>
              <a:rPr lang="lv-LV" altLang="lv-LV" sz="1200" dirty="0">
                <a:latin typeface="Arial Narrow" pitchFamily="34" charset="0"/>
                <a:cs typeface="Arial" charset="0"/>
              </a:rPr>
              <a:t>15</a:t>
            </a:r>
          </a:p>
          <a:p>
            <a:pPr marL="381000" indent="-381000">
              <a:buNone/>
            </a:pPr>
            <a:r>
              <a:rPr lang="lv-LV" altLang="lv-LV" sz="1200" dirty="0">
                <a:latin typeface="Arial Narrow" pitchFamily="34" charset="0"/>
                <a:cs typeface="Arial" charset="0"/>
              </a:rPr>
              <a:t>	2. SPORTISTU PIEREDZE SAISTĪBĀ AR DOPINGA KONTROLI</a:t>
            </a:r>
          </a:p>
          <a:p>
            <a:pPr marL="381000" indent="-381000">
              <a:buNone/>
            </a:pPr>
            <a:r>
              <a:rPr lang="lv-LV" altLang="lv-LV" sz="1200" dirty="0">
                <a:latin typeface="Arial Narrow" pitchFamily="34" charset="0"/>
                <a:cs typeface="Arial" charset="0"/>
              </a:rPr>
              <a:t>		2.1. Uz dopinga kontroli uzaicināto reižu skaits pēdējo 12 mēnešu laikā</a:t>
            </a:r>
            <a:r>
              <a:rPr lang="lv-LV" altLang="lv-LV" sz="1200" u="sng" dirty="0">
                <a:latin typeface="Arial Narrow" pitchFamily="34" charset="0"/>
                <a:cs typeface="Arial" charset="0"/>
              </a:rPr>
              <a:t>				</a:t>
            </a:r>
            <a:r>
              <a:rPr lang="lv-LV" altLang="lv-LV" sz="1200" dirty="0">
                <a:latin typeface="Arial Narrow" pitchFamily="34" charset="0"/>
                <a:cs typeface="Arial" charset="0"/>
              </a:rPr>
              <a:t>18</a:t>
            </a:r>
          </a:p>
          <a:p>
            <a:pPr marL="381000" indent="-381000">
              <a:buNone/>
            </a:pPr>
            <a:r>
              <a:rPr lang="lv-LV" altLang="lv-LV" sz="1200" dirty="0">
                <a:latin typeface="Arial Narrow" pitchFamily="34" charset="0"/>
                <a:cs typeface="Arial" charset="0"/>
              </a:rPr>
              <a:t>		2.2. Ārpus sacensībām veiktas dopinga kontroles reižu skaits pēdējo 12 mēnešu laikā</a:t>
            </a:r>
            <a:r>
              <a:rPr lang="lv-LV" altLang="lv-LV" sz="1200" u="sng" dirty="0">
                <a:latin typeface="Arial Narrow" pitchFamily="34" charset="0"/>
                <a:cs typeface="Arial" charset="0"/>
              </a:rPr>
              <a:t>			</a:t>
            </a:r>
            <a:r>
              <a:rPr lang="lv-LV" altLang="lv-LV" sz="1200" dirty="0">
                <a:latin typeface="Arial Narrow" pitchFamily="34" charset="0"/>
                <a:cs typeface="Arial" charset="0"/>
              </a:rPr>
              <a:t>19</a:t>
            </a:r>
          </a:p>
          <a:p>
            <a:pPr marL="381000" indent="-381000">
              <a:buNone/>
            </a:pPr>
            <a:r>
              <a:rPr lang="lv-LV" altLang="lv-LV" sz="1200" dirty="0">
                <a:latin typeface="Arial Narrow" pitchFamily="34" charset="0"/>
                <a:cs typeface="Arial" charset="0"/>
              </a:rPr>
              <a:t>		2.3. Dopinga kontroles veikto reižu skaits visas sportiskās karjeras laikā</a:t>
            </a:r>
            <a:r>
              <a:rPr lang="lv-LV" altLang="lv-LV" sz="1200" u="sng" dirty="0">
                <a:latin typeface="Arial Narrow" pitchFamily="34" charset="0"/>
                <a:cs typeface="Arial" charset="0"/>
              </a:rPr>
              <a:t>				</a:t>
            </a:r>
            <a:r>
              <a:rPr lang="lv-LV" altLang="lv-LV" sz="1200" dirty="0">
                <a:latin typeface="Arial Narrow" pitchFamily="34" charset="0"/>
                <a:cs typeface="Arial" charset="0"/>
              </a:rPr>
              <a:t>20</a:t>
            </a:r>
          </a:p>
          <a:p>
            <a:pPr marL="381000" indent="-381000">
              <a:buNone/>
            </a:pPr>
            <a:r>
              <a:rPr lang="lv-LV" altLang="lv-LV" sz="1200" dirty="0">
                <a:latin typeface="Arial Narrow" pitchFamily="34" charset="0"/>
                <a:cs typeface="Arial" charset="0"/>
              </a:rPr>
              <a:t>		2.4. Ārpus sacensībām veiktas dopinga kontroles reižu skaits visas sportiskās karjeras laikā</a:t>
            </a:r>
            <a:r>
              <a:rPr lang="lv-LV" altLang="lv-LV" sz="1200" u="sng" dirty="0">
                <a:latin typeface="Arial Narrow" pitchFamily="34" charset="0"/>
                <a:cs typeface="Arial" charset="0"/>
              </a:rPr>
              <a:t>		</a:t>
            </a:r>
            <a:r>
              <a:rPr lang="lv-LV" altLang="lv-LV" sz="1200" dirty="0">
                <a:latin typeface="Arial Narrow" pitchFamily="34" charset="0"/>
                <a:cs typeface="Arial" charset="0"/>
              </a:rPr>
              <a:t>21</a:t>
            </a:r>
          </a:p>
          <a:p>
            <a:pPr marL="381000" indent="-381000">
              <a:buNone/>
            </a:pPr>
            <a:r>
              <a:rPr lang="lv-LV" altLang="lv-LV" sz="1200" dirty="0">
                <a:latin typeface="Arial Narrow" pitchFamily="34" charset="0"/>
                <a:cs typeface="Arial" charset="0"/>
              </a:rPr>
              <a:t>		2.5. Dopinga kontrole, par kuras rezultātu pareizību ir bijušas šaubas</a:t>
            </a:r>
            <a:r>
              <a:rPr lang="lv-LV" altLang="lv-LV" sz="1200" u="sng" dirty="0">
                <a:latin typeface="Arial Narrow" pitchFamily="34" charset="0"/>
                <a:cs typeface="Arial" charset="0"/>
              </a:rPr>
              <a:t>				</a:t>
            </a:r>
            <a:r>
              <a:rPr lang="lv-LV" altLang="lv-LV" sz="1200" dirty="0">
                <a:latin typeface="Arial Narrow" pitchFamily="34" charset="0"/>
                <a:cs typeface="Arial" charset="0"/>
              </a:rPr>
              <a:t>22</a:t>
            </a:r>
          </a:p>
          <a:p>
            <a:pPr marL="381000" indent="-381000">
              <a:buNone/>
            </a:pPr>
            <a:r>
              <a:rPr lang="lv-LV" altLang="lv-LV" sz="1200" dirty="0">
                <a:latin typeface="Arial Narrow" pitchFamily="34" charset="0"/>
                <a:cs typeface="Arial" charset="0"/>
              </a:rPr>
              <a:t>		2.6. Ieteikumi dopinga kontroles sistēmas uzlabošanai</a:t>
            </a:r>
            <a:r>
              <a:rPr lang="lv-LV" altLang="lv-LV" sz="1200" u="sng" dirty="0">
                <a:latin typeface="Arial Narrow" pitchFamily="34" charset="0"/>
                <a:cs typeface="Arial" charset="0"/>
              </a:rPr>
              <a:t>					</a:t>
            </a:r>
            <a:r>
              <a:rPr lang="lv-LV" altLang="lv-LV" sz="1200" dirty="0">
                <a:latin typeface="Arial Narrow" pitchFamily="34" charset="0"/>
                <a:cs typeface="Arial" charset="0"/>
              </a:rPr>
              <a:t>24</a:t>
            </a:r>
          </a:p>
          <a:p>
            <a:pPr marL="381000" indent="-381000">
              <a:buNone/>
            </a:pPr>
            <a:r>
              <a:rPr lang="lv-LV" altLang="lv-LV" sz="1200" dirty="0">
                <a:solidFill>
                  <a:srgbClr val="FF0000"/>
                </a:solidFill>
                <a:latin typeface="Arial Narrow" pitchFamily="34" charset="0"/>
                <a:cs typeface="Arial" charset="0"/>
              </a:rPr>
              <a:t>	</a:t>
            </a:r>
            <a:r>
              <a:rPr lang="lv-LV" altLang="lv-LV" sz="1200" dirty="0">
                <a:latin typeface="Arial Narrow" pitchFamily="34" charset="0"/>
                <a:cs typeface="Arial" charset="0"/>
              </a:rPr>
              <a:t>3. SPORTISTU PIENĀKUMS ZIŅOT PAR SAVU ATRAŠANĀS VIETU</a:t>
            </a:r>
          </a:p>
          <a:p>
            <a:pPr marL="381000" indent="-381000">
              <a:buNone/>
            </a:pPr>
            <a:r>
              <a:rPr lang="lv-LV" altLang="lv-LV" sz="1200" dirty="0">
                <a:latin typeface="Arial Narrow" pitchFamily="34" charset="0"/>
                <a:cs typeface="Arial" charset="0"/>
              </a:rPr>
              <a:t>		3.1. Zināšanas par ADAMS atrašanās vietas sistēmas pastāvēšanu</a:t>
            </a:r>
            <a:r>
              <a:rPr lang="lv-LV" altLang="lv-LV" sz="1200" u="sng" dirty="0">
                <a:latin typeface="Arial Narrow" pitchFamily="34" charset="0"/>
                <a:cs typeface="Arial" charset="0"/>
              </a:rPr>
              <a:t>				</a:t>
            </a:r>
            <a:r>
              <a:rPr lang="lv-LV" altLang="lv-LV" sz="1200" dirty="0">
                <a:latin typeface="Arial Narrow" pitchFamily="34" charset="0"/>
                <a:cs typeface="Arial" charset="0"/>
              </a:rPr>
              <a:t>27</a:t>
            </a:r>
          </a:p>
          <a:p>
            <a:pPr marL="381000" indent="-381000">
              <a:buNone/>
            </a:pPr>
            <a:r>
              <a:rPr lang="lv-LV" altLang="lv-LV" sz="1200" dirty="0">
                <a:latin typeface="Arial Narrow" pitchFamily="34" charset="0"/>
                <a:cs typeface="Arial" charset="0"/>
              </a:rPr>
              <a:t>		3.2. Pienākums zinot par savu atrašanās vietu</a:t>
            </a:r>
            <a:r>
              <a:rPr lang="lv-LV" altLang="lv-LV" sz="1200" u="sng" dirty="0">
                <a:latin typeface="Arial Narrow" pitchFamily="34" charset="0"/>
                <a:cs typeface="Arial" charset="0"/>
              </a:rPr>
              <a:t>					</a:t>
            </a:r>
            <a:r>
              <a:rPr lang="lv-LV" altLang="lv-LV" sz="1200" dirty="0">
                <a:latin typeface="Arial Narrow" pitchFamily="34" charset="0"/>
                <a:cs typeface="Arial" charset="0"/>
              </a:rPr>
              <a:t>29</a:t>
            </a:r>
          </a:p>
          <a:p>
            <a:pPr marL="381000" indent="-381000">
              <a:buNone/>
            </a:pPr>
            <a:r>
              <a:rPr lang="lv-LV" altLang="lv-LV" sz="1200" dirty="0">
                <a:solidFill>
                  <a:srgbClr val="FF0000"/>
                </a:solidFill>
                <a:latin typeface="Arial Narrow" pitchFamily="34" charset="0"/>
                <a:cs typeface="Arial" charset="0"/>
              </a:rPr>
              <a:t>		</a:t>
            </a:r>
            <a:r>
              <a:rPr lang="lv-LV" altLang="lv-LV" sz="1200" dirty="0">
                <a:latin typeface="Arial Narrow" pitchFamily="34" charset="0"/>
                <a:cs typeface="Arial" charset="0"/>
              </a:rPr>
              <a:t>3.3. Organizācijas, kurām sportistiem ir pienākums ziņot par savu atrašanās vietu</a:t>
            </a:r>
            <a:r>
              <a:rPr lang="lv-LV" altLang="lv-LV" sz="1200" u="sng" dirty="0">
                <a:latin typeface="Arial Narrow" pitchFamily="34" charset="0"/>
                <a:cs typeface="Arial" charset="0"/>
              </a:rPr>
              <a:t>			</a:t>
            </a:r>
            <a:r>
              <a:rPr lang="lv-LV" altLang="lv-LV" sz="1200" dirty="0">
                <a:latin typeface="Arial Narrow" pitchFamily="34" charset="0"/>
                <a:cs typeface="Arial" charset="0"/>
              </a:rPr>
              <a:t>31</a:t>
            </a:r>
          </a:p>
          <a:p>
            <a:pPr marL="381000" indent="-381000">
              <a:buNone/>
            </a:pPr>
            <a:r>
              <a:rPr lang="lv-LV" altLang="lv-LV" sz="1200" dirty="0">
                <a:latin typeface="Arial Narrow" pitchFamily="34" charset="0"/>
                <a:cs typeface="Arial" charset="0"/>
              </a:rPr>
              <a:t>		3.4. Atrašanās vietu sistēmu nepieciešamība cīņā ar dopingu pārstāvētajā sporta veidā</a:t>
            </a:r>
            <a:r>
              <a:rPr lang="lv-LV" altLang="lv-LV" sz="1200" u="sng" dirty="0">
                <a:latin typeface="Arial Narrow" pitchFamily="34" charset="0"/>
                <a:cs typeface="Arial" charset="0"/>
              </a:rPr>
              <a:t>			</a:t>
            </a:r>
            <a:r>
              <a:rPr lang="lv-LV" altLang="lv-LV" sz="1200" dirty="0">
                <a:latin typeface="Arial Narrow" pitchFamily="34" charset="0"/>
                <a:cs typeface="Arial" charset="0"/>
              </a:rPr>
              <a:t>33</a:t>
            </a:r>
          </a:p>
          <a:p>
            <a:pPr marL="381000" indent="-381000">
              <a:buNone/>
            </a:pPr>
            <a:r>
              <a:rPr lang="lv-LV" altLang="lv-LV" sz="1200" dirty="0">
                <a:latin typeface="Arial Narrow" pitchFamily="34" charset="0"/>
                <a:cs typeface="Arial" charset="0"/>
              </a:rPr>
              <a:t>		3.5. Grūtības ar informācijas sniegšanu par atrašanās vietu</a:t>
            </a:r>
            <a:r>
              <a:rPr lang="lv-LV" altLang="lv-LV" sz="1200" u="sng" dirty="0">
                <a:latin typeface="Arial Narrow" pitchFamily="34" charset="0"/>
                <a:cs typeface="Arial" charset="0"/>
              </a:rPr>
              <a:t>				</a:t>
            </a:r>
            <a:r>
              <a:rPr lang="lv-LV" altLang="lv-LV" sz="1200" dirty="0">
                <a:latin typeface="Arial Narrow" pitchFamily="34" charset="0"/>
                <a:cs typeface="Arial" charset="0"/>
              </a:rPr>
              <a:t>35</a:t>
            </a:r>
          </a:p>
          <a:p>
            <a:pPr marL="381000" indent="-381000">
              <a:buNone/>
            </a:pPr>
            <a:r>
              <a:rPr lang="lv-LV" altLang="lv-LV" sz="1200" dirty="0">
                <a:latin typeface="Arial Narrow" pitchFamily="34" charset="0"/>
                <a:cs typeface="Arial" charset="0"/>
              </a:rPr>
              <a:t>		3.6. Problēmas vai grūtības, ziņojot par savu atrašanās vietu</a:t>
            </a:r>
            <a:r>
              <a:rPr lang="lv-LV" altLang="lv-LV" sz="1200" u="sng" dirty="0">
                <a:latin typeface="Arial Narrow" pitchFamily="34" charset="0"/>
                <a:cs typeface="Arial" charset="0"/>
              </a:rPr>
              <a:t>				</a:t>
            </a:r>
            <a:r>
              <a:rPr lang="lv-LV" altLang="lv-LV" sz="1200" dirty="0">
                <a:latin typeface="Arial Narrow" pitchFamily="34" charset="0"/>
                <a:cs typeface="Arial" charset="0"/>
              </a:rPr>
              <a:t>37</a:t>
            </a:r>
          </a:p>
          <a:p>
            <a:pPr marL="381000" indent="-381000">
              <a:buNone/>
            </a:pPr>
            <a:r>
              <a:rPr lang="lv-LV" altLang="lv-LV" sz="1200" dirty="0">
                <a:solidFill>
                  <a:srgbClr val="FF0000"/>
                </a:solidFill>
                <a:latin typeface="Arial Narrow" pitchFamily="34" charset="0"/>
                <a:cs typeface="Arial" charset="0"/>
              </a:rPr>
              <a:t>		</a:t>
            </a:r>
            <a:r>
              <a:rPr lang="lv-LV" altLang="lv-LV" sz="1200" dirty="0">
                <a:latin typeface="Arial Narrow" pitchFamily="34" charset="0"/>
                <a:cs typeface="Arial" charset="0"/>
              </a:rPr>
              <a:t>3.7. Ierosinājumi, kā uzlabot atrašanās vietas norādīšanas sistēmu </a:t>
            </a:r>
            <a:r>
              <a:rPr lang="lv-LV" altLang="lv-LV" sz="1200" u="sng" dirty="0">
                <a:latin typeface="Arial Narrow" pitchFamily="34" charset="0"/>
                <a:cs typeface="Arial" charset="0"/>
              </a:rPr>
              <a:t>				</a:t>
            </a:r>
            <a:r>
              <a:rPr lang="lv-LV" altLang="lv-LV" sz="1200" dirty="0">
                <a:latin typeface="Arial Narrow" pitchFamily="34" charset="0"/>
                <a:cs typeface="Arial" charset="0"/>
              </a:rPr>
              <a:t>40</a:t>
            </a: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b="1"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781050" lvl="1" indent="-381000">
              <a:buFont typeface="Arial" pitchFamily="34" charset="0"/>
              <a:buNone/>
              <a:defRPr/>
            </a:pPr>
            <a:endParaRPr lang="lv-LV" altLang="lv-LV" sz="1400" noProof="1">
              <a:latin typeface="Arial Narrow" pitchFamily="34" charset="0"/>
            </a:endParaRPr>
          </a:p>
          <a:p>
            <a:pPr marL="381000" indent="-381000">
              <a:buFont typeface="Arial" charset="0"/>
              <a:buNone/>
              <a:defRPr/>
            </a:pPr>
            <a:endParaRPr lang="lv-LV" altLang="lv-LV" sz="1400" noProof="1">
              <a:latin typeface="Arial Narrow" pitchFamily="34" charset="0"/>
            </a:endParaRPr>
          </a:p>
        </p:txBody>
      </p:sp>
    </p:spTree>
    <p:extLst>
      <p:ext uri="{BB962C8B-B14F-4D97-AF65-F5344CB8AC3E}">
        <p14:creationId xmlns:p14="http://schemas.microsoft.com/office/powerpoint/2010/main" val="3659674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2.3. Dopinga kontroles veikto reižu skaits visas sportiskās karjeras laikā</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«Q8. Cik reizes Jums ir veikta dopinga kontrole visā Jūsu sportiskās karjeras laikā</a:t>
            </a:r>
            <a:r>
              <a:rPr lang="pt-BR" altLang="lv-LV" sz="1200" b="0" i="1" kern="0" dirty="0">
                <a:latin typeface="Arial" charset="0"/>
                <a:cs typeface="Arial" charset="0"/>
              </a:rPr>
              <a:t>?</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sp>
        <p:nvSpPr>
          <p:cNvPr id="8" name="TextBox 7"/>
          <p:cNvSpPr txBox="1"/>
          <p:nvPr/>
        </p:nvSpPr>
        <p:spPr>
          <a:xfrm>
            <a:off x="971600" y="1556728"/>
            <a:ext cx="2664296" cy="830997"/>
          </a:xfrm>
          <a:prstGeom prst="rect">
            <a:avLst/>
          </a:prstGeom>
          <a:noFill/>
          <a:ln w="19050">
            <a:solidFill>
              <a:schemeClr val="tx1"/>
            </a:solidFill>
          </a:ln>
        </p:spPr>
        <p:txBody>
          <a:bodyPr wrap="square" rtlCol="0">
            <a:spAutoFit/>
          </a:bodyPr>
          <a:lstStyle/>
          <a:p>
            <a:pPr algn="ctr"/>
            <a:r>
              <a:rPr lang="lv-LV" sz="1200" b="1" dirty="0">
                <a:latin typeface="Arial Narrow" panose="020B0606020202030204" pitchFamily="34" charset="0"/>
                <a:cs typeface="Arial" panose="020B0604020202020204" pitchFamily="34" charset="0"/>
              </a:rPr>
              <a:t>Visu respondentu, kuriem veikta dopinga kontrole, vidū:</a:t>
            </a:r>
          </a:p>
          <a:p>
            <a:pPr algn="ctr"/>
            <a:r>
              <a:rPr lang="lv-LV" sz="1200" b="1" u="sng" dirty="0">
                <a:latin typeface="Arial Narrow" panose="020B0606020202030204" pitchFamily="34" charset="0"/>
                <a:cs typeface="Arial" panose="020B0604020202020204" pitchFamily="34" charset="0"/>
              </a:rPr>
              <a:t>vidēji 12,34 reizes </a:t>
            </a:r>
            <a:r>
              <a:rPr lang="lv-LV" sz="1200" b="1" dirty="0">
                <a:latin typeface="Arial Narrow" panose="020B0606020202030204" pitchFamily="34" charset="0"/>
                <a:cs typeface="Arial" panose="020B0604020202020204" pitchFamily="34" charset="0"/>
              </a:rPr>
              <a:t>visā sportiskās </a:t>
            </a:r>
          </a:p>
          <a:p>
            <a:pPr algn="ctr"/>
            <a:r>
              <a:rPr lang="lv-LV" sz="1200" b="1" dirty="0">
                <a:latin typeface="Arial Narrow" panose="020B0606020202030204" pitchFamily="34" charset="0"/>
                <a:cs typeface="Arial" panose="020B0604020202020204" pitchFamily="34" charset="0"/>
              </a:rPr>
              <a:t>karjeras laikā</a:t>
            </a:r>
          </a:p>
        </p:txBody>
      </p:sp>
      <p:sp>
        <p:nvSpPr>
          <p:cNvPr id="7"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graphicFrame>
        <p:nvGraphicFramePr>
          <p:cNvPr id="9" name="Chart 8">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1122424285"/>
              </p:ext>
            </p:extLst>
          </p:nvPr>
        </p:nvGraphicFramePr>
        <p:xfrm>
          <a:off x="530999" y="1163709"/>
          <a:ext cx="8082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1214883416"/>
              </p:ext>
            </p:extLst>
          </p:nvPr>
        </p:nvGraphicFramePr>
        <p:xfrm>
          <a:off x="593995" y="3501008"/>
          <a:ext cx="7884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075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44624"/>
            <a:ext cx="9144000" cy="531424"/>
          </a:xfrm>
          <a:noFill/>
        </p:spPr>
        <p:txBody>
          <a:bodyPr>
            <a:noAutofit/>
          </a:bodyPr>
          <a:lstStyle/>
          <a:p>
            <a:pPr algn="l"/>
            <a:r>
              <a:rPr lang="lv-LV" altLang="ko-KR" sz="2200" cap="small" dirty="0">
                <a:latin typeface="Arial Narrow" panose="020B0606020202030204" pitchFamily="34" charset="0"/>
              </a:rPr>
              <a:t>2.4. Ārpus sacensībām veiktas dopinga kontroles reižu skaits visas sportiskās karjeras laikā  </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kuriem vismaz reizi visas sportiskās karjeras laikā ir veikta dopinga kontrole, n=116</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4804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«Q9. Cik bieži dopinga kontrole visas Jūsu sportiskās karjeras laikā notika ārpus sacensībām </a:t>
            </a:r>
          </a:p>
          <a:p>
            <a:pPr lvl="0" algn="ctr" fontAlgn="base" latinLnBrk="0">
              <a:spcBef>
                <a:spcPct val="0"/>
              </a:spcBef>
            </a:pPr>
            <a:r>
              <a:rPr lang="lv-LV" altLang="lv-LV" sz="1200" b="0" i="1" kern="0" dirty="0">
                <a:latin typeface="Arial" charset="0"/>
                <a:cs typeface="Arial" charset="0"/>
              </a:rPr>
              <a:t>(piemēram, treniņā, treniņnometnē vai mājās)</a:t>
            </a:r>
            <a:r>
              <a:rPr lang="pt-BR" altLang="lv-LV" sz="1200" b="0" i="1" kern="0" dirty="0">
                <a:latin typeface="Arial" charset="0"/>
                <a:cs typeface="Arial" charset="0"/>
              </a:rPr>
              <a:t>?</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0" name="Chart 9">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857842210"/>
              </p:ext>
            </p:extLst>
          </p:nvPr>
        </p:nvGraphicFramePr>
        <p:xfrm>
          <a:off x="539552" y="1268760"/>
          <a:ext cx="7956883" cy="44498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71600" y="1556728"/>
            <a:ext cx="2664296" cy="830997"/>
          </a:xfrm>
          <a:prstGeom prst="rect">
            <a:avLst/>
          </a:prstGeom>
          <a:noFill/>
          <a:ln w="19050">
            <a:solidFill>
              <a:schemeClr val="tx1"/>
            </a:solidFill>
          </a:ln>
        </p:spPr>
        <p:txBody>
          <a:bodyPr wrap="square" rtlCol="0">
            <a:spAutoFit/>
          </a:bodyPr>
          <a:lstStyle/>
          <a:p>
            <a:pPr algn="ctr"/>
            <a:r>
              <a:rPr lang="lv-LV" sz="1200" b="1" dirty="0">
                <a:latin typeface="Arial Narrow" panose="020B0606020202030204" pitchFamily="34" charset="0"/>
                <a:cs typeface="Arial" panose="020B0604020202020204" pitchFamily="34" charset="0"/>
              </a:rPr>
              <a:t>Visu respondentu, kuriem veikta dopinga kontrole ārpus sacensībām, vidū:</a:t>
            </a:r>
          </a:p>
          <a:p>
            <a:pPr algn="ctr"/>
            <a:r>
              <a:rPr lang="lv-LV" sz="1200" b="1" u="sng" dirty="0">
                <a:latin typeface="Arial Narrow" panose="020B0606020202030204" pitchFamily="34" charset="0"/>
                <a:cs typeface="Arial" panose="020B0604020202020204" pitchFamily="34" charset="0"/>
              </a:rPr>
              <a:t>vidēji 7,73 reizes </a:t>
            </a:r>
            <a:r>
              <a:rPr lang="lv-LV" sz="1200" b="1" dirty="0">
                <a:latin typeface="Arial Narrow" panose="020B0606020202030204" pitchFamily="34" charset="0"/>
                <a:cs typeface="Arial" panose="020B0604020202020204" pitchFamily="34" charset="0"/>
              </a:rPr>
              <a:t>visas sportiskās </a:t>
            </a:r>
          </a:p>
          <a:p>
            <a:pPr algn="ctr"/>
            <a:r>
              <a:rPr lang="lv-LV" sz="1200" b="1" dirty="0">
                <a:latin typeface="Arial Narrow" panose="020B0606020202030204" pitchFamily="34" charset="0"/>
                <a:cs typeface="Arial" panose="020B0604020202020204" pitchFamily="34" charset="0"/>
              </a:rPr>
              <a:t>karjeras laikā</a:t>
            </a:r>
          </a:p>
        </p:txBody>
      </p:sp>
    </p:spTree>
    <p:extLst>
      <p:ext uri="{BB962C8B-B14F-4D97-AF65-F5344CB8AC3E}">
        <p14:creationId xmlns:p14="http://schemas.microsoft.com/office/powerpoint/2010/main" val="215170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2.5. Dopinga kontrole, par kuras rezultātu pareizību ir bijušas šaubas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4503166" y="5481316"/>
            <a:ext cx="4640833" cy="56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
            </a:r>
            <a:r>
              <a:rPr lang="lv-LV" altLang="lv-LV" b="0" i="1" noProof="1">
                <a:latin typeface="Arial" charset="0"/>
                <a:cs typeface="Arial" charset="0"/>
              </a:rPr>
              <a:t>kuriem ir veikta dopinga kontrole, par kuras rezultātu </a:t>
            </a:r>
          </a:p>
          <a:p>
            <a:pPr algn="ctr"/>
            <a:r>
              <a:rPr lang="lv-LV" altLang="lv-LV" b="0" i="1" noProof="1">
                <a:latin typeface="Arial" charset="0"/>
                <a:cs typeface="Arial" charset="0"/>
              </a:rPr>
              <a:t>pareizību (ticamību) viņi ir šaubījušies, n=2.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4571999" cy="47673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«Q11. Vai Jums kādreiz ir veikta dopinga kontrole, par kuras rezultātu pareizību (ticamību) Jūs šaubījāties</a:t>
            </a:r>
            <a:r>
              <a:rPr lang="pt-BR" altLang="lv-LV" sz="1200" b="0" i="1" kern="0" dirty="0">
                <a:latin typeface="Arial" charset="0"/>
                <a:cs typeface="Arial" charset="0"/>
              </a:rPr>
              <a:t>?</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8C7B967-8F63-40F2-891D-14FE1542F2C7}"/>
              </a:ext>
            </a:extLst>
          </p:cNvPr>
          <p:cNvGraphicFramePr>
            <a:graphicFrameLocks/>
          </p:cNvGraphicFramePr>
          <p:nvPr>
            <p:extLst>
              <p:ext uri="{D42A27DB-BD31-4B8C-83A1-F6EECF244321}">
                <p14:modId xmlns:p14="http://schemas.microsoft.com/office/powerpoint/2010/main" val="1701321381"/>
              </p:ext>
            </p:extLst>
          </p:nvPr>
        </p:nvGraphicFramePr>
        <p:xfrm>
          <a:off x="107504" y="1268760"/>
          <a:ext cx="5256584" cy="39965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4644008" y="576000"/>
            <a:ext cx="4488530" cy="47673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«Q12. Lūdzu, aprakstiet (iespējamo) neprecizitāti, ko Jūs pieredzējāt dopinga testu laikā?»</a:t>
            </a:r>
          </a:p>
        </p:txBody>
      </p:sp>
      <p:graphicFrame>
        <p:nvGraphicFramePr>
          <p:cNvPr id="11" name="Table 10"/>
          <p:cNvGraphicFramePr>
            <a:graphicFrameLocks noGrp="1"/>
          </p:cNvGraphicFramePr>
          <p:nvPr>
            <p:extLst>
              <p:ext uri="{D42A27DB-BD31-4B8C-83A1-F6EECF244321}">
                <p14:modId xmlns:p14="http://schemas.microsoft.com/office/powerpoint/2010/main" val="439878966"/>
              </p:ext>
            </p:extLst>
          </p:nvPr>
        </p:nvGraphicFramePr>
        <p:xfrm>
          <a:off x="5220072" y="2485974"/>
          <a:ext cx="3582142" cy="1305247"/>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917846">
                  <a:extLst>
                    <a:ext uri="{9D8B030D-6E8A-4147-A177-3AD203B41FA5}">
                      <a16:colId xmlns:a16="http://schemas.microsoft.com/office/drawing/2014/main" val="20001"/>
                    </a:ext>
                  </a:extLst>
                </a:gridCol>
              </a:tblGrid>
              <a:tr h="150938">
                <a:tc>
                  <a:txBody>
                    <a:bodyPr/>
                    <a:lstStyle/>
                    <a:p>
                      <a:pPr algn="ctr"/>
                      <a:r>
                        <a:rPr lang="lv-LV" sz="1400" dirty="0">
                          <a:latin typeface="Arial" panose="020B0604020202020204" pitchFamily="34" charset="0"/>
                          <a:cs typeface="Arial" panose="020B0604020202020204" pitchFamily="34" charset="0"/>
                        </a:rPr>
                        <a:t>Atbilde</a:t>
                      </a:r>
                    </a:p>
                  </a:txBody>
                  <a:tcPr anchor="ctr">
                    <a:lnL w="12700" cap="flat" cmpd="sng" algn="ctr">
                      <a:solidFill>
                        <a:srgbClr val="17AFBF"/>
                      </a:solidFill>
                      <a:prstDash val="solid"/>
                      <a:round/>
                      <a:headEnd type="none" w="med" len="med"/>
                      <a:tailEnd type="none" w="med" len="med"/>
                    </a:lnL>
                    <a:lnB w="12700" cap="flat" cmpd="sng" algn="ctr">
                      <a:solidFill>
                        <a:srgbClr val="17AFBF"/>
                      </a:solidFill>
                      <a:prstDash val="solid"/>
                      <a:round/>
                      <a:headEnd type="none" w="med" len="med"/>
                      <a:tailEnd type="none" w="med" len="med"/>
                    </a:lnB>
                    <a:solidFill>
                      <a:srgbClr val="5CA4A9"/>
                    </a:solidFill>
                  </a:tcPr>
                </a:tc>
                <a:tc>
                  <a:txBody>
                    <a:bodyPr/>
                    <a:lstStyle/>
                    <a:p>
                      <a:pPr algn="ctr"/>
                      <a:r>
                        <a:rPr lang="lv-LV" sz="1400" dirty="0">
                          <a:latin typeface="Arial" panose="020B0604020202020204" pitchFamily="34" charset="0"/>
                          <a:cs typeface="Arial" panose="020B0604020202020204" pitchFamily="34" charset="0"/>
                        </a:rPr>
                        <a:t>Skaits (n)</a:t>
                      </a:r>
                    </a:p>
                  </a:txBody>
                  <a:tcPr anchor="ct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395888">
                <a:tc>
                  <a:txBody>
                    <a:bodyPr/>
                    <a:lstStyle/>
                    <a:p>
                      <a:pPr algn="l"/>
                      <a:r>
                        <a:rPr lang="lv-LV" sz="1200" b="0" noProof="0" dirty="0">
                          <a:latin typeface="Arial" panose="020B0604020202020204" pitchFamily="34" charset="0"/>
                          <a:cs typeface="Arial" panose="020B0604020202020204" pitchFamily="34" charset="0"/>
                        </a:rPr>
                        <a:t>Laiku kontrole</a:t>
                      </a:r>
                    </a:p>
                  </a:txBody>
                  <a:tcPr anchor="ctr">
                    <a:lnL w="12700" cap="flat" cmpd="sng" algn="ctr">
                      <a:solidFill>
                        <a:srgbClr val="17AFBF"/>
                      </a:solidFill>
                      <a:prstDash val="solid"/>
                      <a:round/>
                      <a:headEnd type="none" w="med" len="med"/>
                      <a:tailEnd type="none" w="med" len="med"/>
                    </a:lnL>
                    <a:lnR w="12700" cap="flat" cmpd="sng" algn="ctr">
                      <a:solidFill>
                        <a:srgbClr val="5CA4A9"/>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2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5CA4A9"/>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1199">
                <a:tc>
                  <a:txBody>
                    <a:bodyPr/>
                    <a:lstStyle/>
                    <a:p>
                      <a:pPr algn="l"/>
                      <a:r>
                        <a:rPr lang="lv-LV" sz="1200" b="0" noProof="0" dirty="0">
                          <a:latin typeface="Arial" panose="020B0604020202020204" pitchFamily="34" charset="0"/>
                          <a:cs typeface="Arial" panose="020B0604020202020204" pitchFamily="34" charset="0"/>
                        </a:rPr>
                        <a:t>Latvijas</a:t>
                      </a:r>
                      <a:r>
                        <a:rPr lang="en-US" sz="1200" b="0" noProof="0" dirty="0">
                          <a:latin typeface="Arial" panose="020B0604020202020204" pitchFamily="34" charset="0"/>
                          <a:cs typeface="Arial" panose="020B0604020202020204" pitchFamily="34" charset="0"/>
                        </a:rPr>
                        <a:t> </a:t>
                      </a:r>
                      <a:r>
                        <a:rPr lang="lv-LV" sz="1200" b="0" noProof="0" dirty="0">
                          <a:solidFill>
                            <a:schemeClr val="tx1"/>
                          </a:solidFill>
                          <a:latin typeface="Arial" panose="020B0604020202020204" pitchFamily="34" charset="0"/>
                          <a:cs typeface="Arial" panose="020B0604020202020204" pitchFamily="34" charset="0"/>
                        </a:rPr>
                        <a:t>antid</a:t>
                      </a:r>
                      <a:r>
                        <a:rPr lang="lv-LV" sz="1200" b="0" noProof="0" dirty="0">
                          <a:latin typeface="Arial" panose="020B0604020202020204" pitchFamily="34" charset="0"/>
                          <a:cs typeface="Arial" panose="020B0604020202020204" pitchFamily="34" charset="0"/>
                        </a:rPr>
                        <a:t>opinga</a:t>
                      </a:r>
                      <a:r>
                        <a:rPr lang="en-US" sz="1200" b="0" noProof="0" dirty="0">
                          <a:latin typeface="Arial" panose="020B0604020202020204" pitchFamily="34" charset="0"/>
                          <a:cs typeface="Arial" panose="020B0604020202020204" pitchFamily="34" charset="0"/>
                        </a:rPr>
                        <a:t> </a:t>
                      </a:r>
                      <a:r>
                        <a:rPr lang="lv-LV" sz="1200" b="0" noProof="0" dirty="0">
                          <a:latin typeface="Arial" panose="020B0604020202020204" pitchFamily="34" charset="0"/>
                          <a:cs typeface="Arial" panose="020B0604020202020204" pitchFamily="34" charset="0"/>
                        </a:rPr>
                        <a:t>aģentūra</a:t>
                      </a:r>
                      <a:endParaRPr lang="en-US" sz="1200" b="0" noProof="0" dirty="0">
                        <a:latin typeface="Arial" panose="020B0604020202020204" pitchFamily="34" charset="0"/>
                        <a:cs typeface="Arial" panose="020B0604020202020204" pitchFamily="34" charset="0"/>
                      </a:endParaRPr>
                    </a:p>
                  </a:txBody>
                  <a:tcPr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200" b="0" dirty="0">
                          <a:latin typeface="Arial" panose="020B0604020202020204" pitchFamily="34" charset="0"/>
                          <a:cs typeface="Arial" panose="020B0604020202020204" pitchFamily="34" charset="0"/>
                        </a:rPr>
                        <a:t>1</a:t>
                      </a:r>
                    </a:p>
                  </a:txBody>
                  <a:tcPr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2"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5481316"/>
            <a:ext cx="4640833" cy="72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12 mēnešu laikā ir tikuši </a:t>
            </a:r>
            <a:endParaRPr lang="lv-LV" altLang="lv-LV" b="0" i="1" noProof="1">
              <a:latin typeface="Arial" charset="0"/>
              <a:cs typeface="Arial" charset="0"/>
            </a:endParaRPr>
          </a:p>
          <a:p>
            <a:pPr algn="ctr"/>
            <a:r>
              <a:rPr lang="en-US" altLang="lv-LV" b="0" i="1" noProof="1">
                <a:latin typeface="Arial" charset="0"/>
                <a:cs typeface="Arial" charset="0"/>
              </a:rPr>
              <a:t>uzaicināti uz dopinga kontroli</a:t>
            </a:r>
            <a:r>
              <a:rPr lang="lv-LV" altLang="lv-LV" b="0" i="1" noProof="1">
                <a:latin typeface="Arial" charset="0"/>
                <a:cs typeface="Arial" charset="0"/>
              </a:rPr>
              <a:t> </a:t>
            </a:r>
            <a:r>
              <a:rPr lang="en-US" altLang="lv-LV" b="0" i="1" noProof="1">
                <a:latin typeface="Arial" charset="0"/>
                <a:cs typeface="Arial" charset="0"/>
              </a:rPr>
              <a:t>vai kuriem </a:t>
            </a:r>
            <a:r>
              <a:rPr lang="lv-LV" altLang="lv-LV" b="0" i="1" noProof="1">
                <a:latin typeface="Arial" charset="0"/>
                <a:cs typeface="Arial" charset="0"/>
              </a:rPr>
              <a:t>vismaz </a:t>
            </a:r>
            <a:r>
              <a:rPr lang="en-US" altLang="lv-LV" b="0" i="1" noProof="1">
                <a:latin typeface="Arial" charset="0"/>
                <a:cs typeface="Arial" charset="0"/>
              </a:rPr>
              <a:t>reizi ir veikta dopinga </a:t>
            </a:r>
            <a:endParaRPr lang="lv-LV" altLang="lv-LV" b="0" i="1" noProof="1">
              <a:latin typeface="Arial" charset="0"/>
              <a:cs typeface="Arial" charset="0"/>
            </a:endParaRPr>
          </a:p>
          <a:p>
            <a:pPr algn="ctr"/>
            <a:r>
              <a:rPr lang="en-US" altLang="lv-LV" b="0" i="1" noProof="1">
                <a:latin typeface="Arial" charset="0"/>
                <a:cs typeface="Arial" charset="0"/>
              </a:rPr>
              <a:t>kontrole sportista karjeras laikā, n=121</a:t>
            </a:r>
            <a:endParaRPr lang="lv-LV" altLang="lv-LV" b="0" i="1" noProof="1">
              <a:latin typeface="Arial" charset="0"/>
              <a:cs typeface="Arial" charset="0"/>
            </a:endParaRPr>
          </a:p>
          <a:p>
            <a:pPr algn="ctr"/>
            <a:r>
              <a:rPr lang="lv-LV" altLang="lv-LV" b="0" i="1" noProof="1">
                <a:latin typeface="Arial" charset="0"/>
                <a:cs typeface="Arial" charset="0"/>
              </a:rPr>
              <a:t>Atbilžu variantus «Bieži» un «Vienmēr» neizvēlējās neviens respondents</a:t>
            </a:r>
            <a:endParaRPr lang="en-US" altLang="lv-LV" b="0" i="1" noProof="1">
              <a:latin typeface="Arial" charset="0"/>
              <a:cs typeface="Arial" charset="0"/>
            </a:endParaRPr>
          </a:p>
        </p:txBody>
      </p:sp>
    </p:spTree>
    <p:extLst>
      <p:ext uri="{BB962C8B-B14F-4D97-AF65-F5344CB8AC3E}">
        <p14:creationId xmlns:p14="http://schemas.microsoft.com/office/powerpoint/2010/main" val="26188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2.5. Dopinga kontrole, par kuras rezultātu pareizību ir bijušas šaubas</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8"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«Q11. Vai Jums kādreiz ir veikta dopinga kontrole, par kuras rezultātu pareizību (ticamību) Jūs šaubījāties</a:t>
            </a:r>
            <a:r>
              <a:rPr lang="pt-BR" altLang="lv-LV" sz="1200" b="0" i="1" kern="0" dirty="0">
                <a:latin typeface="Arial" charset="0"/>
                <a:cs typeface="Arial" charset="0"/>
              </a:rPr>
              <a:t>?</a:t>
            </a:r>
            <a:r>
              <a:rPr lang="lv-LV" altLang="lv-LV" sz="1200" b="0" i="1" kern="0" dirty="0">
                <a:latin typeface="Arial" charset="0"/>
                <a:cs typeface="Arial" charset="0"/>
              </a:rPr>
              <a:t>»</a:t>
            </a:r>
            <a:endParaRPr kumimoji="0" lang="lv-LV" altLang="lv-LV" sz="1200" b="0" i="1" u="none" strike="noStrike" kern="0" spc="0" normalizeH="0" noProof="0" dirty="0">
              <a:ln>
                <a:noFill/>
              </a:ln>
              <a:effectLst/>
              <a:uLnTx/>
              <a:uFillTx/>
              <a:latin typeface="Arial" charset="0"/>
              <a:cs typeface="Arial" charset="0"/>
            </a:endParaRPr>
          </a:p>
        </p:txBody>
      </p:sp>
      <p:sp>
        <p:nvSpPr>
          <p:cNvPr id="12"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539552" y="5877272"/>
            <a:ext cx="7344816" cy="72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Atbilžu variantus «Bieži» un «Vienmēr» neizvēlējās neviens respondents</a:t>
            </a:r>
          </a:p>
          <a:p>
            <a:pPr algn="ctr"/>
            <a:r>
              <a:rPr lang="lv-LV" altLang="lv-LV" b="0" i="1" noProof="1">
                <a:latin typeface="Arial" charset="0"/>
                <a:cs typeface="Arial" charset="0"/>
              </a:rPr>
              <a:t>Šeit un turpmāk – demogrāfiskajā grupā «PĀRSTĀVĒTAIS SPORTA VEIDS» nav iekļauti respondenti, kuir atzīmējuši atbilžu     variantus «Paralimpiskais sports» un «Cits sporta veids», bet grupā «UZAICINĀTS/-A UZ DOPINGA KONTOLI PĒD. 12 MĒN. LAIKĀ» nav iekļauti respondenti, kuri atzīmējuši atbilžu variantu «Nevēlos atbildēt»</a:t>
            </a:r>
            <a:r>
              <a:rPr lang="en-US" altLang="lv-LV" b="0" i="1" noProof="1">
                <a:latin typeface="Arial" charset="0"/>
                <a:cs typeface="Arial" charset="0"/>
              </a:rPr>
              <a:t> </a:t>
            </a:r>
          </a:p>
        </p:txBody>
      </p:sp>
      <p:graphicFrame>
        <p:nvGraphicFramePr>
          <p:cNvPr id="9" name="Chart 8">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2971670930"/>
              </p:ext>
            </p:extLst>
          </p:nvPr>
        </p:nvGraphicFramePr>
        <p:xfrm>
          <a:off x="395536" y="1340768"/>
          <a:ext cx="8208912"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8453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2.6. Ieteikumi dopinga kontroles sistēmas uzlabošanai (1)</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«Q13. Vai Jums ir kādi ieteikumi dopinga kontroles sistēmas uzlabošanai vai varbūt Jums ir kādi citi komentāri šajā jautājumā?»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01399908"/>
              </p:ext>
            </p:extLst>
          </p:nvPr>
        </p:nvGraphicFramePr>
        <p:xfrm>
          <a:off x="215515" y="1083162"/>
          <a:ext cx="8712967" cy="4554855"/>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329614">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46910">
                <a:tc rowSpan="3">
                  <a:txBody>
                    <a:bodyPr/>
                    <a:lstStyle/>
                    <a:p>
                      <a:pPr algn="ctr" fontAlgn="b"/>
                      <a:r>
                        <a:rPr lang="lv-LV" sz="1100" b="1" i="0" u="none" strike="noStrike" dirty="0">
                          <a:solidFill>
                            <a:schemeClr val="tx1"/>
                          </a:solidFill>
                          <a:effectLst/>
                          <a:latin typeface="Arial Narrow" panose="020B0606020202030204" pitchFamily="34" charset="0"/>
                          <a:cs typeface="Arial" panose="020B0604020202020204" pitchFamily="34" charset="0"/>
                        </a:rPr>
                        <a:t>Mo</a:t>
                      </a:r>
                      <a:r>
                        <a:rPr lang="lv-LV" sz="1100" b="1" i="0" u="none" strike="noStrike" dirty="0">
                          <a:solidFill>
                            <a:srgbClr val="212121"/>
                          </a:solidFill>
                          <a:effectLst/>
                          <a:latin typeface="Arial Narrow" panose="020B0606020202030204" pitchFamily="34" charset="0"/>
                          <a:cs typeface="Arial" panose="020B0604020202020204" pitchFamily="34" charset="0"/>
                        </a:rPr>
                        <a:t>bilā aplikācija </a:t>
                      </a:r>
                      <a:r>
                        <a:rPr lang="lv-LV" sz="1100" b="1" i="0" u="none" strike="noStrike" dirty="0">
                          <a:solidFill>
                            <a:schemeClr val="tx1"/>
                          </a:solidFill>
                          <a:effectLst/>
                          <a:latin typeface="Arial Narrow" panose="020B0606020202030204" pitchFamily="34" charset="0"/>
                          <a:cs typeface="Arial" panose="020B0604020202020204" pitchFamily="34" charset="0"/>
                        </a:rPr>
                        <a:t>(ADAMS</a:t>
                      </a:r>
                      <a:r>
                        <a:rPr lang="lv-LV" sz="1100" b="1" i="0" u="none" strike="noStrike" baseline="0" dirty="0">
                          <a:solidFill>
                            <a:schemeClr val="tx1"/>
                          </a:solidFill>
                          <a:effectLst/>
                          <a:latin typeface="Arial Narrow" panose="020B0606020202030204" pitchFamily="34" charset="0"/>
                          <a:cs typeface="Arial" panose="020B0604020202020204" pitchFamily="34" charset="0"/>
                        </a:rPr>
                        <a:t> vai cita sistēma, nav precizēta)</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rgbClr val="212121"/>
                          </a:solidFill>
                          <a:effectLst/>
                          <a:latin typeface="Arial Narrow" panose="020B0606020202030204" pitchFamily="34" charset="0"/>
                          <a:cs typeface="Arial" panose="020B0604020202020204" pitchFamily="34" charset="0"/>
                        </a:rPr>
                        <a:t>Uzlabot ADAMS mobilo aplikāciju</a:t>
                      </a:r>
                      <a:endParaRPr lang="en-US" sz="1100" b="0"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6</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7777">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Iespējams veidot mobilo lietotni tā, lai tā vajadzības gadījumā veiktu brīdinājumus sportistam par to, kur viņam vajadzētu atrasties, vai arī, ka trūkst kādi no datiem</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1004">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Rūpēties, lai aplikācija būtu uzticamāka, jo bieži, mēģinot ielogoties, aplikācija pēkšņi ir pārstājusi strādāt. Par pārējo sūdzību/ieteikumu nav</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281">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rgbClr val="212121"/>
                          </a:solidFill>
                          <a:effectLst/>
                          <a:latin typeface="Arial Narrow" panose="020B0606020202030204" pitchFamily="34" charset="0"/>
                          <a:cs typeface="Arial" panose="020B0604020202020204" pitchFamily="34" charset="0"/>
                        </a:rPr>
                        <a:t>Sistēmas mājaslapa (</a:t>
                      </a:r>
                      <a:r>
                        <a:rPr lang="lv-LV" sz="1100" b="1" i="0" u="none" strike="noStrike" dirty="0">
                          <a:solidFill>
                            <a:schemeClr val="tx1"/>
                          </a:solidFill>
                          <a:effectLst/>
                          <a:latin typeface="Arial Narrow" panose="020B0606020202030204" pitchFamily="34" charset="0"/>
                          <a:cs typeface="Arial" panose="020B0604020202020204" pitchFamily="34" charset="0"/>
                        </a:rPr>
                        <a:t>ADAMS</a:t>
                      </a:r>
                      <a:r>
                        <a:rPr lang="lv-LV" sz="1100" b="1" i="0" u="none" strike="noStrike" baseline="0" dirty="0">
                          <a:solidFill>
                            <a:schemeClr val="tx1"/>
                          </a:solidFill>
                          <a:effectLst/>
                          <a:latin typeface="Arial Narrow" panose="020B0606020202030204" pitchFamily="34" charset="0"/>
                          <a:cs typeface="Arial" panose="020B0604020202020204" pitchFamily="34" charset="0"/>
                        </a:rPr>
                        <a:t>)</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Uzlabot ADAMS sistēmas mājaslapu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8</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02140">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P</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ārāk</a:t>
                      </a:r>
                      <a:r>
                        <a:rPr lang="lv-LV" sz="1100" b="0" i="0" u="none" strike="noStrike" noProof="0" dirty="0">
                          <a:solidFill>
                            <a:schemeClr val="tx1"/>
                          </a:solidFill>
                          <a:effectLst/>
                          <a:latin typeface="Arial Narrow" panose="020B0606020202030204" pitchFamily="34" charset="0"/>
                          <a:cs typeface="Arial" panose="020B0604020202020204" pitchFamily="34" charset="0"/>
                        </a:rPr>
                        <a:t> bieži ir grūtības vai vispār nav iespējams ielogoties Adams sistēmā, lai mainītu atrašanās vietas. Tas sagādā daudz stresa sportistam. Līdz ar to jāraksta e-pasti attiecīgajiem cilvēkiem un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jātcer</a:t>
                      </a:r>
                      <a:r>
                        <a:rPr lang="lv-LV" sz="1100" b="0" i="0" u="none" strike="noStrike" noProof="0" dirty="0">
                          <a:solidFill>
                            <a:schemeClr val="tx1"/>
                          </a:solidFill>
                          <a:effectLst/>
                          <a:latin typeface="Arial Narrow" panose="020B0606020202030204" pitchFamily="34" charset="0"/>
                          <a:cs typeface="Arial" panose="020B0604020202020204" pitchFamily="34" charset="0"/>
                        </a:rPr>
                        <a:t>, ka kāds nomaina. Tas nav īsti labi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1700">
                <a:tc rowSpan="4">
                  <a:txBody>
                    <a:bodyPr/>
                    <a:lstStyle/>
                    <a:p>
                      <a:pPr algn="ctr" fontAlgn="b"/>
                      <a:r>
                        <a:rPr lang="lv-LV" sz="1100" b="1" i="0" u="none" strike="noStrike" noProof="0" dirty="0">
                          <a:solidFill>
                            <a:schemeClr val="tx1"/>
                          </a:solidFill>
                          <a:effectLst/>
                          <a:latin typeface="Arial Narrow" panose="020B0606020202030204" pitchFamily="34" charset="0"/>
                          <a:cs typeface="Arial" panose="020B0604020202020204" pitchFamily="34" charset="0"/>
                        </a:rPr>
                        <a:t>Informācija</a:t>
                      </a:r>
                      <a:endParaRPr lang="en-US" sz="110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Federācijai jāsniedz informācija saviem sportistiem, kas ir sasnieguši atbilstošu līmeni, kas var tikt pārbaudīti uz dopingu sacensību laikā - par to kā viņam ir jārīkojas atbilstošā situācijā. Sportists, kuru pirmo reizi uzaicināja uz dopinga pārbaudi var nemaz nezināt, ka viņam līdzi uz sacensībām </a:t>
                      </a:r>
                      <a:r>
                        <a:rPr lang="lv-LV" sz="1100" b="0" i="0" u="none" strike="noStrike" dirty="0" err="1">
                          <a:solidFill>
                            <a:schemeClr val="tx1"/>
                          </a:solidFill>
                          <a:effectLst/>
                          <a:latin typeface="Arial Narrow" panose="020B0606020202030204" pitchFamily="34" charset="0"/>
                          <a:cs typeface="Arial" panose="020B0604020202020204" pitchFamily="34" charset="0"/>
                        </a:rPr>
                        <a:t>jābut</a:t>
                      </a:r>
                      <a:r>
                        <a:rPr lang="lv-LV" sz="1100" b="0" i="0" u="none" strike="noStrike" dirty="0">
                          <a:solidFill>
                            <a:schemeClr val="tx1"/>
                          </a:solidFill>
                          <a:effectLst/>
                          <a:latin typeface="Arial Narrow" panose="020B0606020202030204" pitchFamily="34" charset="0"/>
                          <a:cs typeface="Arial" panose="020B0604020202020204" pitchFamily="34" charset="0"/>
                        </a:rPr>
                        <a:t> visu </a:t>
                      </a:r>
                      <a:r>
                        <a:rPr lang="lv-LV" sz="1100" b="0" i="0" u="none" strike="noStrike" dirty="0" err="1">
                          <a:solidFill>
                            <a:schemeClr val="tx1"/>
                          </a:solidFill>
                          <a:effectLst/>
                          <a:latin typeface="Arial Narrow" panose="020B0606020202030204" pitchFamily="34" charset="0"/>
                          <a:cs typeface="Arial" panose="020B0604020202020204" pitchFamily="34" charset="0"/>
                        </a:rPr>
                        <a:t>medikamnetu</a:t>
                      </a:r>
                      <a:r>
                        <a:rPr lang="lv-LV" sz="1100" b="0" i="0" u="none" strike="noStrike" dirty="0">
                          <a:solidFill>
                            <a:schemeClr val="tx1"/>
                          </a:solidFill>
                          <a:effectLst/>
                          <a:latin typeface="Arial Narrow" panose="020B0606020202030204" pitchFamily="34" charset="0"/>
                          <a:cs typeface="Arial" panose="020B0604020202020204" pitchFamily="34" charset="0"/>
                        </a:rPr>
                        <a:t> sarakstam ko viņš lieto (kas var neatlikties atmiņā),</a:t>
                      </a:r>
                      <a:r>
                        <a:rPr lang="lv-LV" sz="1100" b="0" i="0" u="none" strike="noStrike" baseline="0" dirty="0">
                          <a:solidFill>
                            <a:schemeClr val="tx1"/>
                          </a:solidFill>
                          <a:effectLst/>
                          <a:latin typeface="Arial Narrow" panose="020B0606020202030204" pitchFamily="34" charset="0"/>
                          <a:cs typeface="Arial" panose="020B0604020202020204" pitchFamily="34" charset="0"/>
                        </a:rPr>
                        <a:t> ka nekādā gadījumā nedrīkst dod analīžu burciņas svešās rokās, ka visu ir rūpīgi jāpārbauda. Ne vienmēr uz sacensībām ir sportista treneris, kas var palīdzēt, tāpēc šo sportistiem ir </a:t>
                      </a:r>
                      <a:r>
                        <a:rPr lang="lv-LV" sz="1100" b="0" i="0" u="none" strike="noStrike" baseline="0" dirty="0" err="1">
                          <a:solidFill>
                            <a:schemeClr val="tx1"/>
                          </a:solidFill>
                          <a:effectLst/>
                          <a:latin typeface="Arial Narrow" panose="020B0606020202030204" pitchFamily="34" charset="0"/>
                          <a:cs typeface="Arial" panose="020B0604020202020204" pitchFamily="34" charset="0"/>
                        </a:rPr>
                        <a:t>jāzin</a:t>
                      </a:r>
                      <a:r>
                        <a:rPr lang="lv-LV" sz="1100" b="0" i="0" u="none" strike="noStrike" baseline="0" dirty="0">
                          <a:solidFill>
                            <a:schemeClr val="tx1"/>
                          </a:solidFill>
                          <a:effectLst/>
                          <a:latin typeface="Arial Narrow" panose="020B0606020202030204" pitchFamily="34" charset="0"/>
                          <a:cs typeface="Arial" panose="020B0604020202020204" pitchFamily="34" charset="0"/>
                        </a:rPr>
                        <a:t> un informācijai jānāk no federācijas vai no LOV - savlaicīgi</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t>
                      </a:r>
                      <a:r>
                        <a:rPr lang="pt-BR" sz="1100" b="0" i="0" u="none" strike="noStrike" dirty="0">
                          <a:solidFill>
                            <a:schemeClr val="tx1"/>
                          </a:solidFill>
                          <a:effectLst/>
                          <a:latin typeface="Arial Narrow" panose="020B0606020202030204" pitchFamily="34" charset="0"/>
                          <a:cs typeface="Arial" panose="020B0604020202020204" pitchFamily="34" charset="0"/>
                        </a:rPr>
                        <a:t>airāk informatīvo tikšanos ar sportistiem</a:t>
                      </a:r>
                      <a:endParaRPr lang="lv-LV"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2874">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Vairāk popularizēt dopinga kontroles esamību dažādās sacensībās, lai arī ne tikai augstākā līmeņa sportisti par to zinātu, un nepieļautu muļķīgas kļūdas, tikai tāpēc, ka nav aizdomājušies par šo tēmu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78109">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Vairāk publiskas informācijas par riskantiem uztura bagātinātājiem. Vairāk </a:t>
                      </a:r>
                      <a:r>
                        <a:rPr lang="lv-LV" sz="1100" b="0" i="0" u="none" strike="noStrike" dirty="0" err="1">
                          <a:solidFill>
                            <a:schemeClr val="tx1"/>
                          </a:solidFill>
                          <a:effectLst/>
                          <a:latin typeface="Arial Narrow" panose="020B0606020202030204" pitchFamily="34" charset="0"/>
                          <a:cs typeface="Arial" panose="020B0604020202020204" pitchFamily="34" charset="0"/>
                        </a:rPr>
                        <a:t>faktuālas</a:t>
                      </a:r>
                      <a:r>
                        <a:rPr lang="lv-LV" sz="1100" b="0" i="0" u="none" strike="noStrike" dirty="0">
                          <a:solidFill>
                            <a:schemeClr val="tx1"/>
                          </a:solidFill>
                          <a:effectLst/>
                          <a:latin typeface="Arial Narrow" panose="020B0606020202030204" pitchFamily="34" charset="0"/>
                          <a:cs typeface="Arial" panose="020B0604020202020204" pitchFamily="34" charset="0"/>
                        </a:rPr>
                        <a:t> un viegli atmiņā paliekošas informācijas par drošības pasākumiem, kā izvairīties no nejaušiem dopinga uzņemšanas veidiem. (klepus sīrupi)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Ieteikumi un komentāri</a:t>
                      </a:r>
                      <a:r>
                        <a:rPr lang="lv-LV" sz="1100" b="1" i="0" u="none" strike="noStrike" baseline="0" dirty="0">
                          <a:solidFill>
                            <a:schemeClr val="tx1"/>
                          </a:solidFill>
                          <a:effectLst/>
                          <a:latin typeface="Arial Narrow" panose="020B0606020202030204" pitchFamily="34" charset="0"/>
                          <a:cs typeface="Arial" panose="020B0604020202020204" pitchFamily="34" charset="0"/>
                        </a:rPr>
                        <a:t> </a:t>
                      </a:r>
                      <a:r>
                        <a:rPr lang="lv-LV" sz="1100" b="1" i="0" u="none" strike="noStrike" dirty="0">
                          <a:solidFill>
                            <a:schemeClr val="tx1"/>
                          </a:solidFill>
                          <a:effectLst/>
                          <a:latin typeface="Arial Narrow" panose="020B0606020202030204" pitchFamily="34" charset="0"/>
                          <a:cs typeface="Arial" panose="020B0604020202020204" pitchFamily="34" charset="0"/>
                        </a:rPr>
                        <a:t>saistībā ar</a:t>
                      </a:r>
                      <a:r>
                        <a:rPr lang="lv-LV" sz="1100" b="1" i="0" u="none" strike="noStrike" baseline="0" dirty="0">
                          <a:solidFill>
                            <a:schemeClr val="tx1"/>
                          </a:solidFill>
                          <a:effectLst/>
                          <a:latin typeface="Arial Narrow" panose="020B0606020202030204" pitchFamily="34" charset="0"/>
                          <a:cs typeface="Arial" panose="020B0604020202020204" pitchFamily="34" charset="0"/>
                        </a:rPr>
                        <a:t> dopinga </a:t>
                      </a:r>
                      <a:r>
                        <a:rPr lang="lv-LV" sz="1100" b="1" i="0" u="none" strike="noStrike" dirty="0">
                          <a:solidFill>
                            <a:schemeClr val="tx1"/>
                          </a:solidFill>
                          <a:effectLst/>
                          <a:latin typeface="Arial Narrow" panose="020B0606020202030204" pitchFamily="34" charset="0"/>
                          <a:cs typeface="Arial" panose="020B0604020202020204" pitchFamily="34" charset="0"/>
                        </a:rPr>
                        <a:t>kontroli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Iekļaut asins analīzes, ne tikai urīna</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60195">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Ja iespējams, vairāk veikt pārbaudes sportista sagatavošanās sezonas periodā, protams, neatceļot sezonas laikā sacensību laikā veiktās pārbaudes. Un papētīt, kas notiek Latvijas tautas sportā, respektīvi, veikt pārbaudes arī tautas sporta sacensībās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47438">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Līdz šim tikai vienā no dopinga testa reizēm esmu saņēmis paziņojumu par analīžu rezultātiem. Uzskatu, ka pēc analīžu izvērtēšanas sportistam jebkurā gadījumā ir tiesības saņemt analīžu rezultātus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0">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N</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ebraukt</a:t>
                      </a:r>
                      <a:r>
                        <a:rPr lang="lv-LV" sz="1100" b="0" i="0" u="none" strike="noStrike" noProof="0" dirty="0">
                          <a:solidFill>
                            <a:schemeClr val="tx1"/>
                          </a:solidFill>
                          <a:effectLst/>
                          <a:latin typeface="Arial Narrow" panose="020B0606020202030204" pitchFamily="34" charset="0"/>
                          <a:cs typeface="Arial" panose="020B0604020202020204" pitchFamily="34" charset="0"/>
                        </a:rPr>
                        <a:t> veikt pārbaudes pirms norādītā laika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1453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2.6. Ieteikumi dopinga kontroles sistēmas uzlabošanai (2)</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«Q13. Vai Jums ir kādi ieteikumi dopinga kontroles sistēmas uzlabošanai vai varbūt Jums ir kādi citi komentāri šajā jautājumā?»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11083022"/>
              </p:ext>
            </p:extLst>
          </p:nvPr>
        </p:nvGraphicFramePr>
        <p:xfrm>
          <a:off x="215515" y="1052736"/>
          <a:ext cx="8712967" cy="4272726"/>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484228">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211931">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tx1"/>
                          </a:solidFill>
                          <a:effectLst/>
                          <a:latin typeface="Arial Narrow" panose="020B0606020202030204" pitchFamily="34" charset="0"/>
                          <a:cs typeface="Arial" panose="020B0604020202020204" pitchFamily="34" charset="0"/>
                        </a:rPr>
                        <a:t>Ieteikumi un </a:t>
                      </a:r>
                      <a:r>
                        <a:rPr lang="lv-LV" sz="1100" b="1" i="0" u="none" strike="noStrike" noProof="0" dirty="0">
                          <a:solidFill>
                            <a:schemeClr val="tx1"/>
                          </a:solidFill>
                          <a:effectLst/>
                          <a:latin typeface="Arial Narrow" panose="020B0606020202030204" pitchFamily="34" charset="0"/>
                          <a:cs typeface="Arial" panose="020B0604020202020204" pitchFamily="34" charset="0"/>
                        </a:rPr>
                        <a:t>komentāri saistībā ar dopinga kontroli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Pastiprināt kontroles tieši sagatavošanās periodā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931">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Pārbaudāmais laiks katru dienu nav korekts. Reizi nedēļā, lai pārbauda - sacensības, treniņi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1931">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Pievērst lielāku uzmanību tikai tiem sportistiem kuri ir saistīti ar augstu sasniegumu sportu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1931">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Plānot sportistu atpūtas režīmu un neklauvēt pie durvīm sešos no rīta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198">
                <a:tc rowSpan="10">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Vispārīgi</a:t>
                      </a:r>
                      <a:r>
                        <a:rPr lang="lv-LV" sz="1100" b="1" i="0" u="none" strike="noStrike" baseline="0" dirty="0">
                          <a:solidFill>
                            <a:schemeClr val="tx1"/>
                          </a:solidFill>
                          <a:effectLst/>
                          <a:latin typeface="Arial Narrow" panose="020B0606020202030204" pitchFamily="34" charset="0"/>
                          <a:cs typeface="Arial" panose="020B0604020202020204" pitchFamily="34" charset="0"/>
                        </a:rPr>
                        <a:t> ieteikumi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Atļaut dopingu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2457">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15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Biežāk ķeriet negodīgos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2457">
                <a:tc vMerge="1">
                  <a:txBody>
                    <a:bodyPr/>
                    <a:lstStyle/>
                    <a:p>
                      <a:pPr algn="ctr" fontAlgn="b"/>
                      <a:endParaRPr lang="en-US" sz="115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lv-LV" sz="1100" b="0" i="0" u="none" strike="noStrike" dirty="0">
                          <a:solidFill>
                            <a:schemeClr val="tx1"/>
                          </a:solidFill>
                          <a:effectLst/>
                          <a:latin typeface="Arial Narrow" panose="020B0606020202030204" pitchFamily="34" charset="0"/>
                          <a:cs typeface="Arial" panose="020B0604020202020204" pitchFamily="34" charset="0"/>
                        </a:rPr>
                        <a:t>D</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roši</a:t>
                      </a:r>
                      <a:r>
                        <a:rPr lang="lv-LV" sz="1100" b="0" i="0" u="none" strike="noStrike" noProof="0" dirty="0">
                          <a:solidFill>
                            <a:schemeClr val="tx1"/>
                          </a:solidFill>
                          <a:effectLst/>
                          <a:latin typeface="Arial Narrow" panose="020B0606020202030204" pitchFamily="34" charset="0"/>
                          <a:cs typeface="Arial" panose="020B0604020202020204" pitchFamily="34" charset="0"/>
                        </a:rPr>
                        <a:t> vien labāk, vienkāršāk būtu aproce vai čips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2457">
                <a:tc vMerge="1">
                  <a:txBody>
                    <a:bodyPr/>
                    <a:lstStyle/>
                    <a:p>
                      <a:pPr algn="just" fontAlgn="b"/>
                      <a:endParaRPr lang="en-US" sz="115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lv-LV" sz="1100" b="0" i="0" u="none" strike="noStrike" dirty="0">
                          <a:solidFill>
                            <a:schemeClr val="tx1"/>
                          </a:solidFill>
                          <a:effectLst/>
                          <a:latin typeface="Arial Narrow" panose="020B0606020202030204" pitchFamily="34" charset="0"/>
                          <a:cs typeface="Arial" panose="020B0604020202020204" pitchFamily="34" charset="0"/>
                        </a:rPr>
                        <a:t>M</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elu</a:t>
                      </a:r>
                      <a:r>
                        <a:rPr lang="lv-LV" sz="1100" b="0" i="0" u="none" strike="noStrike" noProof="0"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dedektoru</a:t>
                      </a:r>
                      <a:r>
                        <a:rPr lang="lv-LV" sz="1100" b="0" i="0" u="none" strike="noStrike" noProof="0" dirty="0">
                          <a:solidFill>
                            <a:schemeClr val="tx1"/>
                          </a:solidFill>
                          <a:effectLst/>
                          <a:latin typeface="Arial Narrow" panose="020B0606020202030204" pitchFamily="34" charset="0"/>
                          <a:cs typeface="Arial" panose="020B0604020202020204" pitchFamily="34" charset="0"/>
                        </a:rPr>
                        <a:t> izmantot</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136749"/>
                  </a:ext>
                </a:extLst>
              </a:tr>
              <a:tr h="43750">
                <a:tc vMerge="1">
                  <a:txBody>
                    <a:bodyPr/>
                    <a:lstStyle/>
                    <a:p>
                      <a:pPr algn="ctr" fontAlgn="b"/>
                      <a:endParaRPr lang="en-US" sz="1150" b="1" i="0" u="none" strike="noStrike" dirty="0">
                        <a:solidFill>
                          <a:srgbClr val="FF0000"/>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Starptautiskas identifikācijas kartes, kuras es kā sportists varu apskatīt internetā, vai tiešām tā persona, kas stādās priekšā ir viena un tā pati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063905"/>
                  </a:ext>
                </a:extLst>
              </a:tr>
              <a:tr h="202457">
                <a:tc vMerge="1">
                  <a:txBody>
                    <a:bodyPr/>
                    <a:lstStyle/>
                    <a:p>
                      <a:endParaRPr lang="lv-LV"/>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t>
                      </a:r>
                      <a:r>
                        <a:rPr lang="fi-FI" sz="1100" b="0" i="0" u="none" strike="noStrike" dirty="0">
                          <a:solidFill>
                            <a:schemeClr val="tx1"/>
                          </a:solidFill>
                          <a:effectLst/>
                          <a:latin typeface="Arial Narrow" panose="020B0606020202030204" pitchFamily="34" charset="0"/>
                          <a:cs typeface="Arial" panose="020B0604020202020204" pitchFamily="34" charset="0"/>
                        </a:rPr>
                        <a:t>ai sportisti drīkst lietot marihuānu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2457">
                <a:tc vMerge="1">
                  <a:txBody>
                    <a:bodyPr/>
                    <a:lstStyle/>
                    <a:p>
                      <a:pPr algn="just" fontAlgn="b"/>
                      <a:endParaRPr lang="en-US" sz="1150" b="0"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airāk</a:t>
                      </a:r>
                      <a:r>
                        <a:rPr lang="lv-LV" sz="1100" b="0" i="0" u="none" strike="noStrike" noProof="0" dirty="0">
                          <a:solidFill>
                            <a:schemeClr val="tx1"/>
                          </a:solidFill>
                          <a:effectLst/>
                          <a:latin typeface="Arial Narrow" panose="020B0606020202030204" pitchFamily="34" charset="0"/>
                          <a:cs typeface="Arial" panose="020B0604020202020204" pitchFamily="34" charset="0"/>
                        </a:rPr>
                        <a:t> atklātības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4765598"/>
                  </a:ext>
                </a:extLst>
              </a:tr>
              <a:tr h="202457">
                <a:tc vMerge="1">
                  <a:txBody>
                    <a:bodyPr/>
                    <a:lstStyle/>
                    <a:p>
                      <a:pPr algn="just" fontAlgn="b"/>
                      <a:endParaRPr lang="en-US" sz="1150" b="0"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Vairāk jākontrolē amatieru sports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120928"/>
                  </a:ext>
                </a:extLst>
              </a:tr>
              <a:tr h="202457">
                <a:tc vMerge="1">
                  <a:txBody>
                    <a:bodyPr/>
                    <a:lstStyle/>
                    <a:p>
                      <a:pPr algn="just" fontAlgn="b"/>
                      <a:endParaRPr lang="en-US" sz="115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Vairāk pārbaudīt sportistus, kuri atrodas ārzemēs nometņu laikā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52024"/>
                  </a:ext>
                </a:extLst>
              </a:tr>
              <a:tr h="202457">
                <a:tc vMerge="1">
                  <a:txBody>
                    <a:bodyPr/>
                    <a:lstStyle/>
                    <a:p>
                      <a:pPr algn="just" fontAlgn="b"/>
                      <a:endParaRPr lang="en-US" sz="1150" b="0"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Žēl, ka profesionālajā sportā dopings un medicīna spēlē milzīgu lomu. Tas, ''tīra" sportista motivāciju sportot, ar laiku iznīcina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8436">
                <a:tc>
                  <a:txBody>
                    <a:bodyPr/>
                    <a:lstStyle/>
                    <a:p>
                      <a:pPr algn="ctr" fontAlgn="b"/>
                      <a:r>
                        <a:rPr lang="lv-LV" sz="1100" b="1" i="0" u="none" strike="noStrike" noProof="0" dirty="0">
                          <a:solidFill>
                            <a:schemeClr val="tx1"/>
                          </a:solidFill>
                          <a:effectLst/>
                          <a:latin typeface="Arial Narrow" panose="020B0606020202030204" pitchFamily="34" charset="0"/>
                          <a:cs typeface="Arial" panose="020B0604020202020204" pitchFamily="34" charset="0"/>
                        </a:rPr>
                        <a:t>Citi ieteikumi</a:t>
                      </a:r>
                      <a:r>
                        <a:rPr lang="lv-LV" sz="1100" b="1" i="0" u="none" strike="noStrike" baseline="0" noProof="0" dirty="0">
                          <a:solidFill>
                            <a:schemeClr val="tx1"/>
                          </a:solidFill>
                          <a:effectLst/>
                          <a:latin typeface="Arial Narrow" panose="020B0606020202030204" pitchFamily="34" charset="0"/>
                          <a:cs typeface="Arial" panose="020B0604020202020204" pitchFamily="34" charset="0"/>
                        </a:rPr>
                        <a:t> un</a:t>
                      </a:r>
                      <a:r>
                        <a:rPr lang="lv-LV" sz="1100" b="1" i="0" u="none" strike="noStrike" noProof="0" dirty="0">
                          <a:solidFill>
                            <a:schemeClr val="tx1"/>
                          </a:solidFill>
                          <a:effectLst/>
                          <a:latin typeface="Arial Narrow" panose="020B0606020202030204" pitchFamily="34" charset="0"/>
                          <a:cs typeface="Arial" panose="020B0604020202020204" pitchFamily="34" charset="0"/>
                        </a:rPr>
                        <a:t> komentāri</a:t>
                      </a:r>
                      <a:endParaRPr lang="en-US" sz="110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Dopinga pārbaudes sistēma ļoti labi izstrādāta. Viss veicās pareizi un korekti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10991">
                <a:tc>
                  <a:txBody>
                    <a:bodyPr/>
                    <a:lstStyle/>
                    <a:p>
                      <a:endParaRPr lang="lv-LV" sz="1100" dirty="0">
                        <a:latin typeface="Arial Narrow" panose="020B060602020203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Nav ierosinājumu un komentāru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101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2856704"/>
                  </a:ext>
                </a:extLst>
              </a:tr>
              <a:tr h="310991">
                <a:tc>
                  <a:txBody>
                    <a:bodyPr/>
                    <a:lstStyle/>
                    <a:p>
                      <a:endParaRPr lang="lv-LV" sz="1100" dirty="0">
                        <a:latin typeface="Arial Narrow" panose="020B060602020203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Grūti pateikt/ Nav</a:t>
                      </a:r>
                      <a:r>
                        <a:rPr lang="lv-LV" sz="1100" b="0" i="0" u="none" strike="noStrike" baseline="0" dirty="0">
                          <a:solidFill>
                            <a:schemeClr val="tx1"/>
                          </a:solidFill>
                          <a:effectLst/>
                          <a:latin typeface="Arial Narrow" panose="020B0606020202030204" pitchFamily="34" charset="0"/>
                          <a:cs typeface="Arial" panose="020B0604020202020204" pitchFamily="34" charset="0"/>
                        </a:rPr>
                        <a:t> atbildes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2</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438860"/>
                  </a:ext>
                </a:extLst>
              </a:tr>
            </a:tbl>
          </a:graphicData>
        </a:graphic>
      </p:graphicFrame>
      <p:sp>
        <p:nvSpPr>
          <p:cNvPr id="10"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407077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2800" cap="all" dirty="0">
                <a:solidFill>
                  <a:schemeClr val="bg1"/>
                </a:solidFill>
                <a:latin typeface="Arial Narrow" pitchFamily="34" charset="0"/>
              </a:rPr>
              <a:t>3. Sportistu pienākums Ziņot </a:t>
            </a:r>
          </a:p>
          <a:p>
            <a:pPr algn="ctr" eaLnBrk="1" hangingPunct="1"/>
            <a:r>
              <a:rPr lang="lv-LV" altLang="lv-LV" sz="2800" cap="all" dirty="0">
                <a:solidFill>
                  <a:schemeClr val="bg1"/>
                </a:solidFill>
                <a:latin typeface="Arial Narrow" pitchFamily="34" charset="0"/>
              </a:rPr>
              <a:t>par savu atrašanās vietu</a:t>
            </a:r>
            <a:endParaRPr lang="en-US" altLang="lv-LV" sz="2800" cap="all" dirty="0">
              <a:solidFill>
                <a:schemeClr val="bg1"/>
              </a:solidFill>
              <a:latin typeface="Arial Narrow" pitchFamily="34" charset="0"/>
            </a:endParaRPr>
          </a:p>
        </p:txBody>
      </p:sp>
    </p:spTree>
    <p:extLst>
      <p:ext uri="{BB962C8B-B14F-4D97-AF65-F5344CB8AC3E}">
        <p14:creationId xmlns:p14="http://schemas.microsoft.com/office/powerpoint/2010/main" val="2900042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3.1. Zināšanas par ADAMS atrašanās vietas sistēmas pastāvēšanu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«Q14. Vai Jūs zinājāt par ADAMS atrašanās vietas sistēmas pastāvēšanu?»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13BBE465-54C2-4BCD-9BA8-5336DAE7823A}"/>
              </a:ext>
            </a:extLst>
          </p:cNvPr>
          <p:cNvGraphicFramePr>
            <a:graphicFrameLocks/>
          </p:cNvGraphicFramePr>
          <p:nvPr>
            <p:extLst>
              <p:ext uri="{D42A27DB-BD31-4B8C-83A1-F6EECF244321}">
                <p14:modId xmlns:p14="http://schemas.microsoft.com/office/powerpoint/2010/main" val="316493514"/>
              </p:ext>
            </p:extLst>
          </p:nvPr>
        </p:nvGraphicFramePr>
        <p:xfrm>
          <a:off x="1259632" y="1423867"/>
          <a:ext cx="70020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0177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3.1. Zināšanas par ADAMS atrašanās vietas sistēmas pastāvēšanu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14453"/>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 </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«Q14. Vai Jūs zinājāt par ADAMS atrašanās vietas sistēmas pastāvēšanu?»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176326182"/>
              </p:ext>
            </p:extLst>
          </p:nvPr>
        </p:nvGraphicFramePr>
        <p:xfrm>
          <a:off x="539552" y="1268760"/>
          <a:ext cx="7632848" cy="4753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346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3.2. Pienākums ziņot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«Q15. Vai Jums pašlaik ir pienākums ziņot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6E7E3783-0F42-4310-B14C-489E723272FF}"/>
              </a:ext>
            </a:extLst>
          </p:cNvPr>
          <p:cNvGraphicFramePr>
            <a:graphicFrameLocks/>
          </p:cNvGraphicFramePr>
          <p:nvPr>
            <p:extLst>
              <p:ext uri="{D42A27DB-BD31-4B8C-83A1-F6EECF244321}">
                <p14:modId xmlns:p14="http://schemas.microsoft.com/office/powerpoint/2010/main" val="4100716862"/>
              </p:ext>
            </p:extLst>
          </p:nvPr>
        </p:nvGraphicFramePr>
        <p:xfrm>
          <a:off x="1475656" y="1386285"/>
          <a:ext cx="70020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69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576063"/>
          </a:xfrm>
          <a:solidFill>
            <a:srgbClr val="5CA4A9"/>
          </a:solidFill>
        </p:spPr>
        <p:txBody>
          <a:bodyPr>
            <a:normAutofit/>
          </a:bodyPr>
          <a:lstStyle/>
          <a:p>
            <a:pPr algn="l"/>
            <a:r>
              <a:rPr lang="lv-LV" altLang="ko-KR" sz="2800" cap="small" dirty="0">
                <a:solidFill>
                  <a:schemeClr val="bg1"/>
                </a:solidFill>
                <a:latin typeface="Arial Narrow" panose="020B0606020202030204" pitchFamily="34" charset="0"/>
              </a:rPr>
              <a:t>Saturs (2)</a:t>
            </a:r>
            <a:endParaRPr lang="ko-KR" altLang="en-US" sz="2800" cap="small" dirty="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3CBC6D22-A0A3-4AA7-A340-67B8F8C8B907}"/>
              </a:ext>
            </a:extLst>
          </p:cNvPr>
          <p:cNvSpPr txBox="1">
            <a:spLocks noRot="1" noChangeArrowheads="1"/>
          </p:cNvSpPr>
          <p:nvPr/>
        </p:nvSpPr>
        <p:spPr bwMode="auto">
          <a:xfrm>
            <a:off x="521804" y="1016521"/>
            <a:ext cx="8100392" cy="48249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4. ZINĀŠANAS UN PIEREDZE AR TERAPEITISKĀS LIETOŠANAS ATĻAUJĀM (TUE)</a:t>
            </a:r>
          </a:p>
          <a:p>
            <a:pPr marL="381000" indent="-381000">
              <a:buNone/>
            </a:pPr>
            <a:r>
              <a:rPr lang="lv-LV" altLang="lv-LV" sz="1100" dirty="0">
                <a:latin typeface="Arial Narrow" pitchFamily="34" charset="0"/>
                <a:cs typeface="Arial" charset="0"/>
              </a:rPr>
              <a:t>		4.1. Zināšanas par TUE atļaujām</a:t>
            </a:r>
            <a:r>
              <a:rPr lang="lv-LV" altLang="lv-LV" sz="1100" u="sng" dirty="0">
                <a:latin typeface="Arial Narrow" pitchFamily="34" charset="0"/>
                <a:cs typeface="Arial" charset="0"/>
              </a:rPr>
              <a:t>						</a:t>
            </a:r>
            <a:r>
              <a:rPr lang="lv-LV" altLang="lv-LV" sz="1100" dirty="0">
                <a:latin typeface="Arial Narrow" pitchFamily="34" charset="0"/>
                <a:cs typeface="Arial" charset="0"/>
              </a:rPr>
              <a:t>44</a:t>
            </a:r>
          </a:p>
          <a:p>
            <a:pPr marL="381000" indent="-381000">
              <a:buNone/>
            </a:pPr>
            <a:r>
              <a:rPr lang="lv-LV" altLang="lv-LV" sz="1100" dirty="0">
                <a:latin typeface="Arial Narrow" pitchFamily="34" charset="0"/>
                <a:cs typeface="Arial" charset="0"/>
              </a:rPr>
              <a:t>		4.2. Pieredze iesniedzot pieteikumu TUE atļaujas saņemšanai</a:t>
            </a:r>
            <a:r>
              <a:rPr lang="lv-LV" altLang="lv-LV" sz="1100" u="sng" dirty="0">
                <a:latin typeface="Arial Narrow" pitchFamily="34" charset="0"/>
                <a:cs typeface="Arial" charset="0"/>
              </a:rPr>
              <a:t>				</a:t>
            </a:r>
            <a:r>
              <a:rPr lang="lv-LV" altLang="lv-LV" sz="1100" dirty="0">
                <a:latin typeface="Arial Narrow" pitchFamily="34" charset="0"/>
                <a:cs typeface="Arial" charset="0"/>
              </a:rPr>
              <a:t>46</a:t>
            </a:r>
          </a:p>
          <a:p>
            <a:pPr marL="381000" indent="-381000">
              <a:buNone/>
            </a:pPr>
            <a:r>
              <a:rPr lang="lv-LV" altLang="lv-LV" sz="1100" dirty="0">
                <a:latin typeface="Arial Narrow" pitchFamily="34" charset="0"/>
                <a:cs typeface="Arial" charset="0"/>
              </a:rPr>
              <a:t>		4.3. Problēmas iesniedzot pieteikumu TUE atļaujas saņemšanai</a:t>
            </a:r>
            <a:r>
              <a:rPr lang="lv-LV" altLang="lv-LV" sz="1100" u="sng" dirty="0">
                <a:latin typeface="Arial Narrow" pitchFamily="34" charset="0"/>
                <a:cs typeface="Arial" charset="0"/>
              </a:rPr>
              <a:t>				</a:t>
            </a:r>
            <a:r>
              <a:rPr lang="lv-LV" altLang="lv-LV" sz="1100" dirty="0">
                <a:latin typeface="Arial Narrow" pitchFamily="34" charset="0"/>
                <a:cs typeface="Arial" charset="0"/>
              </a:rPr>
              <a:t>48</a:t>
            </a:r>
          </a:p>
          <a:p>
            <a:pPr marL="381000" indent="-381000">
              <a:buNone/>
            </a:pPr>
            <a:r>
              <a:rPr lang="lv-LV" altLang="lv-LV" sz="1100" dirty="0">
                <a:latin typeface="Arial Narrow" pitchFamily="34" charset="0"/>
                <a:cs typeface="Arial" charset="0"/>
              </a:rPr>
              <a:t>		4.2. Ieteikumi, lai uzlabotu TUE atļaujas izsniegšanas sistēmu</a:t>
            </a:r>
            <a:r>
              <a:rPr lang="lv-LV" altLang="lv-LV" sz="1100" u="sng" dirty="0">
                <a:latin typeface="Arial Narrow" pitchFamily="34" charset="0"/>
                <a:cs typeface="Arial" charset="0"/>
              </a:rPr>
              <a:t>				</a:t>
            </a:r>
            <a:r>
              <a:rPr lang="lv-LV" altLang="lv-LV" sz="1100" dirty="0">
                <a:latin typeface="Arial Narrow" pitchFamily="34" charset="0"/>
                <a:cs typeface="Arial" charset="0"/>
              </a:rPr>
              <a:t>49</a:t>
            </a:r>
          </a:p>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5. DAŽĀDU APGALVOJUMU VĒRTĒJUMS UN ZINĀŠANAS PAR SPORTĀ AIZLIEGTAJĀM VIELĀM</a:t>
            </a:r>
          </a:p>
          <a:p>
            <a:pPr marL="381000" indent="-381000">
              <a:buNone/>
            </a:pPr>
            <a:r>
              <a:rPr lang="lv-LV" altLang="lv-LV" sz="1100" dirty="0">
                <a:latin typeface="Arial Narrow" pitchFamily="34" charset="0"/>
                <a:cs typeface="Arial" charset="0"/>
              </a:rPr>
              <a:t>		5.1. Ar antidopinga noteikumiem saistītu apgalvojumu vērtējums</a:t>
            </a:r>
            <a:r>
              <a:rPr lang="lv-LV" altLang="lv-LV" sz="1100" u="sng" dirty="0">
                <a:latin typeface="Arial Narrow" pitchFamily="34" charset="0"/>
                <a:cs typeface="Arial" charset="0"/>
              </a:rPr>
              <a:t>				</a:t>
            </a:r>
            <a:r>
              <a:rPr lang="lv-LV" altLang="lv-LV" sz="1100" dirty="0">
                <a:latin typeface="Arial Narrow" pitchFamily="34" charset="0"/>
                <a:cs typeface="Arial" charset="0"/>
              </a:rPr>
              <a:t>51</a:t>
            </a:r>
          </a:p>
          <a:p>
            <a:pPr marL="381000" indent="-381000">
              <a:buNone/>
            </a:pPr>
            <a:r>
              <a:rPr lang="lv-LV" altLang="lv-LV" sz="1100" dirty="0">
                <a:latin typeface="Arial Narrow" pitchFamily="34" charset="0"/>
                <a:cs typeface="Arial" charset="0"/>
              </a:rPr>
              <a:t>		5.2. Sportā aizliegtās vielas un metodes</a:t>
            </a:r>
            <a:r>
              <a:rPr lang="lv-LV" altLang="lv-LV" sz="1100" u="sng" dirty="0">
                <a:latin typeface="Arial Narrow" pitchFamily="34" charset="0"/>
                <a:cs typeface="Arial" charset="0"/>
              </a:rPr>
              <a:t>					</a:t>
            </a:r>
            <a:r>
              <a:rPr lang="lv-LV" altLang="lv-LV" sz="1100" dirty="0">
                <a:latin typeface="Arial Narrow" pitchFamily="34" charset="0"/>
                <a:cs typeface="Arial" charset="0"/>
              </a:rPr>
              <a:t>58</a:t>
            </a:r>
          </a:p>
          <a:p>
            <a:pPr marL="381000" indent="-381000">
              <a:buNone/>
            </a:pPr>
            <a:r>
              <a:rPr lang="lv-LV" altLang="lv-LV" sz="1100" dirty="0">
                <a:latin typeface="Arial Narrow" pitchFamily="34" charset="0"/>
                <a:cs typeface="Arial" charset="0"/>
              </a:rPr>
              <a:t>		5.3. Apgalvojumu vērtējums saistībā ar dopingu </a:t>
            </a:r>
            <a:r>
              <a:rPr lang="lv-LV" altLang="lv-LV" sz="1100" u="sng" dirty="0">
                <a:latin typeface="Arial Narrow" pitchFamily="34" charset="0"/>
                <a:cs typeface="Arial" charset="0"/>
              </a:rPr>
              <a:t>					</a:t>
            </a:r>
            <a:r>
              <a:rPr lang="lv-LV" altLang="lv-LV" sz="1100" dirty="0">
                <a:latin typeface="Arial Narrow" pitchFamily="34" charset="0"/>
                <a:cs typeface="Arial" charset="0"/>
              </a:rPr>
              <a:t>59</a:t>
            </a:r>
          </a:p>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	5.4. Piedalīšanās nacionālā līmeņa sacensībās, kur rezultātus varētu būt ietekmējusi dopinga lietošana</a:t>
            </a:r>
            <a:r>
              <a:rPr lang="lv-LV" altLang="lv-LV" sz="1100" u="sng" dirty="0">
                <a:latin typeface="Arial Narrow" pitchFamily="34" charset="0"/>
                <a:cs typeface="Arial" charset="0"/>
              </a:rPr>
              <a:t>		</a:t>
            </a:r>
            <a:r>
              <a:rPr lang="lv-LV" altLang="lv-LV" sz="1100" dirty="0">
                <a:latin typeface="Arial Narrow" pitchFamily="34" charset="0"/>
                <a:cs typeface="Arial" charset="0"/>
              </a:rPr>
              <a:t>61</a:t>
            </a:r>
          </a:p>
          <a:p>
            <a:pPr marL="381000" indent="-381000">
              <a:buNone/>
            </a:pPr>
            <a:r>
              <a:rPr lang="lv-LV" altLang="lv-LV" sz="1100" dirty="0">
                <a:latin typeface="Arial Narrow" pitchFamily="34" charset="0"/>
                <a:cs typeface="Arial" charset="0"/>
              </a:rPr>
              <a:t>		5.5. Piedalīšanās starptautiskā līmeņa sacensībās, kur rezultātus varētu būt ietekmējusi dopinga lietošana </a:t>
            </a:r>
            <a:r>
              <a:rPr lang="lv-LV" altLang="lv-LV" sz="1100" u="sng" dirty="0">
                <a:latin typeface="Arial Narrow" pitchFamily="34" charset="0"/>
                <a:cs typeface="Arial" charset="0"/>
              </a:rPr>
              <a:t>		</a:t>
            </a:r>
            <a:r>
              <a:rPr lang="lv-LV" altLang="lv-LV" sz="1100" dirty="0">
                <a:latin typeface="Arial Narrow" pitchFamily="34" charset="0"/>
                <a:cs typeface="Arial" charset="0"/>
              </a:rPr>
              <a:t>65</a:t>
            </a:r>
          </a:p>
          <a:p>
            <a:pPr marL="381000" indent="-381000">
              <a:buNone/>
            </a:pPr>
            <a:r>
              <a:rPr lang="lv-LV" altLang="lv-LV" sz="1100" dirty="0">
                <a:latin typeface="Arial Narrow" pitchFamily="34" charset="0"/>
                <a:cs typeface="Arial" charset="0"/>
              </a:rPr>
              <a:t>	6. INFORMĀCIJAS IEGUVE PAR DOPINGA TĒMU</a:t>
            </a:r>
          </a:p>
          <a:p>
            <a:pPr marL="381000" indent="-381000">
              <a:buNone/>
            </a:pPr>
            <a:r>
              <a:rPr lang="lv-LV" altLang="lv-LV" sz="1100" dirty="0">
                <a:latin typeface="Arial Narrow" pitchFamily="34" charset="0"/>
                <a:cs typeface="Arial" charset="0"/>
              </a:rPr>
              <a:t>		6.1. Resursi, kuros meklētu informāciju par dopingu</a:t>
            </a:r>
            <a:r>
              <a:rPr lang="lv-LV" altLang="lv-LV" sz="1100" u="sng" dirty="0">
                <a:latin typeface="Arial Narrow" pitchFamily="34" charset="0"/>
                <a:cs typeface="Arial" charset="0"/>
              </a:rPr>
              <a:t>					</a:t>
            </a:r>
            <a:r>
              <a:rPr lang="lv-LV" altLang="lv-LV" sz="1100" dirty="0">
                <a:latin typeface="Arial Narrow" pitchFamily="34" charset="0"/>
                <a:cs typeface="Arial" charset="0"/>
              </a:rPr>
              <a:t>70</a:t>
            </a:r>
          </a:p>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	6.2. Apmierinātība ar informāciju par dopingu, kas saņemta izvēlētajos informācijas avotos</a:t>
            </a:r>
            <a:r>
              <a:rPr lang="lv-LV" altLang="lv-LV" sz="1100" u="sng" dirty="0">
                <a:latin typeface="Arial Narrow" pitchFamily="34" charset="0"/>
                <a:cs typeface="Arial" charset="0"/>
              </a:rPr>
              <a:t>			</a:t>
            </a:r>
            <a:r>
              <a:rPr lang="lv-LV" altLang="lv-LV" sz="1100" dirty="0">
                <a:latin typeface="Arial Narrow" pitchFamily="34" charset="0"/>
                <a:cs typeface="Arial" charset="0"/>
              </a:rPr>
              <a:t>73</a:t>
            </a:r>
          </a:p>
          <a:p>
            <a:pPr marL="381000" indent="-381000">
              <a:buNone/>
            </a:pPr>
            <a:r>
              <a:rPr lang="lv-LV" altLang="lv-LV" sz="1100" dirty="0">
                <a:latin typeface="Arial Narrow" pitchFamily="34" charset="0"/>
                <a:cs typeface="Arial" charset="0"/>
              </a:rPr>
              <a:t>		6.3. Ieteikumi sportistu izglītošanai un informēšanai par antidopinga jautājumiem </a:t>
            </a:r>
            <a:r>
              <a:rPr lang="lv-LV" altLang="lv-LV" sz="1100" u="sng" dirty="0">
                <a:latin typeface="Arial Narrow" pitchFamily="34" charset="0"/>
                <a:cs typeface="Arial" charset="0"/>
              </a:rPr>
              <a:t>			</a:t>
            </a:r>
            <a:r>
              <a:rPr lang="lv-LV" altLang="lv-LV" sz="1100" dirty="0">
                <a:latin typeface="Arial Narrow" pitchFamily="34" charset="0"/>
                <a:cs typeface="Arial" charset="0"/>
              </a:rPr>
              <a:t>75</a:t>
            </a:r>
          </a:p>
          <a:p>
            <a:pPr marL="381000" indent="-381000">
              <a:buNone/>
            </a:pPr>
            <a:r>
              <a:rPr lang="lv-LV" altLang="lv-LV" sz="1100" dirty="0">
                <a:latin typeface="Arial Narrow" pitchFamily="34" charset="0"/>
                <a:cs typeface="Arial" charset="0"/>
              </a:rPr>
              <a:t>		6.4. Kampaņa «Patiess Sports» </a:t>
            </a:r>
            <a:r>
              <a:rPr lang="lv-LV" altLang="lv-LV" sz="1100" u="sng" dirty="0">
                <a:latin typeface="Arial Narrow" pitchFamily="34" charset="0"/>
                <a:cs typeface="Arial" charset="0"/>
              </a:rPr>
              <a:t>						</a:t>
            </a:r>
            <a:r>
              <a:rPr lang="lv-LV" altLang="lv-LV" sz="1100" dirty="0">
                <a:latin typeface="Arial Narrow" pitchFamily="34" charset="0"/>
                <a:cs typeface="Arial" charset="0"/>
              </a:rPr>
              <a:t>77</a:t>
            </a:r>
          </a:p>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7. UZTURA BAGĀTINĀTĀJU LIETOŠANA UN IEGĀDE</a:t>
            </a:r>
          </a:p>
          <a:p>
            <a:pPr marL="381000" indent="-381000">
              <a:buNone/>
            </a:pPr>
            <a:r>
              <a:rPr lang="lv-LV" altLang="lv-LV" sz="1100" dirty="0">
                <a:latin typeface="Arial Narrow" pitchFamily="34" charset="0"/>
                <a:cs typeface="Arial" charset="0"/>
              </a:rPr>
              <a:t>		7.1. Lietotie uztura bagātinātāji pēdējo 12 mēnešu laikā</a:t>
            </a:r>
            <a:r>
              <a:rPr lang="lv-LV" altLang="lv-LV" sz="1100" u="sng" dirty="0">
                <a:latin typeface="Arial Narrow" pitchFamily="34" charset="0"/>
                <a:cs typeface="Arial" charset="0"/>
              </a:rPr>
              <a:t>				</a:t>
            </a:r>
            <a:r>
              <a:rPr lang="lv-LV" altLang="lv-LV" sz="1100" dirty="0">
                <a:latin typeface="Arial Narrow" pitchFamily="34" charset="0"/>
                <a:cs typeface="Arial" charset="0"/>
              </a:rPr>
              <a:t>80</a:t>
            </a:r>
          </a:p>
          <a:p>
            <a:pPr marL="381000" indent="-381000">
              <a:buNone/>
            </a:pPr>
            <a:r>
              <a:rPr lang="lv-LV" altLang="lv-LV" sz="1100" dirty="0">
                <a:latin typeface="Arial Narrow" pitchFamily="34" charset="0"/>
                <a:cs typeface="Arial" charset="0"/>
              </a:rPr>
              <a:t>		7.2. Sportā aizliegto vielu klātbūtnes pārbaude lietotajos uztura bagātinātājos</a:t>
            </a:r>
            <a:r>
              <a:rPr lang="lv-LV" altLang="lv-LV" sz="1100" u="sng" dirty="0">
                <a:latin typeface="Arial Narrow" pitchFamily="34" charset="0"/>
                <a:cs typeface="Arial" charset="0"/>
              </a:rPr>
              <a:t>			</a:t>
            </a:r>
            <a:r>
              <a:rPr lang="lv-LV" altLang="lv-LV" sz="1100" dirty="0">
                <a:latin typeface="Arial Narrow" pitchFamily="34" charset="0"/>
                <a:cs typeface="Arial" charset="0"/>
              </a:rPr>
              <a:t>81</a:t>
            </a:r>
          </a:p>
          <a:p>
            <a:pPr marL="381000" indent="-381000">
              <a:buNone/>
            </a:pPr>
            <a:r>
              <a:rPr lang="lv-LV" altLang="lv-LV" sz="1100" dirty="0">
                <a:solidFill>
                  <a:srgbClr val="FF0000"/>
                </a:solidFill>
                <a:latin typeface="Arial Narrow" pitchFamily="34" charset="0"/>
                <a:cs typeface="Arial" charset="0"/>
              </a:rPr>
              <a:t>	</a:t>
            </a:r>
            <a:r>
              <a:rPr lang="lv-LV" altLang="lv-LV" sz="1100" dirty="0">
                <a:latin typeface="Arial Narrow" pitchFamily="34" charset="0"/>
                <a:cs typeface="Arial" charset="0"/>
              </a:rPr>
              <a:t>	7.3. Pēdējo gadu laikā lietoto uztura bagātinātāju iegādes vietas </a:t>
            </a:r>
            <a:r>
              <a:rPr lang="lv-LV" altLang="lv-LV" sz="1100" u="sng" dirty="0">
                <a:latin typeface="Arial Narrow" pitchFamily="34" charset="0"/>
                <a:cs typeface="Arial" charset="0"/>
              </a:rPr>
              <a:t>				</a:t>
            </a:r>
            <a:r>
              <a:rPr lang="lv-LV" altLang="lv-LV" sz="1100" dirty="0">
                <a:latin typeface="Arial Narrow" pitchFamily="34" charset="0"/>
                <a:cs typeface="Arial" charset="0"/>
              </a:rPr>
              <a:t>83</a:t>
            </a:r>
          </a:p>
          <a:p>
            <a:pPr marL="381000" indent="-381000">
              <a:buNone/>
            </a:pPr>
            <a:r>
              <a:rPr lang="lv-LV" altLang="lv-LV" sz="1100" dirty="0">
                <a:latin typeface="Arial Narrow" pitchFamily="34" charset="0"/>
                <a:cs typeface="Arial" charset="0"/>
              </a:rPr>
              <a:t>	8. MONĒTAS MEŠANAS SPĒLES NOVĒRTĒJUMS</a:t>
            </a:r>
          </a:p>
          <a:p>
            <a:pPr marL="381000" indent="-381000">
              <a:buNone/>
            </a:pPr>
            <a:r>
              <a:rPr lang="lv-LV" altLang="lv-LV" sz="1100" dirty="0">
                <a:latin typeface="Arial Narrow" pitchFamily="34" charset="0"/>
                <a:cs typeface="Arial" charset="0"/>
              </a:rPr>
              <a:t>		 8. Monētas mešanas spēles novērtējums</a:t>
            </a:r>
            <a:r>
              <a:rPr lang="lv-LV" altLang="lv-LV" sz="1100" u="sng" dirty="0">
                <a:latin typeface="Arial Narrow" pitchFamily="34" charset="0"/>
                <a:cs typeface="Arial" charset="0"/>
              </a:rPr>
              <a:t>					</a:t>
            </a:r>
            <a:r>
              <a:rPr lang="lv-LV" altLang="lv-LV" sz="1100" dirty="0">
                <a:latin typeface="Arial Narrow" pitchFamily="34" charset="0"/>
                <a:cs typeface="Arial" charset="0"/>
              </a:rPr>
              <a:t>86</a:t>
            </a:r>
          </a:p>
          <a:p>
            <a:pPr marL="381000" indent="-381000">
              <a:buNone/>
            </a:pPr>
            <a:r>
              <a:rPr lang="lv-LV" altLang="lv-LV" sz="1100" dirty="0">
                <a:solidFill>
                  <a:srgbClr val="FF0000"/>
                </a:solidFill>
                <a:latin typeface="Arial Narrow" pitchFamily="34" charset="0"/>
                <a:cs typeface="Arial" charset="0"/>
              </a:rPr>
              <a:t>		</a:t>
            </a:r>
          </a:p>
          <a:p>
            <a:pPr marL="381000" indent="-381000">
              <a:lnSpc>
                <a:spcPct val="90000"/>
              </a:lnSpc>
              <a:buFontTx/>
              <a:buNone/>
            </a:pPr>
            <a:r>
              <a:rPr lang="lv-LV" altLang="lv-LV" sz="1100" dirty="0">
                <a:latin typeface="Arial Narrow" pitchFamily="34" charset="0"/>
                <a:cs typeface="Arial" charset="0"/>
              </a:rPr>
              <a:t>	PIELIKUMS</a:t>
            </a:r>
          </a:p>
          <a:p>
            <a:pPr marL="381000" indent="-381000">
              <a:lnSpc>
                <a:spcPct val="90000"/>
              </a:lnSpc>
              <a:buFontTx/>
              <a:buNone/>
            </a:pPr>
            <a:r>
              <a:rPr lang="lv-LV" altLang="lv-LV" sz="1100" dirty="0">
                <a:latin typeface="Arial Narrow" pitchFamily="34" charset="0"/>
                <a:cs typeface="Arial" charset="0"/>
              </a:rPr>
              <a:t>         	Aptaujas anketa</a:t>
            </a:r>
            <a:r>
              <a:rPr lang="lv-LV" altLang="lv-LV" sz="1100" u="sng" dirty="0">
                <a:latin typeface="Arial Narrow" pitchFamily="34" charset="0"/>
                <a:cs typeface="Arial" charset="0"/>
              </a:rPr>
              <a:t>							</a:t>
            </a:r>
            <a:r>
              <a:rPr lang="lv-LV" altLang="lv-LV" sz="1100" dirty="0">
                <a:latin typeface="Arial Narrow" pitchFamily="34" charset="0"/>
                <a:cs typeface="Arial" charset="0"/>
              </a:rPr>
              <a:t>88</a:t>
            </a:r>
          </a:p>
          <a:p>
            <a:pPr marL="381000" indent="-381000">
              <a:lnSpc>
                <a:spcPct val="90000"/>
              </a:lnSpc>
              <a:buFontTx/>
              <a:buNone/>
            </a:pPr>
            <a:r>
              <a:rPr lang="lv-LV" altLang="lv-LV" sz="1100" dirty="0">
                <a:latin typeface="Arial Narrow" pitchFamily="34" charset="0"/>
                <a:cs typeface="Arial" charset="0"/>
              </a:rPr>
              <a:t>         	Statistiskās kļūdas novērtēšanas tabula</a:t>
            </a:r>
            <a:r>
              <a:rPr lang="lv-LV" altLang="lv-LV" sz="1100" u="sng" dirty="0">
                <a:latin typeface="Arial Narrow" pitchFamily="34" charset="0"/>
                <a:cs typeface="Arial" charset="0"/>
              </a:rPr>
              <a:t>						</a:t>
            </a:r>
            <a:r>
              <a:rPr lang="lv-LV" altLang="lv-LV" sz="1100" dirty="0">
                <a:latin typeface="Arial Narrow" pitchFamily="34" charset="0"/>
                <a:cs typeface="Arial" charset="0"/>
              </a:rPr>
              <a:t>96</a:t>
            </a:r>
            <a:endParaRPr lang="lv-LV" altLang="lv-LV" sz="1100" noProof="1">
              <a:latin typeface="Arial Narrow" pitchFamily="34" charset="0"/>
            </a:endParaRP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381000" indent="-381000">
              <a:buNone/>
            </a:pPr>
            <a:endParaRPr lang="lv-LV" altLang="lv-LV" sz="1200" b="1" dirty="0">
              <a:solidFill>
                <a:srgbClr val="FF0000"/>
              </a:solidFill>
              <a:latin typeface="Arial Narrow" pitchFamily="34" charset="0"/>
              <a:cs typeface="Arial" charset="0"/>
            </a:endParaRPr>
          </a:p>
          <a:p>
            <a:pPr marL="381000" indent="-381000">
              <a:buNone/>
            </a:pPr>
            <a:endParaRPr lang="lv-LV" altLang="lv-LV" sz="1200" dirty="0">
              <a:solidFill>
                <a:srgbClr val="FF0000"/>
              </a:solidFill>
              <a:latin typeface="Arial Narrow" pitchFamily="34" charset="0"/>
              <a:cs typeface="Arial" charset="0"/>
            </a:endParaRPr>
          </a:p>
          <a:p>
            <a:pPr marL="781050" lvl="1" indent="-381000">
              <a:buFont typeface="Arial" pitchFamily="34" charset="0"/>
              <a:buNone/>
              <a:defRPr/>
            </a:pPr>
            <a:endParaRPr lang="lv-LV" altLang="lv-LV" sz="1400" noProof="1">
              <a:latin typeface="Arial Narrow" pitchFamily="34" charset="0"/>
            </a:endParaRPr>
          </a:p>
          <a:p>
            <a:pPr marL="381000" indent="-381000">
              <a:buFont typeface="Arial" charset="0"/>
              <a:buNone/>
              <a:defRPr/>
            </a:pPr>
            <a:endParaRPr lang="lv-LV" altLang="lv-LV" sz="1400" noProof="1">
              <a:latin typeface="Arial Narrow" pitchFamily="34" charset="0"/>
            </a:endParaRPr>
          </a:p>
        </p:txBody>
      </p:sp>
    </p:spTree>
    <p:extLst>
      <p:ext uri="{BB962C8B-B14F-4D97-AF65-F5344CB8AC3E}">
        <p14:creationId xmlns:p14="http://schemas.microsoft.com/office/powerpoint/2010/main" val="1400208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3.2. Pienākums ziņot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 </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«Q15. Vai Jums pašlaik ir pienākums ziņot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914499111"/>
              </p:ext>
            </p:extLst>
          </p:nvPr>
        </p:nvGraphicFramePr>
        <p:xfrm>
          <a:off x="395536" y="1145251"/>
          <a:ext cx="7632848" cy="4797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53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fontScale="90000"/>
          </a:bodyPr>
          <a:lstStyle/>
          <a:p>
            <a:pPr algn="l"/>
            <a:r>
              <a:rPr lang="lv-LV" altLang="ko-KR" sz="2400" cap="small" dirty="0">
                <a:latin typeface="Arial Narrow" panose="020B0606020202030204" pitchFamily="34" charset="0"/>
              </a:rPr>
              <a:t>3.3. Organizācijas, kurām sportistiem ir pienākums ziņot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respondenti, kuriem pašlaik ir pienākums ziņot par savu atrašanās vietu, n=58</a:t>
            </a:r>
          </a:p>
          <a:p>
            <a:pPr algn="ctr"/>
            <a:r>
              <a:rPr lang="en-US" altLang="lv-LV" b="0" i="1" noProof="1">
                <a:latin typeface="Arial" charset="0"/>
                <a:cs typeface="Arial" charset="0"/>
              </a:rPr>
              <a:t>Vairākatbilžu jautājums (% summa &gt; 100)</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«Q16. Kurām no šīm organizācijām Jums šobrīd ir pienākums ziņot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6A021439-4456-4364-A6BB-624E6D640279}"/>
              </a:ext>
            </a:extLst>
          </p:cNvPr>
          <p:cNvGraphicFramePr>
            <a:graphicFrameLocks/>
          </p:cNvGraphicFramePr>
          <p:nvPr>
            <p:extLst>
              <p:ext uri="{D42A27DB-BD31-4B8C-83A1-F6EECF244321}">
                <p14:modId xmlns:p14="http://schemas.microsoft.com/office/powerpoint/2010/main" val="1902231612"/>
              </p:ext>
            </p:extLst>
          </p:nvPr>
        </p:nvGraphicFramePr>
        <p:xfrm>
          <a:off x="971600" y="1412776"/>
          <a:ext cx="6696744" cy="4265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26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fontScale="90000"/>
          </a:bodyPr>
          <a:lstStyle/>
          <a:p>
            <a:pPr algn="l"/>
            <a:r>
              <a:rPr lang="lv-LV" altLang="ko-KR" sz="2400" cap="small" dirty="0">
                <a:latin typeface="Arial Narrow" panose="020B0606020202030204" pitchFamily="34" charset="0"/>
              </a:rPr>
              <a:t>3.3. Organizācijas, kurām sportistiem ir pienākums ziņot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021288"/>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en-US" altLang="lv-LV" b="0" i="1" noProof="1">
                <a:latin typeface="Arial" charset="0"/>
                <a:cs typeface="Arial" charset="0"/>
              </a:rPr>
              <a:t>Vairākatbilžu jautājums (% summa &gt; 100) </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«Q16. Kurām no šīm organizācijām Jums šobrīd ir pienākums ziņot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0" name="Chart 9">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73028921"/>
              </p:ext>
            </p:extLst>
          </p:nvPr>
        </p:nvGraphicFramePr>
        <p:xfrm>
          <a:off x="107504" y="1412776"/>
          <a:ext cx="8316925"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45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7622"/>
            <a:ext cx="9144000" cy="576000"/>
          </a:xfrm>
          <a:noFill/>
        </p:spPr>
        <p:txBody>
          <a:bodyPr>
            <a:noAutofit/>
          </a:bodyPr>
          <a:lstStyle/>
          <a:p>
            <a:pPr algn="l"/>
            <a:r>
              <a:rPr lang="lv-LV" altLang="ko-KR" sz="2200" cap="small" dirty="0">
                <a:latin typeface="Arial Narrow" panose="020B0606020202030204" pitchFamily="34" charset="0"/>
              </a:rPr>
              <a:t>3.4. Atrašanās vietas sistēmu nepieciešamība cīņai ar dopingu pārstāvētajā sporta veidā</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visi respondenti, n=142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65143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«Q19. Cik lielā mērā, Jūsuprāt, atrašanās vietas sistēmas (piemēram, ADAMS) ir nepieciešamas cīņai ar dopingu Jūsu pārstāvētajā sporta veidā?»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CA3D33E2-1732-4153-90D6-E8966A7A2A67}"/>
              </a:ext>
            </a:extLst>
          </p:cNvPr>
          <p:cNvGraphicFramePr>
            <a:graphicFrameLocks/>
          </p:cNvGraphicFramePr>
          <p:nvPr>
            <p:extLst>
              <p:ext uri="{D42A27DB-BD31-4B8C-83A1-F6EECF244321}">
                <p14:modId xmlns:p14="http://schemas.microsoft.com/office/powerpoint/2010/main" val="3545379292"/>
              </p:ext>
            </p:extLst>
          </p:nvPr>
        </p:nvGraphicFramePr>
        <p:xfrm>
          <a:off x="1043608" y="1628800"/>
          <a:ext cx="7002000" cy="436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A6E1D647-CFCB-45CA-AB3B-B23BC320E4A8}"/>
              </a:ext>
            </a:extLst>
          </p:cNvPr>
          <p:cNvSpPr/>
          <p:nvPr/>
        </p:nvSpPr>
        <p:spPr>
          <a:xfrm>
            <a:off x="1422926" y="2338101"/>
            <a:ext cx="576064" cy="2304256"/>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158139D-B149-4D4D-A5BA-7F8445555C3F}"/>
              </a:ext>
            </a:extLst>
          </p:cNvPr>
          <p:cNvSpPr txBox="1"/>
          <p:nvPr/>
        </p:nvSpPr>
        <p:spPr>
          <a:xfrm>
            <a:off x="54774" y="3023901"/>
            <a:ext cx="1584176" cy="1323439"/>
          </a:xfrm>
          <a:prstGeom prst="rect">
            <a:avLst/>
          </a:prstGeom>
          <a:noFill/>
        </p:spPr>
        <p:txBody>
          <a:bodyPr wrap="square" rtlCol="0">
            <a:spAutoFit/>
          </a:bodyPr>
          <a:lstStyle/>
          <a:p>
            <a:pPr algn="ctr"/>
            <a:r>
              <a:rPr lang="lv-LV" sz="2000" dirty="0">
                <a:latin typeface="Arial Narrow" panose="020B0606020202030204" pitchFamily="34" charset="0"/>
              </a:rPr>
              <a:t>Kopumā </a:t>
            </a:r>
          </a:p>
          <a:p>
            <a:pPr algn="ctr"/>
            <a:r>
              <a:rPr lang="lv-LV" sz="2000" dirty="0">
                <a:solidFill>
                  <a:srgbClr val="C00000"/>
                </a:solidFill>
                <a:latin typeface="Arial Narrow" panose="020B0606020202030204" pitchFamily="34" charset="0"/>
              </a:rPr>
              <a:t>NAV </a:t>
            </a:r>
          </a:p>
          <a:p>
            <a:pPr algn="ctr"/>
            <a:r>
              <a:rPr lang="lv-LV" sz="2000" dirty="0">
                <a:latin typeface="Arial Narrow" panose="020B0606020202030204" pitchFamily="34" charset="0"/>
              </a:rPr>
              <a:t>nepieciešamas</a:t>
            </a:r>
          </a:p>
          <a:p>
            <a:pPr algn="ctr"/>
            <a:r>
              <a:rPr lang="lv-LV" sz="2000" dirty="0">
                <a:latin typeface="Arial Narrow" panose="020B0606020202030204" pitchFamily="34" charset="0"/>
              </a:rPr>
              <a:t>25%</a:t>
            </a:r>
          </a:p>
        </p:txBody>
      </p:sp>
      <p:sp>
        <p:nvSpPr>
          <p:cNvPr id="9" name="TextBox 8">
            <a:extLst>
              <a:ext uri="{FF2B5EF4-FFF2-40B4-BE49-F238E27FC236}">
                <a16:creationId xmlns:a16="http://schemas.microsoft.com/office/drawing/2014/main" id="{7158139D-B149-4D4D-A5BA-7F8445555C3F}"/>
              </a:ext>
            </a:extLst>
          </p:cNvPr>
          <p:cNvSpPr txBox="1"/>
          <p:nvPr/>
        </p:nvSpPr>
        <p:spPr>
          <a:xfrm>
            <a:off x="7559824" y="3123509"/>
            <a:ext cx="1584176" cy="1323439"/>
          </a:xfrm>
          <a:prstGeom prst="rect">
            <a:avLst/>
          </a:prstGeom>
          <a:noFill/>
        </p:spPr>
        <p:txBody>
          <a:bodyPr wrap="square" rtlCol="0">
            <a:spAutoFit/>
          </a:bodyPr>
          <a:lstStyle/>
          <a:p>
            <a:pPr algn="ctr"/>
            <a:r>
              <a:rPr lang="lv-LV" sz="2000" dirty="0">
                <a:latin typeface="Arial Narrow" panose="020B0606020202030204" pitchFamily="34" charset="0"/>
              </a:rPr>
              <a:t>Kopumā </a:t>
            </a:r>
          </a:p>
          <a:p>
            <a:pPr algn="ctr"/>
            <a:r>
              <a:rPr lang="lv-LV" sz="2000" dirty="0">
                <a:solidFill>
                  <a:srgbClr val="C00000"/>
                </a:solidFill>
                <a:latin typeface="Arial Narrow" panose="020B0606020202030204" pitchFamily="34" charset="0"/>
              </a:rPr>
              <a:t>IR </a:t>
            </a:r>
          </a:p>
          <a:p>
            <a:pPr algn="ctr"/>
            <a:r>
              <a:rPr lang="lv-LV" sz="2000" dirty="0">
                <a:latin typeface="Arial Narrow" panose="020B0606020202030204" pitchFamily="34" charset="0"/>
              </a:rPr>
              <a:t>nepieciešamas</a:t>
            </a:r>
          </a:p>
          <a:p>
            <a:pPr algn="ctr"/>
            <a:r>
              <a:rPr lang="lv-LV" sz="2000" dirty="0">
                <a:latin typeface="Arial Narrow" panose="020B0606020202030204" pitchFamily="34" charset="0"/>
              </a:rPr>
              <a:t>67%</a:t>
            </a:r>
          </a:p>
        </p:txBody>
      </p:sp>
      <p:sp>
        <p:nvSpPr>
          <p:cNvPr id="12" name="Left Brace 11">
            <a:extLst>
              <a:ext uri="{FF2B5EF4-FFF2-40B4-BE49-F238E27FC236}">
                <a16:creationId xmlns:a16="http://schemas.microsoft.com/office/drawing/2014/main" id="{A6E1D647-CFCB-45CA-AB3B-B23BC320E4A8}"/>
              </a:ext>
            </a:extLst>
          </p:cNvPr>
          <p:cNvSpPr/>
          <p:nvPr/>
        </p:nvSpPr>
        <p:spPr>
          <a:xfrm rot="10800000">
            <a:off x="6900126" y="2132856"/>
            <a:ext cx="836750" cy="3168352"/>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436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44624"/>
            <a:ext cx="9144000" cy="546008"/>
          </a:xfrm>
          <a:noFill/>
        </p:spPr>
        <p:txBody>
          <a:bodyPr>
            <a:noAutofit/>
          </a:bodyPr>
          <a:lstStyle/>
          <a:p>
            <a:pPr algn="l"/>
            <a:r>
              <a:rPr lang="lv-LV" altLang="ko-KR" sz="2200" cap="small" dirty="0">
                <a:latin typeface="Arial Narrow" panose="020B0606020202030204" pitchFamily="34" charset="0"/>
              </a:rPr>
              <a:t>3.4. Atrašanās vietas sistēmu nepieciešamība cīņai ar dopingu pārstāvētajā sporta veidā</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621689"/>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«Q19. Cik lielā mērā, Jūsuprāt, atrašanās vietas sistēmas (piemēram, ADAMS) ir nepieciešamas cīņai ar dopingu Jūsu pārstāvētajā sporta veidā?»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1" name="Chart 10">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205743307"/>
              </p:ext>
            </p:extLst>
          </p:nvPr>
        </p:nvGraphicFramePr>
        <p:xfrm>
          <a:off x="539552" y="1432910"/>
          <a:ext cx="7560840"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74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3.5. Grūtības ar informācijas sniegšanu par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respondenti, kuriem pašlaik ir pienākums ziņot par savu atrašanās vietu, n=58</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«Q20. Vai Jums pēdējo 3 mēnešu laikā ir bijušas grūtības ar informācijas sniegšanu par Jūsu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215315E9-CB97-42E0-BB02-54C0B68EF31D}"/>
              </a:ext>
            </a:extLst>
          </p:cNvPr>
          <p:cNvGraphicFramePr>
            <a:graphicFrameLocks/>
          </p:cNvGraphicFramePr>
          <p:nvPr>
            <p:extLst>
              <p:ext uri="{D42A27DB-BD31-4B8C-83A1-F6EECF244321}">
                <p14:modId xmlns:p14="http://schemas.microsoft.com/office/powerpoint/2010/main" val="1473704593"/>
              </p:ext>
            </p:extLst>
          </p:nvPr>
        </p:nvGraphicFramePr>
        <p:xfrm>
          <a:off x="1403648" y="1404661"/>
          <a:ext cx="7002000" cy="436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Brace 7">
            <a:extLst>
              <a:ext uri="{FF2B5EF4-FFF2-40B4-BE49-F238E27FC236}">
                <a16:creationId xmlns:a16="http://schemas.microsoft.com/office/drawing/2014/main" id="{A6E1D647-CFCB-45CA-AB3B-B23BC320E4A8}"/>
              </a:ext>
            </a:extLst>
          </p:cNvPr>
          <p:cNvSpPr/>
          <p:nvPr/>
        </p:nvSpPr>
        <p:spPr>
          <a:xfrm>
            <a:off x="2195736" y="1955897"/>
            <a:ext cx="576064" cy="3459446"/>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158139D-B149-4D4D-A5BA-7F8445555C3F}"/>
              </a:ext>
            </a:extLst>
          </p:cNvPr>
          <p:cNvSpPr txBox="1"/>
          <p:nvPr/>
        </p:nvSpPr>
        <p:spPr>
          <a:xfrm>
            <a:off x="513187" y="3023900"/>
            <a:ext cx="1780922" cy="1323439"/>
          </a:xfrm>
          <a:prstGeom prst="rect">
            <a:avLst/>
          </a:prstGeom>
          <a:noFill/>
        </p:spPr>
        <p:txBody>
          <a:bodyPr wrap="square" rtlCol="0">
            <a:spAutoFit/>
          </a:bodyPr>
          <a:lstStyle/>
          <a:p>
            <a:pPr algn="ctr"/>
            <a:r>
              <a:rPr lang="lv-LV" sz="2000" dirty="0">
                <a:latin typeface="Arial Narrow" panose="020B0606020202030204" pitchFamily="34" charset="0"/>
              </a:rPr>
              <a:t>Kopumā </a:t>
            </a:r>
          </a:p>
          <a:p>
            <a:pPr algn="ctr"/>
            <a:r>
              <a:rPr lang="lv-LV" sz="2000" dirty="0">
                <a:solidFill>
                  <a:srgbClr val="C00000"/>
                </a:solidFill>
                <a:latin typeface="Arial Narrow" panose="020B0606020202030204" pitchFamily="34" charset="0"/>
              </a:rPr>
              <a:t>IR </a:t>
            </a:r>
          </a:p>
          <a:p>
            <a:pPr algn="ctr"/>
            <a:r>
              <a:rPr lang="lv-LV" sz="2000" dirty="0">
                <a:latin typeface="Arial Narrow" panose="020B0606020202030204" pitchFamily="34" charset="0"/>
              </a:rPr>
              <a:t>bijušas grūtības</a:t>
            </a:r>
          </a:p>
          <a:p>
            <a:pPr algn="ctr"/>
            <a:r>
              <a:rPr lang="lv-LV" sz="2000" dirty="0">
                <a:latin typeface="Arial Narrow" panose="020B0606020202030204" pitchFamily="34" charset="0"/>
              </a:rPr>
              <a:t>60%</a:t>
            </a:r>
          </a:p>
        </p:txBody>
      </p:sp>
    </p:spTree>
    <p:extLst>
      <p:ext uri="{BB962C8B-B14F-4D97-AF65-F5344CB8AC3E}">
        <p14:creationId xmlns:p14="http://schemas.microsoft.com/office/powerpoint/2010/main" val="405021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3.5. Grūtības ar informācijas sniegšanu par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«Q20. Vai Jums pēdējo 3 mēnešu laikā ir bijušas grūtības ar informācijas sniegšanu par Jūsu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901988555"/>
              </p:ext>
            </p:extLst>
          </p:nvPr>
        </p:nvGraphicFramePr>
        <p:xfrm>
          <a:off x="431539" y="1374061"/>
          <a:ext cx="8280920"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600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3.6. Problēmas vai grūtības, ziņojot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050709"/>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respondenti, kuriem pēdējo 3 mēnešu laikā ir bijušas grūtības ar informācijas sniegšanu par savu atrašanās vietu, n=44</a:t>
            </a:r>
          </a:p>
          <a:p>
            <a:pPr algn="ctr"/>
            <a:r>
              <a:rPr lang="en-US" altLang="lv-LV" b="0" i="1" noProof="1">
                <a:latin typeface="Arial" charset="0"/>
                <a:cs typeface="Arial" charset="0"/>
              </a:rPr>
              <a:t>Vairākatbilžu jautājums (% summa &gt; 100)</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«Q21. Ar kādām problēmām vai grūtībām Jūs pēdējo 3 mēnešu laikā esat saskāries, ziņojot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43041157-348E-452D-B589-9A2A013D7474}"/>
              </a:ext>
            </a:extLst>
          </p:cNvPr>
          <p:cNvGraphicFramePr>
            <a:graphicFrameLocks/>
          </p:cNvGraphicFramePr>
          <p:nvPr>
            <p:extLst>
              <p:ext uri="{D42A27DB-BD31-4B8C-83A1-F6EECF244321}">
                <p14:modId xmlns:p14="http://schemas.microsoft.com/office/powerpoint/2010/main" val="3928969670"/>
              </p:ext>
            </p:extLst>
          </p:nvPr>
        </p:nvGraphicFramePr>
        <p:xfrm>
          <a:off x="755576" y="1340768"/>
          <a:ext cx="6624736" cy="478328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flipV="1">
            <a:off x="5148064" y="4293096"/>
            <a:ext cx="1728192" cy="864096"/>
          </a:xfrm>
          <a:prstGeom prst="straightConnector1">
            <a:avLst/>
          </a:prstGeom>
          <a:ln>
            <a:solidFill>
              <a:srgbClr val="5CA4A9"/>
            </a:solidFill>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3EAC2D7E-2D08-41E1-A8E7-22E3F527115E}"/>
              </a:ext>
            </a:extLst>
          </p:cNvPr>
          <p:cNvSpPr txBox="1"/>
          <p:nvPr/>
        </p:nvSpPr>
        <p:spPr>
          <a:xfrm>
            <a:off x="7121155" y="2780928"/>
            <a:ext cx="1421688" cy="1754326"/>
          </a:xfrm>
          <a:prstGeom prst="rect">
            <a:avLst/>
          </a:prstGeom>
          <a:solidFill>
            <a:schemeClr val="bg1"/>
          </a:solidFill>
          <a:ln w="19050">
            <a:solidFill>
              <a:srgbClr val="5CA4A9"/>
            </a:solidFill>
          </a:ln>
        </p:spPr>
        <p:txBody>
          <a:bodyPr wrap="square" rtlCol="0">
            <a:spAutoFit/>
          </a:bodyPr>
          <a:lstStyle/>
          <a:p>
            <a:pPr eaLnBrk="0" latinLnBrk="0" hangingPunct="0"/>
            <a:r>
              <a:rPr lang="lv-LV" sz="900" dirty="0">
                <a:latin typeface="Arial" panose="020B0604020202020204" pitchFamily="34" charset="0"/>
                <a:cs typeface="Arial" panose="020B0604020202020204" pitchFamily="34" charset="0"/>
              </a:rPr>
              <a:t>Atbilžu varianta </a:t>
            </a:r>
            <a:r>
              <a:rPr lang="lv-LV" sz="900" b="1" dirty="0">
                <a:latin typeface="Arial" panose="020B0604020202020204" pitchFamily="34" charset="0"/>
                <a:cs typeface="Arial" panose="020B0604020202020204" pitchFamily="34" charset="0"/>
              </a:rPr>
              <a:t>«Citas problēmas/grūtības» </a:t>
            </a:r>
            <a:r>
              <a:rPr lang="lv-LV" sz="900" dirty="0">
                <a:latin typeface="Arial" panose="020B0604020202020204" pitchFamily="34" charset="0"/>
                <a:cs typeface="Arial" panose="020B0604020202020204" pitchFamily="34" charset="0"/>
              </a:rPr>
              <a:t>atšifrējums:</a:t>
            </a:r>
          </a:p>
          <a:p>
            <a:pPr eaLnBrk="0" latinLnBrk="0" hangingPunct="0"/>
            <a:endParaRPr lang="lv-LV" sz="900" dirty="0">
              <a:latin typeface="Arial" panose="020B0604020202020204" pitchFamily="34" charset="0"/>
              <a:cs typeface="Arial" panose="020B0604020202020204" pitchFamily="34" charset="0"/>
            </a:endParaRPr>
          </a:p>
          <a:p>
            <a:pPr eaLnBrk="0" latinLnBrk="0" hangingPunct="0"/>
            <a:r>
              <a:rPr lang="lv-LV" sz="900" i="1" dirty="0">
                <a:latin typeface="Arial" panose="020B0604020202020204" pitchFamily="34" charset="0"/>
                <a:cs typeface="Arial" panose="020B0604020202020204" pitchFamily="34" charset="0"/>
              </a:rPr>
              <a:t>Minēts 5 reizes: </a:t>
            </a:r>
          </a:p>
          <a:p>
            <a:pPr eaLnBrk="0" latinLnBrk="0" hangingPunct="0"/>
            <a:r>
              <a:rPr lang="lv-LV" sz="900" dirty="0">
                <a:latin typeface="Arial" panose="020B0604020202020204" pitchFamily="34" charset="0"/>
                <a:cs typeface="Arial" panose="020B0604020202020204" pitchFamily="34" charset="0"/>
              </a:rPr>
              <a:t>Mobilā aplikācija nefunkcionēja atbilstoši (tehniskas problēmas)</a:t>
            </a:r>
          </a:p>
          <a:p>
            <a:pPr eaLnBrk="0" latinLnBrk="0" hangingPunct="0"/>
            <a:endParaRPr lang="lv-LV" sz="900" dirty="0">
              <a:latin typeface="Arial" panose="020B0604020202020204" pitchFamily="34" charset="0"/>
              <a:cs typeface="Arial" panose="020B0604020202020204" pitchFamily="34" charset="0"/>
            </a:endParaRPr>
          </a:p>
          <a:p>
            <a:pPr eaLnBrk="0" latinLnBrk="0" hangingPunct="0"/>
            <a:r>
              <a:rPr lang="lv-LV" sz="900" i="1" dirty="0">
                <a:latin typeface="Arial" panose="020B0604020202020204" pitchFamily="34" charset="0"/>
                <a:cs typeface="Arial" panose="020B0604020202020204" pitchFamily="34" charset="0"/>
              </a:rPr>
              <a:t>Minēts 1 reizi: </a:t>
            </a:r>
          </a:p>
          <a:p>
            <a:pPr eaLnBrk="0" latinLnBrk="0" hangingPunct="0"/>
            <a:r>
              <a:rPr lang="lv-LV" sz="900" dirty="0">
                <a:latin typeface="Arial" panose="020B0604020202020204" pitchFamily="34" charset="0"/>
                <a:cs typeface="Arial" panose="020B0604020202020204" pitchFamily="34" charset="0"/>
              </a:rPr>
              <a:t>telefona numura maiņa, durvju koda maiņa</a:t>
            </a:r>
          </a:p>
        </p:txBody>
      </p:sp>
    </p:spTree>
    <p:extLst>
      <p:ext uri="{BB962C8B-B14F-4D97-AF65-F5344CB8AC3E}">
        <p14:creationId xmlns:p14="http://schemas.microsoft.com/office/powerpoint/2010/main" val="297501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3.6. Problēmas vai grūtības, ziņojot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en-US" altLang="lv-LV" b="0" i="1" noProof="1">
                <a:latin typeface="Arial" charset="0"/>
                <a:cs typeface="Arial" charset="0"/>
              </a:rPr>
              <a:t>Vairākatbilžu jautājums (% summa &gt; 100)</a:t>
            </a:r>
            <a:endParaRPr lang="lv-LV" altLang="lv-LV" b="0" i="1" noProof="1">
              <a:latin typeface="Arial" charset="0"/>
              <a:cs typeface="Arial" charset="0"/>
            </a:endParaRPr>
          </a:p>
          <a:p>
            <a:pPr algn="ctr"/>
            <a:r>
              <a:rPr lang="lv-LV" altLang="lv-LV" b="0" i="1" noProof="1">
                <a:latin typeface="Arial" charset="0"/>
                <a:cs typeface="Arial" charset="0"/>
              </a:rPr>
              <a:t>Grafikā atspoguļotas atbildes, kas pārsniegušas 15% robežu</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«Q21. Ar kādām problēmām vai grūtībām Jūs pēdējo 3 mēnešu laikā esat saskāries, ziņojot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9" name="Chart 8">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402823736"/>
              </p:ext>
            </p:extLst>
          </p:nvPr>
        </p:nvGraphicFramePr>
        <p:xfrm>
          <a:off x="179512" y="1215000"/>
          <a:ext cx="8208912"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0198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3.6. Problēmas vai grūtības, ziņojot par savu atrašanās vietu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en-US" altLang="lv-LV" b="0" i="1" noProof="1">
                <a:latin typeface="Arial" charset="0"/>
                <a:cs typeface="Arial" charset="0"/>
              </a:rPr>
              <a:t>Vairākatbilžu jautājums (% summa &gt; 100)</a:t>
            </a:r>
            <a:endParaRPr lang="lv-LV" altLang="lv-LV" b="0" i="1" noProof="1">
              <a:latin typeface="Arial" charset="0"/>
              <a:cs typeface="Arial" charset="0"/>
            </a:endParaRPr>
          </a:p>
          <a:p>
            <a:pPr algn="ctr"/>
            <a:r>
              <a:rPr lang="lv-LV" altLang="lv-LV" b="0" i="1" noProof="1">
                <a:latin typeface="Arial" charset="0"/>
                <a:cs typeface="Arial" charset="0"/>
              </a:rPr>
              <a:t>Grafikā atspoguļotas atbildes, kas pārsniegušas 15% robežu</a:t>
            </a:r>
            <a:endParaRPr lang="en-US" altLang="lv-LV" b="0" i="1" noProof="1">
              <a:latin typeface="Arial" charset="0"/>
              <a:cs typeface="Arial" charset="0"/>
            </a:endParaRPr>
          </a:p>
          <a:p>
            <a:pPr algn="ct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«Q21. Ar kādām problēmām vai grūtībām Jūs pēdējo 3 mēnešu laikā esat saskāries, ziņojot par savu atrašanās vietu?»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495247866"/>
              </p:ext>
            </p:extLst>
          </p:nvPr>
        </p:nvGraphicFramePr>
        <p:xfrm>
          <a:off x="179512" y="1362667"/>
          <a:ext cx="8424936"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56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70" name="Group 66"/>
          <p:cNvGraphicFramePr>
            <a:graphicFrameLocks noGrp="1"/>
          </p:cNvGraphicFramePr>
          <p:nvPr>
            <p:ph idx="1"/>
            <p:extLst>
              <p:ext uri="{D42A27DB-BD31-4B8C-83A1-F6EECF244321}">
                <p14:modId xmlns:p14="http://schemas.microsoft.com/office/powerpoint/2010/main" val="2088183742"/>
              </p:ext>
            </p:extLst>
          </p:nvPr>
        </p:nvGraphicFramePr>
        <p:xfrm>
          <a:off x="539552" y="675454"/>
          <a:ext cx="7452828" cy="5349375"/>
        </p:xfrm>
        <a:graphic>
          <a:graphicData uri="http://schemas.openxmlformats.org/drawingml/2006/table">
            <a:tbl>
              <a:tblPr/>
              <a:tblGrid>
                <a:gridCol w="2398492">
                  <a:extLst>
                    <a:ext uri="{9D8B030D-6E8A-4147-A177-3AD203B41FA5}">
                      <a16:colId xmlns:a16="http://schemas.microsoft.com/office/drawing/2014/main" val="20000"/>
                    </a:ext>
                  </a:extLst>
                </a:gridCol>
                <a:gridCol w="5054336">
                  <a:extLst>
                    <a:ext uri="{9D8B030D-6E8A-4147-A177-3AD203B41FA5}">
                      <a16:colId xmlns:a16="http://schemas.microsoft.com/office/drawing/2014/main" val="20001"/>
                    </a:ext>
                  </a:extLst>
                </a:gridCol>
              </a:tblGrid>
              <a:tr h="45951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Pētījuma veicējs</a:t>
                      </a:r>
                      <a:r>
                        <a:rPr kumimoji="0" lang="en-GB" altLang="lv-LV" sz="1500" b="1" i="0" u="none" strike="noStrike" cap="none" normalizeH="0" baseline="0" noProof="1">
                          <a:ln>
                            <a:noFill/>
                          </a:ln>
                          <a:solidFill>
                            <a:schemeClr val="tx1"/>
                          </a:solidFill>
                          <a:effectLst/>
                          <a:latin typeface="Arial Narrow" pitchFamily="34" charset="0"/>
                        </a:rPr>
                        <a:t>:</a:t>
                      </a:r>
                      <a:r>
                        <a:rPr kumimoji="0" lang="lv-LV" altLang="lv-LV" sz="1500" b="1" i="0" u="none" strike="noStrike" cap="none" normalizeH="0" baseline="0" noProof="1">
                          <a:ln>
                            <a:noFill/>
                          </a:ln>
                          <a:solidFill>
                            <a:schemeClr val="tx1"/>
                          </a:solidFill>
                          <a:effectLst/>
                          <a:latin typeface="Arial Narrow" pitchFamily="34" charset="0"/>
                        </a:rPr>
                        <a:t>  </a:t>
                      </a:r>
                    </a:p>
                  </a:txBody>
                  <a:tcPr marL="18000" marR="18000" marT="18004" marB="18004" anchor="ctr" horzOverflow="overflow">
                    <a:lnL cap="flat">
                      <a:noFill/>
                    </a:lnL>
                    <a:lnR>
                      <a:noFill/>
                    </a:lnR>
                    <a:lnT cap="flat">
                      <a:noFill/>
                    </a:lnT>
                    <a:lnB>
                      <a:noFill/>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0" fontAlgn="ctr" latinLnBrk="0" hangingPunct="0">
                        <a:lnSpc>
                          <a:spcPct val="200000"/>
                        </a:lnSpc>
                        <a:spcBef>
                          <a:spcPct val="15000"/>
                        </a:spcBef>
                        <a:spcAft>
                          <a:spcPct val="15000"/>
                        </a:spcAft>
                        <a:buClr>
                          <a:srgbClr val="777777"/>
                        </a:buClr>
                        <a:buSzPct val="80000"/>
                        <a:buFont typeface="Wingdings" pitchFamily="2" charset="2"/>
                        <a:buNone/>
                        <a:tabLst/>
                      </a:pPr>
                      <a:r>
                        <a:rPr kumimoji="0" lang="lv-LV" altLang="lv-LV" sz="1500" b="0" i="0" u="none" strike="noStrike" cap="none" normalizeH="0" baseline="0" noProof="1">
                          <a:ln>
                            <a:noFill/>
                          </a:ln>
                          <a:solidFill>
                            <a:schemeClr val="tx1"/>
                          </a:solidFill>
                          <a:effectLst/>
                          <a:latin typeface="Arial Narrow" pitchFamily="34" charset="0"/>
                        </a:rPr>
                        <a:t> Pētījumu centrs </a:t>
                      </a:r>
                      <a:r>
                        <a:rPr kumimoji="0" lang="en-GB" altLang="lv-LV" sz="1500" b="0" i="0" u="none" strike="noStrike" cap="none" normalizeH="0" baseline="0" noProof="1">
                          <a:ln>
                            <a:noFill/>
                          </a:ln>
                          <a:solidFill>
                            <a:schemeClr val="tx1"/>
                          </a:solidFill>
                          <a:effectLst/>
                          <a:latin typeface="Arial Narrow" pitchFamily="34" charset="0"/>
                        </a:rPr>
                        <a:t>SKDS</a:t>
                      </a:r>
                      <a:endParaRPr kumimoji="0" lang="lv-LV" altLang="lv-LV" sz="1500" b="0"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94410">
                <a:tc>
                  <a:txBody>
                    <a:body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Ģenerālais kopums:</a:t>
                      </a:r>
                    </a:p>
                  </a:txBody>
                  <a:tcPr marL="18000" marR="18000" marT="18004" marB="18004"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ctr" latinLnBrk="0" hangingPunct="0">
                        <a:lnSpc>
                          <a:spcPct val="150000"/>
                        </a:lnSpc>
                        <a:spcBef>
                          <a:spcPct val="15000"/>
                        </a:spcBef>
                        <a:spcAft>
                          <a:spcPct val="15000"/>
                        </a:spcAft>
                        <a:buClr>
                          <a:srgbClr val="777777"/>
                        </a:buClr>
                        <a:buSzPct val="80000"/>
                        <a:buFont typeface="Wingdings" pitchFamily="2" charset="2"/>
                        <a:buNone/>
                        <a:tabLst/>
                      </a:pPr>
                      <a:r>
                        <a:rPr kumimoji="0" lang="en-US" altLang="lv-LV" sz="1500" b="0" i="0" u="none" strike="noStrike" cap="none" normalizeH="0" baseline="0" noProof="1">
                          <a:ln>
                            <a:noFill/>
                          </a:ln>
                          <a:solidFill>
                            <a:schemeClr val="tx1"/>
                          </a:solidFill>
                          <a:effectLst/>
                          <a:latin typeface="Arial Narrow" pitchFamily="34" charset="0"/>
                        </a:rPr>
                        <a:t>K</a:t>
                      </a:r>
                      <a:r>
                        <a:rPr kumimoji="0" lang="pt-BR" altLang="lv-LV" sz="1500" b="0" i="0" u="none" strike="noStrike" cap="none" normalizeH="0" baseline="0" noProof="1">
                          <a:ln>
                            <a:noFill/>
                          </a:ln>
                          <a:solidFill>
                            <a:schemeClr val="tx1"/>
                          </a:solidFill>
                          <a:effectLst/>
                          <a:latin typeface="Arial Narrow" pitchFamily="34" charset="0"/>
                        </a:rPr>
                        <a:t>lienta </a:t>
                      </a:r>
                      <a:r>
                        <a:rPr kumimoji="0" lang="lv-LV" altLang="lv-LV" sz="1500" b="0" i="0" u="none" strike="noStrike" cap="none" normalizeH="0" baseline="0" noProof="1">
                          <a:ln>
                            <a:noFill/>
                          </a:ln>
                          <a:solidFill>
                            <a:schemeClr val="tx1"/>
                          </a:solidFill>
                          <a:effectLst/>
                          <a:latin typeface="Arial Narrow" pitchFamily="34" charset="0"/>
                        </a:rPr>
                        <a:t>dotā sportistu </a:t>
                      </a:r>
                      <a:r>
                        <a:rPr kumimoji="0" lang="pt-BR" altLang="lv-LV" sz="1500" b="0" i="0" u="none" strike="noStrike" cap="none" normalizeH="0" baseline="0" noProof="1">
                          <a:ln>
                            <a:noFill/>
                          </a:ln>
                          <a:solidFill>
                            <a:schemeClr val="tx1"/>
                          </a:solidFill>
                          <a:effectLst/>
                          <a:latin typeface="Arial Narrow" pitchFamily="34" charset="0"/>
                        </a:rPr>
                        <a:t>datubāz</a:t>
                      </a:r>
                      <a:r>
                        <a:rPr kumimoji="0" lang="lv-LV" altLang="lv-LV" sz="1500" b="0" i="0" u="none" strike="noStrike" cap="none" normalizeH="0" baseline="0" noProof="1">
                          <a:ln>
                            <a:noFill/>
                          </a:ln>
                          <a:solidFill>
                            <a:schemeClr val="tx1"/>
                          </a:solidFill>
                          <a:effectLst/>
                          <a:latin typeface="Arial Narrow" pitchFamily="34" charset="0"/>
                        </a:rPr>
                        <a:t>e, kas</a:t>
                      </a:r>
                      <a:r>
                        <a:rPr kumimoji="0" lang="pt-BR" altLang="lv-LV" sz="1500" b="0" i="0" u="none" strike="noStrike" cap="none" normalizeH="0" baseline="0" noProof="1">
                          <a:ln>
                            <a:noFill/>
                          </a:ln>
                          <a:solidFill>
                            <a:schemeClr val="tx1"/>
                          </a:solidFill>
                          <a:effectLst/>
                          <a:latin typeface="Arial Narrow" pitchFamily="34" charset="0"/>
                        </a:rPr>
                        <a:t> sastāv no 638 e-pastiem</a:t>
                      </a:r>
                      <a:r>
                        <a:rPr kumimoji="0" lang="lv-LV" altLang="lv-LV" sz="1500" b="0" i="0" u="none" strike="noStrike" cap="none" normalizeH="0" baseline="0" noProof="1">
                          <a:ln>
                            <a:noFill/>
                          </a:ln>
                          <a:solidFill>
                            <a:schemeClr val="tx1"/>
                          </a:solidFill>
                          <a:effectLst/>
                          <a:latin typeface="Arial Narrow" pitchFamily="34" charset="0"/>
                        </a:rPr>
                        <a:t> (</a:t>
                      </a:r>
                      <a:r>
                        <a:rPr kumimoji="0" lang="pt-BR" altLang="lv-LV" sz="1500" b="0" i="0" u="none" strike="noStrike" cap="none" normalizeH="0" baseline="0" noProof="1">
                          <a:ln>
                            <a:noFill/>
                          </a:ln>
                          <a:solidFill>
                            <a:schemeClr val="tx1"/>
                          </a:solidFill>
                          <a:effectLst/>
                          <a:latin typeface="Arial Narrow" pitchFamily="34" charset="0"/>
                        </a:rPr>
                        <a:t>derīgi no tiem – 508*</a:t>
                      </a:r>
                      <a:r>
                        <a:rPr kumimoji="0" lang="lv-LV" altLang="lv-LV" sz="1500" b="0" i="0" u="none" strike="noStrike" cap="none" normalizeH="0" baseline="0" noProof="1">
                          <a:ln>
                            <a:noFill/>
                          </a:ln>
                          <a:solidFill>
                            <a:schemeClr val="tx1"/>
                          </a:solidFill>
                          <a:effectLst/>
                          <a:latin typeface="Arial Narrow" pitchFamily="34" charset="0"/>
                        </a:rPr>
                        <a:t>). 1</a:t>
                      </a:r>
                      <a:r>
                        <a:rPr kumimoji="0" lang="pt-BR" altLang="lv-LV" sz="1500" b="0" i="0" u="none" strike="noStrike" cap="none" normalizeH="0" baseline="0" noProof="1">
                          <a:ln>
                            <a:noFill/>
                          </a:ln>
                          <a:solidFill>
                            <a:schemeClr val="tx1"/>
                          </a:solidFill>
                          <a:effectLst/>
                          <a:latin typeface="Arial Narrow" pitchFamily="34" charset="0"/>
                        </a:rPr>
                        <a:t>1 sportisti</a:t>
                      </a:r>
                      <a:r>
                        <a:rPr kumimoji="0" lang="lv-LV" altLang="lv-LV" sz="1500" b="0" i="0" u="none" strike="noStrike" cap="none" normalizeH="0" baseline="0" noProof="1">
                          <a:ln>
                            <a:noFill/>
                          </a:ln>
                          <a:solidFill>
                            <a:schemeClr val="tx1"/>
                          </a:solidFill>
                          <a:effectLst/>
                          <a:latin typeface="Arial Narrow" pitchFamily="34" charset="0"/>
                        </a:rPr>
                        <a:t>em</a:t>
                      </a:r>
                      <a:r>
                        <a:rPr kumimoji="0" lang="pt-BR" altLang="lv-LV" sz="1500" b="0" i="0" u="none" strike="noStrike" cap="none" normalizeH="0" baseline="0" noProof="1">
                          <a:ln>
                            <a:noFill/>
                          </a:ln>
                          <a:solidFill>
                            <a:schemeClr val="tx1"/>
                          </a:solidFill>
                          <a:effectLst/>
                          <a:latin typeface="Arial Narrow" pitchFamily="34" charset="0"/>
                        </a:rPr>
                        <a:t> </a:t>
                      </a:r>
                      <a:r>
                        <a:rPr kumimoji="0" lang="lv-LV" altLang="lv-LV" sz="1500" b="0" i="0" u="none" strike="noStrike" cap="none" normalizeH="0" baseline="0" noProof="1">
                          <a:ln>
                            <a:noFill/>
                          </a:ln>
                          <a:solidFill>
                            <a:schemeClr val="tx1"/>
                          </a:solidFill>
                          <a:effectLst/>
                          <a:latin typeface="Arial Narrow" pitchFamily="34" charset="0"/>
                        </a:rPr>
                        <a:t>norādītas </a:t>
                      </a:r>
                      <a:r>
                        <a:rPr kumimoji="0" lang="pt-BR" altLang="lv-LV" sz="1500" b="0" i="0" u="none" strike="noStrike" cap="none" normalizeH="0" baseline="0" noProof="1">
                          <a:ln>
                            <a:noFill/>
                          </a:ln>
                          <a:solidFill>
                            <a:schemeClr val="tx1"/>
                          </a:solidFill>
                          <a:effectLst/>
                          <a:latin typeface="Arial Narrow" pitchFamily="34" charset="0"/>
                        </a:rPr>
                        <a:t>divas </a:t>
                      </a:r>
                      <a:r>
                        <a:rPr kumimoji="0" lang="lv-LV" altLang="lv-LV" sz="1500" b="0" i="0" u="none" strike="noStrike" cap="none" normalizeH="0" baseline="0" noProof="1">
                          <a:ln>
                            <a:noFill/>
                          </a:ln>
                          <a:solidFill>
                            <a:schemeClr val="tx1"/>
                          </a:solidFill>
                          <a:effectLst/>
                          <a:latin typeface="Arial Narrow" pitchFamily="34" charset="0"/>
                        </a:rPr>
                        <a:t>(dažādas) </a:t>
                      </a:r>
                      <a:r>
                        <a:rPr kumimoji="0" lang="pt-BR" altLang="lv-LV" sz="1500" b="0" i="0" u="none" strike="noStrike" cap="none" normalizeH="0" baseline="0" noProof="1">
                          <a:ln>
                            <a:noFill/>
                          </a:ln>
                          <a:solidFill>
                            <a:schemeClr val="tx1"/>
                          </a:solidFill>
                          <a:effectLst/>
                          <a:latin typeface="Arial Narrow" pitchFamily="34" charset="0"/>
                        </a:rPr>
                        <a:t>e-pasta adreses</a:t>
                      </a:r>
                      <a:r>
                        <a:rPr kumimoji="0" lang="lv-LV" altLang="lv-LV" sz="1500" b="0" i="0" u="none" strike="noStrike" cap="none" normalizeH="0" baseline="0" noProof="1">
                          <a:ln>
                            <a:noFill/>
                          </a:ln>
                          <a:solidFill>
                            <a:schemeClr val="tx1"/>
                          </a:solidFill>
                          <a:effectLst/>
                          <a:latin typeface="Arial Narrow" pitchFamily="34" charset="0"/>
                        </a:rPr>
                        <a:t>.</a:t>
                      </a:r>
                      <a:endParaRPr kumimoji="0" lang="pt-BR" altLang="lv-LV" sz="1500" b="0"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3"/>
                  </a:ext>
                </a:extLst>
              </a:tr>
              <a:tr h="45951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Mērķa grupa</a:t>
                      </a:r>
                      <a:r>
                        <a:rPr kumimoji="0" lang="en-GB" altLang="lv-LV" sz="1500" b="1" i="0" u="none" strike="noStrike" cap="none" normalizeH="0" baseline="0" noProof="1">
                          <a:ln>
                            <a:noFill/>
                          </a:ln>
                          <a:solidFill>
                            <a:schemeClr val="tx1"/>
                          </a:solidFill>
                          <a:effectLst/>
                          <a:latin typeface="Arial Narrow" pitchFamily="34" charset="0"/>
                        </a:rPr>
                        <a:t>:</a:t>
                      </a:r>
                      <a:endParaRPr kumimoji="0" lang="lv-LV" altLang="lv-LV" sz="1500" b="1"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0" i="0" u="none" strike="noStrike" cap="none" normalizeH="0" baseline="0" noProof="1">
                          <a:ln>
                            <a:noFill/>
                          </a:ln>
                          <a:solidFill>
                            <a:schemeClr val="tx1"/>
                          </a:solidFill>
                          <a:effectLst/>
                          <a:latin typeface="Arial Narrow" pitchFamily="34" charset="0"/>
                        </a:rPr>
                        <a:t> Elites sportisti</a:t>
                      </a:r>
                    </a:p>
                  </a:txBody>
                  <a:tcPr marL="18000" marR="18000" marT="18004" marB="1800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951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Aptaujas metode</a:t>
                      </a:r>
                      <a:r>
                        <a:rPr kumimoji="0" lang="en-GB" altLang="lv-LV" sz="1500" b="1" i="0" u="none" strike="noStrike" cap="none" normalizeH="0" baseline="0" noProof="1">
                          <a:ln>
                            <a:noFill/>
                          </a:ln>
                          <a:solidFill>
                            <a:schemeClr val="tx1"/>
                          </a:solidFill>
                          <a:effectLst/>
                          <a:latin typeface="Arial Narrow" pitchFamily="34" charset="0"/>
                        </a:rPr>
                        <a:t>:</a:t>
                      </a:r>
                      <a:endParaRPr kumimoji="0" lang="lv-LV" altLang="lv-LV" sz="1500" b="1"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0" i="0" u="none" strike="noStrike" cap="none" normalizeH="0" baseline="0" noProof="1">
                          <a:ln>
                            <a:noFill/>
                          </a:ln>
                          <a:solidFill>
                            <a:schemeClr val="tx1"/>
                          </a:solidFill>
                          <a:effectLst/>
                          <a:latin typeface="Arial Narrow" pitchFamily="34" charset="0"/>
                        </a:rPr>
                        <a:t> CAWI (</a:t>
                      </a:r>
                      <a:r>
                        <a:rPr kumimoji="0" lang="lv-LV" altLang="lv-LV" sz="1500" b="0" i="1" u="none" strike="noStrike" cap="none" normalizeH="0" baseline="0" noProof="1">
                          <a:ln>
                            <a:noFill/>
                          </a:ln>
                          <a:solidFill>
                            <a:schemeClr val="tx1"/>
                          </a:solidFill>
                          <a:effectLst/>
                          <a:latin typeface="Arial Narrow" pitchFamily="34" charset="0"/>
                        </a:rPr>
                        <a:t>Computer Aided Web Interviewing) </a:t>
                      </a:r>
                      <a:r>
                        <a:rPr kumimoji="0" lang="lv-LV" altLang="lv-LV" sz="1500" b="0" i="0" u="none" strike="noStrike" cap="none" normalizeH="0" baseline="0" noProof="1">
                          <a:ln>
                            <a:noFill/>
                          </a:ln>
                          <a:solidFill>
                            <a:schemeClr val="tx1"/>
                          </a:solidFill>
                          <a:effectLst/>
                          <a:latin typeface="Arial Narrow" pitchFamily="34" charset="0"/>
                        </a:rPr>
                        <a:t>ar sportistiem</a:t>
                      </a:r>
                    </a:p>
                  </a:txBody>
                  <a:tcPr marL="18000" marR="18000" marT="18004" marB="1800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951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Sasniegtās izlases lielums</a:t>
                      </a:r>
                      <a:r>
                        <a:rPr kumimoji="0" lang="en-GB" altLang="lv-LV" sz="1500" b="1" i="0" u="none" strike="noStrike" cap="none" normalizeH="0" baseline="0" noProof="1">
                          <a:ln>
                            <a:noFill/>
                          </a:ln>
                          <a:solidFill>
                            <a:schemeClr val="tx1"/>
                          </a:solidFill>
                          <a:effectLst/>
                          <a:latin typeface="Arial Narrow" pitchFamily="34" charset="0"/>
                        </a:rPr>
                        <a:t>:</a:t>
                      </a:r>
                      <a:endParaRPr kumimoji="0" lang="lv-LV" altLang="lv-LV" sz="1500" b="1"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cap="flat">
                      <a:noFill/>
                    </a:lnL>
                    <a:lnR>
                      <a:noFill/>
                    </a:lnR>
                    <a:lnT>
                      <a:noFill/>
                    </a:lnT>
                    <a:lnB>
                      <a:noFill/>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0" fontAlgn="b" latinLnBrk="0" hangingPunct="0">
                        <a:lnSpc>
                          <a:spcPct val="200000"/>
                        </a:lnSpc>
                        <a:spcBef>
                          <a:spcPct val="15000"/>
                        </a:spcBef>
                        <a:spcAft>
                          <a:spcPct val="15000"/>
                        </a:spcAft>
                        <a:buClr>
                          <a:srgbClr val="777777"/>
                        </a:buClr>
                        <a:buSzPct val="80000"/>
                        <a:buFont typeface="Wingdings" pitchFamily="2" charset="2"/>
                        <a:buNone/>
                        <a:tabLst/>
                      </a:pPr>
                      <a:r>
                        <a:rPr kumimoji="0" lang="lv-LV" altLang="lv-LV" sz="1500" b="0" i="0" u="none" strike="noStrike" cap="none" normalizeH="0" baseline="0" noProof="1">
                          <a:ln>
                            <a:noFill/>
                          </a:ln>
                          <a:solidFill>
                            <a:schemeClr val="tx1"/>
                          </a:solidFill>
                          <a:effectLst/>
                          <a:latin typeface="Arial Narrow" pitchFamily="34" charset="0"/>
                        </a:rPr>
                        <a:t> 142 respondenti</a:t>
                      </a:r>
                    </a:p>
                  </a:txBody>
                  <a:tcPr marL="18000" marR="18000" marT="18004" marB="1800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59513">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200000"/>
                        </a:lnSpc>
                        <a:spcBef>
                          <a:spcPct val="15000"/>
                        </a:spcBef>
                        <a:spcAft>
                          <a:spcPct val="15000"/>
                        </a:spcAft>
                        <a:buClr>
                          <a:schemeClr val="hlink"/>
                        </a:buClr>
                        <a:buSzPct val="80000"/>
                        <a:buFont typeface="Arial" charset="0"/>
                        <a:buNone/>
                        <a:tabLst/>
                      </a:pPr>
                      <a:r>
                        <a:rPr kumimoji="0" lang="lv-LV" altLang="lv-LV" sz="1500" b="1" i="0" u="none" strike="noStrike" cap="none" normalizeH="0" baseline="0" noProof="1">
                          <a:ln>
                            <a:noFill/>
                          </a:ln>
                          <a:solidFill>
                            <a:schemeClr val="tx1"/>
                          </a:solidFill>
                          <a:effectLst/>
                          <a:latin typeface="Arial Narrow" pitchFamily="34" charset="0"/>
                        </a:rPr>
                        <a:t>Aptaujas veikšanas laiks</a:t>
                      </a:r>
                      <a:r>
                        <a:rPr kumimoji="0" lang="en-GB" altLang="lv-LV" sz="1500" b="1" i="0" u="none" strike="noStrike" cap="none" normalizeH="0" baseline="0" noProof="1">
                          <a:ln>
                            <a:noFill/>
                          </a:ln>
                          <a:solidFill>
                            <a:schemeClr val="tx1"/>
                          </a:solidFill>
                          <a:effectLst/>
                          <a:latin typeface="Arial Narrow" pitchFamily="34" charset="0"/>
                        </a:rPr>
                        <a:t>:</a:t>
                      </a:r>
                      <a:endParaRPr kumimoji="0" lang="lv-LV" altLang="lv-LV" sz="1500" b="1"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cap="flat">
                      <a:noFill/>
                    </a:lnL>
                    <a:lnR>
                      <a:noFill/>
                    </a:lnR>
                    <a:lnT>
                      <a:noFill/>
                    </a:lnT>
                    <a:lnB w="12700" cap="flat" cmpd="sng" algn="ctr">
                      <a:no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0" fontAlgn="b" latinLnBrk="0" hangingPunct="0">
                        <a:lnSpc>
                          <a:spcPct val="200000"/>
                        </a:lnSpc>
                        <a:spcBef>
                          <a:spcPct val="15000"/>
                        </a:spcBef>
                        <a:spcAft>
                          <a:spcPct val="15000"/>
                        </a:spcAft>
                        <a:buClr>
                          <a:srgbClr val="777777"/>
                        </a:buClr>
                        <a:buSzPct val="80000"/>
                        <a:buFont typeface="Wingdings" pitchFamily="2" charset="2"/>
                        <a:buNone/>
                        <a:tabLst/>
                      </a:pPr>
                      <a:r>
                        <a:rPr kumimoji="0" lang="lv-LV" altLang="lv-LV" sz="1500" b="0" i="0" u="none" strike="noStrike" cap="none" normalizeH="0" baseline="0" noProof="1">
                          <a:ln>
                            <a:noFill/>
                          </a:ln>
                          <a:solidFill>
                            <a:schemeClr val="tx1"/>
                          </a:solidFill>
                          <a:effectLst/>
                          <a:latin typeface="Arial Narrow" pitchFamily="34" charset="0"/>
                        </a:rPr>
                        <a:t> 19.03.2019. - 08.04.2019.</a:t>
                      </a:r>
                    </a:p>
                  </a:txBody>
                  <a:tcPr marL="18000" marR="18000" marT="18004" marB="18004" anchor="ctr" horzOverflow="overflow">
                    <a:lnL>
                      <a:noFill/>
                    </a:lnL>
                    <a:lnR cap="flat">
                      <a:noFill/>
                    </a:lnR>
                    <a:lnT>
                      <a:noFill/>
                    </a:lnT>
                    <a:lnB w="1270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50439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00000"/>
                        </a:lnSpc>
                        <a:spcBef>
                          <a:spcPct val="50000"/>
                        </a:spcBef>
                        <a:spcAft>
                          <a:spcPct val="0"/>
                        </a:spcAft>
                        <a:buClr>
                          <a:schemeClr val="hlink"/>
                        </a:buClr>
                        <a:buSzPct val="80000"/>
                        <a:buFont typeface="Arial" charset="0"/>
                        <a:buNone/>
                        <a:tabLst/>
                      </a:pPr>
                      <a:r>
                        <a:rPr kumimoji="0" lang="lv-LV" altLang="lv-LV" sz="1500" b="1" i="0" u="none" strike="noStrike" cap="none" normalizeH="0" baseline="0" dirty="0" err="1">
                          <a:ln>
                            <a:noFill/>
                          </a:ln>
                          <a:solidFill>
                            <a:schemeClr val="tx1"/>
                          </a:solidFill>
                          <a:effectLst/>
                          <a:latin typeface="Arial Narrow" pitchFamily="34" charset="0"/>
                        </a:rPr>
                        <a:t>Respondences</a:t>
                      </a:r>
                      <a:r>
                        <a:rPr kumimoji="0" lang="lv-LV" altLang="lv-LV" sz="1500" b="1" i="0" u="none" strike="noStrike" cap="none" normalizeH="0" baseline="0" dirty="0">
                          <a:ln>
                            <a:noFill/>
                          </a:ln>
                          <a:solidFill>
                            <a:schemeClr val="tx1"/>
                          </a:solidFill>
                          <a:effectLst/>
                          <a:latin typeface="Arial Narrow" pitchFamily="34" charset="0"/>
                        </a:rPr>
                        <a:t> raksturojums:</a:t>
                      </a:r>
                    </a:p>
                  </a:txBody>
                  <a:tcPr marL="36000" marR="0" marT="0" marB="0" anchor="ctr" horzOverflow="overflow">
                    <a:lnL cap="flat">
                      <a:noFill/>
                    </a:lnL>
                    <a:lnR>
                      <a:noFill/>
                    </a:lnR>
                    <a:lnT>
                      <a:noFill/>
                    </a:lnT>
                    <a:lnB w="12700" cap="flat" cmpd="sng" algn="ctr">
                      <a:noFill/>
                      <a:prstDash val="solid"/>
                      <a:miter lim="800000"/>
                      <a:headEnd type="none" w="med" len="med"/>
                      <a:tailEnd type="none" w="med" len="med"/>
                    </a:lnB>
                    <a:lnTlToBr>
                      <a:noFill/>
                    </a:lnTlToBr>
                    <a:lnBlToTr>
                      <a:noFill/>
                    </a:lnBlToTr>
                    <a:noFill/>
                  </a:tcPr>
                </a:tc>
                <a:tc>
                  <a:txBody>
                    <a:bodyPr/>
                    <a:lstStyle>
                      <a:lvl1pPr marL="533400" indent="-533400">
                        <a:spcBef>
                          <a:spcPct val="20000"/>
                        </a:spcBef>
                        <a:buClr>
                          <a:schemeClr val="hlink"/>
                        </a:buClr>
                        <a:buSzPct val="80000"/>
                        <a:buFont typeface="Arial" charset="0"/>
                        <a:defRPr sz="2800">
                          <a:solidFill>
                            <a:schemeClr val="tx1"/>
                          </a:solidFill>
                          <a:latin typeface="Tahoma" pitchFamily="34" charset="0"/>
                        </a:defRPr>
                      </a:lvl1pPr>
                      <a:lvl2pPr marL="914400" indent="-457200">
                        <a:spcBef>
                          <a:spcPct val="20000"/>
                        </a:spcBef>
                        <a:buClr>
                          <a:schemeClr val="folHlink"/>
                        </a:buClr>
                        <a:buFont typeface="Wingdings" pitchFamily="2" charset="2"/>
                        <a:defRPr sz="2400">
                          <a:solidFill>
                            <a:schemeClr val="tx1"/>
                          </a:solidFill>
                          <a:latin typeface="Tahoma" pitchFamily="34" charset="0"/>
                        </a:defRPr>
                      </a:lvl2pPr>
                      <a:lvl3pPr marL="1295400" indent="-381000">
                        <a:spcBef>
                          <a:spcPct val="20000"/>
                        </a:spcBef>
                        <a:buClr>
                          <a:schemeClr val="hlink"/>
                        </a:buClr>
                        <a:buSzPct val="80000"/>
                        <a:buFont typeface="Arial" charset="0"/>
                        <a:defRPr sz="2000">
                          <a:solidFill>
                            <a:schemeClr val="tx1"/>
                          </a:solidFill>
                          <a:latin typeface="Tahoma" pitchFamily="34" charset="0"/>
                        </a:defRPr>
                      </a:lvl3pPr>
                      <a:lvl4pPr marL="1714500" indent="-342900">
                        <a:spcBef>
                          <a:spcPct val="20000"/>
                        </a:spcBef>
                        <a:buClr>
                          <a:schemeClr val="folHlink"/>
                        </a:buClr>
                        <a:buFont typeface="Wingdings" pitchFamily="2" charset="2"/>
                        <a:defRPr>
                          <a:solidFill>
                            <a:schemeClr val="tx1"/>
                          </a:solidFill>
                          <a:latin typeface="Tahoma" pitchFamily="34" charset="0"/>
                        </a:defRPr>
                      </a:lvl4pPr>
                      <a:lvl5pPr marL="2171700" indent="-342900">
                        <a:spcBef>
                          <a:spcPct val="20000"/>
                        </a:spcBef>
                        <a:buClr>
                          <a:schemeClr val="hlink"/>
                        </a:buClr>
                        <a:buSzPct val="80000"/>
                        <a:buFont typeface="Arial" charset="0"/>
                        <a:defRPr>
                          <a:solidFill>
                            <a:schemeClr val="tx1"/>
                          </a:solidFill>
                          <a:latin typeface="Tahoma" pitchFamily="34" charset="0"/>
                        </a:defRPr>
                      </a:lvl5pPr>
                      <a:lvl6pPr marL="2628900" indent="-3429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3086100" indent="-3429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543300" indent="-3429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4000500" indent="-3429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533400" marR="0" lvl="0" indent="-533400" algn="l" defTabSz="914400" rtl="0" eaLnBrk="0" fontAlgn="base" latinLnBrk="0" hangingPunct="0">
                        <a:lnSpc>
                          <a:spcPct val="100000"/>
                        </a:lnSpc>
                        <a:spcBef>
                          <a:spcPct val="100000"/>
                        </a:spcBef>
                        <a:spcAft>
                          <a:spcPct val="0"/>
                        </a:spcAft>
                        <a:buClr>
                          <a:srgbClr val="006666"/>
                        </a:buClr>
                        <a:buSzPct val="70000"/>
                        <a:buFont typeface="Wingdings" pitchFamily="2" charset="2"/>
                        <a:buNone/>
                        <a:tabLst/>
                      </a:pPr>
                      <a:r>
                        <a:rPr kumimoji="0" lang="lv-LV" altLang="lv-LV" sz="1500" b="0" i="0" u="none" strike="noStrike" cap="none" normalizeH="0" baseline="0" dirty="0">
                          <a:ln>
                            <a:noFill/>
                          </a:ln>
                          <a:solidFill>
                            <a:schemeClr val="tx1"/>
                          </a:solidFill>
                          <a:effectLst/>
                          <a:latin typeface="Arial Narrow" pitchFamily="34" charset="0"/>
                        </a:rPr>
                        <a:t> - izsūtīto uzaicinājumu piedalīties aptaujā skaits: 508</a:t>
                      </a:r>
                    </a:p>
                    <a:p>
                      <a:pPr marL="533400" marR="0" lvl="0" indent="-533400" algn="l" defTabSz="914400" rtl="0" eaLnBrk="0" fontAlgn="base" latinLnBrk="0" hangingPunct="0">
                        <a:lnSpc>
                          <a:spcPct val="100000"/>
                        </a:lnSpc>
                        <a:spcBef>
                          <a:spcPct val="100000"/>
                        </a:spcBef>
                        <a:spcAft>
                          <a:spcPct val="0"/>
                        </a:spcAft>
                        <a:buClr>
                          <a:srgbClr val="006666"/>
                        </a:buClr>
                        <a:buSzPct val="70000"/>
                        <a:buFont typeface="Wingdings" pitchFamily="2" charset="2"/>
                        <a:buNone/>
                        <a:tabLst/>
                      </a:pPr>
                      <a:r>
                        <a:rPr kumimoji="0" lang="lv-LV" altLang="lv-LV" sz="1500" b="0" i="0" u="none" strike="noStrike" cap="none" normalizeH="0" baseline="0" dirty="0">
                          <a:ln>
                            <a:noFill/>
                          </a:ln>
                          <a:solidFill>
                            <a:schemeClr val="tx1"/>
                          </a:solidFill>
                          <a:effectLst/>
                          <a:latin typeface="Arial Narrow" pitchFamily="34" charset="0"/>
                        </a:rPr>
                        <a:t> - sportistu skaits, kuriem nosūtīta aptauja: 497</a:t>
                      </a:r>
                    </a:p>
                    <a:p>
                      <a:pPr marL="533400" marR="0" lvl="0" indent="-533400" algn="l" defTabSz="914400" rtl="0" eaLnBrk="0" fontAlgn="base" latinLnBrk="0" hangingPunct="0">
                        <a:lnSpc>
                          <a:spcPct val="100000"/>
                        </a:lnSpc>
                        <a:spcBef>
                          <a:spcPct val="50000"/>
                        </a:spcBef>
                        <a:spcAft>
                          <a:spcPct val="0"/>
                        </a:spcAft>
                        <a:buClr>
                          <a:srgbClr val="006666"/>
                        </a:buClr>
                        <a:buSzPct val="70000"/>
                        <a:buFont typeface="Wingdings" pitchFamily="2" charset="2"/>
                        <a:buNone/>
                        <a:tabLst/>
                      </a:pPr>
                      <a:r>
                        <a:rPr kumimoji="0" lang="lv-LV" altLang="lv-LV" sz="1500" b="0" i="0" u="none" strike="noStrike" cap="none" normalizeH="0" baseline="0" dirty="0">
                          <a:ln>
                            <a:noFill/>
                          </a:ln>
                          <a:solidFill>
                            <a:schemeClr val="tx1"/>
                          </a:solidFill>
                          <a:effectLst/>
                          <a:latin typeface="Arial Narrow" pitchFamily="34" charset="0"/>
                        </a:rPr>
                        <a:t> - s</a:t>
                      </a:r>
                      <a:r>
                        <a:rPr kumimoji="0" lang="pt-BR" altLang="lv-LV" sz="1500" b="0" i="0" u="none" strike="noStrike" cap="none" normalizeH="0" baseline="0" dirty="0">
                          <a:ln>
                            <a:noFill/>
                          </a:ln>
                          <a:solidFill>
                            <a:schemeClr val="tx1"/>
                          </a:solidFill>
                          <a:effectLst/>
                          <a:latin typeface="Arial Narrow" pitchFamily="34" charset="0"/>
                        </a:rPr>
                        <a:t>portisti, kuriem ir divas </a:t>
                      </a:r>
                      <a:r>
                        <a:rPr kumimoji="0" lang="lv-LV" altLang="lv-LV" sz="1500" b="0" i="0" u="none" strike="noStrike" cap="none" normalizeH="0" baseline="0" dirty="0">
                          <a:ln>
                            <a:noFill/>
                          </a:ln>
                          <a:solidFill>
                            <a:schemeClr val="tx1"/>
                          </a:solidFill>
                          <a:effectLst/>
                          <a:latin typeface="Arial Narrow" pitchFamily="34" charset="0"/>
                        </a:rPr>
                        <a:t>(dažādas) </a:t>
                      </a:r>
                      <a:r>
                        <a:rPr kumimoji="0" lang="pt-BR" altLang="lv-LV" sz="1500" b="0" i="0" u="none" strike="noStrike" cap="none" normalizeH="0" baseline="0" dirty="0">
                          <a:ln>
                            <a:noFill/>
                          </a:ln>
                          <a:solidFill>
                            <a:schemeClr val="tx1"/>
                          </a:solidFill>
                          <a:effectLst/>
                          <a:latin typeface="Arial Narrow" pitchFamily="34" charset="0"/>
                        </a:rPr>
                        <a:t>e-pasta adreses</a:t>
                      </a:r>
                      <a:r>
                        <a:rPr kumimoji="0" lang="lv-LV" altLang="lv-LV" sz="1500" b="0" i="0" u="none" strike="noStrike" cap="none" normalizeH="0" baseline="0" dirty="0">
                          <a:ln>
                            <a:noFill/>
                          </a:ln>
                          <a:solidFill>
                            <a:schemeClr val="tx1"/>
                          </a:solidFill>
                          <a:effectLst/>
                          <a:latin typeface="Arial Narrow" pitchFamily="34" charset="0"/>
                        </a:rPr>
                        <a:t>: 11</a:t>
                      </a:r>
                    </a:p>
                    <a:p>
                      <a:pPr marL="533400" marR="0" lvl="0" indent="-533400" algn="l" defTabSz="914400" rtl="0" eaLnBrk="0" fontAlgn="base" latinLnBrk="0" hangingPunct="0">
                        <a:lnSpc>
                          <a:spcPct val="100000"/>
                        </a:lnSpc>
                        <a:spcBef>
                          <a:spcPct val="50000"/>
                        </a:spcBef>
                        <a:spcAft>
                          <a:spcPct val="0"/>
                        </a:spcAft>
                        <a:buClr>
                          <a:srgbClr val="006666"/>
                        </a:buClr>
                        <a:buSzPct val="70000"/>
                        <a:buFont typeface="Wingdings" pitchFamily="2" charset="2"/>
                        <a:buNone/>
                        <a:tabLst/>
                      </a:pPr>
                      <a:r>
                        <a:rPr kumimoji="0" lang="lv-LV" altLang="lv-LV" sz="1500" b="0" i="0" u="none" strike="noStrike" cap="none" normalizeH="0" baseline="0" dirty="0">
                          <a:ln>
                            <a:noFill/>
                          </a:ln>
                          <a:solidFill>
                            <a:schemeClr val="tx1"/>
                          </a:solidFill>
                          <a:effectLst/>
                          <a:latin typeface="Arial Narrow" pitchFamily="34" charset="0"/>
                        </a:rPr>
                        <a:t> - pabeigto, izlasē iekļauto interviju skaits: 142</a:t>
                      </a:r>
                    </a:p>
                    <a:p>
                      <a:pPr marL="533400" marR="0" lvl="0" indent="-533400" algn="l" defTabSz="914400" rtl="0" eaLnBrk="0" fontAlgn="base" latinLnBrk="0" hangingPunct="0">
                        <a:lnSpc>
                          <a:spcPct val="100000"/>
                        </a:lnSpc>
                        <a:spcBef>
                          <a:spcPct val="50000"/>
                        </a:spcBef>
                        <a:spcAft>
                          <a:spcPct val="0"/>
                        </a:spcAft>
                        <a:buClr>
                          <a:srgbClr val="006666"/>
                        </a:buClr>
                        <a:buSzPct val="70000"/>
                        <a:buFont typeface="Wingdings" pitchFamily="2" charset="2"/>
                        <a:buNone/>
                        <a:tabLst/>
                      </a:pPr>
                      <a:r>
                        <a:rPr kumimoji="0" lang="lv-LV" altLang="lv-LV" sz="1500" b="0" i="0" u="none" strike="noStrike" cap="none" normalizeH="0" baseline="0" dirty="0">
                          <a:ln>
                            <a:noFill/>
                          </a:ln>
                          <a:solidFill>
                            <a:schemeClr val="tx1"/>
                          </a:solidFill>
                          <a:effectLst/>
                          <a:latin typeface="Arial Narrow" pitchFamily="34" charset="0"/>
                        </a:rPr>
                        <a:t> - iesākto, bet nepabeigto interviju skaits: 46</a:t>
                      </a:r>
                    </a:p>
                    <a:p>
                      <a:pPr marL="533400" marR="0" lvl="0" indent="-533400" algn="l" defTabSz="914400" rtl="0" eaLnBrk="0" fontAlgn="base" latinLnBrk="0" hangingPunct="0">
                        <a:lnSpc>
                          <a:spcPct val="100000"/>
                        </a:lnSpc>
                        <a:spcBef>
                          <a:spcPct val="50000"/>
                        </a:spcBef>
                        <a:spcAft>
                          <a:spcPct val="0"/>
                        </a:spcAft>
                        <a:buClr>
                          <a:srgbClr val="006666"/>
                        </a:buClr>
                        <a:buSzPct val="70000"/>
                        <a:buFont typeface="Wingdings" pitchFamily="2" charset="2"/>
                        <a:buNone/>
                        <a:tabLst/>
                        <a:defRPr/>
                      </a:pPr>
                      <a:r>
                        <a:rPr kumimoji="0" lang="lv-LV" altLang="lv-LV" sz="1500" b="0" i="0" u="none" strike="noStrike" cap="none" normalizeH="0" baseline="0" dirty="0">
                          <a:ln>
                            <a:noFill/>
                          </a:ln>
                          <a:solidFill>
                            <a:schemeClr val="tx1"/>
                          </a:solidFill>
                          <a:effectLst/>
                          <a:latin typeface="Arial Narrow" pitchFamily="34" charset="0"/>
                        </a:rPr>
                        <a:t> - neiesākto WEB interviju skaits: 309</a:t>
                      </a:r>
                    </a:p>
                  </a:txBody>
                  <a:tcPr marL="36000" marR="0" marT="0" marB="0" horzOverflow="overflow">
                    <a:lnL>
                      <a:noFill/>
                    </a:lnL>
                    <a:lnR cap="flat">
                      <a:noFill/>
                    </a:lnR>
                    <a:lnT>
                      <a:noFill/>
                    </a:lnT>
                    <a:lnB w="12700" cap="flat" cmpd="sng" algn="ctr">
                      <a:no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196" name="Slide Number Placeholder 5"/>
          <p:cNvSpPr txBox="1">
            <a:spLocks noGrp="1"/>
          </p:cNvSpPr>
          <p:nvPr/>
        </p:nvSpPr>
        <p:spPr bwMode="auto">
          <a:xfrm>
            <a:off x="250825" y="6453188"/>
            <a:ext cx="14414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Tahoma" pitchFamily="34" charset="0"/>
              </a:defRPr>
            </a:lvl1pPr>
            <a:lvl2pPr marL="742950" indent="-285750">
              <a:defRPr sz="4400" b="1">
                <a:solidFill>
                  <a:schemeClr val="tx1"/>
                </a:solidFill>
                <a:latin typeface="Tahoma" pitchFamily="34" charset="0"/>
              </a:defRPr>
            </a:lvl2pPr>
            <a:lvl3pPr marL="1143000" indent="-228600">
              <a:defRPr sz="4400" b="1">
                <a:solidFill>
                  <a:schemeClr val="tx1"/>
                </a:solidFill>
                <a:latin typeface="Tahoma" pitchFamily="34" charset="0"/>
              </a:defRPr>
            </a:lvl3pPr>
            <a:lvl4pPr marL="1600200" indent="-228600">
              <a:defRPr sz="4400" b="1">
                <a:solidFill>
                  <a:schemeClr val="tx1"/>
                </a:solidFill>
                <a:latin typeface="Tahoma" pitchFamily="34" charset="0"/>
              </a:defRPr>
            </a:lvl4pPr>
            <a:lvl5pPr marL="2057400" indent="-228600">
              <a:defRPr sz="4400" b="1">
                <a:solidFill>
                  <a:schemeClr val="tx1"/>
                </a:solidFill>
                <a:latin typeface="Tahoma" pitchFamily="34" charset="0"/>
              </a:defRPr>
            </a:lvl5pPr>
            <a:lvl6pPr marL="2514600" indent="-228600" eaLnBrk="0" fontAlgn="base" hangingPunct="0">
              <a:spcBef>
                <a:spcPct val="0"/>
              </a:spcBef>
              <a:spcAft>
                <a:spcPct val="0"/>
              </a:spcAft>
              <a:defRPr sz="4400" b="1">
                <a:solidFill>
                  <a:schemeClr val="tx1"/>
                </a:solidFill>
                <a:latin typeface="Tahoma" pitchFamily="34" charset="0"/>
              </a:defRPr>
            </a:lvl6pPr>
            <a:lvl7pPr marL="2971800" indent="-228600" eaLnBrk="0" fontAlgn="base" hangingPunct="0">
              <a:spcBef>
                <a:spcPct val="0"/>
              </a:spcBef>
              <a:spcAft>
                <a:spcPct val="0"/>
              </a:spcAft>
              <a:defRPr sz="4400" b="1">
                <a:solidFill>
                  <a:schemeClr val="tx1"/>
                </a:solidFill>
                <a:latin typeface="Tahoma" pitchFamily="34" charset="0"/>
              </a:defRPr>
            </a:lvl7pPr>
            <a:lvl8pPr marL="3429000" indent="-228600" eaLnBrk="0" fontAlgn="base" hangingPunct="0">
              <a:spcBef>
                <a:spcPct val="0"/>
              </a:spcBef>
              <a:spcAft>
                <a:spcPct val="0"/>
              </a:spcAft>
              <a:defRPr sz="4400" b="1">
                <a:solidFill>
                  <a:schemeClr val="tx1"/>
                </a:solidFill>
                <a:latin typeface="Tahoma" pitchFamily="34" charset="0"/>
              </a:defRPr>
            </a:lvl8pPr>
            <a:lvl9pPr marL="3886200" indent="-228600" eaLnBrk="0" fontAlgn="base" hangingPunct="0">
              <a:spcBef>
                <a:spcPct val="0"/>
              </a:spcBef>
              <a:spcAft>
                <a:spcPct val="0"/>
              </a:spcAft>
              <a:defRPr sz="4400" b="1">
                <a:solidFill>
                  <a:schemeClr val="tx1"/>
                </a:solidFill>
                <a:latin typeface="Tahoma" pitchFamily="34" charset="0"/>
              </a:defRPr>
            </a:lvl9pPr>
          </a:lstStyle>
          <a:p>
            <a:pPr eaLnBrk="1" hangingPunct="1"/>
            <a:fld id="{9AD500CD-7F5C-4748-9D6C-F97B4730B254}" type="slidenum">
              <a:rPr lang="en-US" altLang="lv-LV" sz="1000" b="0">
                <a:latin typeface="Arial" charset="0"/>
              </a:rPr>
              <a:pPr eaLnBrk="1" hangingPunct="1"/>
              <a:t>4</a:t>
            </a:fld>
            <a:endParaRPr lang="en-US" altLang="lv-LV" sz="1000" b="0" dirty="0">
              <a:latin typeface="Arial" charset="0"/>
            </a:endParaRPr>
          </a:p>
        </p:txBody>
      </p:sp>
      <p:sp>
        <p:nvSpPr>
          <p:cNvPr id="7197" name="Rectangle 2"/>
          <p:cNvSpPr>
            <a:spLocks noRot="1" noChangeArrowheads="1"/>
          </p:cNvSpPr>
          <p:nvPr/>
        </p:nvSpPr>
        <p:spPr bwMode="auto">
          <a:xfrm>
            <a:off x="0" y="0"/>
            <a:ext cx="7281863"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lv-LV" altLang="lv-LV" sz="2400" dirty="0">
                <a:solidFill>
                  <a:schemeClr val="bg1"/>
                </a:solidFill>
                <a:latin typeface="Arial Narrow" pitchFamily="34" charset="0"/>
              </a:rPr>
              <a:t>Pētījuma apraksts</a:t>
            </a:r>
            <a:endParaRPr lang="en-US" altLang="lv-LV" sz="2400" dirty="0">
              <a:solidFill>
                <a:schemeClr val="bg1"/>
              </a:solidFill>
              <a:latin typeface="Arial Narrow" pitchFamily="34" charset="0"/>
            </a:endParaRPr>
          </a:p>
        </p:txBody>
      </p:sp>
      <p:sp>
        <p:nvSpPr>
          <p:cNvPr id="5" name="Title 3">
            <a:extLst>
              <a:ext uri="{FF2B5EF4-FFF2-40B4-BE49-F238E27FC236}">
                <a16:creationId xmlns:a16="http://schemas.microsoft.com/office/drawing/2014/main" id="{2AD9D826-1BCF-43A9-9497-90D0453BC4A2}"/>
              </a:ext>
            </a:extLst>
          </p:cNvPr>
          <p:cNvSpPr txBox="1">
            <a:spLocks/>
          </p:cNvSpPr>
          <p:nvPr/>
        </p:nvSpPr>
        <p:spPr>
          <a:xfrm>
            <a:off x="0" y="0"/>
            <a:ext cx="9144000" cy="576063"/>
          </a:xfrm>
          <a:prstGeom prst="rect">
            <a:avLst/>
          </a:prstGeom>
          <a:solidFill>
            <a:srgbClr val="5CA4A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Pētījuma apraksts</a:t>
            </a:r>
            <a:endParaRPr lang="ko-KR" altLang="en-US" sz="2800" cap="small" dirty="0">
              <a:solidFill>
                <a:schemeClr val="bg1"/>
              </a:solidFill>
              <a:latin typeface="Arial Narrow" panose="020B0606020202030204" pitchFamily="34" charset="0"/>
            </a:endParaRPr>
          </a:p>
        </p:txBody>
      </p:sp>
      <p:sp>
        <p:nvSpPr>
          <p:cNvPr id="2" name="TextBox 1"/>
          <p:cNvSpPr txBox="1"/>
          <p:nvPr/>
        </p:nvSpPr>
        <p:spPr>
          <a:xfrm>
            <a:off x="1120948" y="6353797"/>
            <a:ext cx="5039965" cy="276999"/>
          </a:xfrm>
          <a:prstGeom prst="rect">
            <a:avLst/>
          </a:prstGeom>
          <a:noFill/>
        </p:spPr>
        <p:txBody>
          <a:bodyPr wrap="square" rtlCol="0">
            <a:spAutoFit/>
          </a:bodyPr>
          <a:lstStyle/>
          <a:p>
            <a:r>
              <a:rPr lang="lv-LV" sz="1200" i="1" dirty="0">
                <a:latin typeface="Arial" panose="020B0604020202020204" pitchFamily="34" charset="0"/>
                <a:cs typeface="Arial" panose="020B0604020202020204" pitchFamily="34" charset="0"/>
              </a:rPr>
              <a:t>*Statuss nederīgajiem e-pastiem — datubāzē e-pasts dublējas </a:t>
            </a:r>
          </a:p>
        </p:txBody>
      </p:sp>
    </p:spTree>
    <p:extLst>
      <p:ext uri="{BB962C8B-B14F-4D97-AF65-F5344CB8AC3E}">
        <p14:creationId xmlns:p14="http://schemas.microsoft.com/office/powerpoint/2010/main" val="15384722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3.7. Ierosinājumi, kā uzlabot atrašanās vietas norādīšanas sistēmu (1)</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«Q22. Vai Jums ir ierosinājumi, kā uzlabot atrašanās vietas norādīšanas sistēmu (piemēram, ADAMS), vai kādi citi komentāri šajā jautājumā? Ja ir, lūdzu, tos uzrakstiet.»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5193432"/>
              </p:ext>
            </p:extLst>
          </p:nvPr>
        </p:nvGraphicFramePr>
        <p:xfrm>
          <a:off x="215515" y="1144863"/>
          <a:ext cx="8712967" cy="4779528"/>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432474">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51463">
                <a:tc rowSpan="16">
                  <a:txBody>
                    <a:bodyPr/>
                    <a:lstStyle/>
                    <a:p>
                      <a:pPr algn="ctr" fontAlgn="b"/>
                      <a:r>
                        <a:rPr lang="lv-LV" sz="1100" b="1" i="0" u="none" strike="noStrike" baseline="0" dirty="0">
                          <a:solidFill>
                            <a:schemeClr val="tx1"/>
                          </a:solidFill>
                          <a:effectLst/>
                          <a:latin typeface="Arial Narrow" panose="020B0606020202030204" pitchFamily="34" charset="0"/>
                          <a:cs typeface="Arial" panose="020B0604020202020204" pitchFamily="34" charset="0"/>
                        </a:rPr>
                        <a:t>Komentāri un ieteikumi par atrašanās vietas norādīšanas sistēmu</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rgbClr val="212121"/>
                          </a:solidFill>
                          <a:effectLst/>
                          <a:latin typeface="Arial Narrow" panose="020B0606020202030204" pitchFamily="34" charset="0"/>
                          <a:cs typeface="Arial" panose="020B0604020202020204" pitchFamily="34" charset="0"/>
                        </a:rPr>
                        <a:t>Adams ir pilnīgs joks, tie, kas lieto aizliegtās vielas, to turpina darīt bez vai ar Adams. Paskaties, kas notiek Krievijā un Ķīnā, viss tiek apslaucīts zem paklāja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090">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Atrašanās vieta, caur kādu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device</a:t>
                      </a:r>
                      <a:r>
                        <a:rPr lang="lv-LV" sz="1100" b="0" i="0" u="none" strike="noStrike" noProof="0" dirty="0">
                          <a:solidFill>
                            <a:schemeClr val="tx1"/>
                          </a:solidFill>
                          <a:effectLst/>
                          <a:latin typeface="Arial Narrow" panose="020B0606020202030204" pitchFamily="34" charset="0"/>
                          <a:cs typeface="Arial" panose="020B0604020202020204" pitchFamily="34" charset="0"/>
                        </a:rPr>
                        <a:t>, vai  arī to pašu telefonu, pastāvīga lokācijas vieta un neprognozēta pārbaude</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819">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Atrašanās vietas norādīšanas sistēmai jābūt pieejamākai sportistiem, lai darbība tajā būtu ātrāk un efektīvāk izpildāma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4568">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Būtu labi no paša sākuma paziņot sportistam par visiem iespējamiem ziņošanas veidiem un kā tas ir izdarām. Manā gadījumā man nebija informācijas, ka straujas atrašanās vietas izmaiņas gadījumā ir iespēja aizsūtīt sms uz konkrētu telefona numuru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en-US" sz="1100" b="0" i="0" u="none" strike="noStrike" dirty="0">
                          <a:solidFill>
                            <a:schemeClr val="tx1"/>
                          </a:solidFill>
                          <a:effectLst/>
                          <a:latin typeface="Arial Narrow" panose="020B0606020202030204" pitchFamily="34" charset="0"/>
                          <a:cs typeface="Arial" panose="020B0604020202020204" pitchFamily="34" charset="0"/>
                        </a:rPr>
                        <a:t>Check-in FB</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Lai būtu retāk sistēmas kļūdas, kuru dēļ nevar veikt izmaiņas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025">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Lielvalstis vienalga atrod iespēju krāpties. ADAMS visdrīzāk lielvalstīm sadārdzina medicīnas izdevumus, bet mazajām valstīm sadārdzina un sarežģī medicīnas lietošanu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02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Nevajag mainīt paroles tik bieži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it-IT" sz="1100" b="0" i="0" u="none" strike="noStrike" dirty="0">
                          <a:solidFill>
                            <a:schemeClr val="tx1"/>
                          </a:solidFill>
                          <a:effectLst/>
                          <a:latin typeface="Arial Narrow" panose="020B0606020202030204" pitchFamily="34" charset="0"/>
                          <a:cs typeface="Arial" panose="020B0604020202020204" pitchFamily="34" charset="0"/>
                        </a:rPr>
                        <a:t>Programma ir ļoti sarežģita. Neatbalsta Apple ierīces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Sistēma ir ļoti novecojusi, domāju, ka tā būtu jāizveido modernāka un atbilstošāka mūsdienu standartiem</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64729">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en-US" sz="1100" b="0" i="0" u="none" strike="noStrike" dirty="0">
                          <a:solidFill>
                            <a:schemeClr val="tx1"/>
                          </a:solidFill>
                          <a:effectLst/>
                          <a:latin typeface="Arial Narrow" panose="020B0606020202030204" pitchFamily="34" charset="0"/>
                          <a:cs typeface="Arial" panose="020B0604020202020204" pitchFamily="34" charset="0"/>
                        </a:rPr>
                        <a:t>Smart ID</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Uzlabojiet to sistēmu, jo bieži karas, nelaiž iekšā un vēl visādi </a:t>
                      </a:r>
                      <a:r>
                        <a:rPr lang="lv-LV" sz="1100" b="0" i="0" u="none" strike="noStrike" dirty="0" err="1">
                          <a:solidFill>
                            <a:schemeClr val="tx1"/>
                          </a:solidFill>
                          <a:effectLst/>
                          <a:latin typeface="Arial Narrow" panose="020B0606020202030204" pitchFamily="34" charset="0"/>
                          <a:cs typeface="Arial" panose="020B0604020202020204" pitchFamily="34" charset="0"/>
                        </a:rPr>
                        <a:t>gļuki</a:t>
                      </a:r>
                      <a:endParaRPr lang="lv-LV"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55199">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Var vienkāršot sportista atrašanās vietu, sazinoties telefoniski vai ar īsziņām, internetā nosūtot rakstisku vēstuli</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Varbūt jābūt kādai personai 24/7, kurai var rakstīt, zvanīt, sūtīt, lai nomaina attiecīgo laiku vietu utt., ja sportistam tas nesanāk</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45669">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Varētu izveidot kā programmu vai aplikāciju, kas rāda visu laiku, kur atrodas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viedpulkstens</a:t>
                      </a:r>
                      <a:r>
                        <a:rPr lang="lv-LV" sz="1100" b="0" i="0" u="none" strike="noStrike" noProof="0" dirty="0">
                          <a:solidFill>
                            <a:schemeClr val="tx1"/>
                          </a:solidFill>
                          <a:effectLst/>
                          <a:latin typeface="Arial Narrow" panose="020B0606020202030204" pitchFamily="34" charset="0"/>
                          <a:cs typeface="Arial" panose="020B0604020202020204" pitchFamily="34" charset="0"/>
                        </a:rPr>
                        <a:t> vai telefons konkrētajam sportistam visu laiku tiešsaistē, tad arī nebūt jāpilda ADAMS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693736">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Varētu taisīt obligātu </a:t>
                      </a:r>
                      <a:r>
                        <a:rPr lang="lv-LV" sz="1100" b="0" i="0" u="none" strike="noStrike" dirty="0" err="1">
                          <a:solidFill>
                            <a:schemeClr val="tx1"/>
                          </a:solidFill>
                          <a:effectLst/>
                          <a:latin typeface="Arial Narrow" panose="020B0606020202030204" pitchFamily="34" charset="0"/>
                          <a:cs typeface="Arial" panose="020B0604020202020204" pitchFamily="34" charset="0"/>
                        </a:rPr>
                        <a:t>update</a:t>
                      </a:r>
                      <a:r>
                        <a:rPr lang="lv-LV" sz="1100" b="0" i="0" u="none" strike="noStrike" dirty="0">
                          <a:solidFill>
                            <a:schemeClr val="tx1"/>
                          </a:solidFill>
                          <a:effectLst/>
                          <a:latin typeface="Arial Narrow" panose="020B0606020202030204" pitchFamily="34" charset="0"/>
                          <a:cs typeface="Arial" panose="020B0604020202020204" pitchFamily="34" charset="0"/>
                        </a:rPr>
                        <a:t> nevis vienu reizi kvartālā, bet reizi mēnesī, lai sportists vispār </a:t>
                      </a:r>
                      <a:r>
                        <a:rPr lang="lv-LV" sz="1100" b="0" i="0" u="none" strike="noStrike" dirty="0" err="1">
                          <a:solidFill>
                            <a:schemeClr val="tx1"/>
                          </a:solidFill>
                          <a:effectLst/>
                          <a:latin typeface="Arial Narrow" panose="020B0606020202030204" pitchFamily="34" charset="0"/>
                          <a:cs typeface="Arial" panose="020B0604020202020204" pitchFamily="34" charset="0"/>
                        </a:rPr>
                        <a:t>atcerās</a:t>
                      </a:r>
                      <a:r>
                        <a:rPr lang="lv-LV" sz="1100" b="0" i="0" u="none" strike="noStrike" dirty="0">
                          <a:solidFill>
                            <a:schemeClr val="tx1"/>
                          </a:solidFill>
                          <a:effectLst/>
                          <a:latin typeface="Arial Narrow" panose="020B0606020202030204" pitchFamily="34" charset="0"/>
                          <a:cs typeface="Arial" panose="020B0604020202020204" pitchFamily="34" charset="0"/>
                        </a:rPr>
                        <a:t>, ka šāda sistēma ir jāpilda, un katru reizi padomā, vai šajā mēnesī viņa grafikā un atrašanās vietās nebūs nekādu izmaiņu, kas ir jāienes. Ja sportists ir beidzis aktīvā sportista gaitas, federācijai vai </a:t>
                      </a:r>
                      <a:r>
                        <a:rPr lang="lv-LV" sz="1100" b="0" i="0" u="none" strike="noStrike" dirty="0" err="1">
                          <a:solidFill>
                            <a:schemeClr val="tx1"/>
                          </a:solidFill>
                          <a:effectLst/>
                          <a:latin typeface="Arial Narrow" panose="020B0606020202030204" pitchFamily="34" charset="0"/>
                          <a:cs typeface="Arial" panose="020B0604020202020204" pitchFamily="34" charset="0"/>
                        </a:rPr>
                        <a:t>LOKam</a:t>
                      </a:r>
                      <a:r>
                        <a:rPr lang="lv-LV" sz="1100" b="0" i="0" u="none" strike="noStrike" dirty="0">
                          <a:solidFill>
                            <a:schemeClr val="tx1"/>
                          </a:solidFill>
                          <a:effectLst/>
                          <a:latin typeface="Arial Narrow" panose="020B0606020202030204" pitchFamily="34" charset="0"/>
                          <a:cs typeface="Arial" panose="020B0604020202020204" pitchFamily="34" charset="0"/>
                        </a:rPr>
                        <a:t> (</a:t>
                      </a:r>
                      <a:r>
                        <a:rPr lang="lv-LV" sz="1100" b="0" i="0" u="none" strike="noStrike" dirty="0" err="1">
                          <a:solidFill>
                            <a:schemeClr val="tx1"/>
                          </a:solidFill>
                          <a:effectLst/>
                          <a:latin typeface="Arial Narrow" panose="020B0606020202030204" pitchFamily="34" charset="0"/>
                          <a:cs typeface="Arial" panose="020B0604020202020204" pitchFamily="34" charset="0"/>
                        </a:rPr>
                        <a:t>LOVam</a:t>
                      </a:r>
                      <a:r>
                        <a:rPr lang="lv-LV" sz="1100" b="0" i="0" u="none" strike="noStrike" dirty="0">
                          <a:solidFill>
                            <a:schemeClr val="tx1"/>
                          </a:solidFill>
                          <a:effectLst/>
                          <a:latin typeface="Arial Narrow" panose="020B0606020202030204" pitchFamily="34" charset="0"/>
                          <a:cs typeface="Arial" panose="020B0604020202020204" pitchFamily="34" charset="0"/>
                        </a:rPr>
                        <a:t>) tas ir savlaicīgi jāpaziņo Antidopinga aģentūrai, lai novērstu situācijas, kad dopinga kontrole atbrauc pie bijušā sportista, kas jau netrenējas un nepiedalās sacensībās. Un kuram ir saglabājusies ADAMS sen aizpildītie dati, kaut gan sportists var domāt, ka uz viņu tas vairs neattiecas un nekoriģēt informāciju un neatrasties iepriekš ierastajās uzturēšanas vietās. Vai nu sportists uzreiz </a:t>
                      </a:r>
                      <a:r>
                        <a:rPr lang="lv-LV" sz="1100" b="0" i="0" u="none" strike="noStrike" dirty="0" err="1">
                          <a:solidFill>
                            <a:schemeClr val="tx1"/>
                          </a:solidFill>
                          <a:effectLst/>
                          <a:latin typeface="Arial Narrow" panose="020B0606020202030204" pitchFamily="34" charset="0"/>
                          <a:cs typeface="Arial" panose="020B0604020202020204" pitchFamily="34" charset="0"/>
                        </a:rPr>
                        <a:t>jāislēdz</a:t>
                      </a:r>
                      <a:r>
                        <a:rPr lang="lv-LV" sz="1100" b="0" i="0" u="none" strike="noStrike" dirty="0">
                          <a:solidFill>
                            <a:schemeClr val="tx1"/>
                          </a:solidFill>
                          <a:effectLst/>
                          <a:latin typeface="Arial Narrow" panose="020B0606020202030204" pitchFamily="34" charset="0"/>
                          <a:cs typeface="Arial" panose="020B0604020202020204" pitchFamily="34" charset="0"/>
                        </a:rPr>
                        <a:t> no sistēmas, vai arī jābrīdina, ka ADAMS noteikumi paliek spēkā līdz noteikta perioda beigām</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9"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1020520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3.7. Ierosinājumi, kā uzlabot atrašanās vietas norādīšanas sistēmu (2)</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«Q22. Vai Jums ir ierosinājumi, kā uzlabot atrašanās vietas norādīšanas sistēmu (piemēram, ADAMS), vai kādi citi komentāri šajā jautājumā? Ja ir, lūdzu, tos uzrakstiet.»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6155048"/>
              </p:ext>
            </p:extLst>
          </p:nvPr>
        </p:nvGraphicFramePr>
        <p:xfrm>
          <a:off x="215515" y="1116171"/>
          <a:ext cx="8712967" cy="5002706"/>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397728">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372037">
                <a:tc rowSpan="8">
                  <a:txBody>
                    <a:bodyPr/>
                    <a:lstStyle/>
                    <a:p>
                      <a:pPr algn="ctr" fontAlgn="b"/>
                      <a:r>
                        <a:rPr lang="lv-LV" sz="1100" b="1" i="0" u="none" strike="noStrike" dirty="0">
                          <a:solidFill>
                            <a:schemeClr val="tx1"/>
                          </a:solidFill>
                          <a:effectLst/>
                          <a:latin typeface="Arial Narrow" panose="020B0606020202030204" pitchFamily="34" charset="0"/>
                          <a:cs typeface="Arial" panose="020B0604020202020204" pitchFamily="34" charset="0"/>
                        </a:rPr>
                        <a:t>Atrašanās</a:t>
                      </a:r>
                      <a:r>
                        <a:rPr lang="lv-LV" sz="1100" b="1" i="0" u="none" strike="noStrike" baseline="0" dirty="0">
                          <a:solidFill>
                            <a:schemeClr val="tx1"/>
                          </a:solidFill>
                          <a:effectLst/>
                          <a:latin typeface="Arial Narrow" panose="020B0606020202030204" pitchFamily="34" charset="0"/>
                          <a:cs typeface="Arial" panose="020B0604020202020204" pitchFamily="34" charset="0"/>
                        </a:rPr>
                        <a:t> vietas noteicējs (piem., GPS)</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Automātisks </a:t>
                      </a:r>
                      <a:r>
                        <a:rPr lang="lv-LV" sz="1100" b="0" i="0" u="none" strike="noStrike" dirty="0" err="1">
                          <a:solidFill>
                            <a:schemeClr val="tx1"/>
                          </a:solidFill>
                          <a:effectLst/>
                          <a:latin typeface="Arial Narrow" panose="020B0606020202030204" pitchFamily="34" charset="0"/>
                          <a:cs typeface="Arial" panose="020B0604020202020204" pitchFamily="34" charset="0"/>
                        </a:rPr>
                        <a:t>live</a:t>
                      </a:r>
                      <a:r>
                        <a:rPr lang="lv-LV" sz="1100" b="0" i="0" u="none" strike="noStrike" dirty="0">
                          <a:solidFill>
                            <a:schemeClr val="tx1"/>
                          </a:solidFill>
                          <a:effectLst/>
                          <a:latin typeface="Arial Narrow" panose="020B0606020202030204" pitchFamily="34" charset="0"/>
                          <a:cs typeface="Arial" panose="020B0604020202020204" pitchFamily="34" charset="0"/>
                        </a:rPr>
                        <a:t> </a:t>
                      </a:r>
                      <a:r>
                        <a:rPr lang="lv-LV" sz="1100" b="0" i="0" u="none" strike="noStrike" dirty="0" err="1">
                          <a:solidFill>
                            <a:schemeClr val="tx1"/>
                          </a:solidFill>
                          <a:effectLst/>
                          <a:latin typeface="Arial Narrow" panose="020B0606020202030204" pitchFamily="34" charset="0"/>
                          <a:cs typeface="Arial" panose="020B0604020202020204" pitchFamily="34" charset="0"/>
                        </a:rPr>
                        <a:t>location</a:t>
                      </a:r>
                      <a:r>
                        <a:rPr lang="lv-LV" sz="1100" b="0" i="0" u="none" strike="noStrike" dirty="0">
                          <a:solidFill>
                            <a:schemeClr val="tx1"/>
                          </a:solidFill>
                          <a:effectLst/>
                          <a:latin typeface="Arial Narrow" panose="020B0606020202030204" pitchFamily="34" charset="0"/>
                          <a:cs typeface="Arial" panose="020B0604020202020204" pitchFamily="34" charset="0"/>
                        </a:rPr>
                        <a:t> - sinhronizējot ar telefonu, lai, ja nu aizmirsti samainīt - tevi var atrast citā adresē. Iespējams muļķīga doma, jo, protams, ne vienmēr tev būs telefons ar ieslēgtu internetu, bet vismaz ar funkciju -  </a:t>
                      </a:r>
                      <a:r>
                        <a:rPr lang="lv-LV" sz="1100" b="0" i="0" u="none" strike="noStrike" dirty="0" err="1">
                          <a:solidFill>
                            <a:schemeClr val="tx1"/>
                          </a:solidFill>
                          <a:effectLst/>
                          <a:latin typeface="Arial Narrow" panose="020B0606020202030204" pitchFamily="34" charset="0"/>
                          <a:cs typeface="Arial" panose="020B0604020202020204" pitchFamily="34" charset="0"/>
                        </a:rPr>
                        <a:t>share</a:t>
                      </a:r>
                      <a:r>
                        <a:rPr lang="lv-LV" sz="1100" b="0" i="0" u="none" strike="noStrike" dirty="0">
                          <a:solidFill>
                            <a:schemeClr val="tx1"/>
                          </a:solidFill>
                          <a:effectLst/>
                          <a:latin typeface="Arial Narrow" panose="020B0606020202030204" pitchFamily="34" charset="0"/>
                          <a:cs typeface="Arial" panose="020B0604020202020204" pitchFamily="34" charset="0"/>
                        </a:rPr>
                        <a:t> </a:t>
                      </a:r>
                      <a:r>
                        <a:rPr lang="lv-LV" sz="1100" b="0" i="0" u="none" strike="noStrike" dirty="0" err="1">
                          <a:solidFill>
                            <a:schemeClr val="tx1"/>
                          </a:solidFill>
                          <a:effectLst/>
                          <a:latin typeface="Arial Narrow" panose="020B0606020202030204" pitchFamily="34" charset="0"/>
                          <a:cs typeface="Arial" panose="020B0604020202020204" pitchFamily="34" charset="0"/>
                        </a:rPr>
                        <a:t>location</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en-US" sz="1100" b="0" i="0" u="none" strike="noStrike" dirty="0">
                          <a:solidFill>
                            <a:schemeClr val="tx1"/>
                          </a:solidFill>
                          <a:effectLst/>
                          <a:latin typeface="Arial Narrow" panose="020B0606020202030204" pitchFamily="34" charset="0"/>
                          <a:cs typeface="Arial" panose="020B0604020202020204" pitchFamily="34" charset="0"/>
                        </a:rPr>
                        <a:t>GPS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en-US" sz="1100" b="0" i="0" u="none" strike="noStrike" dirty="0">
                          <a:solidFill>
                            <a:schemeClr val="tx1"/>
                          </a:solidFill>
                          <a:effectLst/>
                          <a:latin typeface="Arial Narrow" panose="020B0606020202030204" pitchFamily="34" charset="0"/>
                          <a:cs typeface="Arial" panose="020B0604020202020204" pitchFamily="34" charset="0"/>
                        </a:rPr>
                        <a:t>GPS </a:t>
                      </a:r>
                      <a:r>
                        <a:rPr lang="lv-LV" sz="1100" b="0" i="0" u="none" strike="noStrike" noProof="0" dirty="0">
                          <a:solidFill>
                            <a:schemeClr val="tx1"/>
                          </a:solidFill>
                          <a:effectLst/>
                          <a:latin typeface="Arial Narrow" panose="020B0606020202030204" pitchFamily="34" charset="0"/>
                          <a:cs typeface="Arial" panose="020B0604020202020204" pitchFamily="34" charset="0"/>
                        </a:rPr>
                        <a:t>aplikācijā iespējams iespiest ''sekot GPS''. Telefons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šājā</a:t>
                      </a:r>
                      <a:r>
                        <a:rPr lang="lv-LV" sz="1100" b="0" i="0" u="none" strike="noStrike" noProof="0" dirty="0">
                          <a:solidFill>
                            <a:schemeClr val="tx1"/>
                          </a:solidFill>
                          <a:effectLst/>
                          <a:latin typeface="Arial Narrow" panose="020B0606020202030204" pitchFamily="34" charset="0"/>
                          <a:cs typeface="Arial" panose="020B0604020202020204" pitchFamily="34" charset="0"/>
                        </a:rPr>
                        <a:t> gadsimtā jau nu visiem vienmēr ir līdzi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Grafiku reģistrēt pēc telefona </a:t>
                      </a:r>
                      <a:r>
                        <a:rPr lang="lv-LV" sz="1100" b="0" i="0" u="none" strike="noStrike" dirty="0" err="1">
                          <a:solidFill>
                            <a:schemeClr val="tx1"/>
                          </a:solidFill>
                          <a:effectLst/>
                          <a:latin typeface="Arial Narrow" panose="020B0606020202030204" pitchFamily="34" charset="0"/>
                          <a:cs typeface="Arial" panose="020B0604020202020204" pitchFamily="34" charset="0"/>
                        </a:rPr>
                        <a:t>ģeolokācijas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3135">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Redzu, ka ir funkcija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current</a:t>
                      </a:r>
                      <a:r>
                        <a:rPr lang="lv-LV" sz="1100" b="0" i="0" u="none" strike="noStrike" noProof="0"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location</a:t>
                      </a:r>
                      <a:r>
                        <a:rPr lang="lv-LV" sz="1100" b="0" i="0" u="none" strike="noStrike" noProof="0" dirty="0">
                          <a:solidFill>
                            <a:schemeClr val="tx1"/>
                          </a:solidFill>
                          <a:effectLst/>
                          <a:latin typeface="Arial Narrow" panose="020B0606020202030204" pitchFamily="34" charset="0"/>
                          <a:cs typeface="Arial" panose="020B0604020202020204" pitchFamily="34" charset="0"/>
                        </a:rPr>
                        <a:t>” vai kas tamlīdzīgs, bet nekad nav izdevies, ka tas strādātu, beigas tomēr vienmēr ir adrese jāmeklē un jāieraksta manuāli. Varbūt neizprotu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current</a:t>
                      </a:r>
                      <a:r>
                        <a:rPr lang="lv-LV" sz="1100" b="0" i="0" u="none" strike="noStrike" noProof="0"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location</a:t>
                      </a:r>
                      <a:r>
                        <a:rPr lang="lv-LV" sz="1100" b="0" i="0" u="none" strike="noStrike" noProof="0" dirty="0">
                          <a:solidFill>
                            <a:schemeClr val="tx1"/>
                          </a:solidFill>
                          <a:effectLst/>
                          <a:latin typeface="Arial Narrow" panose="020B0606020202030204" pitchFamily="34" charset="0"/>
                          <a:cs typeface="Arial" panose="020B0604020202020204" pitchFamily="34" charset="0"/>
                        </a:rPr>
                        <a:t>” nozīmi? Sagaidīju, ka uzspiedīšu, un automātiski tika ievadītas manas koordinātes. Tas būtu daudz vienkāršāk, nekā manuāli meklēt un ievadīt adresi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Tagad ir ļoti populārs atrašanās vietu noteicējs, GPS. Katram ir telefons, un katram sportistam ir jābūt kopējā grupā, kur var sekot viņa atrašanās vietai</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cs typeface="Arial" panose="020B0604020202020204" pitchFamily="34" charset="0"/>
                        </a:rPr>
                        <a:t>U</a:t>
                      </a:r>
                      <a:r>
                        <a:rPr lang="lv-LV" sz="1100" b="0" i="0" u="none" strike="noStrike" dirty="0">
                          <a:solidFill>
                            <a:schemeClr val="tx1"/>
                          </a:solidFill>
                          <a:effectLst/>
                          <a:latin typeface="Arial Narrow" panose="020B0606020202030204" pitchFamily="34" charset="0"/>
                          <a:cs typeface="Arial" panose="020B0604020202020204" pitchFamily="34" charset="0"/>
                        </a:rPr>
                        <a:t>z</a:t>
                      </a:r>
                      <a:r>
                        <a:rPr lang="en-US" sz="1100" b="0" i="0" u="none" strike="noStrike" dirty="0" err="1">
                          <a:solidFill>
                            <a:schemeClr val="tx1"/>
                          </a:solidFill>
                          <a:effectLst/>
                          <a:latin typeface="Arial Narrow" panose="020B0606020202030204" pitchFamily="34" charset="0"/>
                          <a:cs typeface="Arial" panose="020B0604020202020204" pitchFamily="34" charset="0"/>
                        </a:rPr>
                        <a:t>likt</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en-US" sz="1100" b="0" i="0" u="none" strike="noStrike" dirty="0" err="1">
                          <a:solidFill>
                            <a:schemeClr val="tx1"/>
                          </a:solidFill>
                          <a:effectLst/>
                          <a:latin typeface="Arial Narrow" panose="020B0606020202030204" pitchFamily="34" charset="0"/>
                          <a:cs typeface="Arial" panose="020B0604020202020204" pitchFamily="34" charset="0"/>
                        </a:rPr>
                        <a:t>kā</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a:solidFill>
                            <a:schemeClr val="tx1"/>
                          </a:solidFill>
                          <a:effectLst/>
                          <a:latin typeface="Arial Narrow" panose="020B0606020202030204" pitchFamily="34" charset="0"/>
                          <a:cs typeface="Arial" panose="020B0604020202020204" pitchFamily="34" charset="0"/>
                        </a:rPr>
                        <a:t>cietumniekiem ap kāju GPS raidītāju un nebūs nekādu problēmu ar neatrašanos norādītajā vietā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Varbūt mūsdienu tehnoloģijām attīstoties, izmantot kādu aplikāciju telefonā, kur pati aplikācija nosaka atrašanās vietu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2037">
                <a:tc rowSpan="4">
                  <a:txBody>
                    <a:bodyPr/>
                    <a:lstStyle/>
                    <a:p>
                      <a:pPr algn="ctr" fontAlgn="b"/>
                      <a:r>
                        <a:rPr lang="lv-LV" sz="1100" b="1" i="0" u="none" strike="noStrike" dirty="0">
                          <a:solidFill>
                            <a:srgbClr val="212121"/>
                          </a:solidFill>
                          <a:effectLst/>
                          <a:latin typeface="Arial Narrow" panose="020B0606020202030204" pitchFamily="34" charset="0"/>
                          <a:cs typeface="Arial" panose="020B0604020202020204" pitchFamily="34" charset="0"/>
                        </a:rPr>
                        <a:t>Informācijas </a:t>
                      </a:r>
                      <a:r>
                        <a:rPr lang="lv-LV" sz="1100" b="1" i="0" u="none" strike="noStrike" dirty="0">
                          <a:solidFill>
                            <a:schemeClr val="tx1"/>
                          </a:solidFill>
                          <a:effectLst/>
                          <a:latin typeface="Arial Narrow" panose="020B0606020202030204" pitchFamily="34" charset="0"/>
                          <a:cs typeface="Arial" panose="020B0604020202020204" pitchFamily="34" charset="0"/>
                        </a:rPr>
                        <a:t>trūkums par savu</a:t>
                      </a:r>
                      <a:r>
                        <a:rPr lang="lv-LV" sz="1100" b="1" i="0" u="none" strike="noStrike" baseline="0" dirty="0">
                          <a:solidFill>
                            <a:schemeClr val="tx1"/>
                          </a:solidFill>
                          <a:effectLst/>
                          <a:latin typeface="Arial Narrow" panose="020B0606020202030204" pitchFamily="34" charset="0"/>
                          <a:cs typeface="Arial" panose="020B0604020202020204" pitchFamily="34" charset="0"/>
                        </a:rPr>
                        <a:t> kā </a:t>
                      </a:r>
                      <a:r>
                        <a:rPr lang="lv-LV" sz="1100" b="1" i="0" u="none" strike="noStrike" dirty="0">
                          <a:solidFill>
                            <a:schemeClr val="tx1"/>
                          </a:solidFill>
                          <a:effectLst/>
                          <a:latin typeface="Arial Narrow" panose="020B0606020202030204" pitchFamily="34" charset="0"/>
                          <a:cs typeface="Arial" panose="020B0604020202020204" pitchFamily="34" charset="0"/>
                        </a:rPr>
                        <a:t>sportista</a:t>
                      </a:r>
                      <a:r>
                        <a:rPr lang="lv-LV" sz="1100" b="1" i="0" u="none" strike="noStrike" baseline="0" dirty="0">
                          <a:solidFill>
                            <a:schemeClr val="tx1"/>
                          </a:solidFill>
                          <a:effectLst/>
                          <a:latin typeface="Arial Narrow" panose="020B0606020202030204" pitchFamily="34" charset="0"/>
                          <a:cs typeface="Arial" panose="020B0604020202020204" pitchFamily="34" charset="0"/>
                        </a:rPr>
                        <a:t> atrašanās vietu</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Bieži vien, uzzināt atrašanās vietu konkrētajā pilsētā manā sporta veidā, var tikai īsi pirms sacensībām. Bieži tas ir kā apgrūtinājums, ievadīt konkrēto adresi, jo paralēli jāgatavojas sacensībām. Uzskatu, ka pietiktu arī tikai ar pilsētas nosaukumu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Ne vienmēr es varēju precīzi zināt mēnesi iepriekš, kā un kur pavadīšu savu brīvo laiku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2037">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Pārāk skrupuloza informācija jānorāda. Kalnu slēpošanas sportā sacensību un treniņprocesa grafiks mainās pārāk strauji dažādu apsvērumu dēļ, līdz ar to sportistam ir ļoti sarežģīti nepārtraukti nodrošināt precīzu informāciju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Sacensībām nenorādīt precīzu adresi - pietiek ar turnīra nosaukumu un atrast sportistu caur organizatoriem. Jo mēs dzīvojam viesnīcās, ko nodrošina organizatori, un tiklīdz zaudējam, tad ejam kaut kur citur, un tas ir ļoti laikietilpīgi un neprognozējami, nedēļu iepriekš zināt, kur es dzīvošu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0940">
                <a:tc rowSpan="4">
                  <a:txBody>
                    <a:bodyPr/>
                    <a:lstStyle/>
                    <a:p>
                      <a:pPr algn="ctr" fontAlgn="b"/>
                      <a:r>
                        <a:rPr lang="lv-LV" sz="1100" b="1" i="0" u="none" strike="noStrike" dirty="0">
                          <a:solidFill>
                            <a:schemeClr val="tx1"/>
                          </a:solidFill>
                          <a:effectLst/>
                          <a:latin typeface="Arial Narrow" panose="020B0606020202030204" pitchFamily="34" charset="0"/>
                          <a:cs typeface="Arial" panose="020B0604020202020204" pitchFamily="34" charset="0"/>
                        </a:rPr>
                        <a:t>Mo</a:t>
                      </a:r>
                      <a:r>
                        <a:rPr lang="lv-LV" sz="1100" b="1" i="0" u="none" strike="noStrike" dirty="0">
                          <a:solidFill>
                            <a:srgbClr val="212121"/>
                          </a:solidFill>
                          <a:effectLst/>
                          <a:latin typeface="Arial Narrow" panose="020B0606020202030204" pitchFamily="34" charset="0"/>
                          <a:cs typeface="Arial" panose="020B0604020202020204" pitchFamily="34" charset="0"/>
                        </a:rPr>
                        <a:t>bilā aplikācija </a:t>
                      </a:r>
                      <a:r>
                        <a:rPr lang="lv-LV" sz="1100" b="1" i="0" u="none" strike="noStrike" dirty="0">
                          <a:solidFill>
                            <a:schemeClr val="tx1"/>
                          </a:solidFill>
                          <a:effectLst/>
                          <a:latin typeface="Arial Narrow" panose="020B0606020202030204" pitchFamily="34" charset="0"/>
                          <a:cs typeface="Arial" panose="020B0604020202020204" pitchFamily="34" charset="0"/>
                        </a:rPr>
                        <a:t>(ADAMS</a:t>
                      </a:r>
                      <a:r>
                        <a:rPr lang="lv-LV" sz="1100" b="1" i="0" u="none" strike="noStrike" baseline="0" dirty="0">
                          <a:solidFill>
                            <a:schemeClr val="tx1"/>
                          </a:solidFill>
                          <a:effectLst/>
                          <a:latin typeface="Arial Narrow" panose="020B0606020202030204" pitchFamily="34" charset="0"/>
                          <a:cs typeface="Arial" panose="020B0604020202020204" pitchFamily="34" charset="0"/>
                        </a:rPr>
                        <a:t> vai cita sistēma, nav precizēta)</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Aplikācija sen jau ir jāuzlabo ar mūsdienīgām funkcijām, kur var izmantot savu tā brīža atrašanās vietu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9257">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Dažkārt ADAMS aplikācija telefonā nestrādā, tās darbību varētu uzlabot</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50124">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Iespējams veidot mobilo lietotni tā, lai tā vajadzības gadījumā veiktu brīdinājumus sportistam par to, kur viņam vajadzētu atrasties, vai arī, ka trūkst kādi no datiem</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094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Izveidot aplikāciju, kur </a:t>
                      </a:r>
                      <a:r>
                        <a:rPr lang="lv-LV" sz="1100" b="0" i="0" u="none" strike="noStrike" dirty="0" err="1">
                          <a:solidFill>
                            <a:schemeClr val="tx1"/>
                          </a:solidFill>
                          <a:effectLst/>
                          <a:latin typeface="Arial Narrow" panose="020B0606020202030204" pitchFamily="34" charset="0"/>
                          <a:cs typeface="Arial" panose="020B0604020202020204" pitchFamily="34" charset="0"/>
                        </a:rPr>
                        <a:t>iespējms</a:t>
                      </a:r>
                      <a:r>
                        <a:rPr lang="lv-LV" sz="1100" b="0" i="0" u="none" strike="noStrike" dirty="0">
                          <a:solidFill>
                            <a:schemeClr val="tx1"/>
                          </a:solidFill>
                          <a:effectLst/>
                          <a:latin typeface="Arial Narrow" panose="020B0606020202030204" pitchFamily="34" charset="0"/>
                          <a:cs typeface="Arial" panose="020B0604020202020204" pitchFamily="34" charset="0"/>
                        </a:rPr>
                        <a:t> atzīmēt vai norādīt atrašanās vietu un savu aizņemtību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
        <p:nvSpPr>
          <p:cNvPr id="9"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2491020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3.7. Ierosinājumi, kā uzlabot atrašanās vietas norādīšanas sistēmu (3)</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«Q22. Vai Jums ir ierosinājumi, kā uzlabot atrašanās vietas norādīšanas sistēmu (piemēram, ADAMS), vai kādi citi komentāri šajā jautājumā? Ja ir, lūdzu, tos uzrakstiet.»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24592484"/>
              </p:ext>
            </p:extLst>
          </p:nvPr>
        </p:nvGraphicFramePr>
        <p:xfrm>
          <a:off x="215515" y="1115544"/>
          <a:ext cx="8712967" cy="4761197"/>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432474">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64699">
                <a:tc rowSpan="9">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Mo</a:t>
                      </a:r>
                      <a:r>
                        <a:rPr lang="lv-LV" sz="1100" b="1" i="0" u="none" strike="noStrike" dirty="0">
                          <a:solidFill>
                            <a:srgbClr val="212121"/>
                          </a:solidFill>
                          <a:effectLst/>
                          <a:latin typeface="Arial Narrow" panose="020B0606020202030204" pitchFamily="34" charset="0"/>
                          <a:cs typeface="Arial" panose="020B0604020202020204" pitchFamily="34" charset="0"/>
                        </a:rPr>
                        <a:t>bilā aplikācija </a:t>
                      </a:r>
                      <a:r>
                        <a:rPr lang="lv-LV" sz="1100" b="1" i="0" u="none" strike="noStrike" dirty="0">
                          <a:solidFill>
                            <a:schemeClr val="tx1"/>
                          </a:solidFill>
                          <a:effectLst/>
                          <a:latin typeface="Arial Narrow" panose="020B0606020202030204" pitchFamily="34" charset="0"/>
                          <a:cs typeface="Arial" panose="020B0604020202020204" pitchFamily="34" charset="0"/>
                        </a:rPr>
                        <a:t>(ADAMS</a:t>
                      </a:r>
                      <a:r>
                        <a:rPr lang="lv-LV" sz="1100" b="1" i="0" u="none" strike="noStrike" baseline="0" dirty="0">
                          <a:solidFill>
                            <a:schemeClr val="tx1"/>
                          </a:solidFill>
                          <a:effectLst/>
                          <a:latin typeface="Arial Narrow" panose="020B0606020202030204" pitchFamily="34" charset="0"/>
                          <a:cs typeface="Arial" panose="020B0604020202020204" pitchFamily="34" charset="0"/>
                        </a:rPr>
                        <a:t> vai cita sistēma, nav precizēta)</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Jauna, ērtā mobila aplikācija varētu būt risinājums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Jāuzlabo mobilā aplikācija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Kaut kādā veidā to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simplificēt</a:t>
                      </a:r>
                      <a:r>
                        <a:rPr lang="lv-LV" sz="1100" b="0" i="0" u="none" strike="noStrike" noProof="0" dirty="0">
                          <a:solidFill>
                            <a:schemeClr val="tx1"/>
                          </a:solidFill>
                          <a:effectLst/>
                          <a:latin typeface="Arial Narrow" panose="020B0606020202030204" pitchFamily="34" charset="0"/>
                          <a:cs typeface="Arial" panose="020B0604020202020204" pitchFamily="34" charset="0"/>
                        </a:rPr>
                        <a:t>. Mobilās aplikācijas, kur nav nekas jādara pašam sportistam. Sistēma reizēm ir zobu sāpes daudziem sportistiem</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Kādreiz es lietoju telefona aplikāciju, bija ērtāk, bet tagad tas nav iespējams, laikam dēļ drošības apsvērumiem. Drošāku pieeju aplikācijai varētu piešķirt ar pirkstu nospiedumu</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Nepieciešama aplikācija. Un vienkāršotāku aizpildīšanu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0">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Uzlabot Adams lietošanu ar telefonu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Uzlabot aplikāciju un interneta piekļuvi. Atvieglot drošības paroles un paroles maiņu. Tik bieži mainot paroles tās tiek aizmirstas. Aplikācijā ievadīju informāciju un tā parādījās pa visu mēnesi ar atpakaļ ejošu datumu un to vairs nevarēju izmainīt</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Uzlabot aplikāciju un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web</a:t>
                      </a:r>
                      <a:r>
                        <a:rPr lang="lv-LV" sz="1100" b="0" i="0" u="none" strike="noStrike" noProof="0"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saitu</a:t>
                      </a:r>
                      <a:endParaRPr lang="lv-LV" sz="1100" b="0"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64724">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Varētu būt ērtāka mobilo telefonu aplikācija</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84785">
                <a:tc rowSpan="4">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rgbClr val="212121"/>
                          </a:solidFill>
                          <a:effectLst/>
                          <a:latin typeface="Arial Narrow" panose="020B0606020202030204" pitchFamily="34" charset="0"/>
                          <a:cs typeface="Arial" panose="020B0604020202020204" pitchFamily="34" charset="0"/>
                        </a:rPr>
                        <a:t>Sistēmas mājaslapa (</a:t>
                      </a:r>
                      <a:r>
                        <a:rPr lang="lv-LV" sz="1100" b="1" i="0" u="none" strike="noStrike" dirty="0">
                          <a:solidFill>
                            <a:schemeClr val="tx1"/>
                          </a:solidFill>
                          <a:effectLst/>
                          <a:latin typeface="Arial Narrow" panose="020B0606020202030204" pitchFamily="34" charset="0"/>
                          <a:cs typeface="Arial" panose="020B0604020202020204" pitchFamily="34" charset="0"/>
                        </a:rPr>
                        <a:t>ADAMS</a:t>
                      </a:r>
                      <a:r>
                        <a:rPr lang="lv-LV" sz="1100" b="1" i="0" u="none" strike="noStrike" baseline="0" dirty="0">
                          <a:solidFill>
                            <a:schemeClr val="tx1"/>
                          </a:solidFill>
                          <a:effectLst/>
                          <a:latin typeface="Arial Narrow" panose="020B0606020202030204" pitchFamily="34" charset="0"/>
                          <a:cs typeface="Arial" panose="020B0604020202020204" pitchFamily="34" charset="0"/>
                        </a:rPr>
                        <a:t> vai cita sistēma, nav precizēta)</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Ar vēl sūdīgāku lapu neesmu saskāries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84785">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Būtu nepieciešams uzlabot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web-lapu,</a:t>
                      </a:r>
                      <a:r>
                        <a:rPr lang="lv-LV" sz="1100" b="0" i="0" u="none" strike="noStrike" noProof="0" dirty="0">
                          <a:solidFill>
                            <a:schemeClr val="tx1"/>
                          </a:solidFill>
                          <a:effectLst/>
                          <a:latin typeface="Arial Narrow" panose="020B0606020202030204" pitchFamily="34" charset="0"/>
                          <a:cs typeface="Arial" panose="020B0604020202020204" pitchFamily="34" charset="0"/>
                        </a:rPr>
                        <a:t> jo tā bieži nestrādā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84785">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Jā, lai vienmēr var normāli tikt iekšā Adams, lai nemet arī laukā no programmas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84785">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Vienkāršot ielogošanos sistēmā un padarīt ADAMS lietotājam draudzīgāku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4291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Ieteikumi un komentāri</a:t>
                      </a:r>
                      <a:r>
                        <a:rPr lang="lv-LV" sz="1100" b="1" i="0" u="none" strike="noStrike" baseline="0" dirty="0">
                          <a:solidFill>
                            <a:schemeClr val="tx1"/>
                          </a:solidFill>
                          <a:effectLst/>
                          <a:latin typeface="Arial Narrow" panose="020B0606020202030204" pitchFamily="34" charset="0"/>
                          <a:cs typeface="Arial" panose="020B0604020202020204" pitchFamily="34" charset="0"/>
                        </a:rPr>
                        <a:t> </a:t>
                      </a:r>
                      <a:r>
                        <a:rPr lang="lv-LV" sz="1100" b="1" i="0" u="none" strike="noStrike" dirty="0">
                          <a:solidFill>
                            <a:schemeClr val="tx1"/>
                          </a:solidFill>
                          <a:effectLst/>
                          <a:latin typeface="Arial Narrow" panose="020B0606020202030204" pitchFamily="34" charset="0"/>
                          <a:cs typeface="Arial" panose="020B0604020202020204" pitchFamily="34" charset="0"/>
                        </a:rPr>
                        <a:t>saistībā ar</a:t>
                      </a:r>
                      <a:r>
                        <a:rPr lang="lv-LV" sz="1100" b="1" i="0" u="none" strike="noStrike" baseline="0" dirty="0">
                          <a:solidFill>
                            <a:schemeClr val="tx1"/>
                          </a:solidFill>
                          <a:effectLst/>
                          <a:latin typeface="Arial Narrow" panose="020B0606020202030204" pitchFamily="34" charset="0"/>
                          <a:cs typeface="Arial" panose="020B0604020202020204" pitchFamily="34" charset="0"/>
                        </a:rPr>
                        <a:t> dopinga </a:t>
                      </a:r>
                      <a:r>
                        <a:rPr lang="lv-LV" sz="1100" b="1" i="0" u="none" strike="noStrike" dirty="0">
                          <a:solidFill>
                            <a:schemeClr val="tx1"/>
                          </a:solidFill>
                          <a:effectLst/>
                          <a:latin typeface="Arial Narrow" panose="020B0606020202030204" pitchFamily="34" charset="0"/>
                          <a:cs typeface="Arial" panose="020B0604020202020204" pitchFamily="34" charset="0"/>
                        </a:rPr>
                        <a:t>kontroli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Narrow" panose="020B0606020202030204" pitchFamily="34" charset="0"/>
                          <a:cs typeface="Arial" panose="020B0604020202020204" pitchFamily="34" charset="0"/>
                        </a:rPr>
                        <a:t>24 </a:t>
                      </a:r>
                      <a:r>
                        <a:rPr lang="lv-LV" sz="1100" b="0" i="0" u="none" strike="noStrike" noProof="0" dirty="0">
                          <a:solidFill>
                            <a:schemeClr val="tx1"/>
                          </a:solidFill>
                          <a:effectLst/>
                          <a:latin typeface="Arial Narrow" panose="020B0606020202030204" pitchFamily="34" charset="0"/>
                          <a:cs typeface="Arial" panose="020B0604020202020204" pitchFamily="34" charset="0"/>
                        </a:rPr>
                        <a:t>stundas pirms pārbaudes jāvienojas par tikšanos starp sportistu un kontroli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65308">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Atļaut dopingu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517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Citi komentāri un ieteikumi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Kad man bija pienākums aizpildīt ADAMS sistēmu, nebija nekādu problēmu vai laika trūkums savadīt datus tajā - paldies, ka tāda sistēma ir</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77884">
                <a:tc rowSpan="2">
                  <a:txBody>
                    <a:bodyPr/>
                    <a:lstStyle/>
                    <a:p>
                      <a:pPr algn="ctr" fontAlgn="b"/>
                      <a:endParaRPr lang="en-US" sz="110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Nav ierosinājumu un komentāru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93</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80819">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Grūti</a:t>
                      </a:r>
                      <a:r>
                        <a:rPr lang="lv-LV" sz="1100" b="0" i="0" u="none" strike="noStrike" baseline="0" dirty="0">
                          <a:solidFill>
                            <a:schemeClr val="tx1"/>
                          </a:solidFill>
                          <a:effectLst/>
                          <a:latin typeface="Arial Narrow" panose="020B0606020202030204" pitchFamily="34" charset="0"/>
                          <a:cs typeface="Arial" panose="020B0604020202020204" pitchFamily="34" charset="0"/>
                        </a:rPr>
                        <a:t> pateikt</a:t>
                      </a:r>
                      <a:endParaRPr lang="lv-LV"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9"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1024471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2400" cap="all" dirty="0">
                <a:solidFill>
                  <a:schemeClr val="bg1"/>
                </a:solidFill>
                <a:latin typeface="Arial Narrow" pitchFamily="34" charset="0"/>
              </a:rPr>
              <a:t>4. Zināšanas un pieredze ar </a:t>
            </a:r>
          </a:p>
          <a:p>
            <a:pPr algn="ctr" eaLnBrk="1" hangingPunct="1"/>
            <a:r>
              <a:rPr lang="lv-LV" altLang="lv-LV" sz="2400" cap="all" dirty="0">
                <a:solidFill>
                  <a:schemeClr val="bg1"/>
                </a:solidFill>
                <a:latin typeface="Arial Narrow" pitchFamily="34" charset="0"/>
              </a:rPr>
              <a:t>Terapeitiskās </a:t>
            </a:r>
          </a:p>
          <a:p>
            <a:pPr algn="ctr" eaLnBrk="1" hangingPunct="1"/>
            <a:r>
              <a:rPr lang="lv-LV" altLang="lv-LV" sz="2400" cap="all" dirty="0">
                <a:solidFill>
                  <a:schemeClr val="bg1"/>
                </a:solidFill>
                <a:latin typeface="Arial Narrow" pitchFamily="34" charset="0"/>
              </a:rPr>
              <a:t>lietošanas atļaujām (TUE)</a:t>
            </a:r>
            <a:endParaRPr lang="en-US" altLang="lv-LV" sz="2400" cap="all" dirty="0">
              <a:solidFill>
                <a:schemeClr val="bg1"/>
              </a:solidFill>
              <a:latin typeface="Arial Narrow" pitchFamily="34" charset="0"/>
            </a:endParaRPr>
          </a:p>
        </p:txBody>
      </p:sp>
    </p:spTree>
    <p:extLst>
      <p:ext uri="{BB962C8B-B14F-4D97-AF65-F5344CB8AC3E}">
        <p14:creationId xmlns:p14="http://schemas.microsoft.com/office/powerpoint/2010/main" val="4026748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4.1. Zināšanas par TUE atļaujām</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3142" y="5805264"/>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visi respondenti, n=142</a:t>
            </a:r>
          </a:p>
          <a:p>
            <a:pPr algn="ctr"/>
            <a:r>
              <a:rPr lang="lv-LV" altLang="lv-LV" b="0" i="1" noProof="1">
                <a:latin typeface="Arial" charset="0"/>
                <a:cs typeface="Arial" charset="0"/>
              </a:rPr>
              <a:t>* TUE ir atļauja, kas sportistam ļauj lietot medikamentus no aizliegto vielu saraksta, ja tas nepieciešams ārstēšanās nolūkos. TUE izsniegšanu valsts līmeņa                    (Latvijas) sportistiem koordinē Latvijas Antidopinga birojs (iepriekš Valsts Sporta medicīnas centrs, Antidopinga nodaļa). Starptautiska līmeņa sportistiem,                            atbilstoši sava sporta veida starptautiskās federācijas noteikumiem, TUE izsniedz starptautiskā federācija.</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69276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«Q23. Ja Jums nepieciešamās vielas/ zāles vai medicīniskās metodes ir iekļautas sporta aizliegto vielu sarakstā, Jūs varat pieprasīt atļauju lietot šīs zāles vai izmantot medicīniskās metodes. To sauc par terapeitiskās lietošanas izņēmumu vai terapeitiskās lietošanas atļauju (TUE)*.Vai Jūs zinājāt par šādu iespēju?»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B753EA09-056C-4E30-BA42-08A5B05562E5}"/>
              </a:ext>
            </a:extLst>
          </p:cNvPr>
          <p:cNvGraphicFramePr>
            <a:graphicFrameLocks/>
          </p:cNvGraphicFramePr>
          <p:nvPr>
            <p:extLst>
              <p:ext uri="{D42A27DB-BD31-4B8C-83A1-F6EECF244321}">
                <p14:modId xmlns:p14="http://schemas.microsoft.com/office/powerpoint/2010/main" val="3586133943"/>
              </p:ext>
            </p:extLst>
          </p:nvPr>
        </p:nvGraphicFramePr>
        <p:xfrm>
          <a:off x="1070999" y="1529886"/>
          <a:ext cx="70020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020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4.1. Zināšanas par TUE atļaujām</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69276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«Q23. Ja Jums nepieciešamās vielas/ zāles vai medicīniskās metodes ir iekļautas sporta aizliegto vielu sarakstā, Jūs varat pieprasīt atļauju lietot šīs zāles vai izmantot medicīniskās metodes. To sauc par terapeitiskās lietošanas izņēmumu vai terapeitiskās lietošanas atļauju (TUE). Vai Jūs zinājāt par šādu iespēju?»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227416832"/>
              </p:ext>
            </p:extLst>
          </p:nvPr>
        </p:nvGraphicFramePr>
        <p:xfrm>
          <a:off x="467544" y="1518077"/>
          <a:ext cx="7632848"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2411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4.2. Pieredze iesniedzot pieteikumu TUE atļaujas saņemšanai</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respondenti, kuri zināja par TUE, n=99</a:t>
            </a:r>
          </a:p>
          <a:p>
            <a:pPr algn="ctr"/>
            <a:r>
              <a:rPr lang="lv-LV" altLang="lv-LV" b="0" i="1" noProof="1">
                <a:latin typeface="Arial" charset="0"/>
                <a:cs typeface="Arial" charset="0"/>
              </a:rPr>
              <a:t>Vairākatbilžu jautājums (% summa &gt; 100)</a:t>
            </a:r>
          </a:p>
          <a:p>
            <a:pPr algn="ctr"/>
            <a:r>
              <a:rPr lang="lv-LV" altLang="lv-LV" b="0" i="1" noProof="1">
                <a:latin typeface="Arial" charset="0"/>
                <a:cs typeface="Arial" charset="0"/>
              </a:rPr>
              <a:t>Atbilžu variantu «Jā, ar citu organizāciju» neizvēlējās neviens respondents</a:t>
            </a:r>
          </a:p>
          <a:p>
            <a:pPr algn="ctr"/>
            <a:endParaRPr lang="lv-LV" altLang="lv-LV" b="0" i="1" noProof="1">
              <a:latin typeface="Arial" charset="0"/>
              <a:cs typeface="Arial" charset="0"/>
            </a:endParaRPr>
          </a:p>
          <a:p>
            <a:pPr algn="ct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«Q24. Vai Jums ir pieredze, iesniedzot pieteikumu konkrētu zāļu vai medicīniskās metodes atļaujas (TUE) saņemšanai?»</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DFF8AB35-5449-4715-B645-E13FF8581591}"/>
              </a:ext>
            </a:extLst>
          </p:cNvPr>
          <p:cNvGraphicFramePr>
            <a:graphicFrameLocks/>
          </p:cNvGraphicFramePr>
          <p:nvPr>
            <p:extLst>
              <p:ext uri="{D42A27DB-BD31-4B8C-83A1-F6EECF244321}">
                <p14:modId xmlns:p14="http://schemas.microsoft.com/office/powerpoint/2010/main" val="924745458"/>
              </p:ext>
            </p:extLst>
          </p:nvPr>
        </p:nvGraphicFramePr>
        <p:xfrm>
          <a:off x="1151619" y="1410259"/>
          <a:ext cx="6840760" cy="4373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7264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4.2. Pieredze iesniedzot pieteikumu TUE atļaujas saņemšanai</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Vairākatbilžu jautājums (% summa &gt; 100)</a:t>
            </a:r>
          </a:p>
          <a:p>
            <a:pPr algn="ctr"/>
            <a:r>
              <a:rPr lang="lv-LV" altLang="lv-LV" b="0" i="1" noProof="1">
                <a:latin typeface="Arial" charset="0"/>
                <a:cs typeface="Arial" charset="0"/>
              </a:rPr>
              <a:t>Atbilžu variantu «Jā, ar citu organizāciju» neizvēlējās neviens respondents</a:t>
            </a:r>
          </a:p>
          <a:p>
            <a:pPr algn="ctr"/>
            <a:endParaRPr lang="lv-LV" altLang="lv-LV" b="0" i="1" noProof="1">
              <a:latin typeface="Arial" charset="0"/>
              <a:cs typeface="Arial" charset="0"/>
            </a:endParaRPr>
          </a:p>
          <a:p>
            <a:pPr algn="ct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«Q24. Vai Jums ir pieredze, iesniedzot pieteikumu konkrētu zāļu vai medicīniskās metodes atļaujas (TUE) saņemšanai?»</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2381647508"/>
              </p:ext>
            </p:extLst>
          </p:nvPr>
        </p:nvGraphicFramePr>
        <p:xfrm>
          <a:off x="323528" y="1362667"/>
          <a:ext cx="8208912"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4437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4.3. Problēmas iesniedzot pieteikumu TUE atļaujas saņemšanai</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8935" y="6093296"/>
            <a:ext cx="913506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respondenti, kuriem ir pieredze ar TUE saņemšanu, n=10</a:t>
            </a:r>
            <a:endParaRPr lang="lv-LV" altLang="lv-LV" b="0" i="1" noProof="1">
              <a:latin typeface="Arial" charset="0"/>
              <a:cs typeface="Arial" charset="0"/>
            </a:endParaRPr>
          </a:p>
          <a:p>
            <a:pPr algn="ctr"/>
            <a:r>
              <a:rPr lang="lv-LV" altLang="lv-LV" b="0" i="1" noProof="1">
                <a:latin typeface="Arial" charset="0"/>
                <a:cs typeface="Arial" charset="0"/>
              </a:rPr>
              <a:t>Vairākatbilžu jautājums </a:t>
            </a:r>
          </a:p>
          <a:p>
            <a:pPr algn="ctr"/>
            <a:r>
              <a:rPr lang="lv-LV" altLang="lv-LV" b="0" i="1" noProof="1">
                <a:latin typeface="Arial" charset="0"/>
                <a:cs typeface="Arial" charset="0"/>
              </a:rPr>
              <a:t>Atbilžu variantus «Jā, pieteikuma anketa nebija korekti aizpildīta», «Jā, nosūtītā medicīniskā </a:t>
            </a:r>
          </a:p>
          <a:p>
            <a:pPr algn="ctr"/>
            <a:r>
              <a:rPr lang="lv-LV" altLang="lv-LV" b="0" i="1" noProof="1">
                <a:latin typeface="Arial" charset="0"/>
                <a:cs typeface="Arial" charset="0"/>
              </a:rPr>
              <a:t>informācija tika novērtēta kā neapmierinoša», «Jā, mans ārsts nevēlējās sadarboties», «Jā, es pieteikuma anketu </a:t>
            </a:r>
          </a:p>
          <a:p>
            <a:pPr algn="ctr"/>
            <a:r>
              <a:rPr lang="lv-LV" altLang="lv-LV" b="0" i="1" noProof="1">
                <a:latin typeface="Arial" charset="0"/>
                <a:cs typeface="Arial" charset="0"/>
              </a:rPr>
              <a:t>iesniedzu nepareizajai organizācijai» un «Jā, bija cita problēma» neizvēlējās neviens respondents</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047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«Q25. Vai Jūs esat saskāries/-usies ar problēmām, iesniedzot pieteikumu TUE saņemšanai?»</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B2578B1E-9A16-4ADD-B355-249CFED9195B}"/>
              </a:ext>
            </a:extLst>
          </p:cNvPr>
          <p:cNvGraphicFramePr>
            <a:graphicFrameLocks/>
          </p:cNvGraphicFramePr>
          <p:nvPr>
            <p:extLst>
              <p:ext uri="{D42A27DB-BD31-4B8C-83A1-F6EECF244321}">
                <p14:modId xmlns:p14="http://schemas.microsoft.com/office/powerpoint/2010/main" val="2530180319"/>
              </p:ext>
            </p:extLst>
          </p:nvPr>
        </p:nvGraphicFramePr>
        <p:xfrm>
          <a:off x="1115616" y="1576394"/>
          <a:ext cx="6336704"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EAC2D7E-2D08-41E1-A8E7-22E3F527115E}"/>
              </a:ext>
            </a:extLst>
          </p:cNvPr>
          <p:cNvSpPr txBox="1"/>
          <p:nvPr/>
        </p:nvSpPr>
        <p:spPr>
          <a:xfrm>
            <a:off x="7308304" y="3452244"/>
            <a:ext cx="1584176" cy="1200329"/>
          </a:xfrm>
          <a:prstGeom prst="rect">
            <a:avLst/>
          </a:prstGeom>
          <a:solidFill>
            <a:schemeClr val="bg1"/>
          </a:solidFill>
          <a:ln w="19050">
            <a:solidFill>
              <a:srgbClr val="5CA4A9"/>
            </a:solidFill>
          </a:ln>
        </p:spPr>
        <p:txBody>
          <a:bodyPr wrap="square" rtlCol="0">
            <a:spAutoFit/>
          </a:bodyPr>
          <a:lstStyle/>
          <a:p>
            <a:pPr algn="just" eaLnBrk="0" latinLnBrk="0" hangingPunct="0"/>
            <a:r>
              <a:rPr lang="lv-LV" sz="900" dirty="0">
                <a:latin typeface="Arial" panose="020B0604020202020204" pitchFamily="34" charset="0"/>
                <a:cs typeface="Arial" panose="020B0604020202020204" pitchFamily="34" charset="0"/>
              </a:rPr>
              <a:t>*Uz jautājumu «</a:t>
            </a:r>
            <a:r>
              <a:rPr lang="lv-LV" sz="900" b="1" dirty="0">
                <a:latin typeface="Arial" panose="020B0604020202020204" pitchFamily="34" charset="0"/>
                <a:cs typeface="Arial" panose="020B0604020202020204" pitchFamily="34" charset="0"/>
              </a:rPr>
              <a:t>Q26. Kādā organizācijā Jūs iesniedzāt TUE atļauju un nesaņēmāt atbildi?</a:t>
            </a:r>
            <a:r>
              <a:rPr lang="lv-LV" sz="900" dirty="0">
                <a:latin typeface="Arial" panose="020B0604020202020204" pitchFamily="34" charset="0"/>
                <a:cs typeface="Arial" panose="020B0604020202020204" pitchFamily="34" charset="0"/>
              </a:rPr>
              <a:t>» atbildi sniedza viens respondents – «Manis pārstāvētā sporta veida starptautiskajā federācijā»</a:t>
            </a:r>
          </a:p>
        </p:txBody>
      </p:sp>
    </p:spTree>
    <p:extLst>
      <p:ext uri="{BB962C8B-B14F-4D97-AF65-F5344CB8AC3E}">
        <p14:creationId xmlns:p14="http://schemas.microsoft.com/office/powerpoint/2010/main" val="3656592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4.4. Ieteikumi, lai uzlabotu TUE atļaujas izsniegšanas sistēmu</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1" y="576000"/>
            <a:ext cx="9143999"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«Q27. Vai Jums ir kādi ieteikumi, lai uzlabotu TUE izsniegšanas sistēmu (Latvijas vai starptautisko), vai Jums ir kādi citi komentāri par šo tēmu? Ja ir, lūdzu īsi uzrakstiet.»</a:t>
            </a:r>
            <a:endParaRPr kumimoji="0" lang="lv-LV" altLang="lv-LV" sz="1200" b="0" i="1" u="none" strike="noStrike" kern="0" spc="0" normalizeH="0" noProof="0" dirty="0">
              <a:ln>
                <a:noFill/>
              </a:ln>
              <a:effectLst/>
              <a:uLnTx/>
              <a:uFillTx/>
              <a:latin typeface="Arial" charset="0"/>
              <a:cs typeface="Arial" charset="0"/>
            </a:endParaRPr>
          </a:p>
        </p:txBody>
      </p:sp>
      <p:sp>
        <p:nvSpPr>
          <p:cNvPr id="8"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pt-BR" altLang="lv-LV" b="0" i="1" noProof="1">
                <a:latin typeface="Arial" charset="0"/>
                <a:cs typeface="Arial" charset="0"/>
              </a:rPr>
              <a:t>Bāze: respondenti, kuriem ir pieredze ar TUE saņemšanu, n=10</a:t>
            </a:r>
            <a:r>
              <a:rPr lang="lv-LV" altLang="lv-LV" b="0" i="1" noProof="1">
                <a:latin typeface="Arial" charset="0"/>
                <a:cs typeface="Arial" charset="0"/>
              </a:rPr>
              <a:t>. Atvērtais jautājums</a:t>
            </a:r>
          </a:p>
        </p:txBody>
      </p:sp>
      <p:graphicFrame>
        <p:nvGraphicFramePr>
          <p:cNvPr id="6" name="Table 5"/>
          <p:cNvGraphicFramePr>
            <a:graphicFrameLocks noGrp="1"/>
          </p:cNvGraphicFramePr>
          <p:nvPr>
            <p:extLst>
              <p:ext uri="{D42A27DB-BD31-4B8C-83A1-F6EECF244321}">
                <p14:modId xmlns:p14="http://schemas.microsoft.com/office/powerpoint/2010/main" val="3856782492"/>
              </p:ext>
            </p:extLst>
          </p:nvPr>
        </p:nvGraphicFramePr>
        <p:xfrm>
          <a:off x="2555776" y="2708920"/>
          <a:ext cx="4302222" cy="1091887"/>
        </p:xfrm>
        <a:graphic>
          <a:graphicData uri="http://schemas.openxmlformats.org/drawingml/2006/table">
            <a:tbl>
              <a:tblPr firstRow="1" bandRow="1">
                <a:tableStyleId>{5C22544A-7EE6-4342-B048-85BDC9FD1C3A}</a:tableStyleId>
              </a:tblPr>
              <a:tblGrid>
                <a:gridCol w="3199871">
                  <a:extLst>
                    <a:ext uri="{9D8B030D-6E8A-4147-A177-3AD203B41FA5}">
                      <a16:colId xmlns:a16="http://schemas.microsoft.com/office/drawing/2014/main" val="20000"/>
                    </a:ext>
                  </a:extLst>
                </a:gridCol>
                <a:gridCol w="1102351">
                  <a:extLst>
                    <a:ext uri="{9D8B030D-6E8A-4147-A177-3AD203B41FA5}">
                      <a16:colId xmlns:a16="http://schemas.microsoft.com/office/drawing/2014/main" val="20001"/>
                    </a:ext>
                  </a:extLst>
                </a:gridCol>
              </a:tblGrid>
              <a:tr h="150938">
                <a:tc>
                  <a:txBody>
                    <a:bodyPr/>
                    <a:lstStyle/>
                    <a:p>
                      <a:pPr algn="ctr"/>
                      <a:r>
                        <a:rPr lang="lv-LV" sz="1400" dirty="0">
                          <a:latin typeface="Arial" panose="020B0604020202020204" pitchFamily="34" charset="0"/>
                          <a:cs typeface="Arial" panose="020B0604020202020204" pitchFamily="34" charset="0"/>
                        </a:rPr>
                        <a:t>Atbilde</a:t>
                      </a:r>
                    </a:p>
                  </a:txBody>
                  <a:tcPr anchor="ctr">
                    <a:lnL w="12700" cap="flat" cmpd="sng" algn="ctr">
                      <a:solidFill>
                        <a:srgbClr val="17AFBF"/>
                      </a:solidFill>
                      <a:prstDash val="solid"/>
                      <a:round/>
                      <a:headEnd type="none" w="med" len="med"/>
                      <a:tailEnd type="none" w="med" len="med"/>
                    </a:lnL>
                    <a:lnB w="12700" cap="flat" cmpd="sng" algn="ctr">
                      <a:solidFill>
                        <a:srgbClr val="17AFBF"/>
                      </a:solidFill>
                      <a:prstDash val="solid"/>
                      <a:round/>
                      <a:headEnd type="none" w="med" len="med"/>
                      <a:tailEnd type="none" w="med" len="med"/>
                    </a:lnB>
                    <a:solidFill>
                      <a:srgbClr val="5CA4A9"/>
                    </a:solidFill>
                  </a:tcPr>
                </a:tc>
                <a:tc>
                  <a:txBody>
                    <a:bodyPr/>
                    <a:lstStyle/>
                    <a:p>
                      <a:pPr algn="ctr"/>
                      <a:r>
                        <a:rPr lang="lv-LV" sz="1400" dirty="0">
                          <a:latin typeface="Arial" panose="020B0604020202020204" pitchFamily="34" charset="0"/>
                          <a:cs typeface="Arial" panose="020B0604020202020204" pitchFamily="34" charset="0"/>
                        </a:rPr>
                        <a:t>Skaits (n)</a:t>
                      </a:r>
                    </a:p>
                  </a:txBody>
                  <a:tcPr anchor="ctr">
                    <a:lnR w="12700" cap="flat" cmpd="sng" algn="ctr">
                      <a:solidFill>
                        <a:srgbClr val="5CA4A9"/>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395888">
                <a:tc>
                  <a:txBody>
                    <a:bodyPr/>
                    <a:lstStyle/>
                    <a:p>
                      <a:pPr algn="l"/>
                      <a:r>
                        <a:rPr lang="lv-LV" sz="1200" b="0" noProof="0" dirty="0">
                          <a:solidFill>
                            <a:schemeClr val="tx1"/>
                          </a:solidFill>
                          <a:latin typeface="Arial" panose="020B0604020202020204" pitchFamily="34" charset="0"/>
                          <a:cs typeface="Arial" panose="020B0604020202020204" pitchFamily="34" charset="0"/>
                        </a:rPr>
                        <a:t>Neesmu kompetents, to izdara sporta ārsts</a:t>
                      </a:r>
                      <a:endParaRPr lang="en-US" sz="1200" b="0" noProof="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17AFBF"/>
                      </a:solidFill>
                      <a:prstDash val="solid"/>
                      <a:round/>
                      <a:headEnd type="none" w="med" len="med"/>
                      <a:tailEnd type="none" w="med" len="med"/>
                    </a:lnL>
                    <a:lnR w="12700" cap="flat" cmpd="sng" algn="ctr">
                      <a:solidFill>
                        <a:srgbClr val="5CA4A9"/>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2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5CA4A9"/>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1199">
                <a:tc>
                  <a:txBody>
                    <a:bodyPr/>
                    <a:lstStyle/>
                    <a:p>
                      <a:pPr algn="l"/>
                      <a:r>
                        <a:rPr lang="lv-LV" sz="1200" b="0" noProof="0" dirty="0">
                          <a:solidFill>
                            <a:schemeClr val="tx1"/>
                          </a:solidFill>
                          <a:latin typeface="Arial" panose="020B0604020202020204" pitchFamily="34" charset="0"/>
                          <a:cs typeface="Arial" panose="020B0604020202020204" pitchFamily="34" charset="0"/>
                        </a:rPr>
                        <a:t>Nav ierosinājumu un komentāru</a:t>
                      </a:r>
                    </a:p>
                  </a:txBody>
                  <a:tcPr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lv-LV" sz="1200" b="0" dirty="0">
                          <a:solidFill>
                            <a:schemeClr val="tx1"/>
                          </a:solidFill>
                          <a:latin typeface="Arial" panose="020B0604020202020204" pitchFamily="34" charset="0"/>
                          <a:cs typeface="Arial" panose="020B0604020202020204" pitchFamily="34" charset="0"/>
                        </a:rPr>
                        <a:t>9</a:t>
                      </a:r>
                    </a:p>
                  </a:txBody>
                  <a:tcPr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0248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(1)</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lv-LV" sz="1350" b="1" dirty="0">
                <a:latin typeface="Arial Narrow" panose="020B0606020202030204" pitchFamily="34" charset="0"/>
              </a:rPr>
              <a:t>Sportistu sociāli demogrāfiskais profils</a:t>
            </a:r>
          </a:p>
          <a:p>
            <a:pPr marL="285750" indent="-285750" algn="just">
              <a:lnSpc>
                <a:spcPct val="150000"/>
              </a:lnSpc>
              <a:buFont typeface="Wingdings" panose="05000000000000000000" pitchFamily="2" charset="2"/>
              <a:buChar char="Ø"/>
            </a:pPr>
            <a:r>
              <a:rPr lang="lv-LV" sz="1350" b="1" dirty="0">
                <a:latin typeface="Arial Narrow" panose="020B0606020202030204" pitchFamily="34" charset="0"/>
              </a:rPr>
              <a:t>Lielākā daļa (80%) </a:t>
            </a:r>
            <a:r>
              <a:rPr lang="lv-LV" sz="1350" dirty="0">
                <a:latin typeface="Arial Narrow" panose="020B0606020202030204" pitchFamily="34" charset="0"/>
              </a:rPr>
              <a:t>no visiem aptaujātajiem elites sportistiem (n=142) pēdējo 12 mēnešu laikā </a:t>
            </a:r>
            <a:r>
              <a:rPr lang="lv-LV" sz="1350" b="1" dirty="0">
                <a:latin typeface="Arial Narrow" panose="020B0606020202030204" pitchFamily="34" charset="0"/>
              </a:rPr>
              <a:t>ir piedalījušies</a:t>
            </a:r>
            <a:r>
              <a:rPr lang="lv-LV" sz="1350" dirty="0">
                <a:latin typeface="Arial Narrow" panose="020B0606020202030204" pitchFamily="34" charset="0"/>
              </a:rPr>
              <a:t> sava pārstāvētā sporta veida </a:t>
            </a:r>
            <a:r>
              <a:rPr lang="lv-LV" sz="1350" b="1" dirty="0">
                <a:latin typeface="Arial Narrow" panose="020B0606020202030204" pitchFamily="34" charset="0"/>
              </a:rPr>
              <a:t>federācijas rīkotajās sporta sacensībās</a:t>
            </a:r>
            <a:r>
              <a:rPr lang="lv-LV" sz="1350" dirty="0">
                <a:latin typeface="Arial Narrow" panose="020B0606020202030204" pitchFamily="34" charset="0"/>
              </a:rPr>
              <a:t>.</a:t>
            </a:r>
          </a:p>
          <a:p>
            <a:pPr marL="285750" indent="-285750" algn="just">
              <a:lnSpc>
                <a:spcPct val="150000"/>
              </a:lnSpc>
              <a:buFont typeface="Wingdings" panose="05000000000000000000" pitchFamily="2" charset="2"/>
              <a:buChar char="Ø"/>
            </a:pPr>
            <a:r>
              <a:rPr lang="lv-LV" sz="1350" b="1" dirty="0">
                <a:latin typeface="Arial Narrow" panose="020B0606020202030204" pitchFamily="34" charset="0"/>
              </a:rPr>
              <a:t>Visbiežāk norādītie sporta veidi </a:t>
            </a:r>
            <a:r>
              <a:rPr lang="lv-LV" sz="1350" dirty="0">
                <a:latin typeface="Arial Narrow" panose="020B0606020202030204" pitchFamily="34" charset="0"/>
              </a:rPr>
              <a:t>respondentu vidū ir vieglatlētika (22%), kamaniņas (8%), bobslejs (7%), slēpošana (6%), šosejas un kalna riteņbraukšana (6%), biatlons (6%) un basketbols (5%). Citu sporta veidu minēšanas biežums nepārsniedz 5%.</a:t>
            </a:r>
          </a:p>
          <a:p>
            <a:pPr marL="0" indent="0" algn="just">
              <a:lnSpc>
                <a:spcPct val="150000"/>
              </a:lnSpc>
              <a:buNone/>
            </a:pPr>
            <a:endParaRPr lang="lv-LV" sz="1350" dirty="0">
              <a:latin typeface="Arial Narrow" panose="020B0606020202030204" pitchFamily="34" charset="0"/>
            </a:endParaRPr>
          </a:p>
          <a:p>
            <a:pPr marL="0" indent="0" algn="just">
              <a:lnSpc>
                <a:spcPct val="150000"/>
              </a:lnSpc>
              <a:buNone/>
            </a:pPr>
            <a:r>
              <a:rPr lang="lv-LV" sz="1350" b="1" dirty="0">
                <a:latin typeface="Arial Narrow" panose="020B0606020202030204" pitchFamily="34" charset="0"/>
              </a:rPr>
              <a:t>Sportistu pieredze saistībā ar dopinga kontroli</a:t>
            </a:r>
          </a:p>
          <a:p>
            <a:pPr algn="just">
              <a:lnSpc>
                <a:spcPct val="150000"/>
              </a:lnSpc>
              <a:buFont typeface="Wingdings" panose="05000000000000000000" pitchFamily="2" charset="2"/>
              <a:buChar char="Ø"/>
            </a:pPr>
            <a:r>
              <a:rPr lang="lv-LV" sz="1350" dirty="0">
                <a:latin typeface="Arial Narrow" panose="020B0606020202030204" pitchFamily="34" charset="0"/>
              </a:rPr>
              <a:t>Aptaujātie sportisti </a:t>
            </a:r>
            <a:r>
              <a:rPr lang="lv-LV" sz="1350" b="1" u="sng" dirty="0">
                <a:latin typeface="Arial Narrow" panose="020B0606020202030204" pitchFamily="34" charset="0"/>
              </a:rPr>
              <a:t>pēdējo 12 mēnešu laikā</a:t>
            </a:r>
            <a:r>
              <a:rPr lang="lv-LV" sz="1350" b="1" dirty="0">
                <a:latin typeface="Arial Narrow" panose="020B0606020202030204" pitchFamily="34" charset="0"/>
              </a:rPr>
              <a:t> uz dopinga kontroli</a:t>
            </a:r>
            <a:r>
              <a:rPr lang="lv-LV" sz="1350" dirty="0">
                <a:latin typeface="Arial Narrow" panose="020B0606020202030204" pitchFamily="34" charset="0"/>
              </a:rPr>
              <a:t> ir tikuši uzaicināti vidēji 3,29 reizes. Uz dopinga kontroli pēdējo 12 mēnešu laikā nav tikuši uzaicināti 43% aptaujāto.</a:t>
            </a:r>
          </a:p>
          <a:p>
            <a:pPr algn="just">
              <a:lnSpc>
                <a:spcPct val="150000"/>
              </a:lnSpc>
              <a:buFont typeface="Wingdings" panose="05000000000000000000" pitchFamily="2" charset="2"/>
              <a:buChar char="Ø"/>
            </a:pPr>
            <a:r>
              <a:rPr lang="lv-LV" sz="1350" b="1" dirty="0">
                <a:latin typeface="Arial Narrow" panose="020B0606020202030204" pitchFamily="34" charset="0"/>
              </a:rPr>
              <a:t>Dopinga kontrole ārpus sacensībām </a:t>
            </a:r>
            <a:r>
              <a:rPr lang="lv-LV" sz="1350" dirty="0">
                <a:latin typeface="Arial Narrow" panose="020B0606020202030204" pitchFamily="34" charset="0"/>
              </a:rPr>
              <a:t>(piemēram, treniņā, treniņnometnē vai mājās) aptaujāto vidū </a:t>
            </a:r>
            <a:r>
              <a:rPr lang="lv-LV" sz="1350" b="1" u="sng" dirty="0">
                <a:latin typeface="Arial Narrow" panose="020B0606020202030204" pitchFamily="34" charset="0"/>
              </a:rPr>
              <a:t>pēdējo 12 mēnešu laikā</a:t>
            </a:r>
            <a:r>
              <a:rPr lang="lv-LV" sz="1350" b="1" dirty="0">
                <a:latin typeface="Arial Narrow" panose="020B0606020202030204" pitchFamily="34" charset="0"/>
              </a:rPr>
              <a:t> </a:t>
            </a:r>
            <a:r>
              <a:rPr lang="lv-LV" sz="1350" dirty="0">
                <a:latin typeface="Arial Narrow" panose="020B0606020202030204" pitchFamily="34" charset="0"/>
              </a:rPr>
              <a:t>ir tikusi veikta vidēji 2,61 reizes. 9% respondentu tā nav veikta nevienu reizi.</a:t>
            </a:r>
          </a:p>
          <a:p>
            <a:pPr algn="just">
              <a:lnSpc>
                <a:spcPct val="150000"/>
              </a:lnSpc>
              <a:buFont typeface="Wingdings" panose="05000000000000000000" pitchFamily="2" charset="2"/>
              <a:buChar char="Ø"/>
            </a:pPr>
            <a:r>
              <a:rPr lang="lv-LV" sz="1350" b="1" u="sng" dirty="0">
                <a:latin typeface="Arial Narrow" panose="020B0606020202030204" pitchFamily="34" charset="0"/>
              </a:rPr>
              <a:t>Visas sportiskās karjeras laikā</a:t>
            </a:r>
            <a:r>
              <a:rPr lang="lv-LV" sz="1350" b="1" dirty="0">
                <a:latin typeface="Arial Narrow" panose="020B0606020202030204" pitchFamily="34" charset="0"/>
              </a:rPr>
              <a:t> </a:t>
            </a:r>
            <a:r>
              <a:rPr lang="lv-LV" sz="1350" dirty="0">
                <a:latin typeface="Arial Narrow" panose="020B0606020202030204" pitchFamily="34" charset="0"/>
              </a:rPr>
              <a:t>dopinga kontrole respondentiem ir veikta vidēji 12,34 reizes (13% nav veikta ne reizi), bet dopinga kontrole ārpus sacensībām– vidēji 7,73 reizes (15% nav veikta ne reizi). </a:t>
            </a:r>
          </a:p>
          <a:p>
            <a:pPr algn="just">
              <a:lnSpc>
                <a:spcPct val="150000"/>
              </a:lnSpc>
              <a:buFont typeface="Wingdings" panose="05000000000000000000" pitchFamily="2" charset="2"/>
              <a:buChar char="Ø"/>
            </a:pPr>
            <a:r>
              <a:rPr lang="lv-LV" sz="1350" dirty="0">
                <a:latin typeface="Arial Narrow" panose="020B0606020202030204" pitchFamily="34" charset="0"/>
              </a:rPr>
              <a:t>Lielāka daļa (91%) aptaujāto norāda, ka viņiem nekad nav veikta </a:t>
            </a:r>
            <a:r>
              <a:rPr lang="lv-LV" sz="1350" b="1" dirty="0">
                <a:latin typeface="Arial Narrow" panose="020B0606020202030204" pitchFamily="34" charset="0"/>
              </a:rPr>
              <a:t>dopinga kontrole, par kuras rezultātu pareizību (ticamību) </a:t>
            </a:r>
            <a:r>
              <a:rPr lang="lv-LV" sz="1350" dirty="0">
                <a:latin typeface="Arial Narrow" panose="020B0606020202030204" pitchFamily="34" charset="0"/>
              </a:rPr>
              <a:t>viņi </a:t>
            </a:r>
            <a:r>
              <a:rPr lang="lv-LV" sz="1350" b="1" dirty="0">
                <a:latin typeface="Arial Narrow" panose="020B0606020202030204" pitchFamily="34" charset="0"/>
              </a:rPr>
              <a:t>šaubītos</a:t>
            </a:r>
            <a:r>
              <a:rPr lang="lv-LV" sz="1350" dirty="0">
                <a:latin typeface="Arial Narrow" panose="020B0606020202030204" pitchFamily="34" charset="0"/>
              </a:rPr>
              <a:t>.</a:t>
            </a:r>
          </a:p>
          <a:p>
            <a:pPr algn="just">
              <a:lnSpc>
                <a:spcPct val="150000"/>
              </a:lnSpc>
              <a:buFont typeface="Wingdings" panose="05000000000000000000" pitchFamily="2" charset="2"/>
              <a:buChar char="Ø"/>
            </a:pPr>
            <a:r>
              <a:rPr lang="lv-LV" sz="1350" dirty="0">
                <a:latin typeface="Arial Narrow" panose="020B0606020202030204" pitchFamily="34" charset="0"/>
              </a:rPr>
              <a:t>Runājot par ieteikumiem dopinga kontroles sistēmas uzlabošanai, visbiežāk respondenti iesaka uzlabot ADAMS mobilo aplikāciju un mājaslapu, novēršot bieži vien sastopamās tehniskās problēmas. Lielākajai daļai (101 respondents) nebija ierosinājumu vai komentāru.</a:t>
            </a:r>
          </a:p>
          <a:p>
            <a:pPr marL="285750" indent="-285750" algn="just">
              <a:lnSpc>
                <a:spcPct val="150000"/>
              </a:lnSpc>
              <a:buFont typeface="Wingdings" panose="05000000000000000000" pitchFamily="2" charset="2"/>
              <a:buChar char="Ø"/>
            </a:pPr>
            <a:endParaRPr lang="lv-LV" sz="1400" dirty="0">
              <a:latin typeface="Arial Narrow" panose="020B0606020202030204" pitchFamily="34" charset="0"/>
            </a:endParaRPr>
          </a:p>
          <a:p>
            <a:pPr marL="285750" indent="-285750" algn="just">
              <a:lnSpc>
                <a:spcPct val="150000"/>
              </a:lnSpc>
              <a:buFont typeface="Wingdings" panose="05000000000000000000" pitchFamily="2" charset="2"/>
              <a:buChar char="Ø"/>
            </a:pPr>
            <a:endParaRPr lang="lv-LV" sz="1400" dirty="0">
              <a:latin typeface="Arial Narrow" panose="020B0606020202030204" pitchFamily="34" charset="0"/>
            </a:endParaRPr>
          </a:p>
        </p:txBody>
      </p:sp>
    </p:spTree>
    <p:extLst>
      <p:ext uri="{BB962C8B-B14F-4D97-AF65-F5344CB8AC3E}">
        <p14:creationId xmlns:p14="http://schemas.microsoft.com/office/powerpoint/2010/main" val="4225783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2200" cap="all" dirty="0">
                <a:solidFill>
                  <a:schemeClr val="bg1"/>
                </a:solidFill>
                <a:latin typeface="Arial Narrow" pitchFamily="34" charset="0"/>
              </a:rPr>
              <a:t>5. Dažādu apgalvojumu vērtējums</a:t>
            </a:r>
          </a:p>
          <a:p>
            <a:pPr algn="ctr" eaLnBrk="1" hangingPunct="1"/>
            <a:r>
              <a:rPr lang="lv-LV" altLang="lv-LV" sz="2200" cap="all" dirty="0">
                <a:solidFill>
                  <a:schemeClr val="bg1"/>
                </a:solidFill>
                <a:latin typeface="Arial Narrow" pitchFamily="34" charset="0"/>
              </a:rPr>
              <a:t>Un zināšanas par sportā </a:t>
            </a:r>
          </a:p>
          <a:p>
            <a:pPr algn="ctr" eaLnBrk="1" hangingPunct="1"/>
            <a:r>
              <a:rPr lang="lv-LV" altLang="lv-LV" sz="2200" cap="all" dirty="0">
                <a:solidFill>
                  <a:schemeClr val="bg1"/>
                </a:solidFill>
                <a:latin typeface="Arial Narrow" pitchFamily="34" charset="0"/>
              </a:rPr>
              <a:t>aizliegtajām vielām</a:t>
            </a:r>
            <a:endParaRPr lang="en-US" altLang="lv-LV" sz="2200" cap="all" dirty="0">
              <a:solidFill>
                <a:schemeClr val="bg1"/>
              </a:solidFill>
              <a:latin typeface="Arial Narrow" pitchFamily="34" charset="0"/>
            </a:endParaRPr>
          </a:p>
        </p:txBody>
      </p:sp>
    </p:spTree>
    <p:extLst>
      <p:ext uri="{BB962C8B-B14F-4D97-AF65-F5344CB8AC3E}">
        <p14:creationId xmlns:p14="http://schemas.microsoft.com/office/powerpoint/2010/main" val="1358103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«Q28. Lūdzu, atzīmējiet, cik lielā mērā Jūs piekrītat šādiem antidopinga noteikumiem un ar to saistītiem apgalvojumiem.»</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F4FD2A76-7C7B-4C87-BB64-9B6AF3F0B0EE}"/>
              </a:ext>
            </a:extLst>
          </p:cNvPr>
          <p:cNvGraphicFramePr>
            <a:graphicFrameLocks/>
          </p:cNvGraphicFramePr>
          <p:nvPr>
            <p:extLst>
              <p:ext uri="{D42A27DB-BD31-4B8C-83A1-F6EECF244321}">
                <p14:modId xmlns:p14="http://schemas.microsoft.com/office/powerpoint/2010/main" val="1006121116"/>
              </p:ext>
            </p:extLst>
          </p:nvPr>
        </p:nvGraphicFramePr>
        <p:xfrm>
          <a:off x="179512" y="1370143"/>
          <a:ext cx="878497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288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Atbilžu variantu «Nezinu/ nevēlos atbildēt» neizvēlējās neviens respondents</a:t>
            </a:r>
          </a:p>
          <a:p>
            <a:pPr algn="ctr"/>
            <a:r>
              <a:rPr lang="lv-LV" altLang="lv-LV" b="0" i="1" noProof="1">
                <a:latin typeface="Arial" charset="0"/>
                <a:cs typeface="Arial" charset="0"/>
              </a:rPr>
              <a:t>*Bāze ir pārāk maza, lai izdarītu secinājumus par šo grupu</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«Q28. Lūdzu, atzīmējiet, cik lielā mērā Jūs piekrītat šādiem antidopinga noteikumiem un ar to saistītiem apgalvojumiem.»</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0" name="Chart 9">
            <a:extLst>
              <a:ext uri="{FF2B5EF4-FFF2-40B4-BE49-F238E27FC236}">
                <a16:creationId xmlns:a16="http://schemas.microsoft.com/office/drawing/2014/main" id="{F4FD2A76-7C7B-4C87-BB64-9B6AF3F0B0EE}"/>
              </a:ext>
            </a:extLst>
          </p:cNvPr>
          <p:cNvGraphicFramePr>
            <a:graphicFrameLocks/>
          </p:cNvGraphicFramePr>
          <p:nvPr>
            <p:extLst>
              <p:ext uri="{D42A27DB-BD31-4B8C-83A1-F6EECF244321}">
                <p14:modId xmlns:p14="http://schemas.microsoft.com/office/powerpoint/2010/main" val="3891080089"/>
              </p:ext>
            </p:extLst>
          </p:nvPr>
        </p:nvGraphicFramePr>
        <p:xfrm>
          <a:off x="971600" y="2014425"/>
          <a:ext cx="7451240" cy="332022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2366063"/>
            <a:ext cx="2160240" cy="461665"/>
          </a:xfrm>
          <a:prstGeom prst="rect">
            <a:avLst/>
          </a:prstGeom>
          <a:noFill/>
        </p:spPr>
        <p:txBody>
          <a:bodyPr wrap="square" rtlCol="0">
            <a:spAutoFit/>
          </a:bodyPr>
          <a:lstStyle/>
          <a:p>
            <a:pPr algn="r"/>
            <a:r>
              <a:rPr lang="lv-LV" sz="1200" b="1" dirty="0">
                <a:latin typeface="Arial Narrow" panose="020B0606020202030204" pitchFamily="34" charset="0"/>
              </a:rPr>
              <a:t>Uzskatu, ka pašreizējie dopinga noteikumi ir efektīvi</a:t>
            </a:r>
          </a:p>
        </p:txBody>
      </p:sp>
      <p:sp>
        <p:nvSpPr>
          <p:cNvPr id="12" name="TextBox 11">
            <a:extLst>
              <a:ext uri="{FF2B5EF4-FFF2-40B4-BE49-F238E27FC236}">
                <a16:creationId xmlns:a16="http://schemas.microsoft.com/office/drawing/2014/main" id="{3EAC2D7E-2D08-41E1-A8E7-22E3F527115E}"/>
              </a:ext>
            </a:extLst>
          </p:cNvPr>
          <p:cNvSpPr txBox="1"/>
          <p:nvPr/>
        </p:nvSpPr>
        <p:spPr>
          <a:xfrm>
            <a:off x="249932" y="1230273"/>
            <a:ext cx="8640960" cy="461665"/>
          </a:xfrm>
          <a:prstGeom prst="rect">
            <a:avLst/>
          </a:prstGeom>
          <a:solidFill>
            <a:schemeClr val="bg1"/>
          </a:solidFill>
          <a:ln w="19050">
            <a:solidFill>
              <a:srgbClr val="5CA4A9"/>
            </a:solidFill>
          </a:ln>
        </p:spPr>
        <p:txBody>
          <a:bodyPr wrap="square" rtlCol="0">
            <a:spAutoFit/>
          </a:bodyPr>
          <a:lstStyle/>
          <a:p>
            <a:pPr algn="ctr" eaLnBrk="0" latinLnBrk="0" hangingPunct="0"/>
            <a:r>
              <a:rPr lang="lv-LV" sz="1200" b="1" dirty="0">
                <a:latin typeface="Arial Narrow" panose="020B0606020202030204" pitchFamily="34" charset="0"/>
                <a:cs typeface="Arial" panose="020B0604020202020204" pitchFamily="34" charset="0"/>
              </a:rPr>
              <a:t>Apgalvojums «Q28.1. Uzskatu, ka pašreizējie antidopinga noteikumi nodrošina, ka sacensības norit godīgi </a:t>
            </a:r>
          </a:p>
          <a:p>
            <a:pPr algn="ctr" eaLnBrk="0" latinLnBrk="0" hangingPunct="0"/>
            <a:r>
              <a:rPr lang="lv-LV" sz="1200" b="1" dirty="0">
                <a:latin typeface="Arial Narrow" panose="020B0606020202030204" pitchFamily="34" charset="0"/>
                <a:cs typeface="Arial" panose="020B0604020202020204" pitchFamily="34" charset="0"/>
              </a:rPr>
              <a:t>un sportistu iegūtās vietas ir pelnītas»</a:t>
            </a:r>
          </a:p>
        </p:txBody>
      </p:sp>
    </p:spTree>
    <p:extLst>
      <p:ext uri="{BB962C8B-B14F-4D97-AF65-F5344CB8AC3E}">
        <p14:creationId xmlns:p14="http://schemas.microsoft.com/office/powerpoint/2010/main" val="4147304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«Q29. Lūdzu, atzīmējiet, cik lielā mērā Jūs piekrītat šādiem ar antidopinga noteikumiem saistītiem apgalvojumiem.»</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19968E03-6D09-4808-8A2E-D59007D4FF9D}"/>
              </a:ext>
            </a:extLst>
          </p:cNvPr>
          <p:cNvGraphicFramePr>
            <a:graphicFrameLocks/>
          </p:cNvGraphicFramePr>
          <p:nvPr>
            <p:extLst>
              <p:ext uri="{D42A27DB-BD31-4B8C-83A1-F6EECF244321}">
                <p14:modId xmlns:p14="http://schemas.microsoft.com/office/powerpoint/2010/main" val="2733656425"/>
              </p:ext>
            </p:extLst>
          </p:nvPr>
        </p:nvGraphicFramePr>
        <p:xfrm>
          <a:off x="395536" y="1262131"/>
          <a:ext cx="8064896"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202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2" y="491795"/>
            <a:ext cx="9140825" cy="56257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«Q29. Lūdzu, atzīmējiet, cik lielā mērā Jūs piekrītat šādiem ar antidopinga noteikumiem saistītiem apgalvojumiem.»</a:t>
            </a:r>
          </a:p>
          <a:p>
            <a:pPr lvl="0" algn="ctr" fontAlgn="base" latinLnBrk="0">
              <a:spcBef>
                <a:spcPct val="0"/>
              </a:spcBef>
              <a:spcAft>
                <a:spcPct val="30000"/>
              </a:spcAft>
            </a:pPr>
            <a:r>
              <a:rPr lang="lv-LV" altLang="lv-LV" sz="1200" b="0" i="1" kern="0" dirty="0">
                <a:latin typeface="Arial" charset="0"/>
                <a:cs typeface="Arial" charset="0"/>
              </a:rPr>
              <a:t>«Q28. Lūdzu, atzīmējiet, cik lielā mērā Jūs piekrītat šādiem antidopinga noteikumiem un ar to saistītiem apgalvojumiem.»</a:t>
            </a:r>
          </a:p>
        </p:txBody>
      </p:sp>
      <p:graphicFrame>
        <p:nvGraphicFramePr>
          <p:cNvPr id="7" name="Chart 6">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2381166168"/>
              </p:ext>
            </p:extLst>
          </p:nvPr>
        </p:nvGraphicFramePr>
        <p:xfrm>
          <a:off x="1115616" y="1598360"/>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204962" y="2178862"/>
            <a:ext cx="3024337"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antidopinga noteikumi </a:t>
            </a:r>
          </a:p>
          <a:p>
            <a:pPr algn="r"/>
            <a:r>
              <a:rPr lang="lv-LV" sz="1000" b="1" dirty="0">
                <a:latin typeface="Arial Narrow" panose="020B0606020202030204" pitchFamily="34" charset="0"/>
              </a:rPr>
              <a:t>nodrošina, ka sacensības norit godīgi un </a:t>
            </a:r>
          </a:p>
          <a:p>
            <a:pPr algn="r"/>
            <a:r>
              <a:rPr lang="lv-LV" sz="1000" b="1" dirty="0">
                <a:latin typeface="Arial Narrow" panose="020B0606020202030204" pitchFamily="34" charset="0"/>
              </a:rPr>
              <a:t>sportistu iegūtās vietas ir pelnītas</a:t>
            </a:r>
          </a:p>
        </p:txBody>
      </p:sp>
      <p:sp>
        <p:nvSpPr>
          <p:cNvPr id="10" name="TextBox 1"/>
          <p:cNvSpPr txBox="1"/>
          <p:nvPr/>
        </p:nvSpPr>
        <p:spPr>
          <a:xfrm>
            <a:off x="240967" y="3542662"/>
            <a:ext cx="29523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pašreizējo antidopinga noteikumu </a:t>
            </a:r>
          </a:p>
          <a:p>
            <a:pPr algn="r"/>
            <a:r>
              <a:rPr lang="lv-LV" sz="1000" b="1" dirty="0">
                <a:latin typeface="Arial Narrow" panose="020B0606020202030204" pitchFamily="34" charset="0"/>
              </a:rPr>
              <a:t>ietekme uz manu personīgo dzīvi ir pārāk liela</a:t>
            </a:r>
          </a:p>
        </p:txBody>
      </p:sp>
      <p:sp>
        <p:nvSpPr>
          <p:cNvPr id="11" name="TextBox 1"/>
          <p:cNvSpPr txBox="1"/>
          <p:nvPr/>
        </p:nvSpPr>
        <p:spPr>
          <a:xfrm>
            <a:off x="0" y="4783829"/>
            <a:ext cx="3238955"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Tas ir labi, ka 10 gadus veci dopinga kontroles </a:t>
            </a:r>
          </a:p>
          <a:p>
            <a:pPr algn="r"/>
            <a:r>
              <a:rPr lang="lv-LV" sz="1000" b="1" dirty="0">
                <a:latin typeface="Arial Narrow" panose="020B0606020202030204" pitchFamily="34" charset="0"/>
              </a:rPr>
              <a:t>paraugi vēl aizvien var tikt izmantoti, lai noskaidrotu </a:t>
            </a:r>
          </a:p>
          <a:p>
            <a:pPr algn="r"/>
            <a:r>
              <a:rPr lang="lv-LV" sz="1000" b="1" dirty="0">
                <a:latin typeface="Arial Narrow" panose="020B0606020202030204" pitchFamily="34" charset="0"/>
              </a:rPr>
              <a:t>dopinga vielu klātbūtni paraugā</a:t>
            </a:r>
          </a:p>
        </p:txBody>
      </p:sp>
      <p:sp>
        <p:nvSpPr>
          <p:cNvPr id="12"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317960"/>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sp>
        <p:nvSpPr>
          <p:cNvPr id="13" name="TextBox 12">
            <a:extLst>
              <a:ext uri="{FF2B5EF4-FFF2-40B4-BE49-F238E27FC236}">
                <a16:creationId xmlns:a16="http://schemas.microsoft.com/office/drawing/2014/main" id="{3EAC2D7E-2D08-41E1-A8E7-22E3F527115E}"/>
              </a:ext>
            </a:extLst>
          </p:cNvPr>
          <p:cNvSpPr txBox="1"/>
          <p:nvPr/>
        </p:nvSpPr>
        <p:spPr>
          <a:xfrm>
            <a:off x="264496" y="1094468"/>
            <a:ext cx="8640960" cy="461665"/>
          </a:xfrm>
          <a:prstGeom prst="rect">
            <a:avLst/>
          </a:prstGeom>
          <a:solidFill>
            <a:schemeClr val="bg1"/>
          </a:solidFill>
          <a:ln w="19050">
            <a:solidFill>
              <a:srgbClr val="5CA4A9"/>
            </a:solidFill>
          </a:ln>
        </p:spPr>
        <p:txBody>
          <a:bodyPr wrap="square" rtlCol="0">
            <a:spAutoFit/>
          </a:bodyPr>
          <a:lstStyle/>
          <a:p>
            <a:pPr algn="ctr" eaLnBrk="0" latinLnBrk="0" hangingPunct="0"/>
            <a:r>
              <a:rPr lang="lv-LV" sz="1200" b="1" dirty="0">
                <a:latin typeface="Arial Narrow" panose="020B0606020202030204" pitchFamily="34" charset="0"/>
                <a:cs typeface="Arial" panose="020B0604020202020204" pitchFamily="34" charset="0"/>
              </a:rPr>
              <a:t>Apgalvojums «Q29.6. Ja sportistiem vai treneriem rodas aizdomas, ka kāds manā sporta veidā lieto dopingu, </a:t>
            </a:r>
          </a:p>
          <a:p>
            <a:pPr algn="ctr" eaLnBrk="0" latinLnBrk="0" hangingPunct="0"/>
            <a:r>
              <a:rPr lang="lv-LV" sz="1200" b="1" dirty="0">
                <a:latin typeface="Arial Narrow" panose="020B0606020202030204" pitchFamily="34" charset="0"/>
                <a:cs typeface="Arial" panose="020B0604020202020204" pitchFamily="34" charset="0"/>
              </a:rPr>
              <a:t>par to nekavējoties tiek ziņots atbildīgajām iestādēm»</a:t>
            </a:r>
          </a:p>
        </p:txBody>
      </p:sp>
    </p:spTree>
    <p:extLst>
      <p:ext uri="{BB962C8B-B14F-4D97-AF65-F5344CB8AC3E}">
        <p14:creationId xmlns:p14="http://schemas.microsoft.com/office/powerpoint/2010/main" val="4253098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9" name="TextBox 1"/>
          <p:cNvSpPr txBox="1"/>
          <p:nvPr/>
        </p:nvSpPr>
        <p:spPr>
          <a:xfrm>
            <a:off x="168957" y="2491478"/>
            <a:ext cx="302433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dopinga noteikumi ir efektīvi</a:t>
            </a:r>
          </a:p>
        </p:txBody>
      </p:sp>
      <p:sp>
        <p:nvSpPr>
          <p:cNvPr id="10" name="TextBox 1"/>
          <p:cNvSpPr txBox="1"/>
          <p:nvPr/>
        </p:nvSpPr>
        <p:spPr>
          <a:xfrm>
            <a:off x="204962" y="3700287"/>
            <a:ext cx="295232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ES" sz="1000" b="1" dirty="0">
                <a:latin typeface="Arial Narrow" panose="020B0606020202030204" pitchFamily="34" charset="0"/>
              </a:rPr>
              <a:t>Ja es </a:t>
            </a:r>
            <a:r>
              <a:rPr lang="es-ES" sz="1000" b="1" dirty="0" err="1">
                <a:latin typeface="Arial Narrow" panose="020B0606020202030204" pitchFamily="34" charset="0"/>
              </a:rPr>
              <a:t>lietotu</a:t>
            </a:r>
            <a:r>
              <a:rPr lang="es-ES" sz="1000" b="1" dirty="0">
                <a:latin typeface="Arial Narrow" panose="020B0606020202030204" pitchFamily="34" charset="0"/>
              </a:rPr>
              <a:t> </a:t>
            </a:r>
            <a:r>
              <a:rPr lang="es-ES" sz="1000" b="1" dirty="0" err="1">
                <a:latin typeface="Arial Narrow" panose="020B0606020202030204" pitchFamily="34" charset="0"/>
              </a:rPr>
              <a:t>dopingu</a:t>
            </a:r>
            <a:r>
              <a:rPr lang="es-ES" sz="1000" b="1" dirty="0">
                <a:latin typeface="Arial Narrow" panose="020B0606020202030204" pitchFamily="34" charset="0"/>
              </a:rPr>
              <a:t>, es justos </a:t>
            </a:r>
            <a:r>
              <a:rPr lang="es-ES" sz="1000" b="1" dirty="0" err="1">
                <a:latin typeface="Arial Narrow" panose="020B0606020202030204" pitchFamily="34" charset="0"/>
              </a:rPr>
              <a:t>vainīgs</a:t>
            </a:r>
            <a:r>
              <a:rPr lang="es-ES" sz="1000" b="1" dirty="0">
                <a:latin typeface="Arial Narrow" panose="020B0606020202030204" pitchFamily="34" charset="0"/>
              </a:rPr>
              <a:t>/-a</a:t>
            </a:r>
          </a:p>
        </p:txBody>
      </p:sp>
      <p:sp>
        <p:nvSpPr>
          <p:cNvPr id="11" name="TextBox 1"/>
          <p:cNvSpPr txBox="1"/>
          <p:nvPr/>
        </p:nvSpPr>
        <p:spPr>
          <a:xfrm>
            <a:off x="765621" y="4913936"/>
            <a:ext cx="240171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dopinga noteikumi sportistiem ir sarežģīti un nesaprotami</a:t>
            </a:r>
          </a:p>
        </p:txBody>
      </p:sp>
      <p:sp>
        <p:nvSpPr>
          <p:cNvPr id="12"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317960"/>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graphicFrame>
        <p:nvGraphicFramePr>
          <p:cNvPr id="14" name="Chart 13">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690093566"/>
              </p:ext>
            </p:extLst>
          </p:nvPr>
        </p:nvGraphicFramePr>
        <p:xfrm>
          <a:off x="1043608" y="1601411"/>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2" y="491795"/>
            <a:ext cx="9140825" cy="56257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«Q29. Lūdzu, atzīmējiet, cik lielā mērā Jūs piekrītat šādiem ar antidopinga noteikumiem saistītiem apgalvojumiem.»</a:t>
            </a:r>
          </a:p>
          <a:p>
            <a:pPr lvl="0" algn="ctr" fontAlgn="base" latinLnBrk="0">
              <a:spcBef>
                <a:spcPct val="0"/>
              </a:spcBef>
              <a:spcAft>
                <a:spcPct val="30000"/>
              </a:spcAft>
            </a:pPr>
            <a:r>
              <a:rPr lang="lv-LV" altLang="lv-LV" sz="1200" b="0" i="1" kern="0" dirty="0">
                <a:latin typeface="Arial" charset="0"/>
                <a:cs typeface="Arial" charset="0"/>
              </a:rPr>
              <a:t>«Q28. Lūdzu, atzīmējiet, cik lielā mērā Jūs piekrītat šādiem antidopinga noteikumiem un ar to saistītiem apgalvojumiem.»</a:t>
            </a:r>
          </a:p>
        </p:txBody>
      </p:sp>
      <p:sp>
        <p:nvSpPr>
          <p:cNvPr id="16" name="TextBox 15">
            <a:extLst>
              <a:ext uri="{FF2B5EF4-FFF2-40B4-BE49-F238E27FC236}">
                <a16:creationId xmlns:a16="http://schemas.microsoft.com/office/drawing/2014/main" id="{3EAC2D7E-2D08-41E1-A8E7-22E3F527115E}"/>
              </a:ext>
            </a:extLst>
          </p:cNvPr>
          <p:cNvSpPr txBox="1"/>
          <p:nvPr/>
        </p:nvSpPr>
        <p:spPr>
          <a:xfrm>
            <a:off x="264496" y="1094468"/>
            <a:ext cx="8640960" cy="461665"/>
          </a:xfrm>
          <a:prstGeom prst="rect">
            <a:avLst/>
          </a:prstGeom>
          <a:solidFill>
            <a:schemeClr val="bg1"/>
          </a:solidFill>
          <a:ln w="19050">
            <a:solidFill>
              <a:srgbClr val="5CA4A9"/>
            </a:solidFill>
          </a:ln>
        </p:spPr>
        <p:txBody>
          <a:bodyPr wrap="square" rtlCol="0">
            <a:spAutoFit/>
          </a:bodyPr>
          <a:lstStyle/>
          <a:p>
            <a:pPr algn="ctr" eaLnBrk="0" latinLnBrk="0" hangingPunct="0"/>
            <a:r>
              <a:rPr lang="lv-LV" sz="1200" b="1" dirty="0">
                <a:latin typeface="Arial Narrow" panose="020B0606020202030204" pitchFamily="34" charset="0"/>
                <a:cs typeface="Arial" panose="020B0604020202020204" pitchFamily="34" charset="0"/>
              </a:rPr>
              <a:t>Apgalvojums «Q29.6. Ja sportistiem vai treneriem rodas aizdomas, ka kāds manā sporta veidā lieto dopingu, </a:t>
            </a:r>
          </a:p>
          <a:p>
            <a:pPr algn="ctr" eaLnBrk="0" latinLnBrk="0" hangingPunct="0"/>
            <a:r>
              <a:rPr lang="lv-LV" sz="1200" b="1" dirty="0">
                <a:latin typeface="Arial Narrow" panose="020B0606020202030204" pitchFamily="34" charset="0"/>
                <a:cs typeface="Arial" panose="020B0604020202020204" pitchFamily="34" charset="0"/>
              </a:rPr>
              <a:t>par to nekavējoties tiek ziņots atbildīgajām iestādēm»</a:t>
            </a:r>
          </a:p>
        </p:txBody>
      </p:sp>
    </p:spTree>
    <p:extLst>
      <p:ext uri="{BB962C8B-B14F-4D97-AF65-F5344CB8AC3E}">
        <p14:creationId xmlns:p14="http://schemas.microsoft.com/office/powerpoint/2010/main" val="1077584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476672"/>
            <a:ext cx="9140825" cy="648072"/>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«Q29. Lūdzu, atzīmējiet, cik lielā mērā Jūs piekrītat šādiem ar antidopinga noteikumiem saistītiem apgalvojumiem.»</a:t>
            </a:r>
          </a:p>
          <a:p>
            <a:pPr lvl="0" algn="ctr" fontAlgn="base" latinLnBrk="0">
              <a:spcBef>
                <a:spcPct val="0"/>
              </a:spcBef>
            </a:pPr>
            <a:r>
              <a:rPr lang="lv-LV" altLang="lv-LV" sz="1200" b="0" i="1" kern="0" dirty="0">
                <a:latin typeface="Arial" charset="0"/>
                <a:cs typeface="Arial" charset="0"/>
              </a:rPr>
              <a:t>«Q34. Vai pēdējo 12 mēnešu laikā esat piedalījies/-usies </a:t>
            </a:r>
            <a:r>
              <a:rPr lang="lv-LV" altLang="lv-LV" sz="1200" b="0" i="1" u="sng" kern="0" dirty="0">
                <a:latin typeface="Arial" charset="0"/>
                <a:cs typeface="Arial" charset="0"/>
              </a:rPr>
              <a:t>nacionālā</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sp>
        <p:nvSpPr>
          <p:cNvPr id="9" name="TextBox 1"/>
          <p:cNvSpPr txBox="1"/>
          <p:nvPr/>
        </p:nvSpPr>
        <p:spPr>
          <a:xfrm>
            <a:off x="441105" y="2717365"/>
            <a:ext cx="3024337"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Vai pēdējo 12 mēnešu laikā ir piedalījies/-usies nacionālā līmeņa sacensībās, kurās dalībnieku rezultātus varētu būt ietekmējusi dopinga lietošana</a:t>
            </a:r>
          </a:p>
        </p:txBody>
      </p:sp>
      <p:sp>
        <p:nvSpPr>
          <p:cNvPr id="11" name="TextBox 1"/>
          <p:cNvSpPr txBox="1"/>
          <p:nvPr/>
        </p:nvSpPr>
        <p:spPr>
          <a:xfrm>
            <a:off x="880127" y="4963867"/>
            <a:ext cx="257788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dirty="0">
                <a:latin typeface="Arial Narrow" panose="020B0606020202030204" pitchFamily="34" charset="0"/>
              </a:rPr>
              <a:t>Pēdējo 12 mēnešu laikā neesmu  piedalījies/-usies nacionālā līmeņa sacensībās, n=23</a:t>
            </a:r>
          </a:p>
        </p:txBody>
      </p:sp>
      <p:sp>
        <p:nvSpPr>
          <p:cNvPr id="12"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207064"/>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13" name="TextBox 12">
            <a:extLst>
              <a:ext uri="{FF2B5EF4-FFF2-40B4-BE49-F238E27FC236}">
                <a16:creationId xmlns:a16="http://schemas.microsoft.com/office/drawing/2014/main" id="{3EAC2D7E-2D08-41E1-A8E7-22E3F527115E}"/>
              </a:ext>
            </a:extLst>
          </p:cNvPr>
          <p:cNvSpPr txBox="1"/>
          <p:nvPr/>
        </p:nvSpPr>
        <p:spPr>
          <a:xfrm>
            <a:off x="249931" y="1370583"/>
            <a:ext cx="8640960" cy="461665"/>
          </a:xfrm>
          <a:prstGeom prst="rect">
            <a:avLst/>
          </a:prstGeom>
          <a:solidFill>
            <a:schemeClr val="bg1"/>
          </a:solidFill>
          <a:ln w="19050">
            <a:solidFill>
              <a:srgbClr val="5CA4A9"/>
            </a:solidFill>
          </a:ln>
        </p:spPr>
        <p:txBody>
          <a:bodyPr wrap="square" rtlCol="0">
            <a:spAutoFit/>
          </a:bodyPr>
          <a:lstStyle/>
          <a:p>
            <a:pPr algn="ctr" eaLnBrk="0" latinLnBrk="0" hangingPunct="0"/>
            <a:r>
              <a:rPr lang="lv-LV" sz="1200" b="1" dirty="0">
                <a:latin typeface="Arial Narrow" panose="020B0606020202030204" pitchFamily="34" charset="0"/>
                <a:cs typeface="Arial" panose="020B0604020202020204" pitchFamily="34" charset="0"/>
              </a:rPr>
              <a:t>Apgalvojums «Q29.6. Ja sportistiem vai treneriem rodas aizdomas, ka kāds manā sporta veidā lieto dopingu, </a:t>
            </a:r>
          </a:p>
          <a:p>
            <a:pPr algn="ctr" eaLnBrk="0" latinLnBrk="0" hangingPunct="0"/>
            <a:r>
              <a:rPr lang="lv-LV" sz="1200" b="1" dirty="0">
                <a:latin typeface="Arial Narrow" panose="020B0606020202030204" pitchFamily="34" charset="0"/>
                <a:cs typeface="Arial" panose="020B0604020202020204" pitchFamily="34" charset="0"/>
              </a:rPr>
              <a:t>par to nekavējoties tiek ziņots atbildīgajām iestādēm»</a:t>
            </a:r>
          </a:p>
        </p:txBody>
      </p:sp>
      <p:graphicFrame>
        <p:nvGraphicFramePr>
          <p:cNvPr id="15" name="Chart 14">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789853874"/>
              </p:ext>
            </p:extLst>
          </p:nvPr>
        </p:nvGraphicFramePr>
        <p:xfrm>
          <a:off x="970411" y="2132856"/>
          <a:ext cx="7200000" cy="331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364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5.1. Ar antidopinga noteikumiem saistītu apgalvojumu vērtējums</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476672"/>
            <a:ext cx="9140825" cy="6732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«Q29. Lūdzu, atzīmējiet, cik lielā mērā Jūs piekrītat šādiem ar antidopinga noteikumiem saistītiem apgalvojumiem.»</a:t>
            </a:r>
          </a:p>
          <a:p>
            <a:pPr lvl="0" algn="ctr" fontAlgn="base" latinLnBrk="0">
              <a:spcBef>
                <a:spcPct val="0"/>
              </a:spcBef>
            </a:pPr>
            <a:r>
              <a:rPr lang="lv-LV" altLang="lv-LV" sz="1200" b="0" i="1" kern="0" dirty="0">
                <a:latin typeface="Arial" charset="0"/>
                <a:cs typeface="Arial" charset="0"/>
              </a:rPr>
              <a:t>«Q35. Vai pēdējo 12 mēnešu laikā esat piedalījies/-usies </a:t>
            </a:r>
            <a:r>
              <a:rPr lang="lv-LV" altLang="lv-LV" sz="1200" b="0" i="1" u="sng" kern="0" dirty="0">
                <a:latin typeface="Arial" charset="0"/>
                <a:cs typeface="Arial" charset="0"/>
              </a:rPr>
              <a:t>starptautiska</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sp>
        <p:nvSpPr>
          <p:cNvPr id="9" name="TextBox 1"/>
          <p:cNvSpPr txBox="1"/>
          <p:nvPr/>
        </p:nvSpPr>
        <p:spPr>
          <a:xfrm>
            <a:off x="249931" y="2792517"/>
            <a:ext cx="3155118"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Vai pēdējo 12 mēnešu laikā ir piedalījies/-usies starptautiska līmeņa sacensībās, kurās dalībnieku rezultātus varētu būt </a:t>
            </a:r>
          </a:p>
          <a:p>
            <a:pPr algn="r"/>
            <a:r>
              <a:rPr lang="lv-LV" sz="1000" b="1" dirty="0">
                <a:latin typeface="Arial Narrow" panose="020B0606020202030204" pitchFamily="34" charset="0"/>
              </a:rPr>
              <a:t>ietekmējusi dopinga lietošana</a:t>
            </a:r>
          </a:p>
        </p:txBody>
      </p:sp>
      <p:sp>
        <p:nvSpPr>
          <p:cNvPr id="11" name="TextBox 1"/>
          <p:cNvSpPr txBox="1"/>
          <p:nvPr/>
        </p:nvSpPr>
        <p:spPr>
          <a:xfrm>
            <a:off x="856300" y="5044165"/>
            <a:ext cx="257788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dirty="0">
                <a:latin typeface="Arial Narrow" panose="020B0606020202030204" pitchFamily="34" charset="0"/>
              </a:rPr>
              <a:t>Pēdējo 12 mēnešu laikā neesmu  piedalījies/-usies starptautiska līmeņa sacensībās, n=25</a:t>
            </a:r>
          </a:p>
        </p:txBody>
      </p:sp>
      <p:sp>
        <p:nvSpPr>
          <p:cNvPr id="13" name="TextBox 12">
            <a:extLst>
              <a:ext uri="{FF2B5EF4-FFF2-40B4-BE49-F238E27FC236}">
                <a16:creationId xmlns:a16="http://schemas.microsoft.com/office/drawing/2014/main" id="{3EAC2D7E-2D08-41E1-A8E7-22E3F527115E}"/>
              </a:ext>
            </a:extLst>
          </p:cNvPr>
          <p:cNvSpPr txBox="1"/>
          <p:nvPr/>
        </p:nvSpPr>
        <p:spPr>
          <a:xfrm>
            <a:off x="249931" y="1395798"/>
            <a:ext cx="8640960" cy="461665"/>
          </a:xfrm>
          <a:prstGeom prst="rect">
            <a:avLst/>
          </a:prstGeom>
          <a:solidFill>
            <a:schemeClr val="bg1"/>
          </a:solidFill>
          <a:ln w="19050">
            <a:solidFill>
              <a:srgbClr val="5CA4A9"/>
            </a:solidFill>
          </a:ln>
        </p:spPr>
        <p:txBody>
          <a:bodyPr wrap="square" rtlCol="0">
            <a:spAutoFit/>
          </a:bodyPr>
          <a:lstStyle/>
          <a:p>
            <a:pPr algn="ctr" eaLnBrk="0" latinLnBrk="0" hangingPunct="0"/>
            <a:r>
              <a:rPr lang="lv-LV" sz="1200" b="1" dirty="0">
                <a:latin typeface="Arial Narrow" panose="020B0606020202030204" pitchFamily="34" charset="0"/>
                <a:cs typeface="Arial" panose="020B0604020202020204" pitchFamily="34" charset="0"/>
              </a:rPr>
              <a:t>Apgalvojums «Q29.6. Ja sportistiem vai treneriem rodas aizdomas, ka kāds manā sporta veidā lieto dopingu, </a:t>
            </a:r>
          </a:p>
          <a:p>
            <a:pPr algn="ctr" eaLnBrk="0" latinLnBrk="0" hangingPunct="0"/>
            <a:r>
              <a:rPr lang="lv-LV" sz="1200" b="1" dirty="0">
                <a:latin typeface="Arial Narrow" panose="020B0606020202030204" pitchFamily="34" charset="0"/>
                <a:cs typeface="Arial" panose="020B0604020202020204" pitchFamily="34" charset="0"/>
              </a:rPr>
              <a:t>par to nekavējoties tiek ziņots atbildīgajām iestādēm»</a:t>
            </a:r>
          </a:p>
        </p:txBody>
      </p:sp>
      <p:graphicFrame>
        <p:nvGraphicFramePr>
          <p:cNvPr id="10" name="Chart 9">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045528039"/>
              </p:ext>
            </p:extLst>
          </p:nvPr>
        </p:nvGraphicFramePr>
        <p:xfrm>
          <a:off x="970411" y="2244550"/>
          <a:ext cx="7200000" cy="3319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207064"/>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Tree>
    <p:extLst>
      <p:ext uri="{BB962C8B-B14F-4D97-AF65-F5344CB8AC3E}">
        <p14:creationId xmlns:p14="http://schemas.microsoft.com/office/powerpoint/2010/main" val="3986508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5.2. Sportā aizliegtās vielas un metodes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13050"/>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33387"/>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spcAft>
                <a:spcPct val="30000"/>
              </a:spcAft>
            </a:pPr>
            <a:r>
              <a:rPr lang="lv-LV" altLang="lv-LV" sz="1200" b="0" i="1" kern="0" dirty="0">
                <a:latin typeface="Arial" charset="0"/>
                <a:cs typeface="Arial" charset="0"/>
              </a:rPr>
              <a:t>«Q30. Kā Jums šķiet, kas no šī ir iekļauts aizliegto vielu un metožu sarakstā?»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C786C0BA-4D32-41B3-BC11-3D4ED2E344A3}"/>
              </a:ext>
            </a:extLst>
          </p:cNvPr>
          <p:cNvGraphicFramePr>
            <a:graphicFrameLocks/>
          </p:cNvGraphicFramePr>
          <p:nvPr>
            <p:extLst>
              <p:ext uri="{D42A27DB-BD31-4B8C-83A1-F6EECF244321}">
                <p14:modId xmlns:p14="http://schemas.microsoft.com/office/powerpoint/2010/main" val="2821987580"/>
              </p:ext>
            </p:extLst>
          </p:nvPr>
        </p:nvGraphicFramePr>
        <p:xfrm>
          <a:off x="755576" y="1009387"/>
          <a:ext cx="7200800" cy="5335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06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5.3. Apgalvojumu vērtējums saistībā ar dopingu </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7591" y="6316852"/>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«Q31. Lūdzu, novērtējiet, vai, Jūsuprāt, šie apgalvojumi ir patiesi vai nepatiesi.</a:t>
            </a:r>
          </a:p>
          <a:p>
            <a:pPr lvl="0" algn="ctr" fontAlgn="base" latinLnBrk="0">
              <a:spcBef>
                <a:spcPct val="0"/>
              </a:spcBef>
            </a:pPr>
            <a:r>
              <a:rPr lang="lv-LV" altLang="lv-LV" sz="1200" b="0" i="1" kern="0" dirty="0">
                <a:latin typeface="Arial" charset="0"/>
                <a:cs typeface="Arial" charset="0"/>
              </a:rPr>
              <a:t>Ja Jūs neesat droši, lūdzu, atzīmējiet “nezinu”.»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7984F536-33E6-4436-8369-D9F236B7F7EE}"/>
              </a:ext>
            </a:extLst>
          </p:cNvPr>
          <p:cNvGraphicFramePr>
            <a:graphicFrameLocks/>
          </p:cNvGraphicFramePr>
          <p:nvPr>
            <p:extLst>
              <p:ext uri="{D42A27DB-BD31-4B8C-83A1-F6EECF244321}">
                <p14:modId xmlns:p14="http://schemas.microsoft.com/office/powerpoint/2010/main" val="1542980529"/>
              </p:ext>
            </p:extLst>
          </p:nvPr>
        </p:nvGraphicFramePr>
        <p:xfrm>
          <a:off x="286412" y="1268760"/>
          <a:ext cx="8568000" cy="515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067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(2)</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lv-LV" sz="1350" b="1" dirty="0">
                <a:latin typeface="Arial Narrow" panose="020B0606020202030204" pitchFamily="34" charset="0"/>
              </a:rPr>
              <a:t>Sportistu pienākums ziņot par savu atrašanās vietu</a:t>
            </a:r>
          </a:p>
          <a:p>
            <a:pPr algn="just">
              <a:lnSpc>
                <a:spcPct val="150000"/>
              </a:lnSpc>
              <a:buFont typeface="Wingdings" panose="05000000000000000000" pitchFamily="2" charset="2"/>
              <a:buChar char="Ø"/>
            </a:pPr>
            <a:r>
              <a:rPr lang="lv-LV" sz="1350" dirty="0">
                <a:latin typeface="Arial Narrow" panose="020B0606020202030204" pitchFamily="34" charset="0"/>
              </a:rPr>
              <a:t>Vairākums (85%) aptaujāto norāda, ka viņi </a:t>
            </a:r>
            <a:r>
              <a:rPr lang="lv-LV" sz="1350" b="1" dirty="0">
                <a:latin typeface="Arial Narrow" panose="020B0606020202030204" pitchFamily="34" charset="0"/>
              </a:rPr>
              <a:t>zina par ADAMS </a:t>
            </a:r>
            <a:r>
              <a:rPr lang="lv-LV" sz="1350" dirty="0">
                <a:latin typeface="Arial Narrow" panose="020B0606020202030204" pitchFamily="34" charset="0"/>
              </a:rPr>
              <a:t>atrašanās vietas sistēmas pastāvēšanu. </a:t>
            </a:r>
            <a:r>
              <a:rPr lang="lv-LV" sz="1350" b="1" dirty="0">
                <a:latin typeface="Arial Narrow" panose="020B0606020202030204" pitchFamily="34" charset="0"/>
              </a:rPr>
              <a:t>Pienākums ziņot par savu atrašanās vietu </a:t>
            </a:r>
            <a:r>
              <a:rPr lang="lv-LV" sz="1350" dirty="0">
                <a:latin typeface="Arial Narrow" panose="020B0606020202030204" pitchFamily="34" charset="0"/>
              </a:rPr>
              <a:t>ir mazāk nekā pusei respondentu (41%), kamēr 55% pašlaik nav šāda pienākuma.</a:t>
            </a:r>
          </a:p>
          <a:p>
            <a:pPr algn="just">
              <a:lnSpc>
                <a:spcPct val="150000"/>
              </a:lnSpc>
              <a:buFont typeface="Wingdings" panose="05000000000000000000" pitchFamily="2" charset="2"/>
              <a:buChar char="Ø"/>
            </a:pPr>
            <a:r>
              <a:rPr lang="lv-LV" sz="1350" dirty="0">
                <a:latin typeface="Arial Narrow" panose="020B0606020202030204" pitchFamily="34" charset="0"/>
              </a:rPr>
              <a:t>No tiem respondentiem, kuriem ir pienākums ziņot par savu atrašanās vietu, lielākā daļa (83%) norāda, ka viņiem par to </a:t>
            </a:r>
            <a:r>
              <a:rPr lang="lv-LV" sz="1350" b="1" dirty="0">
                <a:latin typeface="Arial Narrow" panose="020B0606020202030204" pitchFamily="34" charset="0"/>
              </a:rPr>
              <a:t>ir pienākums ziņot Latvijas Antidopinga birojam</a:t>
            </a:r>
            <a:r>
              <a:rPr lang="lv-LV" sz="1350" dirty="0">
                <a:latin typeface="Arial Narrow" panose="020B0606020202030204" pitchFamily="34" charset="0"/>
              </a:rPr>
              <a:t>, 33% - sportista pārstāvētā sporta veida starptautiskajai federācijai, bet 5% min citu organizāciju. </a:t>
            </a:r>
          </a:p>
          <a:p>
            <a:pPr algn="just">
              <a:lnSpc>
                <a:spcPct val="150000"/>
              </a:lnSpc>
              <a:buFont typeface="Wingdings" panose="05000000000000000000" pitchFamily="2" charset="2"/>
              <a:buChar char="Ø"/>
            </a:pPr>
            <a:r>
              <a:rPr lang="lv-LV" sz="1350" dirty="0">
                <a:latin typeface="Arial Narrow" panose="020B0606020202030204" pitchFamily="34" charset="0"/>
              </a:rPr>
              <a:t>Pēc respondentu domām, </a:t>
            </a:r>
            <a:r>
              <a:rPr lang="lv-LV" sz="1350" b="1" dirty="0">
                <a:latin typeface="Arial Narrow" panose="020B0606020202030204" pitchFamily="34" charset="0"/>
              </a:rPr>
              <a:t>atrašanās vietas sistēmas </a:t>
            </a:r>
            <a:r>
              <a:rPr lang="lv-LV" sz="1350" dirty="0">
                <a:latin typeface="Arial Narrow" panose="020B0606020202030204" pitchFamily="34" charset="0"/>
              </a:rPr>
              <a:t>(piemēram, ADAMS</a:t>
            </a:r>
            <a:r>
              <a:rPr lang="lv-LV" sz="1350" b="1" dirty="0">
                <a:latin typeface="Arial Narrow" panose="020B0606020202030204" pitchFamily="34" charset="0"/>
              </a:rPr>
              <a:t>) cīņai ar dopingu sportista pārstāvētajā sporta veidā</a:t>
            </a:r>
            <a:r>
              <a:rPr lang="lv-LV" sz="1350" dirty="0">
                <a:latin typeface="Arial Narrow" panose="020B0606020202030204" pitchFamily="34" charset="0"/>
              </a:rPr>
              <a:t> </a:t>
            </a:r>
            <a:r>
              <a:rPr lang="lv-LV" sz="1350" b="1" dirty="0">
                <a:latin typeface="Arial Narrow" panose="020B0606020202030204" pitchFamily="34" charset="0"/>
              </a:rPr>
              <a:t>kopumā ir nepieciešamas </a:t>
            </a:r>
            <a:r>
              <a:rPr lang="lv-LV" sz="1350" dirty="0">
                <a:latin typeface="Arial Narrow" panose="020B0606020202030204" pitchFamily="34" charset="0"/>
              </a:rPr>
              <a:t>– tā uzskata 67% aptaujāto (31% ir drīzāk nepieciešamas, 36% ir ļoti nepieciešamas), kamēr ¼ (25%) uzskata, ka tās kopumā nav nepieciešamas (17% drīzāk nav nepieciešamas, 8% nemaz nav nepieciešamas).</a:t>
            </a:r>
          </a:p>
          <a:p>
            <a:pPr algn="just">
              <a:lnSpc>
                <a:spcPct val="150000"/>
              </a:lnSpc>
              <a:buFont typeface="Wingdings" panose="05000000000000000000" pitchFamily="2" charset="2"/>
              <a:buChar char="Ø"/>
            </a:pPr>
            <a:r>
              <a:rPr lang="lv-LV" sz="1350" dirty="0">
                <a:latin typeface="Arial Narrow" panose="020B0606020202030204" pitchFamily="34" charset="0"/>
              </a:rPr>
              <a:t>Nedaudz vairāk nekā trešdaļai (36%) to respondentu, kuriem ir pienākums ziņot par savu atrašanās vietu, </a:t>
            </a:r>
            <a:r>
              <a:rPr lang="lv-LV" sz="1350" b="1" dirty="0">
                <a:latin typeface="Arial Narrow" panose="020B0606020202030204" pitchFamily="34" charset="0"/>
              </a:rPr>
              <a:t>pēdējo 3 mēnešu laikā</a:t>
            </a:r>
            <a:r>
              <a:rPr lang="lv-LV" sz="1350" dirty="0">
                <a:latin typeface="Arial Narrow" panose="020B0606020202030204" pitchFamily="34" charset="0"/>
              </a:rPr>
              <a:t> dažkārt ir bijušas </a:t>
            </a:r>
            <a:r>
              <a:rPr lang="lv-LV" sz="1350" b="1" dirty="0">
                <a:latin typeface="Arial Narrow" panose="020B0606020202030204" pitchFamily="34" charset="0"/>
              </a:rPr>
              <a:t>grūtības ar informācijas sniegšanu par savu atrašanās vietu</a:t>
            </a:r>
            <a:r>
              <a:rPr lang="lv-LV" sz="1350" dirty="0">
                <a:latin typeface="Arial Narrow" panose="020B0606020202030204" pitchFamily="34" charset="0"/>
              </a:rPr>
              <a:t>. Savukārt 19% norāda, ka ar grūtībām ir sastapušies bieži, 5% - ļoti bieži vai visu laiku, 16% - reti, bet nedaudz vairāk nekā ⅕ (22%) aptaujāto nav bijušas šādas grūtības.</a:t>
            </a:r>
          </a:p>
          <a:p>
            <a:pPr algn="just">
              <a:lnSpc>
                <a:spcPct val="150000"/>
              </a:lnSpc>
              <a:buFont typeface="Wingdings" panose="05000000000000000000" pitchFamily="2" charset="2"/>
              <a:buChar char="Ø"/>
            </a:pPr>
            <a:r>
              <a:rPr lang="lv-LV" sz="1350" dirty="0">
                <a:latin typeface="Arial Narrow" panose="020B0606020202030204" pitchFamily="34" charset="0"/>
              </a:rPr>
              <a:t>Respondenti, kuri pēdējo 3 mēnešu laikā ir saskārušies ar grūtībām saistībā ar informācijas sniegšanu par savu atrašanās vietu, visbiežāk nosauc </a:t>
            </a:r>
            <a:r>
              <a:rPr lang="lv-LV" sz="1350" b="1" dirty="0">
                <a:latin typeface="Arial Narrow" panose="020B0606020202030204" pitchFamily="34" charset="0"/>
              </a:rPr>
              <a:t>tādas grūtības</a:t>
            </a:r>
            <a:r>
              <a:rPr lang="lv-LV" sz="1350" dirty="0">
                <a:latin typeface="Arial Narrow" panose="020B0606020202030204" pitchFamily="34" charset="0"/>
              </a:rPr>
              <a:t> </a:t>
            </a:r>
            <a:r>
              <a:rPr lang="lv-LV" sz="1350" b="1" dirty="0">
                <a:latin typeface="Arial Narrow" panose="020B0606020202030204" pitchFamily="34" charset="0"/>
              </a:rPr>
              <a:t>kā</a:t>
            </a:r>
            <a:r>
              <a:rPr lang="lv-LV" sz="1350" dirty="0">
                <a:latin typeface="Arial Narrow" panose="020B0606020202030204" pitchFamily="34" charset="0"/>
              </a:rPr>
              <a:t>: </a:t>
            </a:r>
            <a:r>
              <a:rPr lang="lv-LV" sz="1350" b="1" dirty="0">
                <a:latin typeface="Arial Narrow" panose="020B0606020202030204" pitchFamily="34" charset="0"/>
              </a:rPr>
              <a:t>1) </a:t>
            </a:r>
            <a:r>
              <a:rPr lang="lv-LV" sz="1350" i="1" dirty="0">
                <a:latin typeface="Arial Narrow" panose="020B0606020202030204" pitchFamily="34" charset="0"/>
              </a:rPr>
              <a:t>Web</a:t>
            </a:r>
            <a:r>
              <a:rPr lang="lv-LV" sz="1350" dirty="0">
                <a:latin typeface="Arial Narrow" panose="020B0606020202030204" pitchFamily="34" charset="0"/>
              </a:rPr>
              <a:t>-lapa bija pieejama, taču neizdevās tajā ielogoties (68%); </a:t>
            </a:r>
            <a:r>
              <a:rPr lang="lv-LV" sz="1350" b="1" dirty="0">
                <a:latin typeface="Arial Narrow" panose="020B0606020202030204" pitchFamily="34" charset="0"/>
              </a:rPr>
              <a:t>2)</a:t>
            </a:r>
            <a:r>
              <a:rPr lang="lv-LV" sz="1350" dirty="0">
                <a:latin typeface="Arial Narrow" panose="020B0606020202030204" pitchFamily="34" charset="0"/>
              </a:rPr>
              <a:t> bija pieejams interneta pieslēgums, taču </a:t>
            </a:r>
            <a:r>
              <a:rPr lang="lv-LV" sz="1350" i="1" dirty="0">
                <a:latin typeface="Arial Narrow" panose="020B0606020202030204" pitchFamily="34" charset="0"/>
              </a:rPr>
              <a:t>Web</a:t>
            </a:r>
            <a:r>
              <a:rPr lang="lv-LV" sz="1350" dirty="0">
                <a:latin typeface="Arial Narrow" panose="020B0606020202030204" pitchFamily="34" charset="0"/>
              </a:rPr>
              <a:t>-lapa nebija pieejama (41%); </a:t>
            </a:r>
            <a:r>
              <a:rPr lang="lv-LV" sz="1350" b="1" dirty="0">
                <a:latin typeface="Arial Narrow" panose="020B0606020202030204" pitchFamily="34" charset="0"/>
              </a:rPr>
              <a:t>3)</a:t>
            </a:r>
            <a:r>
              <a:rPr lang="lv-LV" sz="1350" dirty="0">
                <a:latin typeface="Arial Narrow" panose="020B0606020202030204" pitchFamily="34" charset="0"/>
              </a:rPr>
              <a:t> nebija interneta pieslēguma (34%); </a:t>
            </a:r>
            <a:r>
              <a:rPr lang="lv-LV" sz="1350" b="1" dirty="0">
                <a:latin typeface="Arial Narrow" panose="020B0606020202030204" pitchFamily="34" charset="0"/>
              </a:rPr>
              <a:t>4)</a:t>
            </a:r>
            <a:r>
              <a:rPr lang="lv-LV" sz="1350" dirty="0">
                <a:latin typeface="Arial Narrow" panose="020B0606020202030204" pitchFamily="34" charset="0"/>
              </a:rPr>
              <a:t> bija tehniskas problēmas ar atrašanās vietas formas aizpildīšanu (34%) un </a:t>
            </a:r>
            <a:r>
              <a:rPr lang="lv-LV" sz="1350" b="1" dirty="0">
                <a:latin typeface="Arial Narrow" panose="020B0606020202030204" pitchFamily="34" charset="0"/>
              </a:rPr>
              <a:t>5)</a:t>
            </a:r>
            <a:r>
              <a:rPr lang="lv-LV" sz="1350" dirty="0">
                <a:latin typeface="Arial Narrow" panose="020B0606020202030204" pitchFamily="34" charset="0"/>
              </a:rPr>
              <a:t> nebija visa nepieciešamā informācija, lai pareizi un laicīgi aizpildītu atrašanās vietas formu (30%). Citu atbilžu variantu minēšanas biežums nepārsniedz 30%.</a:t>
            </a:r>
            <a:endParaRPr lang="lv-LV" sz="1400" dirty="0">
              <a:latin typeface="Arial Narrow" panose="020B0606020202030204" pitchFamily="34" charset="0"/>
            </a:endParaRPr>
          </a:p>
          <a:p>
            <a:pPr marL="285750" indent="-285750" algn="just">
              <a:lnSpc>
                <a:spcPct val="150000"/>
              </a:lnSpc>
              <a:buFont typeface="Wingdings" panose="05000000000000000000" pitchFamily="2" charset="2"/>
              <a:buChar char="Ø"/>
            </a:pPr>
            <a:endParaRPr lang="lv-LV" sz="1400" dirty="0">
              <a:latin typeface="Arial Narrow" panose="020B0606020202030204" pitchFamily="34" charset="0"/>
            </a:endParaRPr>
          </a:p>
          <a:p>
            <a:pPr marL="285750" indent="-285750" algn="just">
              <a:lnSpc>
                <a:spcPct val="150000"/>
              </a:lnSpc>
              <a:buFont typeface="Wingdings" panose="05000000000000000000" pitchFamily="2" charset="2"/>
              <a:buChar char="Ø"/>
            </a:pPr>
            <a:endParaRPr lang="lv-LV" sz="1400" dirty="0">
              <a:latin typeface="Arial Narrow" panose="020B0606020202030204" pitchFamily="34" charset="0"/>
            </a:endParaRPr>
          </a:p>
        </p:txBody>
      </p:sp>
    </p:spTree>
    <p:extLst>
      <p:ext uri="{BB962C8B-B14F-4D97-AF65-F5344CB8AC3E}">
        <p14:creationId xmlns:p14="http://schemas.microsoft.com/office/powerpoint/2010/main" val="3584518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0"/>
            <a:ext cx="9144000" cy="576000"/>
          </a:xfrm>
          <a:noFill/>
        </p:spPr>
        <p:txBody>
          <a:bodyPr>
            <a:normAutofit/>
          </a:bodyPr>
          <a:lstStyle/>
          <a:p>
            <a:pPr algn="l"/>
            <a:r>
              <a:rPr lang="lv-LV" altLang="ko-KR" sz="2400" cap="small" dirty="0">
                <a:latin typeface="Arial Narrow" panose="020B0606020202030204" pitchFamily="34" charset="0"/>
              </a:rPr>
              <a:t>5.3. Apgalvojumu vērtējums saistībā ar dopingu </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576000"/>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«Q32. Šis jautājums ir par sportu kopumā, bet ne specifiski par Jūsu pārstāvēto sporta veidu.</a:t>
            </a:r>
          </a:p>
          <a:p>
            <a:pPr lvl="0" algn="ctr" fontAlgn="base" latinLnBrk="0">
              <a:spcBef>
                <a:spcPct val="0"/>
              </a:spcBef>
            </a:pPr>
            <a:r>
              <a:rPr lang="lv-LV" altLang="lv-LV" sz="1200" b="0" i="1" kern="0" dirty="0">
                <a:latin typeface="Arial" charset="0"/>
                <a:cs typeface="Arial" charset="0"/>
              </a:rPr>
              <a:t>Cik svarīgas, Jūsuprāt, ir šīs aktivitātes, lai novērstu dopinga lietošanu sportā?»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238090277"/>
              </p:ext>
            </p:extLst>
          </p:nvPr>
        </p:nvGraphicFramePr>
        <p:xfrm>
          <a:off x="395536" y="1340768"/>
          <a:ext cx="8208912" cy="421726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Tree>
    <p:extLst>
      <p:ext uri="{BB962C8B-B14F-4D97-AF65-F5344CB8AC3E}">
        <p14:creationId xmlns:p14="http://schemas.microsoft.com/office/powerpoint/2010/main" val="1876427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53F7166-1CE9-4203-9089-7EB26254E342}"/>
              </a:ext>
            </a:extLst>
          </p:cNvPr>
          <p:cNvGraphicFramePr>
            <a:graphicFrameLocks/>
          </p:cNvGraphicFramePr>
          <p:nvPr>
            <p:extLst>
              <p:ext uri="{D42A27DB-BD31-4B8C-83A1-F6EECF244321}">
                <p14:modId xmlns:p14="http://schemas.microsoft.com/office/powerpoint/2010/main" val="1673760812"/>
              </p:ext>
            </p:extLst>
          </p:nvPr>
        </p:nvGraphicFramePr>
        <p:xfrm>
          <a:off x="1157166" y="1056606"/>
          <a:ext cx="7056784" cy="453650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3828"/>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«Q34. Vai pēdējo 12 mēnešu laikā esat piedalījies/-usies </a:t>
            </a:r>
            <a:r>
              <a:rPr lang="lv-LV" altLang="lv-LV" sz="1200" b="0" i="1" u="sng" kern="0" dirty="0">
                <a:latin typeface="Arial" charset="0"/>
                <a:cs typeface="Arial" charset="0"/>
              </a:rPr>
              <a:t>nacionālā</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sp>
        <p:nvSpPr>
          <p:cNvPr id="2" name="Left Brace 1">
            <a:extLst>
              <a:ext uri="{FF2B5EF4-FFF2-40B4-BE49-F238E27FC236}">
                <a16:creationId xmlns:a16="http://schemas.microsoft.com/office/drawing/2014/main" id="{A6E1D647-CFCB-45CA-AB3B-B23BC320E4A8}"/>
              </a:ext>
            </a:extLst>
          </p:cNvPr>
          <p:cNvSpPr/>
          <p:nvPr/>
        </p:nvSpPr>
        <p:spPr>
          <a:xfrm>
            <a:off x="1763687" y="2924944"/>
            <a:ext cx="576064" cy="2304256"/>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7158139D-B149-4D4D-A5BA-7F8445555C3F}"/>
              </a:ext>
            </a:extLst>
          </p:cNvPr>
          <p:cNvSpPr txBox="1"/>
          <p:nvPr/>
        </p:nvSpPr>
        <p:spPr>
          <a:xfrm>
            <a:off x="264589" y="3815073"/>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NĒ</a:t>
            </a:r>
          </a:p>
          <a:p>
            <a:pPr algn="ctr"/>
            <a:r>
              <a:rPr lang="lv-LV" sz="2000" dirty="0">
                <a:latin typeface="Arial Narrow" panose="020B0606020202030204" pitchFamily="34" charset="0"/>
              </a:rPr>
              <a:t>54%</a:t>
            </a:r>
          </a:p>
        </p:txBody>
      </p:sp>
      <p:sp>
        <p:nvSpPr>
          <p:cNvPr id="10" name="Right Brace 9">
            <a:extLst>
              <a:ext uri="{FF2B5EF4-FFF2-40B4-BE49-F238E27FC236}">
                <a16:creationId xmlns:a16="http://schemas.microsoft.com/office/drawing/2014/main" id="{C0130EF9-7C9A-481F-8304-BD0FD421FDD2}"/>
              </a:ext>
            </a:extLst>
          </p:cNvPr>
          <p:cNvSpPr/>
          <p:nvPr/>
        </p:nvSpPr>
        <p:spPr>
          <a:xfrm>
            <a:off x="6804248" y="3232912"/>
            <a:ext cx="360039" cy="1688319"/>
          </a:xfrm>
          <a:prstGeom prst="rightBrace">
            <a:avLst>
              <a:gd name="adj1" fmla="val 49195"/>
              <a:gd name="adj2" fmla="val 50000"/>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0F20157-27E4-434A-B339-5F2A75E468A9}"/>
              </a:ext>
            </a:extLst>
          </p:cNvPr>
          <p:cNvSpPr txBox="1"/>
          <p:nvPr/>
        </p:nvSpPr>
        <p:spPr>
          <a:xfrm>
            <a:off x="7164287" y="3815073"/>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JĀ</a:t>
            </a:r>
          </a:p>
          <a:p>
            <a:pPr algn="ctr"/>
            <a:r>
              <a:rPr lang="lv-LV" sz="2000" dirty="0">
                <a:latin typeface="Arial Narrow" panose="020B0606020202030204" pitchFamily="34" charset="0"/>
              </a:rPr>
              <a:t>19%</a:t>
            </a:r>
          </a:p>
        </p:txBody>
      </p:sp>
      <p:sp>
        <p:nvSpPr>
          <p:cNvPr id="12" name="Title 3">
            <a:extLst>
              <a:ext uri="{FF2B5EF4-FFF2-40B4-BE49-F238E27FC236}">
                <a16:creationId xmlns:a16="http://schemas.microsoft.com/office/drawing/2014/main" id="{445EB907-1848-4E0A-9384-13FAB22122C9}"/>
              </a:ext>
            </a:extLst>
          </p:cNvPr>
          <p:cNvSpPr txBox="1">
            <a:spLocks/>
          </p:cNvSpPr>
          <p:nvPr/>
        </p:nvSpPr>
        <p:spPr>
          <a:xfrm>
            <a:off x="0" y="0"/>
            <a:ext cx="9144000" cy="74681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400" cap="small" dirty="0">
                <a:latin typeface="Arial Narrow" panose="020B0606020202030204" pitchFamily="34" charset="0"/>
              </a:rPr>
              <a:t>5.4. Piedalīšanās </a:t>
            </a:r>
            <a:r>
              <a:rPr lang="lv-LV" altLang="ko-KR" sz="2400" u="sng" cap="small" dirty="0">
                <a:latin typeface="Arial Narrow" panose="020B0606020202030204" pitchFamily="34" charset="0"/>
              </a:rPr>
              <a:t>nacionālā</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Tree>
    <p:extLst>
      <p:ext uri="{BB962C8B-B14F-4D97-AF65-F5344CB8AC3E}">
        <p14:creationId xmlns:p14="http://schemas.microsoft.com/office/powerpoint/2010/main" val="2400435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3828"/>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«Q34. Vai pēdējo 12 mēnešu laikā esat piedalījies/-usies </a:t>
            </a:r>
            <a:r>
              <a:rPr lang="lv-LV" altLang="lv-LV" sz="1200" b="0" i="1" u="sng" kern="0" dirty="0">
                <a:latin typeface="Arial" charset="0"/>
                <a:cs typeface="Arial" charset="0"/>
              </a:rPr>
              <a:t>nacionālā</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sp>
        <p:nvSpPr>
          <p:cNvPr id="12" name="Title 3">
            <a:extLst>
              <a:ext uri="{FF2B5EF4-FFF2-40B4-BE49-F238E27FC236}">
                <a16:creationId xmlns:a16="http://schemas.microsoft.com/office/drawing/2014/main" id="{445EB907-1848-4E0A-9384-13FAB22122C9}"/>
              </a:ext>
            </a:extLst>
          </p:cNvPr>
          <p:cNvSpPr txBox="1">
            <a:spLocks/>
          </p:cNvSpPr>
          <p:nvPr/>
        </p:nvSpPr>
        <p:spPr>
          <a:xfrm>
            <a:off x="0" y="0"/>
            <a:ext cx="9144000" cy="74681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400" cap="small" dirty="0">
                <a:latin typeface="Arial Narrow" panose="020B0606020202030204" pitchFamily="34" charset="0"/>
              </a:rPr>
              <a:t>5.4. Piedalīšanās </a:t>
            </a:r>
            <a:r>
              <a:rPr lang="lv-LV" altLang="ko-KR" sz="2400" u="sng" cap="small" dirty="0">
                <a:latin typeface="Arial Narrow" panose="020B0606020202030204" pitchFamily="34" charset="0"/>
              </a:rPr>
              <a:t>nacionālā</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graphicFrame>
        <p:nvGraphicFramePr>
          <p:cNvPr id="13" name="Chart 12">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876603003"/>
              </p:ext>
            </p:extLst>
          </p:nvPr>
        </p:nvGraphicFramePr>
        <p:xfrm>
          <a:off x="467544" y="1457247"/>
          <a:ext cx="7848872"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996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3828"/>
            <a:ext cx="9140825" cy="63930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«Q34. Vai pēdējo 12 mēnešu laikā esat piedalījies/-usies </a:t>
            </a:r>
            <a:r>
              <a:rPr lang="lv-LV" altLang="lv-LV" sz="1200" b="0" i="1" u="sng" kern="0" dirty="0">
                <a:latin typeface="Arial" charset="0"/>
                <a:cs typeface="Arial" charset="0"/>
              </a:rPr>
              <a:t>nacionālā</a:t>
            </a:r>
            <a:r>
              <a:rPr lang="lv-LV" altLang="lv-LV" sz="1200" b="0" i="1" kern="0" dirty="0">
                <a:latin typeface="Arial" charset="0"/>
                <a:cs typeface="Arial" charset="0"/>
              </a:rPr>
              <a:t> līmeņa sacensībās, kurās dalībnieku rezultātus varētu būt ietekmējusi dopinga lietošana?»</a:t>
            </a:r>
          </a:p>
          <a:p>
            <a:pPr lvl="0" algn="ctr" fontAlgn="base" latinLnBrk="0">
              <a:spcBef>
                <a:spcPct val="0"/>
              </a:spcBef>
            </a:pPr>
            <a:r>
              <a:rPr lang="lv-LV" altLang="lv-LV" sz="1200" b="0" i="1" kern="0" dirty="0">
                <a:latin typeface="Arial" charset="0"/>
                <a:cs typeface="Arial" charset="0"/>
              </a:rPr>
              <a:t>«Q28. Lūdzu, atzīmējiet, cik lielā mērā Jūs piekrītat šādiem antidopinga noteikumiem un ar to saistītiem apgalvojumiem.»</a:t>
            </a:r>
            <a:endParaRPr kumimoji="0" lang="lv-LV" altLang="lv-LV" sz="1200" b="0" i="1" u="none" strike="noStrike" kern="0" spc="0" normalizeH="0" noProof="0" dirty="0">
              <a:ln>
                <a:noFill/>
              </a:ln>
              <a:effectLst/>
              <a:uLnTx/>
              <a:uFillTx/>
              <a:latin typeface="Arial" charset="0"/>
              <a:cs typeface="Arial" charset="0"/>
            </a:endParaRPr>
          </a:p>
        </p:txBody>
      </p:sp>
      <p:sp>
        <p:nvSpPr>
          <p:cNvPr id="12" name="Title 3">
            <a:extLst>
              <a:ext uri="{FF2B5EF4-FFF2-40B4-BE49-F238E27FC236}">
                <a16:creationId xmlns:a16="http://schemas.microsoft.com/office/drawing/2014/main" id="{445EB907-1848-4E0A-9384-13FAB22122C9}"/>
              </a:ext>
            </a:extLst>
          </p:cNvPr>
          <p:cNvSpPr txBox="1">
            <a:spLocks/>
          </p:cNvSpPr>
          <p:nvPr/>
        </p:nvSpPr>
        <p:spPr>
          <a:xfrm>
            <a:off x="0" y="0"/>
            <a:ext cx="9144000" cy="74681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400" cap="small" dirty="0">
                <a:latin typeface="Arial Narrow" panose="020B0606020202030204" pitchFamily="34" charset="0"/>
              </a:rPr>
              <a:t>5.4. Piedalīšanās </a:t>
            </a:r>
            <a:r>
              <a:rPr lang="lv-LV" altLang="ko-KR" sz="2400" u="sng" cap="small" dirty="0">
                <a:latin typeface="Arial Narrow" panose="020B0606020202030204" pitchFamily="34" charset="0"/>
              </a:rPr>
              <a:t>nacionālā</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9" name="TextBox 1"/>
          <p:cNvSpPr txBox="1"/>
          <p:nvPr/>
        </p:nvSpPr>
        <p:spPr>
          <a:xfrm>
            <a:off x="342876" y="3470230"/>
            <a:ext cx="29523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pašreizējo antidopinga noteikumu </a:t>
            </a:r>
          </a:p>
          <a:p>
            <a:pPr algn="r"/>
            <a:r>
              <a:rPr lang="lv-LV" sz="1000" b="1" dirty="0">
                <a:latin typeface="Arial Narrow" panose="020B0606020202030204" pitchFamily="34" charset="0"/>
              </a:rPr>
              <a:t>ietekme uz manu personīgo dzīvi ir pārāk liela</a:t>
            </a:r>
          </a:p>
        </p:txBody>
      </p:sp>
      <p:sp>
        <p:nvSpPr>
          <p:cNvPr id="10" name="TextBox 1"/>
          <p:cNvSpPr txBox="1"/>
          <p:nvPr/>
        </p:nvSpPr>
        <p:spPr>
          <a:xfrm>
            <a:off x="323528" y="2074193"/>
            <a:ext cx="3024337"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antidopinga noteikumi </a:t>
            </a:r>
          </a:p>
          <a:p>
            <a:pPr algn="r"/>
            <a:r>
              <a:rPr lang="lv-LV" sz="1000" b="1" dirty="0">
                <a:latin typeface="Arial Narrow" panose="020B0606020202030204" pitchFamily="34" charset="0"/>
              </a:rPr>
              <a:t>nodrošina, ka sacensības norit godīgi un </a:t>
            </a:r>
          </a:p>
          <a:p>
            <a:pPr algn="r"/>
            <a:r>
              <a:rPr lang="lv-LV" sz="1000" b="1" dirty="0">
                <a:latin typeface="Arial Narrow" panose="020B0606020202030204" pitchFamily="34" charset="0"/>
              </a:rPr>
              <a:t>sportistu iegūtās vietas ir pelnītas</a:t>
            </a:r>
          </a:p>
        </p:txBody>
      </p:sp>
      <p:graphicFrame>
        <p:nvGraphicFramePr>
          <p:cNvPr id="14" name="Chart 13">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3213358488"/>
              </p:ext>
            </p:extLst>
          </p:nvPr>
        </p:nvGraphicFramePr>
        <p:xfrm>
          <a:off x="1187624" y="1497870"/>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
          <p:cNvSpPr txBox="1"/>
          <p:nvPr/>
        </p:nvSpPr>
        <p:spPr>
          <a:xfrm>
            <a:off x="56249" y="4705116"/>
            <a:ext cx="3238955"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Tas ir labi, ka 10 gadus veci dopinga kontroles </a:t>
            </a:r>
          </a:p>
          <a:p>
            <a:pPr algn="r"/>
            <a:r>
              <a:rPr lang="lv-LV" sz="1000" b="1" dirty="0">
                <a:latin typeface="Arial Narrow" panose="020B0606020202030204" pitchFamily="34" charset="0"/>
              </a:rPr>
              <a:t>paraugi vēl aizvien var tikt izmantoti, lai noskaidrotu </a:t>
            </a:r>
          </a:p>
          <a:p>
            <a:pPr algn="r"/>
            <a:r>
              <a:rPr lang="lv-LV" sz="1000" b="1" dirty="0">
                <a:latin typeface="Arial Narrow" panose="020B0606020202030204" pitchFamily="34" charset="0"/>
              </a:rPr>
              <a:t>dopinga vielu klātbūtni paraugā</a:t>
            </a:r>
          </a:p>
        </p:txBody>
      </p:sp>
    </p:spTree>
    <p:extLst>
      <p:ext uri="{BB962C8B-B14F-4D97-AF65-F5344CB8AC3E}">
        <p14:creationId xmlns:p14="http://schemas.microsoft.com/office/powerpoint/2010/main" val="1880556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sp>
        <p:nvSpPr>
          <p:cNvPr id="12" name="Title 3">
            <a:extLst>
              <a:ext uri="{FF2B5EF4-FFF2-40B4-BE49-F238E27FC236}">
                <a16:creationId xmlns:a16="http://schemas.microsoft.com/office/drawing/2014/main" id="{445EB907-1848-4E0A-9384-13FAB22122C9}"/>
              </a:ext>
            </a:extLst>
          </p:cNvPr>
          <p:cNvSpPr txBox="1">
            <a:spLocks/>
          </p:cNvSpPr>
          <p:nvPr/>
        </p:nvSpPr>
        <p:spPr>
          <a:xfrm>
            <a:off x="0" y="0"/>
            <a:ext cx="9144000" cy="74681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400" cap="small" dirty="0">
                <a:latin typeface="Arial Narrow" panose="020B0606020202030204" pitchFamily="34" charset="0"/>
              </a:rPr>
              <a:t>5.4. Piedalīšanās </a:t>
            </a:r>
            <a:r>
              <a:rPr lang="lv-LV" altLang="ko-KR" sz="2400" u="sng" cap="small" dirty="0">
                <a:latin typeface="Arial Narrow" panose="020B0606020202030204" pitchFamily="34" charset="0"/>
              </a:rPr>
              <a:t>nacionālā</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9" name="TextBox 1"/>
          <p:cNvSpPr txBox="1"/>
          <p:nvPr/>
        </p:nvSpPr>
        <p:spPr>
          <a:xfrm>
            <a:off x="384073" y="3561743"/>
            <a:ext cx="295232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ES" sz="1000" b="1" dirty="0">
                <a:latin typeface="Arial Narrow" panose="020B0606020202030204" pitchFamily="34" charset="0"/>
              </a:rPr>
              <a:t>Ja es </a:t>
            </a:r>
            <a:r>
              <a:rPr lang="es-ES" sz="1000" b="1" dirty="0" err="1">
                <a:latin typeface="Arial Narrow" panose="020B0606020202030204" pitchFamily="34" charset="0"/>
              </a:rPr>
              <a:t>lietotu</a:t>
            </a:r>
            <a:r>
              <a:rPr lang="es-ES" sz="1000" b="1" dirty="0">
                <a:latin typeface="Arial Narrow" panose="020B0606020202030204" pitchFamily="34" charset="0"/>
              </a:rPr>
              <a:t> </a:t>
            </a:r>
            <a:r>
              <a:rPr lang="es-ES" sz="1000" b="1" dirty="0" err="1">
                <a:latin typeface="Arial Narrow" panose="020B0606020202030204" pitchFamily="34" charset="0"/>
              </a:rPr>
              <a:t>dopingu</a:t>
            </a:r>
            <a:r>
              <a:rPr lang="es-ES" sz="1000" b="1" dirty="0">
                <a:latin typeface="Arial Narrow" panose="020B0606020202030204" pitchFamily="34" charset="0"/>
              </a:rPr>
              <a:t>, es justos </a:t>
            </a:r>
            <a:r>
              <a:rPr lang="es-ES" sz="1000" b="1" dirty="0" err="1">
                <a:latin typeface="Arial Narrow" panose="020B0606020202030204" pitchFamily="34" charset="0"/>
              </a:rPr>
              <a:t>vainīgs</a:t>
            </a:r>
            <a:r>
              <a:rPr lang="es-ES" sz="1000" b="1" dirty="0">
                <a:latin typeface="Arial Narrow" panose="020B0606020202030204" pitchFamily="34" charset="0"/>
              </a:rPr>
              <a:t>/-a</a:t>
            </a:r>
            <a:endParaRPr lang="lv-LV" sz="1000" b="1" dirty="0">
              <a:latin typeface="Arial Narrow" panose="020B0606020202030204" pitchFamily="34" charset="0"/>
            </a:endParaRPr>
          </a:p>
        </p:txBody>
      </p:sp>
      <p:sp>
        <p:nvSpPr>
          <p:cNvPr id="10" name="TextBox 1"/>
          <p:cNvSpPr txBox="1"/>
          <p:nvPr/>
        </p:nvSpPr>
        <p:spPr>
          <a:xfrm>
            <a:off x="320821" y="2313231"/>
            <a:ext cx="302433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dopinga noteikumi ir efektīvi</a:t>
            </a:r>
          </a:p>
        </p:txBody>
      </p:sp>
      <p:sp>
        <p:nvSpPr>
          <p:cNvPr id="15" name="TextBox 1"/>
          <p:cNvSpPr txBox="1"/>
          <p:nvPr/>
        </p:nvSpPr>
        <p:spPr>
          <a:xfrm>
            <a:off x="921829" y="4746828"/>
            <a:ext cx="2427519"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dopinga noteikumi sportistiem ir sarežģīti un nesaprotami</a:t>
            </a:r>
          </a:p>
        </p:txBody>
      </p:sp>
      <p:graphicFrame>
        <p:nvGraphicFramePr>
          <p:cNvPr id="8" name="Chart 7">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732325794"/>
              </p:ext>
            </p:extLst>
          </p:nvPr>
        </p:nvGraphicFramePr>
        <p:xfrm>
          <a:off x="1259632" y="1448164"/>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3828"/>
            <a:ext cx="9140825" cy="63930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«Q34. Vai pēdējo 12 mēnešu laikā esat piedalījies/-usies </a:t>
            </a:r>
            <a:r>
              <a:rPr lang="lv-LV" altLang="lv-LV" sz="1200" b="0" i="1" u="sng" kern="0" dirty="0">
                <a:latin typeface="Arial" charset="0"/>
                <a:cs typeface="Arial" charset="0"/>
              </a:rPr>
              <a:t>nacionālā</a:t>
            </a:r>
            <a:r>
              <a:rPr lang="lv-LV" altLang="lv-LV" sz="1200" b="0" i="1" kern="0" dirty="0">
                <a:latin typeface="Arial" charset="0"/>
                <a:cs typeface="Arial" charset="0"/>
              </a:rPr>
              <a:t> līmeņa sacensībās, kurās dalībnieku rezultātus varētu būt ietekmējusi dopinga lietošana?»</a:t>
            </a:r>
          </a:p>
          <a:p>
            <a:pPr lvl="0" algn="ctr" fontAlgn="base" latinLnBrk="0">
              <a:spcBef>
                <a:spcPct val="0"/>
              </a:spcBef>
            </a:pPr>
            <a:r>
              <a:rPr lang="lv-LV" altLang="lv-LV" sz="1200" b="0" i="1" kern="0" dirty="0">
                <a:latin typeface="Arial" charset="0"/>
                <a:cs typeface="Arial" charset="0"/>
              </a:rPr>
              <a:t>«Q28. Lūdzu, atzīmējiet, cik lielā mērā Jūs piekrītat šādiem antidopinga noteikumiem un ar to saistītiem apgalvojumiem.»</a:t>
            </a:r>
            <a:endParaRPr kumimoji="0" lang="lv-LV" altLang="lv-LV" sz="1200" b="0" i="1" u="none" strike="noStrike" kern="0" spc="0" normalizeH="0" noProof="0" dirty="0">
              <a:ln>
                <a:noFill/>
              </a:ln>
              <a:effectLst/>
              <a:uLnTx/>
              <a:uFillTx/>
              <a:latin typeface="Arial" charset="0"/>
              <a:cs typeface="Arial" charset="0"/>
            </a:endParaRPr>
          </a:p>
        </p:txBody>
      </p:sp>
    </p:spTree>
    <p:extLst>
      <p:ext uri="{BB962C8B-B14F-4D97-AF65-F5344CB8AC3E}">
        <p14:creationId xmlns:p14="http://schemas.microsoft.com/office/powerpoint/2010/main" val="932591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5.5. Piedalīšanās </a:t>
            </a:r>
            <a:r>
              <a:rPr lang="lv-LV" altLang="ko-KR" sz="2400" u="sng" cap="small" dirty="0">
                <a:latin typeface="Arial Narrow" panose="020B0606020202030204" pitchFamily="34" charset="0"/>
              </a:rPr>
              <a:t>starptautiska</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746810"/>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«Q35. Vai pēdējo 12 mēnešu laikā esat piedalījies/-usies </a:t>
            </a:r>
            <a:r>
              <a:rPr lang="lv-LV" altLang="lv-LV" sz="1200" b="0" i="1" u="sng" kern="0" dirty="0">
                <a:latin typeface="Arial" charset="0"/>
                <a:cs typeface="Arial" charset="0"/>
              </a:rPr>
              <a:t>starptautiska</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F5C8E162-0D5B-494D-BE17-40C731900155}"/>
              </a:ext>
            </a:extLst>
          </p:cNvPr>
          <p:cNvGraphicFramePr>
            <a:graphicFrameLocks/>
          </p:cNvGraphicFramePr>
          <p:nvPr>
            <p:extLst>
              <p:ext uri="{D42A27DB-BD31-4B8C-83A1-F6EECF244321}">
                <p14:modId xmlns:p14="http://schemas.microsoft.com/office/powerpoint/2010/main" val="995095522"/>
              </p:ext>
            </p:extLst>
          </p:nvPr>
        </p:nvGraphicFramePr>
        <p:xfrm>
          <a:off x="1187624" y="1152000"/>
          <a:ext cx="6984776"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e 8">
            <a:extLst>
              <a:ext uri="{FF2B5EF4-FFF2-40B4-BE49-F238E27FC236}">
                <a16:creationId xmlns:a16="http://schemas.microsoft.com/office/drawing/2014/main" id="{C5084A2B-85DB-4373-97CD-84BC6E7A7681}"/>
              </a:ext>
            </a:extLst>
          </p:cNvPr>
          <p:cNvSpPr/>
          <p:nvPr/>
        </p:nvSpPr>
        <p:spPr>
          <a:xfrm>
            <a:off x="1744329" y="2996952"/>
            <a:ext cx="576064" cy="2448272"/>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04C389-EB3F-4443-94E4-0905D3DC73E4}"/>
              </a:ext>
            </a:extLst>
          </p:cNvPr>
          <p:cNvSpPr txBox="1"/>
          <p:nvPr/>
        </p:nvSpPr>
        <p:spPr>
          <a:xfrm>
            <a:off x="247020" y="3933056"/>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NĒ</a:t>
            </a:r>
          </a:p>
          <a:p>
            <a:pPr algn="ctr"/>
            <a:r>
              <a:rPr lang="lv-LV" sz="2000" dirty="0">
                <a:latin typeface="Arial Narrow" panose="020B0606020202030204" pitchFamily="34" charset="0"/>
              </a:rPr>
              <a:t>36%</a:t>
            </a:r>
          </a:p>
        </p:txBody>
      </p:sp>
      <p:sp>
        <p:nvSpPr>
          <p:cNvPr id="11" name="Right Brace 10">
            <a:extLst>
              <a:ext uri="{FF2B5EF4-FFF2-40B4-BE49-F238E27FC236}">
                <a16:creationId xmlns:a16="http://schemas.microsoft.com/office/drawing/2014/main" id="{816933EC-97EC-420C-8FBB-91878352A555}"/>
              </a:ext>
            </a:extLst>
          </p:cNvPr>
          <p:cNvSpPr/>
          <p:nvPr/>
        </p:nvSpPr>
        <p:spPr>
          <a:xfrm>
            <a:off x="6828525" y="3112289"/>
            <a:ext cx="554236" cy="2217598"/>
          </a:xfrm>
          <a:prstGeom prst="rightBrace">
            <a:avLst>
              <a:gd name="adj1" fmla="val 49195"/>
              <a:gd name="adj2" fmla="val 50000"/>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E75D828-92D5-4BB6-83E0-4C6DEB68689F}"/>
              </a:ext>
            </a:extLst>
          </p:cNvPr>
          <p:cNvSpPr txBox="1"/>
          <p:nvPr/>
        </p:nvSpPr>
        <p:spPr>
          <a:xfrm>
            <a:off x="7358484" y="3933056"/>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JĀ</a:t>
            </a:r>
          </a:p>
          <a:p>
            <a:pPr algn="ctr"/>
            <a:r>
              <a:rPr lang="lv-LV" sz="2000" dirty="0">
                <a:latin typeface="Arial Narrow" panose="020B0606020202030204" pitchFamily="34" charset="0"/>
              </a:rPr>
              <a:t>33%</a:t>
            </a:r>
          </a:p>
        </p:txBody>
      </p:sp>
    </p:spTree>
    <p:extLst>
      <p:ext uri="{BB962C8B-B14F-4D97-AF65-F5344CB8AC3E}">
        <p14:creationId xmlns:p14="http://schemas.microsoft.com/office/powerpoint/2010/main" val="3234317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5.5. Piedalīšanās </a:t>
            </a:r>
            <a:r>
              <a:rPr lang="lv-LV" altLang="ko-KR" sz="2400" u="sng" cap="small" dirty="0">
                <a:latin typeface="Arial Narrow" panose="020B0606020202030204" pitchFamily="34" charset="0"/>
              </a:rPr>
              <a:t>starptautiska</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746810"/>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«Q35. Vai pēdējo 12 mēnešu laikā esat piedalījies/-usies </a:t>
            </a:r>
            <a:r>
              <a:rPr lang="lv-LV" altLang="lv-LV" sz="1200" b="0" i="1" u="sng" kern="0" dirty="0">
                <a:latin typeface="Arial" charset="0"/>
                <a:cs typeface="Arial" charset="0"/>
              </a:rPr>
              <a:t>starptautiska</a:t>
            </a:r>
            <a:r>
              <a:rPr lang="lv-LV" altLang="lv-LV" sz="1200" b="0" i="1" kern="0" dirty="0">
                <a:latin typeface="Arial" charset="0"/>
                <a:cs typeface="Arial" charset="0"/>
              </a:rPr>
              <a:t> līmeņa sacensībās, kurās dalībnieku rezultātus varētu būt ietekmējusi dopinga lietošana?»</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3" name="Chart 12">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2531402233"/>
              </p:ext>
            </p:extLst>
          </p:nvPr>
        </p:nvGraphicFramePr>
        <p:xfrm>
          <a:off x="539552" y="1514402"/>
          <a:ext cx="7848872"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0976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5.5. Piedalīšanās </a:t>
            </a:r>
            <a:r>
              <a:rPr lang="lv-LV" altLang="ko-KR" sz="2400" u="sng" cap="small" dirty="0">
                <a:latin typeface="Arial Narrow" panose="020B0606020202030204" pitchFamily="34" charset="0"/>
              </a:rPr>
              <a:t>starptautiska</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746810"/>
            <a:ext cx="9140825" cy="58559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«Q35. Vai pēdējo 12 mēnešu laikā esat piedalījies/-usies </a:t>
            </a:r>
            <a:r>
              <a:rPr lang="lv-LV" altLang="lv-LV" sz="1200" b="0" i="1" u="sng" kern="0" dirty="0">
                <a:latin typeface="Arial" charset="0"/>
                <a:cs typeface="Arial" charset="0"/>
              </a:rPr>
              <a:t>starptautiska</a:t>
            </a:r>
            <a:r>
              <a:rPr lang="lv-LV" altLang="lv-LV" sz="1200" b="0" i="1" kern="0" dirty="0">
                <a:latin typeface="Arial" charset="0"/>
                <a:cs typeface="Arial" charset="0"/>
              </a:rPr>
              <a:t> līmeņa sacensībās, kurās dalībnieku rezultātus varētu būt ietekmējusi dopinga lietošana?»</a:t>
            </a:r>
          </a:p>
          <a:p>
            <a:pPr algn="ctr" fontAlgn="base" latinLnBrk="0">
              <a:spcBef>
                <a:spcPct val="0"/>
              </a:spcBef>
            </a:pPr>
            <a:r>
              <a:rPr lang="lv-LV" altLang="lv-LV" sz="1200" b="0" i="1" kern="0" dirty="0">
                <a:latin typeface="Arial" charset="0"/>
                <a:cs typeface="Arial" charset="0"/>
              </a:rPr>
              <a:t>«Q28. Lūdzu, atzīmējiet, cik lielā mērā Jūs piekrītat šādiem antidopinga noteikumiem un ar to saistītiem apgalvojumiem.»</a:t>
            </a:r>
          </a:p>
        </p:txBody>
      </p:sp>
      <p:sp>
        <p:nvSpPr>
          <p:cNvPr id="8" name="TextBox 1"/>
          <p:cNvSpPr txBox="1"/>
          <p:nvPr/>
        </p:nvSpPr>
        <p:spPr>
          <a:xfrm>
            <a:off x="323528" y="2045860"/>
            <a:ext cx="2736305"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antidopinga noteikumi </a:t>
            </a:r>
          </a:p>
          <a:p>
            <a:pPr algn="r"/>
            <a:r>
              <a:rPr lang="lv-LV" sz="1000" b="1" dirty="0">
                <a:latin typeface="Arial Narrow" panose="020B0606020202030204" pitchFamily="34" charset="0"/>
              </a:rPr>
              <a:t>nodrošina, ka sacensības norit godīgi un </a:t>
            </a:r>
          </a:p>
          <a:p>
            <a:pPr algn="r"/>
            <a:r>
              <a:rPr lang="lv-LV" sz="1000" b="1" dirty="0">
                <a:latin typeface="Arial Narrow" panose="020B0606020202030204" pitchFamily="34" charset="0"/>
              </a:rPr>
              <a:t>sportistu iegūtās vietas ir pelnītas</a:t>
            </a:r>
          </a:p>
        </p:txBody>
      </p:sp>
      <p:graphicFrame>
        <p:nvGraphicFramePr>
          <p:cNvPr id="12" name="Chart 11">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4089047401"/>
              </p:ext>
            </p:extLst>
          </p:nvPr>
        </p:nvGraphicFramePr>
        <p:xfrm>
          <a:off x="970412" y="1460265"/>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107505" y="3422172"/>
            <a:ext cx="29523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pašreizējo antidopinga noteikumu </a:t>
            </a:r>
          </a:p>
          <a:p>
            <a:pPr algn="r"/>
            <a:r>
              <a:rPr lang="lv-LV" sz="1000" b="1" dirty="0">
                <a:latin typeface="Arial Narrow" panose="020B0606020202030204" pitchFamily="34" charset="0"/>
              </a:rPr>
              <a:t>ietekme uz manu personīgo dzīvi ir pārāk liela</a:t>
            </a:r>
          </a:p>
        </p:txBody>
      </p:sp>
      <p:sp>
        <p:nvSpPr>
          <p:cNvPr id="14" name="TextBox 1"/>
          <p:cNvSpPr txBox="1"/>
          <p:nvPr/>
        </p:nvSpPr>
        <p:spPr>
          <a:xfrm>
            <a:off x="107505" y="4659984"/>
            <a:ext cx="2977974"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Tas ir labi, ka 10 gadus veci dopinga kontroles </a:t>
            </a:r>
          </a:p>
          <a:p>
            <a:pPr algn="r"/>
            <a:r>
              <a:rPr lang="lv-LV" sz="1000" b="1" dirty="0">
                <a:latin typeface="Arial Narrow" panose="020B0606020202030204" pitchFamily="34" charset="0"/>
              </a:rPr>
              <a:t>paraugi vēl aizvien var tikt izmantoti, lai noskaidrotu </a:t>
            </a:r>
          </a:p>
          <a:p>
            <a:pPr algn="r"/>
            <a:r>
              <a:rPr lang="lv-LV" sz="1000" b="1" dirty="0">
                <a:latin typeface="Arial Narrow" panose="020B0606020202030204" pitchFamily="34" charset="0"/>
              </a:rPr>
              <a:t>dopinga vielu klātbūtni paraugā</a:t>
            </a:r>
          </a:p>
        </p:txBody>
      </p:sp>
    </p:spTree>
    <p:extLst>
      <p:ext uri="{BB962C8B-B14F-4D97-AF65-F5344CB8AC3E}">
        <p14:creationId xmlns:p14="http://schemas.microsoft.com/office/powerpoint/2010/main" val="4069900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*Bāze ir pārāk maza, lai izdarītu secinājumus par šo grupu</a:t>
            </a:r>
          </a:p>
        </p:txBody>
      </p:sp>
      <p:sp>
        <p:nvSpPr>
          <p:cNvPr id="12" name="Title 3">
            <a:extLst>
              <a:ext uri="{FF2B5EF4-FFF2-40B4-BE49-F238E27FC236}">
                <a16:creationId xmlns:a16="http://schemas.microsoft.com/office/drawing/2014/main" id="{445EB907-1848-4E0A-9384-13FAB22122C9}"/>
              </a:ext>
            </a:extLst>
          </p:cNvPr>
          <p:cNvSpPr txBox="1">
            <a:spLocks/>
          </p:cNvSpPr>
          <p:nvPr/>
        </p:nvSpPr>
        <p:spPr>
          <a:xfrm>
            <a:off x="0" y="0"/>
            <a:ext cx="9144000" cy="74681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400" cap="small" dirty="0">
                <a:latin typeface="Arial Narrow" panose="020B0606020202030204" pitchFamily="34" charset="0"/>
              </a:rPr>
              <a:t>5.5. Piedalīšanās </a:t>
            </a:r>
            <a:r>
              <a:rPr lang="lv-LV" altLang="ko-KR" sz="2400" u="sng" cap="small" dirty="0">
                <a:latin typeface="Arial Narrow" panose="020B0606020202030204" pitchFamily="34" charset="0"/>
              </a:rPr>
              <a:t>starptautiska</a:t>
            </a:r>
            <a:r>
              <a:rPr lang="lv-LV" altLang="ko-KR" sz="2400" cap="small" dirty="0">
                <a:latin typeface="Arial Narrow" panose="020B0606020202030204" pitchFamily="34" charset="0"/>
              </a:rPr>
              <a:t> līmeņa sacensībās, kur rezultātus varētu būt ietekmējusi dopinga lietošana</a:t>
            </a:r>
            <a:endParaRPr lang="ko-KR" altLang="en-US" sz="2400" cap="small" dirty="0">
              <a:latin typeface="Arial Narrow" panose="020B0606020202030204" pitchFamily="34" charset="0"/>
            </a:endParaRPr>
          </a:p>
        </p:txBody>
      </p:sp>
      <p:sp>
        <p:nvSpPr>
          <p:cNvPr id="9" name="TextBox 1"/>
          <p:cNvSpPr txBox="1"/>
          <p:nvPr/>
        </p:nvSpPr>
        <p:spPr>
          <a:xfrm>
            <a:off x="147617" y="3560361"/>
            <a:ext cx="295232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ES" sz="1000" b="1" dirty="0">
                <a:latin typeface="Arial Narrow" panose="020B0606020202030204" pitchFamily="34" charset="0"/>
              </a:rPr>
              <a:t>Ja es </a:t>
            </a:r>
            <a:r>
              <a:rPr lang="es-ES" sz="1000" b="1" dirty="0" err="1">
                <a:latin typeface="Arial Narrow" panose="020B0606020202030204" pitchFamily="34" charset="0"/>
              </a:rPr>
              <a:t>lietotu</a:t>
            </a:r>
            <a:r>
              <a:rPr lang="es-ES" sz="1000" b="1" dirty="0">
                <a:latin typeface="Arial Narrow" panose="020B0606020202030204" pitchFamily="34" charset="0"/>
              </a:rPr>
              <a:t> </a:t>
            </a:r>
            <a:r>
              <a:rPr lang="es-ES" sz="1000" b="1" dirty="0" err="1">
                <a:latin typeface="Arial Narrow" panose="020B0606020202030204" pitchFamily="34" charset="0"/>
              </a:rPr>
              <a:t>dopingu</a:t>
            </a:r>
            <a:r>
              <a:rPr lang="es-ES" sz="1000" b="1" dirty="0">
                <a:latin typeface="Arial Narrow" panose="020B0606020202030204" pitchFamily="34" charset="0"/>
              </a:rPr>
              <a:t>, es justos </a:t>
            </a:r>
            <a:r>
              <a:rPr lang="es-ES" sz="1000" b="1" dirty="0" err="1">
                <a:latin typeface="Arial Narrow" panose="020B0606020202030204" pitchFamily="34" charset="0"/>
              </a:rPr>
              <a:t>vainīgs</a:t>
            </a:r>
            <a:r>
              <a:rPr lang="es-ES" sz="1000" b="1" dirty="0">
                <a:latin typeface="Arial Narrow" panose="020B0606020202030204" pitchFamily="34" charset="0"/>
              </a:rPr>
              <a:t>/-a</a:t>
            </a:r>
            <a:endParaRPr lang="lv-LV" sz="1000" b="1" dirty="0">
              <a:latin typeface="Arial Narrow" panose="020B0606020202030204" pitchFamily="34" charset="0"/>
            </a:endParaRPr>
          </a:p>
        </p:txBody>
      </p:sp>
      <p:sp>
        <p:nvSpPr>
          <p:cNvPr id="10" name="TextBox 1"/>
          <p:cNvSpPr txBox="1"/>
          <p:nvPr/>
        </p:nvSpPr>
        <p:spPr>
          <a:xfrm>
            <a:off x="30747" y="2356379"/>
            <a:ext cx="3024337"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pašreizējie dopinga noteikumi ir efektīvi</a:t>
            </a:r>
          </a:p>
        </p:txBody>
      </p:sp>
      <p:sp>
        <p:nvSpPr>
          <p:cNvPr id="15" name="TextBox 1"/>
          <p:cNvSpPr txBox="1"/>
          <p:nvPr/>
        </p:nvSpPr>
        <p:spPr>
          <a:xfrm>
            <a:off x="627565" y="4730070"/>
            <a:ext cx="2427519"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lv-LV" sz="1000" b="1" dirty="0">
                <a:latin typeface="Arial Narrow" panose="020B0606020202030204" pitchFamily="34" charset="0"/>
              </a:rPr>
              <a:t>Uzskatu, ka dopinga noteikumi sportistiem ir sarežģīti un nesaprotami</a:t>
            </a:r>
          </a:p>
        </p:txBody>
      </p:sp>
      <p:graphicFrame>
        <p:nvGraphicFramePr>
          <p:cNvPr id="11" name="Chart 10">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216936337"/>
              </p:ext>
            </p:extLst>
          </p:nvPr>
        </p:nvGraphicFramePr>
        <p:xfrm>
          <a:off x="970412" y="1446782"/>
          <a:ext cx="7200000" cy="471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746810"/>
            <a:ext cx="9140825" cy="585595"/>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«Q35. Vai pēdējo 12 mēnešu laikā esat piedalījies/-usies </a:t>
            </a:r>
            <a:r>
              <a:rPr lang="lv-LV" altLang="lv-LV" sz="1200" b="0" i="1" u="sng" kern="0" dirty="0">
                <a:latin typeface="Arial" charset="0"/>
                <a:cs typeface="Arial" charset="0"/>
              </a:rPr>
              <a:t>starptautiska</a:t>
            </a:r>
            <a:r>
              <a:rPr lang="lv-LV" altLang="lv-LV" sz="1200" b="0" i="1" kern="0" dirty="0">
                <a:latin typeface="Arial" charset="0"/>
                <a:cs typeface="Arial" charset="0"/>
              </a:rPr>
              <a:t> līmeņa sacensībās, kurās dalībnieku rezultātus varētu būt ietekmējusi dopinga lietošana?»</a:t>
            </a:r>
          </a:p>
          <a:p>
            <a:pPr algn="ctr" fontAlgn="base" latinLnBrk="0">
              <a:spcBef>
                <a:spcPct val="0"/>
              </a:spcBef>
            </a:pPr>
            <a:r>
              <a:rPr lang="lv-LV" altLang="lv-LV" sz="1200" b="0" i="1" kern="0" dirty="0">
                <a:latin typeface="Arial" charset="0"/>
                <a:cs typeface="Arial" charset="0"/>
              </a:rPr>
              <a:t>«Q28. Lūdzu, atzīmējiet, cik lielā mērā Jūs piekrītat šādiem antidopinga noteikumiem un ar to saistītiem apgalvojumiem.»</a:t>
            </a:r>
          </a:p>
        </p:txBody>
      </p:sp>
    </p:spTree>
    <p:extLst>
      <p:ext uri="{BB962C8B-B14F-4D97-AF65-F5344CB8AC3E}">
        <p14:creationId xmlns:p14="http://schemas.microsoft.com/office/powerpoint/2010/main" val="28256549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3200" cap="all" dirty="0">
                <a:solidFill>
                  <a:schemeClr val="bg1"/>
                </a:solidFill>
                <a:latin typeface="Arial Narrow" pitchFamily="34" charset="0"/>
              </a:rPr>
              <a:t>6. Informācijas ieguve </a:t>
            </a:r>
          </a:p>
          <a:p>
            <a:pPr algn="ctr" eaLnBrk="1" hangingPunct="1"/>
            <a:r>
              <a:rPr lang="lv-LV" altLang="lv-LV" sz="3200" cap="all" dirty="0">
                <a:solidFill>
                  <a:schemeClr val="bg1"/>
                </a:solidFill>
                <a:latin typeface="Arial Narrow" pitchFamily="34" charset="0"/>
              </a:rPr>
              <a:t>par dopinga tēmu</a:t>
            </a:r>
            <a:endParaRPr lang="en-US" altLang="lv-LV" sz="3200" cap="all" dirty="0">
              <a:solidFill>
                <a:schemeClr val="bg1"/>
              </a:solidFill>
              <a:latin typeface="Arial Narrow" pitchFamily="34" charset="0"/>
            </a:endParaRPr>
          </a:p>
        </p:txBody>
      </p:sp>
    </p:spTree>
    <p:extLst>
      <p:ext uri="{BB962C8B-B14F-4D97-AF65-F5344CB8AC3E}">
        <p14:creationId xmlns:p14="http://schemas.microsoft.com/office/powerpoint/2010/main" val="389695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(3)</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lv-LV" sz="1350" b="1" dirty="0">
                <a:latin typeface="Arial Narrow" panose="020B0606020202030204" pitchFamily="34" charset="0"/>
              </a:rPr>
              <a:t>Zināšanas un pieredze saistībā ar terapeitiskās lietošanas atļaujām (TUE)</a:t>
            </a:r>
          </a:p>
          <a:p>
            <a:pPr algn="just">
              <a:lnSpc>
                <a:spcPct val="150000"/>
              </a:lnSpc>
              <a:buFont typeface="Wingdings" panose="05000000000000000000" pitchFamily="2" charset="2"/>
              <a:buChar char="Ø"/>
            </a:pPr>
            <a:r>
              <a:rPr lang="lv-LV" sz="1350" dirty="0">
                <a:latin typeface="Arial Narrow" panose="020B0606020202030204" pitchFamily="34" charset="0"/>
              </a:rPr>
              <a:t>Vairākums (</a:t>
            </a:r>
            <a:r>
              <a:rPr lang="lv-LV" sz="1350" b="1" dirty="0">
                <a:latin typeface="Arial Narrow" panose="020B0606020202030204" pitchFamily="34" charset="0"/>
              </a:rPr>
              <a:t>70%</a:t>
            </a:r>
            <a:r>
              <a:rPr lang="lv-LV" sz="1350" dirty="0">
                <a:latin typeface="Arial Narrow" panose="020B0606020202030204" pitchFamily="34" charset="0"/>
              </a:rPr>
              <a:t>) aptaujāto </a:t>
            </a:r>
            <a:r>
              <a:rPr lang="lv-LV" sz="1350" b="1" dirty="0">
                <a:latin typeface="Arial Narrow" panose="020B0606020202030204" pitchFamily="34" charset="0"/>
              </a:rPr>
              <a:t>zina par iespēju pieprasīt terapeitiskās lietošanas izņēmumu vai terapeitiskās lietošanas atļauju (TUE)</a:t>
            </a:r>
            <a:r>
              <a:rPr lang="lv-LV" sz="1350" dirty="0">
                <a:latin typeface="Arial Narrow" panose="020B0606020202030204" pitchFamily="34" charset="0"/>
              </a:rPr>
              <a:t>, lai lietotu zāles vai izmantotu medicīniskās metodes, kas nepieciešamas ārstēšanas nolūkos, bet atrodas sportā aizliegto vielu sarakstā. 27% nezina par šādu iespēju. </a:t>
            </a:r>
          </a:p>
          <a:p>
            <a:pPr algn="just">
              <a:lnSpc>
                <a:spcPct val="150000"/>
              </a:lnSpc>
              <a:buFont typeface="Wingdings" panose="05000000000000000000" pitchFamily="2" charset="2"/>
              <a:buChar char="Ø"/>
            </a:pPr>
            <a:r>
              <a:rPr lang="lv-LV" sz="1350" dirty="0">
                <a:latin typeface="Arial Narrow" panose="020B0606020202030204" pitchFamily="34" charset="0"/>
              </a:rPr>
              <a:t>Lielākajai daļai (86%) respondentu, kuri zina par TUE atļaujām, nav bijusi pieredze, iesniedzot pieteikumu zāļu vai TUE saņemšanai. </a:t>
            </a:r>
          </a:p>
          <a:p>
            <a:pPr marL="0" indent="0" algn="just">
              <a:spcBef>
                <a:spcPts val="0"/>
              </a:spcBef>
              <a:buNone/>
            </a:pPr>
            <a:endParaRPr lang="lv-LV" sz="1350" b="1" dirty="0">
              <a:latin typeface="Arial Narrow" panose="020B0606020202030204" pitchFamily="34" charset="0"/>
            </a:endParaRPr>
          </a:p>
          <a:p>
            <a:pPr marL="0" indent="0" algn="just">
              <a:lnSpc>
                <a:spcPct val="150000"/>
              </a:lnSpc>
              <a:buNone/>
            </a:pPr>
            <a:r>
              <a:rPr lang="lv-LV" sz="1350" b="1" dirty="0">
                <a:latin typeface="Arial Narrow" panose="020B0606020202030204" pitchFamily="34" charset="0"/>
              </a:rPr>
              <a:t>Dažādu apgalvojumu vērtējums un zināšanas par sportā aizliegtajām vielām</a:t>
            </a:r>
          </a:p>
          <a:p>
            <a:pPr algn="just">
              <a:lnSpc>
                <a:spcPct val="150000"/>
              </a:lnSpc>
              <a:buFont typeface="Wingdings" panose="05000000000000000000" pitchFamily="2" charset="2"/>
              <a:buChar char="Ø"/>
            </a:pPr>
            <a:r>
              <a:rPr lang="lv-LV" sz="1350" dirty="0">
                <a:latin typeface="Arial Narrow" panose="020B0606020202030204" pitchFamily="34" charset="0"/>
              </a:rPr>
              <a:t>Novērtējot apgalvojumu </a:t>
            </a:r>
            <a:r>
              <a:rPr lang="lv-LV" sz="1350" b="1" dirty="0">
                <a:latin typeface="Arial Narrow" panose="020B0606020202030204" pitchFamily="34" charset="0"/>
              </a:rPr>
              <a:t>«Ja es lietotu dopingu, es justos vainīgs/-a»</a:t>
            </a:r>
            <a:r>
              <a:rPr lang="lv-LV" sz="1350" dirty="0">
                <a:latin typeface="Arial Narrow" panose="020B0606020202030204" pitchFamily="34" charset="0"/>
              </a:rPr>
              <a:t>,</a:t>
            </a:r>
            <a:r>
              <a:rPr lang="lv-LV" sz="1350" b="1" dirty="0">
                <a:latin typeface="Arial Narrow" panose="020B0606020202030204" pitchFamily="34" charset="0"/>
              </a:rPr>
              <a:t> </a:t>
            </a:r>
            <a:r>
              <a:rPr lang="lv-LV" sz="1350" dirty="0">
                <a:latin typeface="Arial Narrow" panose="020B0606020202030204" pitchFamily="34" charset="0"/>
              </a:rPr>
              <a:t>83% aptaujāto kopumā piekrīt šim apgalvojumam (drīzāk piekrīt 8%, pilnībā piekrīt 75%). Lielākā daļa (69%) kopumā piekrīt apgalvojumam par to, ka </a:t>
            </a:r>
            <a:r>
              <a:rPr lang="lv-LV" sz="1350" b="1" dirty="0">
                <a:latin typeface="Arial Narrow" panose="020B0606020202030204" pitchFamily="34" charset="0"/>
              </a:rPr>
              <a:t>«Pašreizējie antidopinga noteikumi nodrošina, ka sacensības norit godīgi un sportistu iegūtās vietas ir pelnītas» </a:t>
            </a:r>
            <a:r>
              <a:rPr lang="lv-LV" sz="1350" dirty="0">
                <a:latin typeface="Arial Narrow" panose="020B0606020202030204" pitchFamily="34" charset="0"/>
              </a:rPr>
              <a:t>(46% drīzāk piekrīt, 23% pilnībā piekrīt). Savukārt puse (51%) respondentu kopumā nepiekrīt apgalvojumam, ka </a:t>
            </a:r>
            <a:r>
              <a:rPr lang="lv-LV" sz="1350" b="1" dirty="0">
                <a:latin typeface="Arial Narrow" panose="020B0606020202030204" pitchFamily="34" charset="0"/>
              </a:rPr>
              <a:t>«Dopinga noteikumi sportistiem ir sarežģīti un nesaprotami»</a:t>
            </a:r>
            <a:r>
              <a:rPr lang="lv-LV" sz="1350" dirty="0">
                <a:latin typeface="Arial Narrow" panose="020B0606020202030204" pitchFamily="34" charset="0"/>
              </a:rPr>
              <a:t> (29% drīzāk nepiekrīt, 22% pilnībā nepiekrīt). ¼ (25%) aptaujāto ne piekrīt, ne nepiekrīt šim apgalvojumam.</a:t>
            </a:r>
          </a:p>
          <a:p>
            <a:pPr algn="just">
              <a:lnSpc>
                <a:spcPct val="150000"/>
              </a:lnSpc>
              <a:buFont typeface="Wingdings" panose="05000000000000000000" pitchFamily="2" charset="2"/>
              <a:buChar char="Ø"/>
            </a:pPr>
            <a:r>
              <a:rPr lang="lv-LV" sz="1350" dirty="0">
                <a:latin typeface="Arial Narrow" panose="020B0606020202030204" pitchFamily="34" charset="0"/>
              </a:rPr>
              <a:t>Tie respondenti, kuri kopumā piekrīt apgalvojumam, ka pašreizējie antidopinga noteikumi nodrošina, ka sacensības norit godīgi un sportistu iegūtās vietas ir pelnītas, arī biežāk kopumā piekrīt, ka pašreizējie dopinga noteikumi ir efektīvi.</a:t>
            </a:r>
          </a:p>
          <a:p>
            <a:pPr algn="just">
              <a:lnSpc>
                <a:spcPct val="150000"/>
              </a:lnSpc>
              <a:buFont typeface="Wingdings" panose="05000000000000000000" pitchFamily="2" charset="2"/>
              <a:buChar char="Ø"/>
            </a:pPr>
            <a:r>
              <a:rPr lang="lv-LV" sz="1350" dirty="0">
                <a:latin typeface="Arial Narrow" panose="020B0606020202030204" pitchFamily="34" charset="0"/>
              </a:rPr>
              <a:t>Vairākums (60%) kopumā piekrīt apgalvojumam, ka</a:t>
            </a:r>
            <a:r>
              <a:rPr lang="lv-LV" sz="1350" b="1" dirty="0">
                <a:latin typeface="Arial Narrow" panose="020B0606020202030204" pitchFamily="34" charset="0"/>
              </a:rPr>
              <a:t> «Manā sporta veidā dopinga lietošana var veicināt būtisku snieguma uzlabojumu» </a:t>
            </a:r>
            <a:r>
              <a:rPr lang="lv-LV" sz="1350" dirty="0">
                <a:latin typeface="Arial Narrow" panose="020B0606020202030204" pitchFamily="34" charset="0"/>
              </a:rPr>
              <a:t>(drīzāk piekrīt 19%, pilnībā piekrīt 41%). Puse (50%) respondentu kopumā piekrīt apgalvojumam, ka </a:t>
            </a:r>
            <a:r>
              <a:rPr lang="lv-LV" sz="1350" b="1" dirty="0">
                <a:latin typeface="Arial Narrow" panose="020B0606020202030204" pitchFamily="34" charset="0"/>
              </a:rPr>
              <a:t>«Manā sporta veidā dopinga lietošana var būt ļoti bīstama veselībai un apdraudēt sportista dzīvību» </a:t>
            </a:r>
            <a:r>
              <a:rPr lang="lv-LV" sz="1350" dirty="0">
                <a:latin typeface="Arial Narrow" panose="020B0606020202030204" pitchFamily="34" charset="0"/>
              </a:rPr>
              <a:t>(drīzāk piekrīt 23%, pilnībā piekrīt 27%). </a:t>
            </a:r>
          </a:p>
        </p:txBody>
      </p:sp>
    </p:spTree>
    <p:extLst>
      <p:ext uri="{BB962C8B-B14F-4D97-AF65-F5344CB8AC3E}">
        <p14:creationId xmlns:p14="http://schemas.microsoft.com/office/powerpoint/2010/main" val="7767747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6.1. Resursi, kuros meklētu informāciju par dopingu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p>
          <a:p>
            <a:pPr algn="ctr"/>
            <a:r>
              <a:rPr lang="lv-LV" altLang="lv-LV" b="0" i="1" noProof="1">
                <a:latin typeface="Arial" charset="0"/>
                <a:cs typeface="Arial" charset="0"/>
              </a:rPr>
              <a:t>V</a:t>
            </a:r>
            <a:r>
              <a:rPr lang="en-US" altLang="lv-LV" b="0" i="1" noProof="1">
                <a:latin typeface="Arial" charset="0"/>
                <a:cs typeface="Arial" charset="0"/>
              </a:rPr>
              <a:t>airākatbilžu jautājums (% summa &gt; 100)</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90103"/>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«C1. Ja Jums būtu nepieciešama informācija par dopinga tēmu, kādos resursos Jūs to visdrīzāk meklētu?»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3" name="Chart 12">
            <a:extLst>
              <a:ext uri="{FF2B5EF4-FFF2-40B4-BE49-F238E27FC236}">
                <a16:creationId xmlns:a16="http://schemas.microsoft.com/office/drawing/2014/main" id="{274B17D5-DF36-480D-BAD1-72A5994D0258}"/>
              </a:ext>
            </a:extLst>
          </p:cNvPr>
          <p:cNvGraphicFramePr>
            <a:graphicFrameLocks/>
          </p:cNvGraphicFramePr>
          <p:nvPr>
            <p:extLst>
              <p:ext uri="{D42A27DB-BD31-4B8C-83A1-F6EECF244321}">
                <p14:modId xmlns:p14="http://schemas.microsoft.com/office/powerpoint/2010/main" val="2743538559"/>
              </p:ext>
            </p:extLst>
          </p:nvPr>
        </p:nvGraphicFramePr>
        <p:xfrm>
          <a:off x="1150032" y="1227512"/>
          <a:ext cx="6840760" cy="4967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9982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6.1. Resursi, kuros meklētu informāciju par dopingu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Vairākatbilžu jautājums (% summa &gt; 100)</a:t>
            </a:r>
          </a:p>
          <a:p>
            <a:pPr algn="ctr"/>
            <a:r>
              <a:rPr lang="lv-LV" altLang="lv-LV" b="0" i="1" noProof="1">
                <a:latin typeface="Arial" charset="0"/>
                <a:cs typeface="Arial" charset="0"/>
              </a:rPr>
              <a:t>Grafikā atspoguļotas atbildes, kas pārsniegušas 15% robežu</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90103"/>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«C1. Ja Jums būtu nepieciešama informācija par dopinga tēmu, kādos resursos Jūs to visdrīzāk meklētu?»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870163905"/>
              </p:ext>
            </p:extLst>
          </p:nvPr>
        </p:nvGraphicFramePr>
        <p:xfrm>
          <a:off x="179512" y="1456726"/>
          <a:ext cx="8352928"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4341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6.1. Resursi, kuros meklētu informāciju par dopingu</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Vairākatbilžu jautājums (% summa &gt; 100)</a:t>
            </a:r>
          </a:p>
          <a:p>
            <a:pPr algn="ctr"/>
            <a:r>
              <a:rPr lang="lv-LV" altLang="lv-LV" b="0" i="1" noProof="1">
                <a:latin typeface="Arial" charset="0"/>
                <a:cs typeface="Arial" charset="0"/>
              </a:rPr>
              <a:t>Grafikā atspoguļotas atbildes, kas pārsniegušas 15% robežu</a:t>
            </a:r>
          </a:p>
          <a:p>
            <a:pPr algn="ct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90103"/>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«C1. Ja Jums būtu nepieciešama informācija par dopinga tēmu, kādos resursos Jūs to visdrīzāk meklētu?»</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113624717"/>
              </p:ext>
            </p:extLst>
          </p:nvPr>
        </p:nvGraphicFramePr>
        <p:xfrm>
          <a:off x="10538" y="1446576"/>
          <a:ext cx="8496944"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1050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Autofit/>
          </a:bodyPr>
          <a:lstStyle/>
          <a:p>
            <a:pPr algn="l"/>
            <a:r>
              <a:rPr lang="lv-LV" altLang="ko-KR" sz="2200" cap="small" dirty="0">
                <a:latin typeface="Arial Narrow" panose="020B0606020202030204" pitchFamily="34" charset="0"/>
              </a:rPr>
              <a:t>6.2. Apmierinātība ar informāciju par dopingu, kas saņemta izvēlētajos informācijas avotos</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«C2. Vai Jūs esat apmierināts/-a ar to informāciju par dopinga tēmu, ko Jūs esat saņēmis/-</a:t>
            </a:r>
            <a:r>
              <a:rPr lang="lv-LV" altLang="lv-LV" sz="1200" b="0" i="1" kern="0" dirty="0" err="1">
                <a:latin typeface="Arial" charset="0"/>
                <a:cs typeface="Arial" charset="0"/>
              </a:rPr>
              <a:t>usi</a:t>
            </a:r>
            <a:r>
              <a:rPr lang="lv-LV" altLang="lv-LV" sz="1200" b="0" i="1" kern="0" dirty="0">
                <a:latin typeface="Arial" charset="0"/>
                <a:cs typeface="Arial" charset="0"/>
              </a:rPr>
              <a:t> Jūsu informācijas avotos?»</a:t>
            </a:r>
            <a:endParaRPr kumimoji="0" lang="lv-LV" altLang="lv-LV" sz="1200" b="0" i="1" u="none" strike="noStrike" kern="0" spc="0" normalizeH="0" noProof="0" dirty="0">
              <a:ln>
                <a:noFill/>
              </a:ln>
              <a:effectLst/>
              <a:uLnTx/>
              <a:uFillTx/>
              <a:latin typeface="Arial" charset="0"/>
              <a:cs typeface="Arial" charset="0"/>
            </a:endParaRPr>
          </a:p>
        </p:txBody>
      </p:sp>
      <p:sp>
        <p:nvSpPr>
          <p:cNvPr id="7" name="Left Brace 6">
            <a:extLst>
              <a:ext uri="{FF2B5EF4-FFF2-40B4-BE49-F238E27FC236}">
                <a16:creationId xmlns:a16="http://schemas.microsoft.com/office/drawing/2014/main" id="{A6E1D647-CFCB-45CA-AB3B-B23BC320E4A8}"/>
              </a:ext>
            </a:extLst>
          </p:cNvPr>
          <p:cNvSpPr/>
          <p:nvPr/>
        </p:nvSpPr>
        <p:spPr>
          <a:xfrm>
            <a:off x="2195736" y="2996952"/>
            <a:ext cx="321699" cy="1296144"/>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07C54207-A508-4219-9C5D-8DA096907285}"/>
              </a:ext>
            </a:extLst>
          </p:cNvPr>
          <p:cNvGraphicFramePr>
            <a:graphicFrameLocks/>
          </p:cNvGraphicFramePr>
          <p:nvPr>
            <p:extLst>
              <p:ext uri="{D42A27DB-BD31-4B8C-83A1-F6EECF244321}">
                <p14:modId xmlns:p14="http://schemas.microsoft.com/office/powerpoint/2010/main" val="2215949042"/>
              </p:ext>
            </p:extLst>
          </p:nvPr>
        </p:nvGraphicFramePr>
        <p:xfrm>
          <a:off x="1187624" y="1526070"/>
          <a:ext cx="7002000" cy="436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158139D-B149-4D4D-A5BA-7F8445555C3F}"/>
              </a:ext>
            </a:extLst>
          </p:cNvPr>
          <p:cNvSpPr txBox="1"/>
          <p:nvPr/>
        </p:nvSpPr>
        <p:spPr>
          <a:xfrm>
            <a:off x="683568" y="3355527"/>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NĒ</a:t>
            </a:r>
          </a:p>
          <a:p>
            <a:pPr algn="ctr"/>
            <a:r>
              <a:rPr lang="lv-LV" sz="2000" dirty="0">
                <a:latin typeface="Arial Narrow" panose="020B0606020202030204" pitchFamily="34" charset="0"/>
              </a:rPr>
              <a:t>14%</a:t>
            </a:r>
          </a:p>
        </p:txBody>
      </p:sp>
      <p:sp>
        <p:nvSpPr>
          <p:cNvPr id="10" name="Left Brace 9">
            <a:extLst>
              <a:ext uri="{FF2B5EF4-FFF2-40B4-BE49-F238E27FC236}">
                <a16:creationId xmlns:a16="http://schemas.microsoft.com/office/drawing/2014/main" id="{A6E1D647-CFCB-45CA-AB3B-B23BC320E4A8}"/>
              </a:ext>
            </a:extLst>
          </p:cNvPr>
          <p:cNvSpPr/>
          <p:nvPr/>
        </p:nvSpPr>
        <p:spPr>
          <a:xfrm rot="10800000">
            <a:off x="6300192" y="2204864"/>
            <a:ext cx="836750" cy="3024336"/>
          </a:xfrm>
          <a:prstGeom prst="leftBrace">
            <a:avLst>
              <a:gd name="adj1" fmla="val 58074"/>
              <a:gd name="adj2" fmla="val 50679"/>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158139D-B149-4D4D-A5BA-7F8445555C3F}"/>
              </a:ext>
            </a:extLst>
          </p:cNvPr>
          <p:cNvSpPr txBox="1"/>
          <p:nvPr/>
        </p:nvSpPr>
        <p:spPr>
          <a:xfrm>
            <a:off x="7208321" y="3355527"/>
            <a:ext cx="1438842" cy="707886"/>
          </a:xfrm>
          <a:prstGeom prst="rect">
            <a:avLst/>
          </a:prstGeom>
          <a:noFill/>
        </p:spPr>
        <p:txBody>
          <a:bodyPr wrap="square" rtlCol="0">
            <a:spAutoFit/>
          </a:bodyPr>
          <a:lstStyle/>
          <a:p>
            <a:pPr algn="ctr"/>
            <a:r>
              <a:rPr lang="lv-LV" sz="2000" dirty="0">
                <a:latin typeface="Arial Narrow" panose="020B0606020202030204" pitchFamily="34" charset="0"/>
              </a:rPr>
              <a:t>Kopumā </a:t>
            </a:r>
            <a:r>
              <a:rPr lang="lv-LV" sz="2000" dirty="0">
                <a:solidFill>
                  <a:srgbClr val="C00000"/>
                </a:solidFill>
                <a:latin typeface="Arial Narrow" panose="020B0606020202030204" pitchFamily="34" charset="0"/>
              </a:rPr>
              <a:t>JĀ</a:t>
            </a:r>
          </a:p>
          <a:p>
            <a:pPr algn="ctr"/>
            <a:r>
              <a:rPr lang="lv-LV" sz="2000" dirty="0">
                <a:latin typeface="Arial Narrow" panose="020B0606020202030204" pitchFamily="34" charset="0"/>
              </a:rPr>
              <a:t>79%</a:t>
            </a:r>
          </a:p>
        </p:txBody>
      </p:sp>
    </p:spTree>
    <p:extLst>
      <p:ext uri="{BB962C8B-B14F-4D97-AF65-F5344CB8AC3E}">
        <p14:creationId xmlns:p14="http://schemas.microsoft.com/office/powerpoint/2010/main" val="3466834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Autofit/>
          </a:bodyPr>
          <a:lstStyle/>
          <a:p>
            <a:pPr algn="l"/>
            <a:r>
              <a:rPr lang="lv-LV" altLang="ko-KR" sz="2200" cap="small" dirty="0">
                <a:latin typeface="Arial Narrow" panose="020B0606020202030204" pitchFamily="34" charset="0"/>
              </a:rPr>
              <a:t>6.2. Apmierinātība ar informāciju par dopingu, kas saņemta izvēlētajos informācijas avotos</a:t>
            </a:r>
            <a:endParaRPr lang="ko-KR" altLang="en-US" sz="22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«C2. Vai Jūs esat apmierināts/-a ar to informāciju par dopinga tēmu, ko Jūs esat saņēmis/-</a:t>
            </a:r>
            <a:r>
              <a:rPr lang="lv-LV" altLang="lv-LV" sz="1200" b="0" i="1" kern="0" dirty="0" err="1">
                <a:latin typeface="Arial" charset="0"/>
                <a:cs typeface="Arial" charset="0"/>
              </a:rPr>
              <a:t>usi</a:t>
            </a:r>
            <a:r>
              <a:rPr lang="lv-LV" altLang="lv-LV" sz="1200" b="0" i="1" kern="0" dirty="0">
                <a:latin typeface="Arial" charset="0"/>
                <a:cs typeface="Arial" charset="0"/>
              </a:rPr>
              <a:t> Jūsu informācijas avotos?»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12" name="Chart 11">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461960480"/>
              </p:ext>
            </p:extLst>
          </p:nvPr>
        </p:nvGraphicFramePr>
        <p:xfrm>
          <a:off x="467544" y="1501592"/>
          <a:ext cx="7416824"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054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6.3. Ieteikumi sportistu izglītošanai un informēšanai par antidopinga jautājumiem (1)</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«C3. Vai Jums ir kādi ieteikumi sportistu izglītošanai un informēšanai par antidopinga jautājumiem?</a:t>
            </a:r>
          </a:p>
          <a:p>
            <a:pPr lvl="0" algn="ctr" fontAlgn="base" latinLnBrk="0">
              <a:spcBef>
                <a:spcPct val="0"/>
              </a:spcBef>
            </a:pPr>
            <a:r>
              <a:rPr lang="lv-LV" altLang="lv-LV" sz="1200" b="0" i="1" kern="0" dirty="0">
                <a:latin typeface="Arial" charset="0"/>
                <a:cs typeface="Arial" charset="0"/>
              </a:rPr>
              <a:t>Ja ir, tad, lūdzu, šeit tos īsi uzrakstiet.»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83568141"/>
              </p:ext>
            </p:extLst>
          </p:nvPr>
        </p:nvGraphicFramePr>
        <p:xfrm>
          <a:off x="213928" y="1212399"/>
          <a:ext cx="8712967" cy="4707067"/>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433525">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181258">
                <a:tc rowSpan="9">
                  <a:txBody>
                    <a:bodyPr/>
                    <a:lstStyle/>
                    <a:p>
                      <a:pPr algn="ctr" fontAlgn="b"/>
                      <a:r>
                        <a:rPr lang="lv-LV" sz="1100" b="1" i="0" u="none" strike="noStrike" dirty="0">
                          <a:solidFill>
                            <a:schemeClr val="tx1"/>
                          </a:solidFill>
                          <a:effectLst/>
                          <a:latin typeface="Arial Narrow" panose="020B0606020202030204" pitchFamily="34" charset="0"/>
                          <a:cs typeface="Arial" panose="020B0604020202020204" pitchFamily="34" charset="0"/>
                        </a:rPr>
                        <a:t>Lekcijas un semināri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rgbClr val="212121"/>
                          </a:solidFill>
                          <a:effectLst/>
                          <a:latin typeface="Arial Narrow" panose="020B0606020202030204" pitchFamily="34" charset="0"/>
                          <a:cs typeface="Arial" panose="020B0604020202020204" pitchFamily="34" charset="0"/>
                        </a:rPr>
                        <a:t>Aicinās uz semināriem vai lekcijām</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1258">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Biežāk rīkot informatīvās sanāksmes un izglītot sportistus, trenerus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1258">
                <a:tc vMerge="1">
                  <a:txBody>
                    <a:bodyPr/>
                    <a:lstStyle/>
                    <a:p>
                      <a:pPr algn="ctr" fontAlgn="b"/>
                      <a:endParaRPr lang="en-US" sz="1150" b="1" i="0" u="none" strike="noStrike" noProof="0"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Brošūras, obligāta lekcija pirms sezonas no attiecīgā sporta veida federācijas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1258">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Dopinga prezentācijas vajag aizvadīt ne tikai LOV sportistiem, bet arī parastās skolās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8920">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Ieteiktu reizi gadā veikt obligātu semināru, izglītojot jaunos sportistus dažādos sporta veidos par to, kas ir aizliegts, kāpēc, ietekme uz veselību</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en-US" sz="1100" b="0" i="0" u="none" strike="noStrike" dirty="0" err="1">
                          <a:solidFill>
                            <a:schemeClr val="tx1"/>
                          </a:solidFill>
                          <a:effectLst/>
                          <a:latin typeface="Arial Narrow" panose="020B0606020202030204" pitchFamily="34" charset="0"/>
                          <a:cs typeface="Arial" panose="020B0604020202020204" pitchFamily="34" charset="0"/>
                        </a:rPr>
                        <a:t>iespējamas</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en-US" sz="1100" b="0" i="0" u="none" strike="noStrike" dirty="0" err="1">
                          <a:solidFill>
                            <a:schemeClr val="tx1"/>
                          </a:solidFill>
                          <a:effectLst/>
                          <a:latin typeface="Arial Narrow" panose="020B0606020202030204" pitchFamily="34" charset="0"/>
                          <a:cs typeface="Arial" panose="020B0604020202020204" pitchFamily="34" charset="0"/>
                        </a:rPr>
                        <a:t>sankcijas</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en-US" sz="1100" b="0" i="0" u="none" strike="noStrike" dirty="0" err="1">
                          <a:solidFill>
                            <a:schemeClr val="tx1"/>
                          </a:solidFill>
                          <a:effectLst/>
                          <a:latin typeface="Arial Narrow" panose="020B0606020202030204" pitchFamily="34" charset="0"/>
                          <a:cs typeface="Arial" panose="020B0604020202020204" pitchFamily="34" charset="0"/>
                        </a:rPr>
                        <a:t>u.tml</a:t>
                      </a:r>
                      <a:r>
                        <a:rPr lang="en-US" sz="1100" b="0" i="0" u="none" strike="noStrike" dirty="0">
                          <a:solidFill>
                            <a:schemeClr val="tx1"/>
                          </a:solidFill>
                          <a:effectLst/>
                          <a:latin typeface="Arial Narrow" panose="020B0606020202030204" pitchFamily="34" charset="0"/>
                          <a:cs typeface="Arial" panose="020B0604020202020204" pitchFamily="34" charset="0"/>
                        </a:rPr>
                        <a:t>.</a:t>
                      </a:r>
                      <a:r>
                        <a:rPr lang="lv-LV" sz="1100" b="0" i="0" u="none" strike="noStrike" baseline="0" dirty="0">
                          <a:solidFill>
                            <a:schemeClr val="tx1"/>
                          </a:solidFill>
                          <a:effectLst/>
                          <a:latin typeface="Arial Narrow" panose="020B0606020202030204" pitchFamily="34" charset="0"/>
                          <a:cs typeface="Arial" panose="020B0604020202020204" pitchFamily="34" charset="0"/>
                        </a:rPr>
                        <a:t> </a:t>
                      </a:r>
                      <a:r>
                        <a:rPr lang="lv-LV" sz="1100" b="0" i="0" u="none" strike="noStrike" dirty="0">
                          <a:solidFill>
                            <a:schemeClr val="tx1"/>
                          </a:solidFill>
                          <a:effectLst/>
                          <a:latin typeface="Arial Narrow" panose="020B0606020202030204" pitchFamily="34" charset="0"/>
                          <a:cs typeface="Arial" panose="020B0604020202020204" pitchFamily="34" charset="0"/>
                        </a:rPr>
                        <a:t>Daudziem daudz kas liekas pašsaprotami, bet pieļauju, ka jaunie tomēr daudz ko nezina. Iespējams, šādu semināru/lekciju vajadzētu noorganizēt dažādos reģionos, lai pēc iespējas atvieglotu sportistu piedalīšanos tajā. Iespējams, arī </a:t>
                      </a:r>
                      <a:r>
                        <a:rPr lang="lv-LV" sz="1100" b="0" i="0" u="none" strike="noStrike" dirty="0" err="1">
                          <a:solidFill>
                            <a:schemeClr val="tx1"/>
                          </a:solidFill>
                          <a:effectLst/>
                          <a:latin typeface="Arial Narrow" panose="020B0606020202030204" pitchFamily="34" charset="0"/>
                          <a:cs typeface="Arial" panose="020B0604020202020204" pitchFamily="34" charset="0"/>
                        </a:rPr>
                        <a:t>pieredzējušākiem</a:t>
                      </a:r>
                      <a:r>
                        <a:rPr lang="lv-LV" sz="1100" b="0" i="0" u="none" strike="noStrike" dirty="0">
                          <a:solidFill>
                            <a:schemeClr val="tx1"/>
                          </a:solidFill>
                          <a:effectLst/>
                          <a:latin typeface="Arial Narrow" panose="020B0606020202030204" pitchFamily="34" charset="0"/>
                          <a:cs typeface="Arial" panose="020B0604020202020204" pitchFamily="34" charset="0"/>
                        </a:rPr>
                        <a:t> sportistiem būtu labi periodiski saņemt, piemēram, e-pasta jaunumus par to, kas tiek iekļauts/izņemts no aizliegto vielu saraksta un kāpēc</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3174">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Man liekas, ka vajadzētu skolu programmās ieviest programmu - 5 lekciju ciklu, kur tiek par to stāstīts - gan teorija, gan arī dzīves patiesie stāsti, gan arī kas notiek ar tiem, kas lieto dopingu - kā mainās viņu dzīve. Jautājums - cik gados to pasniegt? 14-16?</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3174">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Vairāk informēt par mītiem un patiesību - kas ir un kas nav dopings (piemēram, daudzi domā ka marihuāna nav dopings, bet jebkuras zāles aptiekā var saturēt dopingu)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1258">
                <a:tc vMerge="1">
                  <a:txBody>
                    <a:bodyPr/>
                    <a:lstStyle/>
                    <a:p>
                      <a:pPr algn="ctr" fontAlgn="b"/>
                      <a:endParaRPr lang="en-US" sz="115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Vairāk semināru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3174">
                <a:tc vMerge="1">
                  <a:txBody>
                    <a:bodyPr/>
                    <a:lstStyle/>
                    <a:p>
                      <a:pPr algn="ctr" fontAlgn="b"/>
                      <a:endParaRPr lang="en-US" sz="115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Vairāk seminārus dažādās pilsētās. Ar piemēriem, testiem, cilvēku </a:t>
                      </a:r>
                      <a:r>
                        <a:rPr lang="lv-LV" sz="1100" b="0" i="0" u="none" strike="noStrike" noProof="0" dirty="0" err="1">
                          <a:solidFill>
                            <a:schemeClr val="tx1"/>
                          </a:solidFill>
                          <a:effectLst/>
                          <a:latin typeface="Arial Narrow" panose="020B0606020202030204" pitchFamily="34" charset="0"/>
                          <a:cs typeface="Arial" panose="020B0604020202020204" pitchFamily="34" charset="0"/>
                        </a:rPr>
                        <a:t>ieinteresēšanais</a:t>
                      </a:r>
                      <a:r>
                        <a:rPr lang="lv-LV" sz="1100" b="0" i="0" u="none" strike="noStrike" noProof="0" dirty="0">
                          <a:solidFill>
                            <a:schemeClr val="tx1"/>
                          </a:solidFill>
                          <a:effectLst/>
                          <a:latin typeface="Arial Narrow" panose="020B0606020202030204" pitchFamily="34" charset="0"/>
                          <a:cs typeface="Arial" panose="020B0604020202020204" pitchFamily="34" charset="0"/>
                        </a:rPr>
                        <a:t>, jo tupi sēdēt 3h un klausīties kādā, kurš pats īsti nesaprot, ko stāsta, klusā tonī, nav baigi interesanti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3174">
                <a:tc row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100" b="1" i="0" u="none" strike="noStrike" dirty="0">
                          <a:solidFill>
                            <a:schemeClr val="tx1"/>
                          </a:solidFill>
                          <a:effectLst/>
                          <a:latin typeface="Arial Narrow" panose="020B0606020202030204" pitchFamily="34" charset="0"/>
                          <a:cs typeface="Arial" panose="020B0604020202020204" pitchFamily="34" charset="0"/>
                        </a:rPr>
                        <a:t>Aizliegto vielu</a:t>
                      </a:r>
                      <a:r>
                        <a:rPr lang="lv-LV" sz="1100" b="1" i="0" u="none" strike="noStrike" baseline="0" dirty="0">
                          <a:solidFill>
                            <a:schemeClr val="tx1"/>
                          </a:solidFill>
                          <a:effectLst/>
                          <a:latin typeface="Arial Narrow" panose="020B0606020202030204" pitchFamily="34" charset="0"/>
                          <a:cs typeface="Arial" panose="020B0604020202020204" pitchFamily="34" charset="0"/>
                        </a:rPr>
                        <a:t> saraksts</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p>
                      <a:pPr algn="ctr" fontAlgn="b"/>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Federācija varētu veidot sarakstu ar produktiem, kurus drīkst un nedrīkst lietot. Nevis kā tagad, ka labāk iesaka visu nelietot, jo var būt </a:t>
                      </a:r>
                      <a:r>
                        <a:rPr lang="en-US" sz="1100" b="0" i="0" u="none" strike="noStrike" dirty="0" err="1">
                          <a:solidFill>
                            <a:schemeClr val="tx1"/>
                          </a:solidFill>
                          <a:effectLst/>
                          <a:latin typeface="Arial Narrow" panose="020B0606020202030204" pitchFamily="34" charset="0"/>
                          <a:cs typeface="Arial" panose="020B0604020202020204" pitchFamily="34" charset="0"/>
                        </a:rPr>
                        <a:t>problēmas</a:t>
                      </a:r>
                      <a:r>
                        <a:rPr lang="lv-LV" sz="1100" b="0" i="0" u="none" strike="noStrike" dirty="0">
                          <a:solidFill>
                            <a:schemeClr val="tx1"/>
                          </a:solidFill>
                          <a:effectLst/>
                          <a:latin typeface="Arial Narrow" panose="020B0606020202030204" pitchFamily="34" charset="0"/>
                          <a:cs typeface="Arial" panose="020B0604020202020204" pitchFamily="34" charset="0"/>
                        </a:rPr>
                        <a:t>. Varētu izveidot grupas, kā, piemēram, šīs grupas uztura bagātinātāji ir droši, šī grupa ir šaubīga un šī ir aizliegta</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79346">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Ir grūtības sameklēt </a:t>
                      </a:r>
                      <a:r>
                        <a:rPr lang="lv-LV" sz="1100" b="0" i="0" u="none" strike="noStrike" dirty="0" err="1">
                          <a:solidFill>
                            <a:schemeClr val="tx1"/>
                          </a:solidFill>
                          <a:effectLst/>
                          <a:latin typeface="Arial Narrow" panose="020B0606020202030204" pitchFamily="34" charset="0"/>
                          <a:cs typeface="Arial" panose="020B0604020202020204" pitchFamily="34" charset="0"/>
                        </a:rPr>
                        <a:t>antidopings.lv</a:t>
                      </a:r>
                      <a:r>
                        <a:rPr lang="lv-LV" sz="1100" b="0" i="0" u="none" strike="noStrike" dirty="0">
                          <a:solidFill>
                            <a:schemeClr val="tx1"/>
                          </a:solidFill>
                          <a:effectLst/>
                          <a:latin typeface="Arial Narrow" panose="020B0606020202030204" pitchFamily="34" charset="0"/>
                          <a:cs typeface="Arial" panose="020B0604020202020204" pitchFamily="34" charset="0"/>
                        </a:rPr>
                        <a:t> mājas lapā aizliegto vielu sarakstu. Kā arī caur zāļu reģistru, meklētājā nav ķeksīša ''aizliegts sportā" vai tml.</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81258">
                <a:tc vMerge="1">
                  <a:txBody>
                    <a:bodyPr/>
                    <a:lstStyle/>
                    <a:p>
                      <a:endParaRPr lang="lv-LV"/>
                    </a:p>
                  </a:txBody>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Ja šaubos par klepus sīrupa sastāvdaļām, gribētu, lai var ierakstīt preparāta nosaukumu un viegli to uzzināt</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81258">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noProof="0" dirty="0">
                          <a:solidFill>
                            <a:schemeClr val="tx1"/>
                          </a:solidFill>
                          <a:effectLst/>
                          <a:latin typeface="Arial Narrow" panose="020B0606020202030204" pitchFamily="34" charset="0"/>
                          <a:cs typeface="Arial" panose="020B0604020202020204" pitchFamily="34" charset="0"/>
                        </a:rPr>
                        <a:t>Papildināt aizliegto vielu datubāzes sarakstu Latvijas Antidopinga mājaslapā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81258">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Sīkāku</a:t>
                      </a:r>
                      <a:r>
                        <a:rPr lang="en-US" sz="1100" b="0" i="0" u="none" strike="noStrike" dirty="0">
                          <a:solidFill>
                            <a:schemeClr val="tx1"/>
                          </a:solidFill>
                          <a:effectLst/>
                          <a:latin typeface="Arial Narrow" panose="020B0606020202030204" pitchFamily="34" charset="0"/>
                          <a:cs typeface="Arial" panose="020B0604020202020204" pitchFamily="34" charset="0"/>
                        </a:rPr>
                        <a:t> </a:t>
                      </a:r>
                      <a:r>
                        <a:rPr lang="lv-LV" sz="1100" b="0" i="0" u="none" strike="noStrike" noProof="0" dirty="0">
                          <a:solidFill>
                            <a:schemeClr val="tx1"/>
                          </a:solidFill>
                          <a:effectLst/>
                          <a:latin typeface="Arial Narrow" panose="020B0606020202030204" pitchFamily="34" charset="0"/>
                          <a:cs typeface="Arial" panose="020B0604020202020204" pitchFamily="34" charset="0"/>
                        </a:rPr>
                        <a:t>informāciju par aizliegto vielu saistību ar pārtikas produktiem. Nopietnāk pievērst uzmanību uztura bagātinātāju ierobežošanā</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81258">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Uzturēt aizliegto medikamentu sarakstu aktīvu, jo bieži vien tas var ļaut ātri reaģēt, ja gadās kāda saslimšana vai tamlīdzīgi</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81258">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Vēlams katram individuāli sniegt materiālus, kas saprotami un detalizēti (ar piemēriem) sniedz informāciju par vielām, kas ir aizliegtas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10"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3374911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6.3. Ieteikumi sportistu izglītošanai un informēšanai par antidopinga jautājumiem (2)</a:t>
            </a:r>
            <a:endParaRPr lang="ko-KR" altLang="en-US" sz="2400" cap="small" dirty="0">
              <a:latin typeface="Arial Narrow" panose="020B0606020202030204" pitchFamily="34"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76736"/>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«C3. Vai Jums ir kādi ieteikumi sportistu izglītošanai un informēšanai par antidopinga jautājumiem?</a:t>
            </a:r>
          </a:p>
          <a:p>
            <a:pPr lvl="0" algn="ctr" fontAlgn="base" latinLnBrk="0">
              <a:spcBef>
                <a:spcPct val="0"/>
              </a:spcBef>
            </a:pPr>
            <a:r>
              <a:rPr lang="lv-LV" altLang="lv-LV" sz="1200" b="0" i="1" kern="0" dirty="0">
                <a:latin typeface="Arial" charset="0"/>
                <a:cs typeface="Arial" charset="0"/>
              </a:rPr>
              <a:t>Ja ir, tad, lūdzu, šeit tos īsi uzrakstiet.»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86479698"/>
              </p:ext>
            </p:extLst>
          </p:nvPr>
        </p:nvGraphicFramePr>
        <p:xfrm>
          <a:off x="213928" y="1212398"/>
          <a:ext cx="8712967" cy="2405374"/>
        </p:xfrm>
        <a:graphic>
          <a:graphicData uri="http://schemas.openxmlformats.org/drawingml/2006/table">
            <a:tbl>
              <a:tblPr firstRow="1" bandRow="1">
                <a:tableStyleId>{5C22544A-7EE6-4342-B048-85BDC9FD1C3A}</a:tableStyleId>
              </a:tblPr>
              <a:tblGrid>
                <a:gridCol w="828093">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gridCol w="612066">
                  <a:extLst>
                    <a:ext uri="{9D8B030D-6E8A-4147-A177-3AD203B41FA5}">
                      <a16:colId xmlns:a16="http://schemas.microsoft.com/office/drawing/2014/main" val="20003"/>
                    </a:ext>
                  </a:extLst>
                </a:gridCol>
              </a:tblGrid>
              <a:tr h="543438">
                <a:tc>
                  <a:txBody>
                    <a:bodyPr/>
                    <a:lstStyle/>
                    <a:p>
                      <a:pPr algn="ctr"/>
                      <a:r>
                        <a:rPr lang="lv-LV" sz="1100" b="1" kern="1200" dirty="0">
                          <a:solidFill>
                            <a:schemeClr val="bg1"/>
                          </a:solidFill>
                          <a:latin typeface="Arial Narrow" panose="020B0606020202030204" pitchFamily="34" charset="0"/>
                          <a:ea typeface="+mn-ea"/>
                          <a:cs typeface="Arial" panose="020B0604020202020204" pitchFamily="34" charset="0"/>
                        </a:rPr>
                        <a:t>Kategorija</a:t>
                      </a: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algn="ctr"/>
                      <a:endParaRPr lang="lv-LV" sz="1100" b="1" kern="1200" dirty="0">
                        <a:solidFill>
                          <a:schemeClr val="lt1"/>
                        </a:solidFill>
                        <a:latin typeface="Arial Narrow" panose="020B0606020202030204" pitchFamily="34" charset="0"/>
                        <a:ea typeface="+mn-ea"/>
                        <a:cs typeface="Arial" panose="020B0604020202020204" pitchFamily="34" charset="0"/>
                      </a:endParaRPr>
                    </a:p>
                  </a:txBody>
                  <a:tcPr anchor="ctr">
                    <a:lnB w="12700" cap="flat" cmpd="sng" algn="ctr">
                      <a:solidFill>
                        <a:srgbClr val="17AFBF"/>
                      </a:solidFill>
                      <a:prstDash val="solid"/>
                      <a:round/>
                      <a:headEnd type="none" w="med" len="med"/>
                      <a:tailEnd type="none" w="med" len="med"/>
                    </a:lnB>
                    <a:solidFill>
                      <a:srgbClr val="5CA4A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1" kern="1200" dirty="0">
                          <a:solidFill>
                            <a:schemeClr val="lt1"/>
                          </a:solidFill>
                          <a:latin typeface="Arial Narrow" panose="020B0606020202030204" pitchFamily="34" charset="0"/>
                          <a:ea typeface="+mn-ea"/>
                          <a:cs typeface="Arial" panose="020B0604020202020204" pitchFamily="34" charset="0"/>
                        </a:rPr>
                        <a:t>Skaits (n)</a:t>
                      </a:r>
                    </a:p>
                  </a:txBody>
                  <a:tcPr anchor="ctr">
                    <a:lnR w="12700" cap="flat" cmpd="sng" algn="ctr">
                      <a:solidFill>
                        <a:srgbClr val="17AFBF"/>
                      </a:solidFill>
                      <a:prstDash val="solid"/>
                      <a:round/>
                      <a:headEnd type="none" w="med" len="med"/>
                      <a:tailEnd type="none" w="med" len="med"/>
                    </a:lnR>
                    <a:lnB w="12700" cap="flat" cmpd="sng" algn="ctr">
                      <a:solidFill>
                        <a:srgbClr val="17AFBF"/>
                      </a:solidFill>
                      <a:prstDash val="solid"/>
                      <a:round/>
                      <a:headEnd type="none" w="med" len="med"/>
                      <a:tailEnd type="none" w="med" len="med"/>
                    </a:lnB>
                    <a:solidFill>
                      <a:srgbClr val="5CA4A9"/>
                    </a:solidFill>
                  </a:tcPr>
                </a:tc>
                <a:extLst>
                  <a:ext uri="{0D108BD9-81ED-4DB2-BD59-A6C34878D82A}">
                    <a16:rowId xmlns:a16="http://schemas.microsoft.com/office/drawing/2014/main" val="10000"/>
                  </a:ext>
                </a:extLst>
              </a:tr>
              <a:tr h="227213">
                <a:tc rowSpan="6">
                  <a:txBody>
                    <a:bodyPr/>
                    <a:lstStyle/>
                    <a:p>
                      <a:pPr algn="ctr" fontAlgn="b"/>
                      <a:r>
                        <a:rPr lang="lv-LV" sz="1100" b="1" i="0" u="none" strike="noStrike" dirty="0">
                          <a:solidFill>
                            <a:schemeClr val="tx1"/>
                          </a:solidFill>
                          <a:effectLst/>
                          <a:latin typeface="Arial Narrow" panose="020B0606020202030204" pitchFamily="34" charset="0"/>
                          <a:cs typeface="Arial" panose="020B0604020202020204" pitchFamily="34" charset="0"/>
                        </a:rPr>
                        <a:t>Citi vispārīgi</a:t>
                      </a:r>
                      <a:r>
                        <a:rPr lang="lv-LV" sz="1100" b="1" i="0" u="none" strike="noStrike" baseline="0" dirty="0">
                          <a:solidFill>
                            <a:schemeClr val="tx1"/>
                          </a:solidFill>
                          <a:effectLst/>
                          <a:latin typeface="Arial Narrow" panose="020B0606020202030204" pitchFamily="34" charset="0"/>
                          <a:cs typeface="Arial" panose="020B0604020202020204" pitchFamily="34" charset="0"/>
                        </a:rPr>
                        <a:t> </a:t>
                      </a:r>
                      <a:r>
                        <a:rPr lang="lv-LV" sz="1100" b="1" i="0" u="none" strike="noStrike" dirty="0">
                          <a:solidFill>
                            <a:schemeClr val="tx1"/>
                          </a:solidFill>
                          <a:effectLst/>
                          <a:latin typeface="Arial Narrow" panose="020B0606020202030204" pitchFamily="34" charset="0"/>
                          <a:cs typeface="Arial" panose="020B0604020202020204" pitchFamily="34" charset="0"/>
                        </a:rPr>
                        <a:t>komentāri</a:t>
                      </a:r>
                      <a:r>
                        <a:rPr lang="lv-LV" sz="1100" b="1" i="0" u="none" strike="noStrike" baseline="0" dirty="0">
                          <a:solidFill>
                            <a:schemeClr val="tx1"/>
                          </a:solidFill>
                          <a:effectLst/>
                          <a:latin typeface="Arial Narrow" panose="020B0606020202030204" pitchFamily="34" charset="0"/>
                          <a:cs typeface="Arial" panose="020B0604020202020204" pitchFamily="34" charset="0"/>
                        </a:rPr>
                        <a:t> un ieteikumi</a:t>
                      </a:r>
                      <a:endParaRPr lang="en-US" sz="11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Dažreiz tie nosaukumi ir pārāk sarežģīti mirstīgajiem cilvēkiem bez medicīnas izglītības</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7213">
                <a:tc vMerge="1">
                  <a:txBody>
                    <a:bodyPr/>
                    <a:lstStyle/>
                    <a:p>
                      <a:endParaRPr lang="lv-LV"/>
                    </a:p>
                  </a:txBody>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Gandrīz vai uzbāzīgi, visās sacensībās, mazāka vai lielāka mēroga (bez izņēmumiem), likt bukletus, </a:t>
                      </a:r>
                      <a:r>
                        <a:rPr lang="lv-LV" sz="1100" b="0" i="0" u="none" strike="noStrike" dirty="0" err="1">
                          <a:solidFill>
                            <a:schemeClr val="tx1"/>
                          </a:solidFill>
                          <a:effectLst/>
                          <a:latin typeface="Arial Narrow" panose="020B0606020202030204" pitchFamily="34" charset="0"/>
                          <a:cs typeface="Arial" panose="020B0604020202020204" pitchFamily="34" charset="0"/>
                        </a:rPr>
                        <a:t>banerus</a:t>
                      </a:r>
                      <a:r>
                        <a:rPr lang="lv-LV" sz="1100" b="0" i="0" u="none" strike="noStrike" dirty="0">
                          <a:solidFill>
                            <a:schemeClr val="tx1"/>
                          </a:solidFill>
                          <a:effectLst/>
                          <a:latin typeface="Arial Narrow" panose="020B0606020202030204" pitchFamily="34" charset="0"/>
                          <a:cs typeface="Arial" panose="020B0604020202020204" pitchFamily="34" charset="0"/>
                        </a:rPr>
                        <a:t>, reklāmas par antidopingu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7213">
                <a:tc vMerge="1">
                  <a:txBody>
                    <a:bodyPr/>
                    <a:lstStyle/>
                    <a:p>
                      <a:endParaRPr lang="lv-LV"/>
                    </a:p>
                  </a:txBody>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lv-LV" sz="1100" b="0" i="0" u="none" strike="noStrike" dirty="0">
                          <a:solidFill>
                            <a:schemeClr val="tx1"/>
                          </a:solidFill>
                          <a:effectLst/>
                          <a:latin typeface="Arial Narrow" panose="020B0606020202030204" pitchFamily="34" charset="0"/>
                          <a:cs typeface="Arial" panose="020B0604020202020204" pitchFamily="34" charset="0"/>
                        </a:rPr>
                        <a:t>Ik pa laikam informēt sportistus, ja ir kādas izmaiņas</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1445">
                <a:tc vMerge="1">
                  <a:txBody>
                    <a:bodyPr/>
                    <a:lstStyle/>
                    <a:p>
                      <a:endParaRPr lang="lv-LV"/>
                    </a:p>
                  </a:txBody>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Jau </a:t>
                      </a:r>
                      <a:r>
                        <a:rPr lang="lv-LV" sz="1100" b="0" i="0" u="none" strike="noStrike" dirty="0" err="1">
                          <a:solidFill>
                            <a:schemeClr val="tx1"/>
                          </a:solidFill>
                          <a:effectLst/>
                          <a:latin typeface="Arial Narrow" panose="020B0606020202030204" pitchFamily="34" charset="0"/>
                          <a:cs typeface="Arial" panose="020B0604020202020204" pitchFamily="34" charset="0"/>
                        </a:rPr>
                        <a:t>ieriekš</a:t>
                      </a:r>
                      <a:r>
                        <a:rPr lang="lv-LV" sz="1100" b="0" i="0" u="none" strike="noStrike" dirty="0">
                          <a:solidFill>
                            <a:schemeClr val="tx1"/>
                          </a:solidFill>
                          <a:effectLst/>
                          <a:latin typeface="Arial Narrow" panose="020B0606020202030204" pitchFamily="34" charset="0"/>
                          <a:cs typeface="Arial" panose="020B0604020202020204" pitchFamily="34" charset="0"/>
                        </a:rPr>
                        <a:t> rakstīts komentārs, ka no noteikta līmeņa un vecuma, sportisti jāizglīto preventīvi, nevis tad, kad viņi saskaras ar dopinga kontroli</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7213">
                <a:tc vMerge="1">
                  <a:txBody>
                    <a:bodyPr/>
                    <a:lstStyle/>
                    <a:p>
                      <a:endParaRPr lang="lv-LV"/>
                    </a:p>
                  </a:txBody>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Pastāstīt, kur var nopirkt</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5CA4A9"/>
                      </a:solidFill>
                      <a:prstDash val="solid"/>
                      <a:round/>
                      <a:headEnd type="none" w="med" len="med"/>
                      <a:tailEnd type="none" w="med" len="med"/>
                    </a:lnT>
                    <a:lnB w="12700"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5CA4A9"/>
                      </a:solidFill>
                      <a:prstDash val="solid"/>
                      <a:round/>
                      <a:headEnd type="none" w="med" len="med"/>
                      <a:tailEnd type="none" w="med" len="med"/>
                    </a:lnT>
                    <a:lnB w="12700"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7213">
                <a:tc vMerge="1">
                  <a:txBody>
                    <a:bodyPr/>
                    <a:lstStyle/>
                    <a:p>
                      <a:endParaRPr lang="lv-LV"/>
                    </a:p>
                  </a:txBody>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Varbūt var izveidot aplikāciju latviski</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5CA4A9"/>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5CA4A9"/>
                      </a:solidFill>
                      <a:prstDash val="solid"/>
                      <a:round/>
                      <a:headEnd type="none" w="med" len="med"/>
                      <a:tailEnd type="none" w="med" len="med"/>
                    </a:lnT>
                    <a:lnB w="28575" cap="flat" cmpd="sng" algn="ctr">
                      <a:solidFill>
                        <a:srgbClr val="5CA4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7213">
                <a:tc rowSpan="2">
                  <a:txBody>
                    <a:bodyPr/>
                    <a:lstStyle/>
                    <a:p>
                      <a:pPr algn="ctr" fontAlgn="b"/>
                      <a:endParaRPr lang="en-US" sz="110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noProof="0" dirty="0">
                          <a:solidFill>
                            <a:schemeClr val="tx1"/>
                          </a:solidFill>
                          <a:effectLst/>
                          <a:latin typeface="Arial Narrow" panose="020B0606020202030204" pitchFamily="34" charset="0"/>
                          <a:cs typeface="Arial" panose="020B0604020202020204" pitchFamily="34" charset="0"/>
                        </a:rPr>
                        <a:t>Nav ieteikumu</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119</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28575" cap="flat" cmpd="sng" algn="ctr">
                      <a:solidFill>
                        <a:srgbClr val="5CA4A9"/>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7213">
                <a:tc vMerge="1">
                  <a:txBody>
                    <a:bodyPr/>
                    <a:lstStyle/>
                    <a:p>
                      <a:pPr algn="ctr" fontAlgn="b"/>
                      <a:endParaRPr lang="en-US" sz="1150" b="1" i="0" u="none" strike="noStrike" dirty="0">
                        <a:solidFill>
                          <a:srgbClr val="21212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b"/>
                      <a:r>
                        <a:rPr lang="lv-LV" sz="1100" b="0" i="0" u="none" strike="noStrike" dirty="0">
                          <a:solidFill>
                            <a:schemeClr val="tx1"/>
                          </a:solidFill>
                          <a:effectLst/>
                          <a:latin typeface="Arial Narrow" panose="020B0606020202030204" pitchFamily="34" charset="0"/>
                          <a:cs typeface="Arial" panose="020B0604020202020204" pitchFamily="34" charset="0"/>
                        </a:rPr>
                        <a:t>Grūti pateikt</a:t>
                      </a:r>
                      <a:endParaRPr lang="en-US" sz="1100" b="0"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lv-LV" sz="1100" b="0" i="0" u="none" strike="noStrike" dirty="0">
                          <a:solidFill>
                            <a:schemeClr val="tx1"/>
                          </a:solidFill>
                          <a:effectLst/>
                          <a:latin typeface="Arial Narrow" panose="020B0606020202030204" pitchFamily="34" charset="0"/>
                          <a:cs typeface="Arial" panose="020B0604020202020204" pitchFamily="34" charset="0"/>
                        </a:rPr>
                        <a:t>1</a:t>
                      </a:r>
                    </a:p>
                  </a:txBody>
                  <a:tcPr marL="9525" marR="9525" marT="9525" marB="0" anchor="ctr">
                    <a:lnL w="12700" cap="flat" cmpd="sng" algn="ctr">
                      <a:solidFill>
                        <a:srgbClr val="17AFBF"/>
                      </a:solidFill>
                      <a:prstDash val="solid"/>
                      <a:round/>
                      <a:headEnd type="none" w="med" len="med"/>
                      <a:tailEnd type="none" w="med" len="med"/>
                    </a:lnL>
                    <a:lnR w="12700" cap="flat" cmpd="sng" algn="ctr">
                      <a:solidFill>
                        <a:srgbClr val="17AFBF"/>
                      </a:solidFill>
                      <a:prstDash val="solid"/>
                      <a:round/>
                      <a:headEnd type="none" w="med" len="med"/>
                      <a:tailEnd type="none" w="med" len="med"/>
                    </a:lnR>
                    <a:lnT w="12700" cap="flat" cmpd="sng" algn="ctr">
                      <a:solidFill>
                        <a:srgbClr val="17AFBF"/>
                      </a:solidFill>
                      <a:prstDash val="solid"/>
                      <a:round/>
                      <a:headEnd type="none" w="med" len="med"/>
                      <a:tailEnd type="none" w="med" len="med"/>
                    </a:lnT>
                    <a:lnB w="12700" cap="flat" cmpd="sng" algn="ctr">
                      <a:solidFill>
                        <a:srgbClr val="17A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0"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300521"/>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 Atvērtais jautājums</a:t>
            </a:r>
          </a:p>
          <a:p>
            <a:pPr algn="ctr"/>
            <a:r>
              <a:rPr lang="lv-LV" altLang="lv-LV" b="0" i="1" noProof="1">
                <a:latin typeface="Arial" charset="0"/>
                <a:cs typeface="Arial" charset="0"/>
              </a:rPr>
              <a:t>Saglabāta respondentu oriģinālā rakstība</a:t>
            </a:r>
            <a:endParaRPr lang="en-US" altLang="lv-LV" b="0" i="1" noProof="1">
              <a:latin typeface="Arial" charset="0"/>
              <a:cs typeface="Arial" charset="0"/>
            </a:endParaRPr>
          </a:p>
          <a:p>
            <a:pPr algn="ctr"/>
            <a:endParaRPr lang="en-US" altLang="lv-LV" b="0" i="1" noProof="1">
              <a:latin typeface="Arial" charset="0"/>
              <a:cs typeface="Arial" charset="0"/>
            </a:endParaRPr>
          </a:p>
        </p:txBody>
      </p:sp>
    </p:spTree>
    <p:extLst>
      <p:ext uri="{BB962C8B-B14F-4D97-AF65-F5344CB8AC3E}">
        <p14:creationId xmlns:p14="http://schemas.microsoft.com/office/powerpoint/2010/main" val="26166295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6.4. Kampaņa «Patiess Sports»</a:t>
            </a:r>
            <a:endParaRPr lang="ko-KR" altLang="en-US" sz="2400" cap="small" dirty="0">
              <a:solidFill>
                <a:srgbClr val="FF0000"/>
              </a:solidFill>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endParaRPr lang="en-US"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«C4. Vai Jūs esat pamanījis/-</a:t>
            </a:r>
            <a:r>
              <a:rPr lang="lv-LV" altLang="lv-LV" sz="1200" b="0" i="1" kern="0" dirty="0" err="1">
                <a:latin typeface="Arial" charset="0"/>
                <a:cs typeface="Arial" charset="0"/>
              </a:rPr>
              <a:t>usi</a:t>
            </a:r>
            <a:r>
              <a:rPr lang="lv-LV" altLang="lv-LV" sz="1200" b="0" i="1" kern="0" dirty="0">
                <a:latin typeface="Arial" charset="0"/>
                <a:cs typeface="Arial" charset="0"/>
              </a:rPr>
              <a:t> Latvijas Antidopinga biroja veidoto kampaņu “Patiess Sports”?»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17220E54-A7F1-4BE4-BFEA-CB3DCA65B97F}"/>
              </a:ext>
            </a:extLst>
          </p:cNvPr>
          <p:cNvGraphicFramePr>
            <a:graphicFrameLocks/>
          </p:cNvGraphicFramePr>
          <p:nvPr>
            <p:extLst>
              <p:ext uri="{D42A27DB-BD31-4B8C-83A1-F6EECF244321}">
                <p14:modId xmlns:p14="http://schemas.microsoft.com/office/powerpoint/2010/main" val="1237670532"/>
              </p:ext>
            </p:extLst>
          </p:nvPr>
        </p:nvGraphicFramePr>
        <p:xfrm>
          <a:off x="1073012" y="1485944"/>
          <a:ext cx="69948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536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6.4. Kampaņa «Patiess Sports»</a:t>
            </a:r>
            <a:endParaRPr lang="ko-KR" altLang="en-US" sz="2400" cap="small" dirty="0">
              <a:solidFill>
                <a:srgbClr val="FF0000"/>
              </a:solidFill>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«C4. Vai Jūs esat pamanījis/-</a:t>
            </a:r>
            <a:r>
              <a:rPr lang="lv-LV" altLang="lv-LV" sz="1200" b="0" i="1" kern="0" dirty="0" err="1">
                <a:latin typeface="Arial" charset="0"/>
                <a:cs typeface="Arial" charset="0"/>
              </a:rPr>
              <a:t>usi</a:t>
            </a:r>
            <a:r>
              <a:rPr lang="lv-LV" altLang="lv-LV" sz="1200" b="0" i="1" kern="0" dirty="0">
                <a:latin typeface="Arial" charset="0"/>
                <a:cs typeface="Arial" charset="0"/>
              </a:rPr>
              <a:t> Latvijas Antidopinga biroja veidoto kampaņu “Patiess Sports”?»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745046947"/>
              </p:ext>
            </p:extLst>
          </p:nvPr>
        </p:nvGraphicFramePr>
        <p:xfrm>
          <a:off x="467544" y="1408058"/>
          <a:ext cx="7632848"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126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B7B3708-D4A5-4979-A88D-300D81D750CB}"/>
              </a:ext>
            </a:extLst>
          </p:cNvPr>
          <p:cNvSpPr/>
          <p:nvPr/>
        </p:nvSpPr>
        <p:spPr bwMode="auto">
          <a:xfrm>
            <a:off x="2087724" y="2852936"/>
            <a:ext cx="4968552" cy="1152128"/>
          </a:xfrm>
          <a:prstGeom prst="roundRect">
            <a:avLst/>
          </a:prstGeom>
          <a:solidFill>
            <a:srgbClr val="5CA4A9"/>
          </a:solidFill>
          <a:ln>
            <a:solidFill>
              <a:srgbClr val="5CA4A9"/>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altLang="lv-LV" sz="3200" cap="all" dirty="0">
                <a:solidFill>
                  <a:schemeClr val="bg1"/>
                </a:solidFill>
                <a:latin typeface="Arial Narrow" pitchFamily="34" charset="0"/>
              </a:rPr>
              <a:t>7. Uztura bagātinātāju </a:t>
            </a:r>
          </a:p>
          <a:p>
            <a:pPr algn="ctr" eaLnBrk="1" hangingPunct="1"/>
            <a:r>
              <a:rPr lang="lv-LV" altLang="lv-LV" sz="3200" cap="all" dirty="0">
                <a:solidFill>
                  <a:schemeClr val="bg1"/>
                </a:solidFill>
                <a:latin typeface="Arial Narrow" pitchFamily="34" charset="0"/>
              </a:rPr>
              <a:t>lietošana un iegāde</a:t>
            </a:r>
            <a:endParaRPr lang="en-US" altLang="lv-LV" sz="3200" cap="all" dirty="0">
              <a:solidFill>
                <a:schemeClr val="bg1"/>
              </a:solidFill>
              <a:latin typeface="Arial Narrow" pitchFamily="34" charset="0"/>
            </a:endParaRPr>
          </a:p>
        </p:txBody>
      </p:sp>
    </p:spTree>
    <p:extLst>
      <p:ext uri="{BB962C8B-B14F-4D97-AF65-F5344CB8AC3E}">
        <p14:creationId xmlns:p14="http://schemas.microsoft.com/office/powerpoint/2010/main" val="50331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(4)</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lv-LV" sz="1350" dirty="0">
                <a:latin typeface="Arial Narrow" panose="020B0606020202030204" pitchFamily="34" charset="0"/>
              </a:rPr>
              <a:t>Apgalvojumam </a:t>
            </a:r>
            <a:r>
              <a:rPr lang="lv-LV" sz="1350" b="1" dirty="0">
                <a:latin typeface="Arial Narrow" panose="020B0606020202030204" pitchFamily="34" charset="0"/>
              </a:rPr>
              <a:t>«Uzskatu, ka dopinga lietošana būtu jāliberalizē (vajadzētu mazāk ierobežojumu)»</a:t>
            </a:r>
            <a:r>
              <a:rPr lang="lv-LV" sz="1350" dirty="0">
                <a:latin typeface="Arial Narrow" panose="020B0606020202030204" pitchFamily="34" charset="0"/>
              </a:rPr>
              <a:t> kopumā nepiekrīt 72% aptaujāto (25% drīzāk nepiekrīt, 47% pilnībā nepiekrīt).</a:t>
            </a:r>
          </a:p>
          <a:p>
            <a:pPr algn="just">
              <a:lnSpc>
                <a:spcPct val="150000"/>
              </a:lnSpc>
              <a:buFont typeface="Wingdings" panose="05000000000000000000" pitchFamily="2" charset="2"/>
              <a:buChar char="Ø"/>
            </a:pPr>
            <a:r>
              <a:rPr lang="lv-LV" sz="1350" dirty="0">
                <a:latin typeface="Arial Narrow" panose="020B0606020202030204" pitchFamily="34" charset="0"/>
              </a:rPr>
              <a:t>Apgalvojumam</a:t>
            </a:r>
            <a:r>
              <a:rPr lang="lv-LV" sz="1350" b="1" dirty="0">
                <a:latin typeface="Arial Narrow" panose="020B0606020202030204" pitchFamily="34" charset="0"/>
              </a:rPr>
              <a:t> «Uzskatu, ka dopinga lietošana treniņu laikā nav tik negodīga, kā tā lietošana sacensībās»</a:t>
            </a:r>
            <a:r>
              <a:rPr lang="lv-LV" sz="1350" dirty="0">
                <a:latin typeface="Arial Narrow" panose="020B0606020202030204" pitchFamily="34" charset="0"/>
              </a:rPr>
              <a:t> kopumā nepiekrīt lielākā daļa (85%) respondentu – 18% drīzāk nepiekrīt, bet 67% pilnībā nepiekrīt.</a:t>
            </a:r>
          </a:p>
          <a:p>
            <a:pPr algn="just">
              <a:lnSpc>
                <a:spcPct val="150000"/>
              </a:lnSpc>
              <a:buFont typeface="Wingdings" panose="05000000000000000000" pitchFamily="2" charset="2"/>
              <a:buChar char="Ø"/>
            </a:pPr>
            <a:r>
              <a:rPr lang="lv-LV" sz="1350" dirty="0">
                <a:latin typeface="Arial Narrow" panose="020B0606020202030204" pitchFamily="34" charset="0"/>
              </a:rPr>
              <a:t>Vairāk nekā puse aptaujāto sportistu uzskata, ka </a:t>
            </a:r>
            <a:r>
              <a:rPr lang="lv-LV" sz="1350" b="1" dirty="0">
                <a:latin typeface="Arial Narrow" panose="020B0606020202030204" pitchFamily="34" charset="0"/>
              </a:rPr>
              <a:t>aizliegto vielu un metožu sarakstā</a:t>
            </a:r>
            <a:r>
              <a:rPr lang="lv-LV" sz="1350" dirty="0">
                <a:latin typeface="Arial Narrow" panose="020B0606020202030204" pitchFamily="34" charset="0"/>
              </a:rPr>
              <a:t> ir iekļautas šādas vielas: marihuāna (94%), augšanas hormons (92%), amfetamīns (87%), testosterons (79%), meldonijs (75%), eritropoetīns (68%). Citas vielas ir atzīmējuši mazāk nekā 50% respondentu. </a:t>
            </a:r>
          </a:p>
          <a:p>
            <a:pPr algn="just">
              <a:lnSpc>
                <a:spcPct val="150000"/>
              </a:lnSpc>
              <a:buFont typeface="Wingdings" panose="05000000000000000000" pitchFamily="2" charset="2"/>
              <a:buChar char="Ø"/>
            </a:pPr>
            <a:r>
              <a:rPr lang="lv-LV" sz="1350" dirty="0">
                <a:latin typeface="Arial Narrow" panose="020B0606020202030204" pitchFamily="34" charset="0"/>
              </a:rPr>
              <a:t>Gandrīz visi respondenti novērtē apgalvojumus </a:t>
            </a:r>
            <a:r>
              <a:rPr lang="lv-LV" sz="1350" b="1" dirty="0">
                <a:latin typeface="Arial Narrow" panose="020B0606020202030204" pitchFamily="34" charset="0"/>
              </a:rPr>
              <a:t>«Ja esmu izvēlēts/-a dopinga kontroles veikšanai, man ir jāveic šī pārbaude, pat ja tā prasa vairākas stundas»</a:t>
            </a:r>
            <a:r>
              <a:rPr lang="lv-LV" sz="1350" dirty="0">
                <a:latin typeface="Arial Narrow" panose="020B0606020202030204" pitchFamily="34" charset="0"/>
              </a:rPr>
              <a:t> (96%), </a:t>
            </a:r>
            <a:r>
              <a:rPr lang="lv-LV" sz="1350" b="1" dirty="0">
                <a:latin typeface="Arial Narrow" panose="020B0606020202030204" pitchFamily="34" charset="0"/>
              </a:rPr>
              <a:t>«Preparāti, kurus var nopirkt aptiekā, var saturēt dopingu» </a:t>
            </a:r>
            <a:r>
              <a:rPr lang="lv-LV" sz="1350" dirty="0">
                <a:latin typeface="Arial Narrow" panose="020B0606020202030204" pitchFamily="34" charset="0"/>
              </a:rPr>
              <a:t>(95%) un </a:t>
            </a:r>
            <a:r>
              <a:rPr lang="lv-LV" sz="1350" b="1" dirty="0">
                <a:latin typeface="Arial Narrow" panose="020B0606020202030204" pitchFamily="34" charset="0"/>
              </a:rPr>
              <a:t>«Atteikšanās piedalīties dopinga kontrolē var novest pie diskvalifikācijas uz ilgāku laiku» </a:t>
            </a:r>
            <a:r>
              <a:rPr lang="lv-LV" sz="1350" dirty="0">
                <a:latin typeface="Arial Narrow" panose="020B0606020202030204" pitchFamily="34" charset="0"/>
              </a:rPr>
              <a:t>(94%) kā patiesus. Savukārt par apgalvojuma </a:t>
            </a:r>
            <a:r>
              <a:rPr lang="lv-LV" sz="1350" b="1" dirty="0">
                <a:latin typeface="Arial Narrow" panose="020B0606020202030204" pitchFamily="34" charset="0"/>
              </a:rPr>
              <a:t>«Pat ja es nepiekrītu dopinga kontroles veikšana, man vienmēr ir jāparaksta dopinga kontroles veidlapa (anketa)»</a:t>
            </a:r>
            <a:r>
              <a:rPr lang="lv-LV" sz="1350" dirty="0">
                <a:latin typeface="Arial Narrow" panose="020B0606020202030204" pitchFamily="34" charset="0"/>
              </a:rPr>
              <a:t> patiesumu respondentu viedokļi atšķiras – 35% uzskata, ka tas ir patiess, 20% - ka tas ir nepatiess, kamēr 44% norāda, ka nezina, vai tas ir patiess.</a:t>
            </a:r>
            <a:endParaRPr lang="lv-LV" sz="1350" b="1" dirty="0">
              <a:latin typeface="Arial Narrow" panose="020B0606020202030204" pitchFamily="34" charset="0"/>
            </a:endParaRPr>
          </a:p>
          <a:p>
            <a:pPr algn="just">
              <a:lnSpc>
                <a:spcPct val="150000"/>
              </a:lnSpc>
              <a:buFont typeface="Wingdings" panose="05000000000000000000" pitchFamily="2" charset="2"/>
              <a:buChar char="Ø"/>
            </a:pPr>
            <a:r>
              <a:rPr lang="lv-LV" sz="1350" dirty="0">
                <a:latin typeface="Arial Narrow" panose="020B0606020202030204" pitchFamily="34" charset="0"/>
              </a:rPr>
              <a:t>Nedaudz vairāk nekā puse (54%) respondentu norāda, ka kopumā nav piedalījušies </a:t>
            </a:r>
            <a:r>
              <a:rPr lang="lv-LV" sz="1350" b="1" dirty="0">
                <a:latin typeface="Arial Narrow" panose="020B0606020202030204" pitchFamily="34" charset="0"/>
              </a:rPr>
              <a:t>nacionālā līmeņa sacensībās, kurās dalībnieku rezultātus varētu būt ietekmējusi dopinga lietošana</a:t>
            </a:r>
            <a:r>
              <a:rPr lang="lv-LV" sz="1350" dirty="0">
                <a:latin typeface="Arial Narrow" panose="020B0606020202030204" pitchFamily="34" charset="0"/>
              </a:rPr>
              <a:t> (29% drīzāk nē, 25% noteikti nē), bet 19% šādās sacensībās ir piedalījušies (6% drīzāk jā, 13% noteikti jā). Savukārt </a:t>
            </a:r>
            <a:r>
              <a:rPr lang="lv-LV" sz="1350" b="1" dirty="0">
                <a:latin typeface="Arial Narrow" panose="020B0606020202030204" pitchFamily="34" charset="0"/>
              </a:rPr>
              <a:t>starptautiska līmeņa sacensībās, </a:t>
            </a:r>
            <a:r>
              <a:rPr lang="lv-LV" sz="1350" dirty="0">
                <a:latin typeface="Arial Narrow" panose="020B0606020202030204" pitchFamily="34" charset="0"/>
              </a:rPr>
              <a:t>kurās dalībnieku rezultātus varētu būt ietekmējusi dopinga lietošana, kopumā nav piedalījušies 36% respondentu (drīzāk nē 25%, noteikti nē 11%), bet gandrīz tikpat (33%) kopumā norāda, ka ir piedalījušies (drīzāk jā 16%, noteikti jā 17%).</a:t>
            </a:r>
          </a:p>
        </p:txBody>
      </p:sp>
    </p:spTree>
    <p:extLst>
      <p:ext uri="{BB962C8B-B14F-4D97-AF65-F5344CB8AC3E}">
        <p14:creationId xmlns:p14="http://schemas.microsoft.com/office/powerpoint/2010/main" val="2406099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7.1. Lietotie uztura bagātinātāji pēdējo 12 mēnešu laikā</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1" y="6268526"/>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eaLnBrk="1" hangingPunct="1"/>
            <a:r>
              <a:rPr lang="en-US" altLang="lv-LV" b="0" i="1" noProof="1">
                <a:latin typeface="Arial" charset="0"/>
                <a:cs typeface="Arial" charset="0"/>
              </a:rPr>
              <a:t>Bāze: visi respondenti, n=</a:t>
            </a:r>
            <a:r>
              <a:rPr lang="lv-LV" altLang="lv-LV" b="0" i="1" noProof="1">
                <a:latin typeface="Arial" charset="0"/>
                <a:cs typeface="Arial" charset="0"/>
              </a:rPr>
              <a:t>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«Q49. Kurus no šiem uztura bagātinātājiem Jūs esat lietojis/ -</a:t>
            </a:r>
            <a:r>
              <a:rPr lang="lv-LV" altLang="lv-LV" sz="1200" b="0" i="1" kern="0" dirty="0" err="1">
                <a:latin typeface="Arial" charset="0"/>
                <a:cs typeface="Arial" charset="0"/>
              </a:rPr>
              <a:t>usi</a:t>
            </a:r>
            <a:r>
              <a:rPr lang="lv-LV" altLang="lv-LV" sz="1200" b="0" i="1" kern="0" dirty="0">
                <a:latin typeface="Arial" charset="0"/>
                <a:cs typeface="Arial" charset="0"/>
              </a:rPr>
              <a:t> pēdējo 12 mēnešu laikā?»</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2FCA4A7E-76C9-453E-B073-90BACD517311}"/>
              </a:ext>
            </a:extLst>
          </p:cNvPr>
          <p:cNvGraphicFramePr>
            <a:graphicFrameLocks/>
          </p:cNvGraphicFramePr>
          <p:nvPr>
            <p:extLst>
              <p:ext uri="{D42A27DB-BD31-4B8C-83A1-F6EECF244321}">
                <p14:modId xmlns:p14="http://schemas.microsoft.com/office/powerpoint/2010/main" val="2477115318"/>
              </p:ext>
            </p:extLst>
          </p:nvPr>
        </p:nvGraphicFramePr>
        <p:xfrm>
          <a:off x="1331640" y="1071290"/>
          <a:ext cx="6264696" cy="5215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887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7.2. Sportā aizliegto vielu klātbūtnes pārbaude lietotajos uztura bagātinātājos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12 mēnešu laikā lietojuši kādu no uztura bagātinātājiem, n=139</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«Q50. Vai Jūsu lietotajos uztura bagātinātājos ir pārbaudīta sportā aizliegto vielu klātbūtne?»</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72E47DB8-C778-405E-A0A9-ABCF987406D0}"/>
              </a:ext>
            </a:extLst>
          </p:cNvPr>
          <p:cNvGraphicFramePr>
            <a:graphicFrameLocks/>
          </p:cNvGraphicFramePr>
          <p:nvPr>
            <p:extLst>
              <p:ext uri="{D42A27DB-BD31-4B8C-83A1-F6EECF244321}">
                <p14:modId xmlns:p14="http://schemas.microsoft.com/office/powerpoint/2010/main" val="916343907"/>
              </p:ext>
            </p:extLst>
          </p:nvPr>
        </p:nvGraphicFramePr>
        <p:xfrm>
          <a:off x="1073012" y="1434977"/>
          <a:ext cx="6994800" cy="436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258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fontScale="90000"/>
          </a:bodyPr>
          <a:lstStyle/>
          <a:p>
            <a:pPr algn="l"/>
            <a:r>
              <a:rPr lang="lv-LV" altLang="ko-KR" sz="2400" cap="small" dirty="0">
                <a:latin typeface="Arial Narrow" panose="020B0606020202030204" pitchFamily="34" charset="0"/>
              </a:rPr>
              <a:t>7.2. Sportā aizliegto vielu klātbūtnes pārbaude lietotajos uztura bagātinātājos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«Q50. Vai Jūsu lietotajos uztura bagātinātājos ir pārbaudīta sportā aizliegto vielu klātbūtne?»</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41B91061-E008-4988-8748-5B9F7ACCED6C}"/>
              </a:ext>
            </a:extLst>
          </p:cNvPr>
          <p:cNvGraphicFramePr>
            <a:graphicFrameLocks/>
          </p:cNvGraphicFramePr>
          <p:nvPr>
            <p:extLst>
              <p:ext uri="{D42A27DB-BD31-4B8C-83A1-F6EECF244321}">
                <p14:modId xmlns:p14="http://schemas.microsoft.com/office/powerpoint/2010/main" val="1238836188"/>
              </p:ext>
            </p:extLst>
          </p:nvPr>
        </p:nvGraphicFramePr>
        <p:xfrm>
          <a:off x="539552" y="1446069"/>
          <a:ext cx="7488832"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850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7.3. Pēdējo gadu laikā lietoto uztura bagātinātāju iegādes vietas </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kuri pēdējo 12 mēnešu laikā lietojuši kādu no uztura bagātinātājiem, n=139</a:t>
            </a:r>
            <a:endParaRPr lang="lv-LV" altLang="lv-LV" b="0" i="1" noProof="1">
              <a:latin typeface="Arial" charset="0"/>
              <a:cs typeface="Arial" charset="0"/>
            </a:endParaRPr>
          </a:p>
          <a:p>
            <a:pPr algn="ctr"/>
            <a:r>
              <a:rPr lang="lv-LV" altLang="lv-LV" b="0" i="1" noProof="1">
                <a:latin typeface="Arial" charset="0"/>
                <a:cs typeface="Arial" charset="0"/>
              </a:rPr>
              <a:t>V</a:t>
            </a:r>
            <a:r>
              <a:rPr lang="en-US" altLang="lv-LV" b="0" i="1" noProof="1">
                <a:latin typeface="Arial" charset="0"/>
                <a:cs typeface="Arial" charset="0"/>
              </a:rPr>
              <a:t>airākatbilžu jautājums (% summa &gt; 100)</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«Q51. Kur Jūs iegādājāties pēdējo gadu laikā lietotos uztura bagātinātājus?»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394B57E0-BDA5-4CE9-A940-7576AF583CFE}"/>
              </a:ext>
            </a:extLst>
          </p:cNvPr>
          <p:cNvGraphicFramePr>
            <a:graphicFrameLocks/>
          </p:cNvGraphicFramePr>
          <p:nvPr>
            <p:extLst>
              <p:ext uri="{D42A27DB-BD31-4B8C-83A1-F6EECF244321}">
                <p14:modId xmlns:p14="http://schemas.microsoft.com/office/powerpoint/2010/main" val="2732428452"/>
              </p:ext>
            </p:extLst>
          </p:nvPr>
        </p:nvGraphicFramePr>
        <p:xfrm>
          <a:off x="1619672" y="1436234"/>
          <a:ext cx="6408712" cy="4381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9526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7.3. Pēdējo gadu laikā lietoto uztura bagātinātāju iegādes vietas </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respondenti attiecīgajās grupās (skat. "n=" grafikā)</a:t>
            </a:r>
            <a:endParaRPr lang="lv-LV" altLang="lv-LV" b="0" i="1" noProof="1">
              <a:latin typeface="Arial" charset="0"/>
              <a:cs typeface="Arial" charset="0"/>
            </a:endParaRPr>
          </a:p>
          <a:p>
            <a:pPr algn="ctr"/>
            <a:r>
              <a:rPr lang="lv-LV" altLang="lv-LV" b="0" i="1" noProof="1">
                <a:latin typeface="Arial" charset="0"/>
                <a:cs typeface="Arial" charset="0"/>
              </a:rPr>
              <a:t>V</a:t>
            </a:r>
            <a:r>
              <a:rPr lang="en-US" altLang="lv-LV" b="0" i="1" noProof="1">
                <a:latin typeface="Arial" charset="0"/>
                <a:cs typeface="Arial" charset="0"/>
              </a:rPr>
              <a:t>airākatbilžu jautājums (% summa &gt; 100)</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435320"/>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«Q51. Kur Jūs iegādājāties pēdējo gadu laikā lietotos uztura bagātinātājus?»</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7" name="Chart 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3135144998"/>
              </p:ext>
            </p:extLst>
          </p:nvPr>
        </p:nvGraphicFramePr>
        <p:xfrm>
          <a:off x="179512" y="1446069"/>
          <a:ext cx="8424936" cy="442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6116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C9AC37-D306-4B9E-BD8D-92DFBF9F10A9}"/>
              </a:ext>
            </a:extLst>
          </p:cNvPr>
          <p:cNvSpPr/>
          <p:nvPr/>
        </p:nvSpPr>
        <p:spPr bwMode="auto">
          <a:xfrm>
            <a:off x="2087724" y="2852936"/>
            <a:ext cx="4968552" cy="1152128"/>
          </a:xfrm>
          <a:prstGeom prst="roundRect">
            <a:avLst/>
          </a:prstGeom>
          <a:solidFill>
            <a:srgbClr val="5CA4A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r>
              <a:rPr lang="lv-LV" sz="3200" cap="all" dirty="0">
                <a:solidFill>
                  <a:schemeClr val="bg1"/>
                </a:solidFill>
                <a:latin typeface="Arial Narrow" pitchFamily="34" charset="0"/>
              </a:rPr>
              <a:t>8. </a:t>
            </a:r>
            <a:r>
              <a:rPr lang="lv-LV" sz="3200" dirty="0">
                <a:solidFill>
                  <a:schemeClr val="bg1"/>
                </a:solidFill>
                <a:latin typeface="Arial Narrow" panose="020B0606020202030204" pitchFamily="34" charset="0"/>
              </a:rPr>
              <a:t>MONĒTAS MEŠANAS </a:t>
            </a:r>
          </a:p>
          <a:p>
            <a:pPr algn="ctr" eaLnBrk="1" hangingPunct="1"/>
            <a:r>
              <a:rPr lang="lv-LV" sz="3200" dirty="0">
                <a:solidFill>
                  <a:schemeClr val="bg1"/>
                </a:solidFill>
                <a:latin typeface="Arial Narrow" panose="020B0606020202030204" pitchFamily="34" charset="0"/>
              </a:rPr>
              <a:t>SPĒLES NOVĒRTĒJUMS</a:t>
            </a:r>
          </a:p>
        </p:txBody>
      </p:sp>
    </p:spTree>
    <p:extLst>
      <p:ext uri="{BB962C8B-B14F-4D97-AF65-F5344CB8AC3E}">
        <p14:creationId xmlns:p14="http://schemas.microsoft.com/office/powerpoint/2010/main" val="1610611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746810"/>
          </a:xfrm>
          <a:noFill/>
        </p:spPr>
        <p:txBody>
          <a:bodyPr>
            <a:normAutofit/>
          </a:bodyPr>
          <a:lstStyle/>
          <a:p>
            <a:pPr algn="l"/>
            <a:r>
              <a:rPr lang="lv-LV" altLang="ko-KR" sz="2400" cap="small" dirty="0">
                <a:latin typeface="Arial Narrow" panose="020B0606020202030204" pitchFamily="34" charset="0"/>
              </a:rPr>
              <a:t>8. Monētas mešanas spēles novērtējums</a:t>
            </a:r>
            <a:endParaRPr lang="ko-KR" altLang="en-US" sz="2400" cap="small" dirty="0">
              <a:latin typeface="Arial Narrow" panose="020B0606020202030204" pitchFamily="34" charset="0"/>
            </a:endParaRPr>
          </a:p>
        </p:txBody>
      </p:sp>
      <p:sp>
        <p:nvSpPr>
          <p:cNvPr id="6" name="Rectangle 46">
            <a:extLst>
              <a:ext uri="{FF2B5EF4-FFF2-40B4-BE49-F238E27FC236}">
                <a16:creationId xmlns:a16="http://schemas.microsoft.com/office/drawing/2014/main" id="{AAB38CA5-E4DE-4EF9-9BA9-7F2155D7922D}"/>
              </a:ext>
            </a:extLst>
          </p:cNvPr>
          <p:cNvSpPr>
            <a:spLocks noRot="1" noChangeArrowheads="1"/>
          </p:cNvSpPr>
          <p:nvPr/>
        </p:nvSpPr>
        <p:spPr bwMode="auto">
          <a:xfrm>
            <a:off x="3175" y="6195395"/>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US" altLang="lv-LV" b="0" i="1" noProof="1">
                <a:latin typeface="Arial" charset="0"/>
                <a:cs typeface="Arial" charset="0"/>
              </a:rPr>
              <a:t>Bāze: </a:t>
            </a:r>
            <a:r>
              <a:rPr lang="lv-LV" altLang="lv-LV" b="0" i="1" noProof="1">
                <a:latin typeface="Arial" charset="0"/>
                <a:cs typeface="Arial" charset="0"/>
              </a:rPr>
              <a:t>visi respondenti, n=142</a:t>
            </a:r>
          </a:p>
        </p:txBody>
      </p:sp>
      <p:sp>
        <p:nvSpPr>
          <p:cNvPr id="5" name="Rectangle 45">
            <a:extLst>
              <a:ext uri="{FF2B5EF4-FFF2-40B4-BE49-F238E27FC236}">
                <a16:creationId xmlns:a16="http://schemas.microsoft.com/office/drawing/2014/main" id="{7FFE2E53-6338-4B35-86BF-E5CA45DC84DE}"/>
              </a:ext>
            </a:extLst>
          </p:cNvPr>
          <p:cNvSpPr>
            <a:spLocks noRot="1" noChangeArrowheads="1"/>
          </p:cNvSpPr>
          <p:nvPr/>
        </p:nvSpPr>
        <p:spPr bwMode="auto">
          <a:xfrm>
            <a:off x="0" y="689424"/>
            <a:ext cx="9140825" cy="507328"/>
          </a:xfrm>
          <a:prstGeom prst="rect">
            <a:avLst/>
          </a:prstGeom>
          <a:solidFill>
            <a:srgbClr val="5CA4A9">
              <a:alpha val="40000"/>
            </a:srgbClr>
          </a:solidFill>
          <a:ln>
            <a:noFill/>
          </a:ln>
          <a:effec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lvl="0" algn="ctr" fontAlgn="base" latinLnBrk="0">
              <a:spcBef>
                <a:spcPct val="0"/>
              </a:spcBef>
            </a:pPr>
            <a:r>
              <a:rPr lang="lv-LV" altLang="lv-LV" sz="1200" b="0" i="1" kern="0" dirty="0">
                <a:latin typeface="Arial" charset="0"/>
                <a:cs typeface="Arial" charset="0"/>
              </a:rPr>
              <a:t>«B12. Jūs tikko, izmantojot monētas mešanas paņēmienu, atbildējāt uz jautājumiem par dopinga lietošanu.</a:t>
            </a:r>
          </a:p>
          <a:p>
            <a:pPr lvl="0" algn="ctr" fontAlgn="base" latinLnBrk="0">
              <a:spcBef>
                <a:spcPct val="0"/>
              </a:spcBef>
            </a:pPr>
            <a:r>
              <a:rPr lang="lv-LV" altLang="lv-LV" sz="1200" b="0" i="1" kern="0" dirty="0">
                <a:latin typeface="Arial" charset="0"/>
                <a:cs typeface="Arial" charset="0"/>
              </a:rPr>
              <a:t>Šīs aptaujas veicēji vēlas uzzināt, kā Jūs šo paņēmienu vērtējat.»</a:t>
            </a:r>
            <a:endParaRPr kumimoji="0" lang="lv-LV" altLang="lv-LV" sz="1200" b="0" i="1" u="none" strike="noStrike" kern="0" spc="0" normalizeH="0" noProof="0" dirty="0">
              <a:ln>
                <a:noFill/>
              </a:ln>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2E4FB566-FF6C-4F8B-A435-9AC59294F708}"/>
              </a:ext>
            </a:extLst>
          </p:cNvPr>
          <p:cNvGraphicFramePr>
            <a:graphicFrameLocks/>
          </p:cNvGraphicFramePr>
          <p:nvPr>
            <p:extLst>
              <p:ext uri="{D42A27DB-BD31-4B8C-83A1-F6EECF244321}">
                <p14:modId xmlns:p14="http://schemas.microsoft.com/office/powerpoint/2010/main" val="908033921"/>
              </p:ext>
            </p:extLst>
          </p:nvPr>
        </p:nvGraphicFramePr>
        <p:xfrm>
          <a:off x="899592" y="1700808"/>
          <a:ext cx="7128792" cy="3410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38646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7C9AC37-D306-4B9E-BD8D-92DFBF9F10A9}"/>
              </a:ext>
            </a:extLst>
          </p:cNvPr>
          <p:cNvSpPr/>
          <p:nvPr/>
        </p:nvSpPr>
        <p:spPr bwMode="auto">
          <a:xfrm>
            <a:off x="2087724" y="2852936"/>
            <a:ext cx="4968552" cy="1152128"/>
          </a:xfrm>
          <a:prstGeom prst="roundRect">
            <a:avLst/>
          </a:prstGeom>
          <a:solidFill>
            <a:srgbClr val="5CA4A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4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4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4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4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4400" b="1" kern="1200">
                <a:solidFill>
                  <a:schemeClr val="tx1"/>
                </a:solidFill>
                <a:latin typeface="Tahoma" pitchFamily="34" charset="0"/>
                <a:ea typeface="+mn-ea"/>
                <a:cs typeface="+mn-cs"/>
              </a:defRPr>
            </a:lvl5pPr>
            <a:lvl6pPr marL="2286000" algn="l" defTabSz="914400" rtl="0" eaLnBrk="1" latinLnBrk="0" hangingPunct="1">
              <a:defRPr sz="4400" b="1" kern="1200">
                <a:solidFill>
                  <a:schemeClr val="tx1"/>
                </a:solidFill>
                <a:latin typeface="Tahoma" pitchFamily="34" charset="0"/>
                <a:ea typeface="+mn-ea"/>
                <a:cs typeface="+mn-cs"/>
              </a:defRPr>
            </a:lvl6pPr>
            <a:lvl7pPr marL="2743200" algn="l" defTabSz="914400" rtl="0" eaLnBrk="1" latinLnBrk="0" hangingPunct="1">
              <a:defRPr sz="4400" b="1" kern="1200">
                <a:solidFill>
                  <a:schemeClr val="tx1"/>
                </a:solidFill>
                <a:latin typeface="Tahoma" pitchFamily="34" charset="0"/>
                <a:ea typeface="+mn-ea"/>
                <a:cs typeface="+mn-cs"/>
              </a:defRPr>
            </a:lvl7pPr>
            <a:lvl8pPr marL="3200400" algn="l" defTabSz="914400" rtl="0" eaLnBrk="1" latinLnBrk="0" hangingPunct="1">
              <a:defRPr sz="4400" b="1" kern="1200">
                <a:solidFill>
                  <a:schemeClr val="tx1"/>
                </a:solidFill>
                <a:latin typeface="Tahoma" pitchFamily="34" charset="0"/>
                <a:ea typeface="+mn-ea"/>
                <a:cs typeface="+mn-cs"/>
              </a:defRPr>
            </a:lvl8pPr>
            <a:lvl9pPr marL="3657600" algn="l" defTabSz="914400" rtl="0" eaLnBrk="1" latinLnBrk="0" hangingPunct="1">
              <a:defRPr sz="4400" b="1" kern="1200">
                <a:solidFill>
                  <a:schemeClr val="tx1"/>
                </a:solidFill>
                <a:latin typeface="Tahoma" pitchFamily="34" charset="0"/>
                <a:ea typeface="+mn-ea"/>
                <a:cs typeface="+mn-cs"/>
              </a:defRPr>
            </a:lvl9pPr>
          </a:lstStyle>
          <a:p>
            <a:pPr algn="ctr" eaLnBrk="1" hangingPunct="1">
              <a:lnSpc>
                <a:spcPct val="150000"/>
              </a:lnSpc>
            </a:pPr>
            <a:r>
              <a:rPr lang="lv-LV" altLang="lv-LV" sz="4000" cap="all" dirty="0">
                <a:solidFill>
                  <a:schemeClr val="bg1"/>
                </a:solidFill>
                <a:latin typeface="Arial Narrow" pitchFamily="34" charset="0"/>
              </a:rPr>
              <a:t>Pielikums</a:t>
            </a:r>
            <a:endParaRPr lang="en-US" altLang="lv-LV" sz="4000" cap="all" dirty="0">
              <a:solidFill>
                <a:schemeClr val="bg1"/>
              </a:solidFill>
              <a:latin typeface="Arial Narrow" pitchFamily="34" charset="0"/>
            </a:endParaRPr>
          </a:p>
        </p:txBody>
      </p:sp>
    </p:spTree>
    <p:extLst>
      <p:ext uri="{BB962C8B-B14F-4D97-AF65-F5344CB8AC3E}">
        <p14:creationId xmlns:p14="http://schemas.microsoft.com/office/powerpoint/2010/main" val="826956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(1)</a:t>
            </a:r>
            <a:endParaRPr lang="ko-KR" altLang="en-US" sz="2800" cap="small" dirty="0">
              <a:solidFill>
                <a:schemeClr val="bg1"/>
              </a:solidFill>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2D3C6C81-6C4F-4E84-A090-B871F69AEA58}"/>
              </a:ext>
            </a:extLst>
          </p:cNvPr>
          <p:cNvGraphicFramePr>
            <a:graphicFrameLocks noChangeAspect="1"/>
          </p:cNvGraphicFramePr>
          <p:nvPr>
            <p:extLst>
              <p:ext uri="{D42A27DB-BD31-4B8C-83A1-F6EECF244321}">
                <p14:modId xmlns:p14="http://schemas.microsoft.com/office/powerpoint/2010/main" val="3145371927"/>
              </p:ext>
            </p:extLst>
          </p:nvPr>
        </p:nvGraphicFramePr>
        <p:xfrm>
          <a:off x="325438" y="841375"/>
          <a:ext cx="3811587" cy="5124450"/>
        </p:xfrm>
        <a:graphic>
          <a:graphicData uri="http://schemas.openxmlformats.org/presentationml/2006/ole">
            <mc:AlternateContent xmlns:mc="http://schemas.openxmlformats.org/markup-compatibility/2006">
              <mc:Choice xmlns:v="urn:schemas-microsoft-com:vml" Requires="v">
                <p:oleObj name="Document" r:id="rId2" imgW="6087281" imgH="8178268" progId="Word.Document.12">
                  <p:embed/>
                </p:oleObj>
              </mc:Choice>
              <mc:Fallback>
                <p:oleObj name="Document" r:id="rId2" imgW="6087281" imgH="8178268" progId="Word.Document.12">
                  <p:embed/>
                  <p:pic>
                    <p:nvPicPr>
                      <p:cNvPr id="0" name=""/>
                      <p:cNvPicPr/>
                      <p:nvPr/>
                    </p:nvPicPr>
                    <p:blipFill>
                      <a:blip r:embed="rId3"/>
                      <a:stretch>
                        <a:fillRect/>
                      </a:stretch>
                    </p:blipFill>
                    <p:spPr>
                      <a:xfrm>
                        <a:off x="325438" y="841375"/>
                        <a:ext cx="3811587" cy="51244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8A08484-9035-433C-9119-5E67DEEAC10C}"/>
              </a:ext>
            </a:extLst>
          </p:cNvPr>
          <p:cNvGraphicFramePr>
            <a:graphicFrameLocks noChangeAspect="1"/>
          </p:cNvGraphicFramePr>
          <p:nvPr>
            <p:extLst>
              <p:ext uri="{D42A27DB-BD31-4B8C-83A1-F6EECF244321}">
                <p14:modId xmlns:p14="http://schemas.microsoft.com/office/powerpoint/2010/main" val="1924980113"/>
              </p:ext>
            </p:extLst>
          </p:nvPr>
        </p:nvGraphicFramePr>
        <p:xfrm>
          <a:off x="4572000" y="841375"/>
          <a:ext cx="3875088" cy="5395937"/>
        </p:xfrm>
        <a:graphic>
          <a:graphicData uri="http://schemas.openxmlformats.org/presentationml/2006/ole">
            <mc:AlternateContent xmlns:mc="http://schemas.openxmlformats.org/markup-compatibility/2006">
              <mc:Choice xmlns:v="urn:schemas-microsoft-com:vml" Requires="v">
                <p:oleObj name="Document" r:id="rId4" imgW="6087281" imgH="8141917" progId="Word.Document.12">
                  <p:embed/>
                </p:oleObj>
              </mc:Choice>
              <mc:Fallback>
                <p:oleObj name="Document" r:id="rId4" imgW="6087281" imgH="8141917" progId="Word.Document.12">
                  <p:embed/>
                  <p:pic>
                    <p:nvPicPr>
                      <p:cNvPr id="0" name=""/>
                      <p:cNvPicPr/>
                      <p:nvPr/>
                    </p:nvPicPr>
                    <p:blipFill>
                      <a:blip r:embed="rId5"/>
                      <a:stretch>
                        <a:fillRect/>
                      </a:stretch>
                    </p:blipFill>
                    <p:spPr>
                      <a:xfrm>
                        <a:off x="4572000" y="841375"/>
                        <a:ext cx="3875088" cy="5395937"/>
                      </a:xfrm>
                      <a:prstGeom prst="rect">
                        <a:avLst/>
                      </a:prstGeom>
                    </p:spPr>
                  </p:pic>
                </p:oleObj>
              </mc:Fallback>
            </mc:AlternateContent>
          </a:graphicData>
        </a:graphic>
      </p:graphicFrame>
    </p:spTree>
    <p:extLst>
      <p:ext uri="{BB962C8B-B14F-4D97-AF65-F5344CB8AC3E}">
        <p14:creationId xmlns:p14="http://schemas.microsoft.com/office/powerpoint/2010/main" val="1336139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(2)</a:t>
            </a:r>
            <a:endParaRPr lang="ko-KR" altLang="en-US" sz="2800" cap="small" dirty="0">
              <a:solidFill>
                <a:schemeClr val="bg1"/>
              </a:solidFill>
              <a:latin typeface="Arial Narrow" panose="020B0606020202030204" pitchFamily="34" charset="0"/>
            </a:endParaRPr>
          </a:p>
        </p:txBody>
      </p:sp>
      <p:graphicFrame>
        <p:nvGraphicFramePr>
          <p:cNvPr id="5" name="Object 4">
            <a:extLst>
              <a:ext uri="{FF2B5EF4-FFF2-40B4-BE49-F238E27FC236}">
                <a16:creationId xmlns:a16="http://schemas.microsoft.com/office/drawing/2014/main" id="{6B9B221A-1EF7-4C94-B353-8F6BD400B503}"/>
              </a:ext>
            </a:extLst>
          </p:cNvPr>
          <p:cNvGraphicFramePr>
            <a:graphicFrameLocks noChangeAspect="1"/>
          </p:cNvGraphicFramePr>
          <p:nvPr>
            <p:extLst>
              <p:ext uri="{D42A27DB-BD31-4B8C-83A1-F6EECF244321}">
                <p14:modId xmlns:p14="http://schemas.microsoft.com/office/powerpoint/2010/main" val="2616995948"/>
              </p:ext>
            </p:extLst>
          </p:nvPr>
        </p:nvGraphicFramePr>
        <p:xfrm>
          <a:off x="107504" y="692696"/>
          <a:ext cx="4680520" cy="5814416"/>
        </p:xfrm>
        <a:graphic>
          <a:graphicData uri="http://schemas.openxmlformats.org/presentationml/2006/ole">
            <mc:AlternateContent xmlns:mc="http://schemas.openxmlformats.org/markup-compatibility/2006">
              <mc:Choice xmlns:v="urn:schemas-microsoft-com:vml" Requires="v">
                <p:oleObj name="Document" r:id="rId2" imgW="6084456" imgH="7420696" progId="Word.Document.12">
                  <p:embed/>
                </p:oleObj>
              </mc:Choice>
              <mc:Fallback>
                <p:oleObj name="Document" r:id="rId2" imgW="6084456" imgH="7420696" progId="Word.Document.12">
                  <p:embed/>
                  <p:pic>
                    <p:nvPicPr>
                      <p:cNvPr id="0" name=""/>
                      <p:cNvPicPr/>
                      <p:nvPr/>
                    </p:nvPicPr>
                    <p:blipFill>
                      <a:blip r:embed="rId3"/>
                      <a:stretch>
                        <a:fillRect/>
                      </a:stretch>
                    </p:blipFill>
                    <p:spPr>
                      <a:xfrm>
                        <a:off x="107504" y="692696"/>
                        <a:ext cx="4680520" cy="581441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AD01ABC-7A93-47B6-8B92-B71F12CCE303}"/>
              </a:ext>
            </a:extLst>
          </p:cNvPr>
          <p:cNvGraphicFramePr>
            <a:graphicFrameLocks noChangeAspect="1"/>
          </p:cNvGraphicFramePr>
          <p:nvPr>
            <p:extLst>
              <p:ext uri="{D42A27DB-BD31-4B8C-83A1-F6EECF244321}">
                <p14:modId xmlns:p14="http://schemas.microsoft.com/office/powerpoint/2010/main" val="759093024"/>
              </p:ext>
            </p:extLst>
          </p:nvPr>
        </p:nvGraphicFramePr>
        <p:xfrm>
          <a:off x="4860032" y="692696"/>
          <a:ext cx="4076700" cy="5419725"/>
        </p:xfrm>
        <a:graphic>
          <a:graphicData uri="http://schemas.openxmlformats.org/presentationml/2006/ole">
            <mc:AlternateContent xmlns:mc="http://schemas.openxmlformats.org/markup-compatibility/2006">
              <mc:Choice xmlns:v="urn:schemas-microsoft-com:vml" Requires="v">
                <p:oleObj name="Document" r:id="rId4" imgW="6084456" imgH="8107297" progId="Word.Document.12">
                  <p:embed/>
                </p:oleObj>
              </mc:Choice>
              <mc:Fallback>
                <p:oleObj name="Document" r:id="rId4" imgW="6084456" imgH="8107297" progId="Word.Document.12">
                  <p:embed/>
                  <p:pic>
                    <p:nvPicPr>
                      <p:cNvPr id="0" name=""/>
                      <p:cNvPicPr/>
                      <p:nvPr/>
                    </p:nvPicPr>
                    <p:blipFill>
                      <a:blip r:embed="rId5"/>
                      <a:stretch>
                        <a:fillRect/>
                      </a:stretch>
                    </p:blipFill>
                    <p:spPr>
                      <a:xfrm>
                        <a:off x="4860032" y="692696"/>
                        <a:ext cx="4076700" cy="5419725"/>
                      </a:xfrm>
                      <a:prstGeom prst="rect">
                        <a:avLst/>
                      </a:prstGeom>
                    </p:spPr>
                  </p:pic>
                </p:oleObj>
              </mc:Fallback>
            </mc:AlternateContent>
          </a:graphicData>
        </a:graphic>
      </p:graphicFrame>
    </p:spTree>
    <p:extLst>
      <p:ext uri="{BB962C8B-B14F-4D97-AF65-F5344CB8AC3E}">
        <p14:creationId xmlns:p14="http://schemas.microsoft.com/office/powerpoint/2010/main" val="3849287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27384"/>
            <a:ext cx="9140826" cy="432048"/>
          </a:xfrm>
          <a:prstGeom prst="rect">
            <a:avLst/>
          </a:prstGeom>
          <a:solidFill>
            <a:srgbClr val="5CA4A9"/>
          </a:solidFill>
          <a:ln>
            <a:noFill/>
          </a:ln>
        </p:spPr>
        <p:style>
          <a:lnRef idx="1">
            <a:schemeClr val="accent2"/>
          </a:lnRef>
          <a:fillRef idx="3">
            <a:schemeClr val="accent2"/>
          </a:fillRef>
          <a:effectRef idx="2">
            <a:schemeClr val="accent2"/>
          </a:effectRef>
          <a:fontRef idx="minor">
            <a:schemeClr val="lt1"/>
          </a:fontRef>
        </p:style>
        <p:txBody>
          <a:bodyPr anchor="ctr"/>
          <a:lstStyle/>
          <a:p>
            <a:pPr eaLnBrk="1" hangingPunct="1">
              <a:spcAft>
                <a:spcPct val="30000"/>
              </a:spcAft>
            </a:pPr>
            <a:r>
              <a:rPr lang="lv-LV" altLang="lv-LV" sz="2400" cap="small" dirty="0">
                <a:solidFill>
                  <a:schemeClr val="bg1"/>
                </a:solidFill>
                <a:latin typeface="Arial Narrow" panose="020B0606020202030204" pitchFamily="34" charset="0"/>
              </a:rPr>
              <a:t>Secinājumi (5)</a:t>
            </a:r>
          </a:p>
        </p:txBody>
      </p:sp>
      <p:sp>
        <p:nvSpPr>
          <p:cNvPr id="4" name="Text Placeholder 2">
            <a:extLst>
              <a:ext uri="{FF2B5EF4-FFF2-40B4-BE49-F238E27FC236}">
                <a16:creationId xmlns:a16="http://schemas.microsoft.com/office/drawing/2014/main" id="{3AA0E5DA-C40D-41AA-87EF-8F5B6106F7B6}"/>
              </a:ext>
            </a:extLst>
          </p:cNvPr>
          <p:cNvSpPr txBox="1">
            <a:spLocks/>
          </p:cNvSpPr>
          <p:nvPr/>
        </p:nvSpPr>
        <p:spPr>
          <a:xfrm>
            <a:off x="321941" y="573265"/>
            <a:ext cx="8496944" cy="61681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lv-LV" sz="1350" dirty="0">
                <a:latin typeface="Arial Narrow" panose="020B0606020202030204" pitchFamily="34" charset="0"/>
              </a:rPr>
              <a:t>Aptaujātie sportisti, kuri kopumā piekrīt apgalvojumam, ka pašreizējie antidopinga noteikumi nodrošina, ka sacensības norit godīgi un sportistu iegūtās vietas ir pelnītas, biežāk norāda, ka pēdējo 12 mēnešu laikā drīzāk nav vai noteikti nav piedalījušies </a:t>
            </a:r>
            <a:r>
              <a:rPr lang="lv-LV" sz="1350" b="1" dirty="0">
                <a:latin typeface="Arial Narrow" panose="020B0606020202030204" pitchFamily="34" charset="0"/>
              </a:rPr>
              <a:t>nacionālā un starptautiska līmeņa sacensībās</a:t>
            </a:r>
            <a:r>
              <a:rPr lang="lv-LV" sz="1350" dirty="0">
                <a:latin typeface="Arial Narrow" panose="020B0606020202030204" pitchFamily="34" charset="0"/>
              </a:rPr>
              <a:t>, kurās dalībnieku rezultātus varētu būt ietekmējusi dopinga lietošana. </a:t>
            </a:r>
          </a:p>
          <a:p>
            <a:pPr algn="just">
              <a:lnSpc>
                <a:spcPct val="150000"/>
              </a:lnSpc>
              <a:buFont typeface="Wingdings" panose="05000000000000000000" pitchFamily="2" charset="2"/>
              <a:buChar char="Ø"/>
            </a:pPr>
            <a:r>
              <a:rPr lang="lv-LV" sz="1350" dirty="0">
                <a:latin typeface="Arial Narrow" panose="020B0606020202030204" pitchFamily="34" charset="0"/>
              </a:rPr>
              <a:t>Respondenti, kuri kopumā piekrīt, ka pašreizējie dopinga noteikumi ir efektīvi, biežāk norāda, ka pēdējo 12 mēnešu laikā drīzāk nav vai noteikti nav piedalījušies </a:t>
            </a:r>
            <a:r>
              <a:rPr lang="lv-LV" sz="1350" b="1" dirty="0">
                <a:latin typeface="Arial Narrow" panose="020B0606020202030204" pitchFamily="34" charset="0"/>
              </a:rPr>
              <a:t>nacionālā līmeņa sacensībās</a:t>
            </a:r>
            <a:r>
              <a:rPr lang="lv-LV" sz="1350" dirty="0">
                <a:latin typeface="Arial Narrow" panose="020B0606020202030204" pitchFamily="34" charset="0"/>
              </a:rPr>
              <a:t>, kurās dalībnieku rezultātus varētu būt ietekmējusi dopinga lietošana. </a:t>
            </a:r>
          </a:p>
          <a:p>
            <a:pPr algn="just">
              <a:spcBef>
                <a:spcPts val="0"/>
              </a:spcBef>
              <a:buFont typeface="Wingdings" panose="05000000000000000000" pitchFamily="2" charset="2"/>
              <a:buChar char="Ø"/>
            </a:pPr>
            <a:endParaRPr lang="lv-LV" sz="1350" b="1" dirty="0">
              <a:latin typeface="Arial Narrow" panose="020B0606020202030204" pitchFamily="34" charset="0"/>
            </a:endParaRPr>
          </a:p>
          <a:p>
            <a:pPr marL="0" indent="0" algn="just">
              <a:lnSpc>
                <a:spcPct val="150000"/>
              </a:lnSpc>
              <a:buNone/>
            </a:pPr>
            <a:r>
              <a:rPr lang="lv-LV" sz="1350" b="1" dirty="0">
                <a:latin typeface="Arial Narrow" panose="020B0606020202030204" pitchFamily="34" charset="0"/>
              </a:rPr>
              <a:t>Informācijas ieguve par dopinga tēmu</a:t>
            </a:r>
          </a:p>
          <a:p>
            <a:pPr algn="just">
              <a:lnSpc>
                <a:spcPct val="150000"/>
              </a:lnSpc>
              <a:buFont typeface="Wingdings" panose="05000000000000000000" pitchFamily="2" charset="2"/>
              <a:buChar char="Ø"/>
            </a:pPr>
            <a:r>
              <a:rPr lang="lv-LV" sz="1350" dirty="0">
                <a:latin typeface="Arial Narrow" panose="020B0606020202030204" pitchFamily="34" charset="0"/>
              </a:rPr>
              <a:t>Lielākā daļa respondentu, ja būtu nepieciešama informācija par dopinga tēmu, to visdrīzāk meklētu šādos resursos: vērstos pie sava sporta ārsta (71%), vērstos Latvijas Antidopinga birojā (56%), meklētu Pasaules Antidopinga aģentūras resursos (52%), vērstos Latvijas Olimpiskajā vienībā (49%) vai meklētu internetā (41%). Citu atbilžu variantu minēšanas biežums nepārsniedz 30%.</a:t>
            </a:r>
            <a:endParaRPr lang="lv-LV" sz="1350" b="1" dirty="0">
              <a:latin typeface="Arial Narrow" panose="020B0606020202030204" pitchFamily="34" charset="0"/>
            </a:endParaRPr>
          </a:p>
          <a:p>
            <a:pPr algn="just">
              <a:lnSpc>
                <a:spcPct val="150000"/>
              </a:lnSpc>
              <a:buFont typeface="Wingdings" panose="05000000000000000000" pitchFamily="2" charset="2"/>
              <a:buChar char="Ø"/>
            </a:pPr>
            <a:r>
              <a:rPr lang="lv-LV" sz="1350" dirty="0">
                <a:latin typeface="Arial Narrow" panose="020B0606020202030204" pitchFamily="34" charset="0"/>
              </a:rPr>
              <a:t>Lielākā daļa (79%) respondentu norāda, ka </a:t>
            </a:r>
            <a:r>
              <a:rPr lang="lv-LV" sz="1350" b="1" dirty="0">
                <a:latin typeface="Arial Narrow" panose="020B0606020202030204" pitchFamily="34" charset="0"/>
              </a:rPr>
              <a:t>ir kopumā apmierināti ar to informāciju par dopinga tēmu</a:t>
            </a:r>
            <a:r>
              <a:rPr lang="lv-LV" sz="1350" dirty="0">
                <a:latin typeface="Arial Narrow" panose="020B0606020202030204" pitchFamily="34" charset="0"/>
              </a:rPr>
              <a:t>, ko ir saņēmuši izvēlētajos informācijas avotos (40% drīzāk jā, 39% jā).</a:t>
            </a:r>
          </a:p>
          <a:p>
            <a:pPr algn="just">
              <a:lnSpc>
                <a:spcPct val="150000"/>
              </a:lnSpc>
              <a:buFont typeface="Wingdings" panose="05000000000000000000" pitchFamily="2" charset="2"/>
              <a:buChar char="Ø"/>
            </a:pPr>
            <a:r>
              <a:rPr lang="lv-LV" sz="1350" dirty="0">
                <a:latin typeface="Arial Narrow" panose="020B0606020202030204" pitchFamily="34" charset="0"/>
              </a:rPr>
              <a:t>Respondenti atvērtajā jautājumā par ieteikumiem sportistu izglītošanai un informēšanai par antidopinga jautājumiem visbiežāk izsakās, ka </a:t>
            </a:r>
            <a:r>
              <a:rPr lang="lv-LV" sz="1350" b="1" dirty="0">
                <a:latin typeface="Arial Narrow" panose="020B0606020202030204" pitchFamily="34" charset="0"/>
              </a:rPr>
              <a:t>vēlētos, lai tiktu organizētas informatīvas lekcijas vai semināri</a:t>
            </a:r>
            <a:r>
              <a:rPr lang="lv-LV" sz="1350" dirty="0">
                <a:latin typeface="Arial Narrow" panose="020B0606020202030204" pitchFamily="34" charset="0"/>
              </a:rPr>
              <a:t>, tādā veidā izglītojot jaunos sportistus šajos jautājumos.</a:t>
            </a:r>
          </a:p>
          <a:p>
            <a:pPr algn="just">
              <a:lnSpc>
                <a:spcPct val="150000"/>
              </a:lnSpc>
              <a:buFont typeface="Wingdings" panose="05000000000000000000" pitchFamily="2" charset="2"/>
              <a:buChar char="Ø"/>
            </a:pPr>
            <a:r>
              <a:rPr lang="lv-LV" sz="1350" dirty="0">
                <a:latin typeface="Arial Narrow" panose="020B0606020202030204" pitchFamily="34" charset="0"/>
              </a:rPr>
              <a:t>Vairākums (60%) aptaujāto nav pamanījuši Latvijas Antidopinga biroja veidoto kampaņu </a:t>
            </a:r>
            <a:r>
              <a:rPr lang="lv-LV" sz="1350" b="1" dirty="0">
                <a:latin typeface="Arial Narrow" panose="020B0606020202030204" pitchFamily="34" charset="0"/>
              </a:rPr>
              <a:t>«Patiess Sports». </a:t>
            </a:r>
            <a:r>
              <a:rPr lang="lv-LV" sz="1350" dirty="0">
                <a:latin typeface="Arial Narrow" panose="020B0606020202030204" pitchFamily="34" charset="0"/>
              </a:rPr>
              <a:t>Kampaņu ir pamanījuši 31% aptaujāto.</a:t>
            </a:r>
            <a:endParaRPr lang="lv-LV" sz="1300" dirty="0">
              <a:latin typeface="Arial Narrow" panose="020B0606020202030204" pitchFamily="34" charset="0"/>
            </a:endParaRPr>
          </a:p>
        </p:txBody>
      </p:sp>
    </p:spTree>
    <p:extLst>
      <p:ext uri="{BB962C8B-B14F-4D97-AF65-F5344CB8AC3E}">
        <p14:creationId xmlns:p14="http://schemas.microsoft.com/office/powerpoint/2010/main" val="16762741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(3)</a:t>
            </a:r>
            <a:endParaRPr lang="ko-KR" altLang="en-US" sz="2800" cap="small" dirty="0">
              <a:solidFill>
                <a:schemeClr val="bg1"/>
              </a:solidFill>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7FFBB09B-65FD-42A6-AB58-5FF6B22A16B5}"/>
              </a:ext>
            </a:extLst>
          </p:cNvPr>
          <p:cNvGraphicFramePr>
            <a:graphicFrameLocks noChangeAspect="1"/>
          </p:cNvGraphicFramePr>
          <p:nvPr>
            <p:extLst>
              <p:ext uri="{D42A27DB-BD31-4B8C-83A1-F6EECF244321}">
                <p14:modId xmlns:p14="http://schemas.microsoft.com/office/powerpoint/2010/main" val="2260689753"/>
              </p:ext>
            </p:extLst>
          </p:nvPr>
        </p:nvGraphicFramePr>
        <p:xfrm>
          <a:off x="246063" y="758827"/>
          <a:ext cx="4216205" cy="5622502"/>
        </p:xfrm>
        <a:graphic>
          <a:graphicData uri="http://schemas.openxmlformats.org/presentationml/2006/ole">
            <mc:AlternateContent xmlns:mc="http://schemas.openxmlformats.org/markup-compatibility/2006">
              <mc:Choice xmlns:v="urn:schemas-microsoft-com:vml" Requires="v">
                <p:oleObj name="Document" r:id="rId2" imgW="6084456" imgH="8123156" progId="Word.Document.12">
                  <p:embed/>
                </p:oleObj>
              </mc:Choice>
              <mc:Fallback>
                <p:oleObj name="Document" r:id="rId2" imgW="6084456" imgH="8123156" progId="Word.Document.12">
                  <p:embed/>
                  <p:pic>
                    <p:nvPicPr>
                      <p:cNvPr id="0" name=""/>
                      <p:cNvPicPr/>
                      <p:nvPr/>
                    </p:nvPicPr>
                    <p:blipFill>
                      <a:blip r:embed="rId3"/>
                      <a:stretch>
                        <a:fillRect/>
                      </a:stretch>
                    </p:blipFill>
                    <p:spPr>
                      <a:xfrm>
                        <a:off x="246063" y="758827"/>
                        <a:ext cx="4216205" cy="562250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6001410-B3B6-4DAD-9CBC-CBF5E72BD1C1}"/>
              </a:ext>
            </a:extLst>
          </p:cNvPr>
          <p:cNvGraphicFramePr>
            <a:graphicFrameLocks noChangeAspect="1"/>
          </p:cNvGraphicFramePr>
          <p:nvPr>
            <p:extLst>
              <p:ext uri="{D42A27DB-BD31-4B8C-83A1-F6EECF244321}">
                <p14:modId xmlns:p14="http://schemas.microsoft.com/office/powerpoint/2010/main" val="1881796225"/>
              </p:ext>
            </p:extLst>
          </p:nvPr>
        </p:nvGraphicFramePr>
        <p:xfrm>
          <a:off x="4762500" y="679450"/>
          <a:ext cx="3983038" cy="5376863"/>
        </p:xfrm>
        <a:graphic>
          <a:graphicData uri="http://schemas.openxmlformats.org/presentationml/2006/ole">
            <mc:AlternateContent xmlns:mc="http://schemas.openxmlformats.org/markup-compatibility/2006">
              <mc:Choice xmlns:v="urn:schemas-microsoft-com:vml" Requires="v">
                <p:oleObj name="Document" r:id="rId4" imgW="6087281" imgH="8199142" progId="Word.Document.12">
                  <p:embed/>
                </p:oleObj>
              </mc:Choice>
              <mc:Fallback>
                <p:oleObj name="Document" r:id="rId4" imgW="6087281" imgH="8199142" progId="Word.Document.12">
                  <p:embed/>
                  <p:pic>
                    <p:nvPicPr>
                      <p:cNvPr id="0" name=""/>
                      <p:cNvPicPr/>
                      <p:nvPr/>
                    </p:nvPicPr>
                    <p:blipFill>
                      <a:blip r:embed="rId5"/>
                      <a:stretch>
                        <a:fillRect/>
                      </a:stretch>
                    </p:blipFill>
                    <p:spPr>
                      <a:xfrm>
                        <a:off x="4762500" y="679450"/>
                        <a:ext cx="3983038" cy="5376863"/>
                      </a:xfrm>
                      <a:prstGeom prst="rect">
                        <a:avLst/>
                      </a:prstGeom>
                    </p:spPr>
                  </p:pic>
                </p:oleObj>
              </mc:Fallback>
            </mc:AlternateContent>
          </a:graphicData>
        </a:graphic>
      </p:graphicFrame>
    </p:spTree>
    <p:extLst>
      <p:ext uri="{BB962C8B-B14F-4D97-AF65-F5344CB8AC3E}">
        <p14:creationId xmlns:p14="http://schemas.microsoft.com/office/powerpoint/2010/main" val="3348459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(4)</a:t>
            </a:r>
            <a:endParaRPr lang="ko-KR" altLang="en-US" sz="2800" cap="small" dirty="0">
              <a:solidFill>
                <a:schemeClr val="bg1"/>
              </a:solidFill>
              <a:latin typeface="Arial Narrow" panose="020B0606020202030204" pitchFamily="34" charset="0"/>
            </a:endParaRPr>
          </a:p>
        </p:txBody>
      </p:sp>
      <p:graphicFrame>
        <p:nvGraphicFramePr>
          <p:cNvPr id="5" name="Object 4">
            <a:extLst>
              <a:ext uri="{FF2B5EF4-FFF2-40B4-BE49-F238E27FC236}">
                <a16:creationId xmlns:a16="http://schemas.microsoft.com/office/drawing/2014/main" id="{34E24FA0-B305-4D72-9D7A-EE528D1E3FBD}"/>
              </a:ext>
            </a:extLst>
          </p:cNvPr>
          <p:cNvGraphicFramePr>
            <a:graphicFrameLocks noChangeAspect="1"/>
          </p:cNvGraphicFramePr>
          <p:nvPr>
            <p:extLst>
              <p:ext uri="{D42A27DB-BD31-4B8C-83A1-F6EECF244321}">
                <p14:modId xmlns:p14="http://schemas.microsoft.com/office/powerpoint/2010/main" val="1512263369"/>
              </p:ext>
            </p:extLst>
          </p:nvPr>
        </p:nvGraphicFramePr>
        <p:xfrm>
          <a:off x="177800" y="692150"/>
          <a:ext cx="4483100" cy="5106988"/>
        </p:xfrm>
        <a:graphic>
          <a:graphicData uri="http://schemas.openxmlformats.org/presentationml/2006/ole">
            <mc:AlternateContent xmlns:mc="http://schemas.openxmlformats.org/markup-compatibility/2006">
              <mc:Choice xmlns:v="urn:schemas-microsoft-com:vml" Requires="v">
                <p:oleObj name="Document" r:id="rId2" imgW="6084456" imgH="6942418" progId="Word.Document.12">
                  <p:embed/>
                </p:oleObj>
              </mc:Choice>
              <mc:Fallback>
                <p:oleObj name="Document" r:id="rId2" imgW="6084456" imgH="6942418" progId="Word.Document.12">
                  <p:embed/>
                  <p:pic>
                    <p:nvPicPr>
                      <p:cNvPr id="0" name=""/>
                      <p:cNvPicPr/>
                      <p:nvPr/>
                    </p:nvPicPr>
                    <p:blipFill>
                      <a:blip r:embed="rId3"/>
                      <a:stretch>
                        <a:fillRect/>
                      </a:stretch>
                    </p:blipFill>
                    <p:spPr>
                      <a:xfrm>
                        <a:off x="177800" y="692150"/>
                        <a:ext cx="4483100" cy="51069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AF2D572-8DB6-42DE-BBD5-63A397A34ADC}"/>
              </a:ext>
            </a:extLst>
          </p:cNvPr>
          <p:cNvGraphicFramePr>
            <a:graphicFrameLocks noChangeAspect="1"/>
          </p:cNvGraphicFramePr>
          <p:nvPr>
            <p:extLst>
              <p:ext uri="{D42A27DB-BD31-4B8C-83A1-F6EECF244321}">
                <p14:modId xmlns:p14="http://schemas.microsoft.com/office/powerpoint/2010/main" val="3846246211"/>
              </p:ext>
            </p:extLst>
          </p:nvPr>
        </p:nvGraphicFramePr>
        <p:xfrm>
          <a:off x="4933950" y="760413"/>
          <a:ext cx="3929063" cy="5295900"/>
        </p:xfrm>
        <a:graphic>
          <a:graphicData uri="http://schemas.openxmlformats.org/presentationml/2006/ole">
            <mc:AlternateContent xmlns:mc="http://schemas.openxmlformats.org/markup-compatibility/2006">
              <mc:Choice xmlns:v="urn:schemas-microsoft-com:vml" Requires="v">
                <p:oleObj name="Document" r:id="rId4" imgW="6087281" imgH="8203821" progId="Word.Document.12">
                  <p:embed/>
                </p:oleObj>
              </mc:Choice>
              <mc:Fallback>
                <p:oleObj name="Document" r:id="rId4" imgW="6087281" imgH="8203821" progId="Word.Document.12">
                  <p:embed/>
                  <p:pic>
                    <p:nvPicPr>
                      <p:cNvPr id="0" name=""/>
                      <p:cNvPicPr/>
                      <p:nvPr/>
                    </p:nvPicPr>
                    <p:blipFill>
                      <a:blip r:embed="rId5"/>
                      <a:stretch>
                        <a:fillRect/>
                      </a:stretch>
                    </p:blipFill>
                    <p:spPr>
                      <a:xfrm>
                        <a:off x="4933950" y="760413"/>
                        <a:ext cx="3929063" cy="5295900"/>
                      </a:xfrm>
                      <a:prstGeom prst="rect">
                        <a:avLst/>
                      </a:prstGeom>
                    </p:spPr>
                  </p:pic>
                </p:oleObj>
              </mc:Fallback>
            </mc:AlternateContent>
          </a:graphicData>
        </a:graphic>
      </p:graphicFrame>
    </p:spTree>
    <p:extLst>
      <p:ext uri="{BB962C8B-B14F-4D97-AF65-F5344CB8AC3E}">
        <p14:creationId xmlns:p14="http://schemas.microsoft.com/office/powerpoint/2010/main" val="855702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AE28EB98-CD44-40B2-93EC-C8FC46DAD8E9}"/>
              </a:ext>
            </a:extLst>
          </p:cNvPr>
          <p:cNvGraphicFramePr>
            <a:graphicFrameLocks noChangeAspect="1"/>
          </p:cNvGraphicFramePr>
          <p:nvPr>
            <p:extLst>
              <p:ext uri="{D42A27DB-BD31-4B8C-83A1-F6EECF244321}">
                <p14:modId xmlns:p14="http://schemas.microsoft.com/office/powerpoint/2010/main" val="1743985752"/>
              </p:ext>
            </p:extLst>
          </p:nvPr>
        </p:nvGraphicFramePr>
        <p:xfrm>
          <a:off x="4355977" y="476673"/>
          <a:ext cx="4542392" cy="5729615"/>
        </p:xfrm>
        <a:graphic>
          <a:graphicData uri="http://schemas.openxmlformats.org/presentationml/2006/ole">
            <mc:AlternateContent xmlns:mc="http://schemas.openxmlformats.org/markup-compatibility/2006">
              <mc:Choice xmlns:v="urn:schemas-microsoft-com:vml" Requires="v">
                <p:oleObj name="Document" r:id="rId2" imgW="6087281" imgH="8202022" progId="Word.Document.12">
                  <p:embed/>
                </p:oleObj>
              </mc:Choice>
              <mc:Fallback>
                <p:oleObj name="Document" r:id="rId2" imgW="6087281" imgH="8202022" progId="Word.Document.12">
                  <p:embed/>
                  <p:pic>
                    <p:nvPicPr>
                      <p:cNvPr id="0" name=""/>
                      <p:cNvPicPr/>
                      <p:nvPr/>
                    </p:nvPicPr>
                    <p:blipFill>
                      <a:blip r:embed="rId3"/>
                      <a:stretch>
                        <a:fillRect/>
                      </a:stretch>
                    </p:blipFill>
                    <p:spPr>
                      <a:xfrm>
                        <a:off x="4355977" y="476673"/>
                        <a:ext cx="4542392" cy="5729615"/>
                      </a:xfrm>
                      <a:prstGeom prst="rect">
                        <a:avLst/>
                      </a:prstGeom>
                    </p:spPr>
                  </p:pic>
                </p:oleObj>
              </mc:Fallback>
            </mc:AlternateContent>
          </a:graphicData>
        </a:graphic>
      </p:graphicFrame>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(5)</a:t>
            </a:r>
            <a:endParaRPr lang="ko-KR" altLang="en-US" sz="2800" cap="small" dirty="0">
              <a:solidFill>
                <a:schemeClr val="bg1"/>
              </a:solidFill>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5ABD2A81-C8B7-479F-BE5A-932D89C63DFF}"/>
              </a:ext>
            </a:extLst>
          </p:cNvPr>
          <p:cNvGraphicFramePr>
            <a:graphicFrameLocks noChangeAspect="1"/>
          </p:cNvGraphicFramePr>
          <p:nvPr>
            <p:extLst>
              <p:ext uri="{D42A27DB-BD31-4B8C-83A1-F6EECF244321}">
                <p14:modId xmlns:p14="http://schemas.microsoft.com/office/powerpoint/2010/main" val="2198066542"/>
              </p:ext>
            </p:extLst>
          </p:nvPr>
        </p:nvGraphicFramePr>
        <p:xfrm>
          <a:off x="179512" y="700838"/>
          <a:ext cx="4076700" cy="5505450"/>
        </p:xfrm>
        <a:graphic>
          <a:graphicData uri="http://schemas.openxmlformats.org/presentationml/2006/ole">
            <mc:AlternateContent xmlns:mc="http://schemas.openxmlformats.org/markup-compatibility/2006">
              <mc:Choice xmlns:v="urn:schemas-microsoft-com:vml" Requires="v">
                <p:oleObj name="Document" r:id="rId4" imgW="6070587" imgH="8229600" progId="Word.Document.12">
                  <p:embed/>
                </p:oleObj>
              </mc:Choice>
              <mc:Fallback>
                <p:oleObj name="Document" r:id="rId4" imgW="6070587" imgH="8229600" progId="Word.Document.12">
                  <p:embed/>
                  <p:pic>
                    <p:nvPicPr>
                      <p:cNvPr id="0" name=""/>
                      <p:cNvPicPr/>
                      <p:nvPr/>
                    </p:nvPicPr>
                    <p:blipFill>
                      <a:blip r:embed="rId5"/>
                      <a:stretch>
                        <a:fillRect/>
                      </a:stretch>
                    </p:blipFill>
                    <p:spPr>
                      <a:xfrm>
                        <a:off x="179512" y="700838"/>
                        <a:ext cx="4076700" cy="5505450"/>
                      </a:xfrm>
                      <a:prstGeom prst="rect">
                        <a:avLst/>
                      </a:prstGeom>
                    </p:spPr>
                  </p:pic>
                </p:oleObj>
              </mc:Fallback>
            </mc:AlternateContent>
          </a:graphicData>
        </a:graphic>
      </p:graphicFrame>
    </p:spTree>
    <p:extLst>
      <p:ext uri="{BB962C8B-B14F-4D97-AF65-F5344CB8AC3E}">
        <p14:creationId xmlns:p14="http://schemas.microsoft.com/office/powerpoint/2010/main" val="29630085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(6)</a:t>
            </a:r>
            <a:endParaRPr lang="ko-KR" altLang="en-US" sz="2800" cap="small" dirty="0">
              <a:solidFill>
                <a:schemeClr val="bg1"/>
              </a:solidFill>
              <a:latin typeface="Arial Narrow" panose="020B0606020202030204" pitchFamily="34" charset="0"/>
            </a:endParaRPr>
          </a:p>
        </p:txBody>
      </p:sp>
      <p:graphicFrame>
        <p:nvGraphicFramePr>
          <p:cNvPr id="5" name="Object 4">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44663426"/>
              </p:ext>
            </p:extLst>
          </p:nvPr>
        </p:nvGraphicFramePr>
        <p:xfrm>
          <a:off x="398463" y="687388"/>
          <a:ext cx="3983037" cy="5332412"/>
        </p:xfrm>
        <a:graphic>
          <a:graphicData uri="http://schemas.openxmlformats.org/presentationml/2006/ole">
            <mc:AlternateContent xmlns:mc="http://schemas.openxmlformats.org/markup-compatibility/2006">
              <mc:Choice xmlns:v="urn:schemas-microsoft-com:vml" Requires="v">
                <p:oleObj name="Document" r:id="rId2" imgW="6087281" imgH="8164951" progId="Word.Document.12">
                  <p:embed/>
                </p:oleObj>
              </mc:Choice>
              <mc:Fallback>
                <p:oleObj name="Document" r:id="rId2" imgW="6087281" imgH="8164951" progId="Word.Document.12">
                  <p:embed/>
                  <p:pic>
                    <p:nvPicPr>
                      <p:cNvPr id="0" name=""/>
                      <p:cNvPicPr/>
                      <p:nvPr/>
                    </p:nvPicPr>
                    <p:blipFill>
                      <a:blip r:embed="rId3"/>
                      <a:stretch>
                        <a:fillRect/>
                      </a:stretch>
                    </p:blipFill>
                    <p:spPr>
                      <a:xfrm>
                        <a:off x="398463" y="687388"/>
                        <a:ext cx="3983037" cy="53324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497586071"/>
              </p:ext>
            </p:extLst>
          </p:nvPr>
        </p:nvGraphicFramePr>
        <p:xfrm>
          <a:off x="4789488" y="687388"/>
          <a:ext cx="3983037" cy="5332412"/>
        </p:xfrm>
        <a:graphic>
          <a:graphicData uri="http://schemas.openxmlformats.org/presentationml/2006/ole">
            <mc:AlternateContent xmlns:mc="http://schemas.openxmlformats.org/markup-compatibility/2006">
              <mc:Choice xmlns:v="urn:schemas-microsoft-com:vml" Requires="v">
                <p:oleObj name="Document" r:id="rId4" imgW="6087281" imgH="8130759" progId="Word.Document.12">
                  <p:embed/>
                </p:oleObj>
              </mc:Choice>
              <mc:Fallback>
                <p:oleObj name="Document" r:id="rId4" imgW="6087281" imgH="8130759" progId="Word.Document.12">
                  <p:embed/>
                  <p:pic>
                    <p:nvPicPr>
                      <p:cNvPr id="0" name=""/>
                      <p:cNvPicPr/>
                      <p:nvPr/>
                    </p:nvPicPr>
                    <p:blipFill>
                      <a:blip r:embed="rId5"/>
                      <a:stretch>
                        <a:fillRect/>
                      </a:stretch>
                    </p:blipFill>
                    <p:spPr>
                      <a:xfrm>
                        <a:off x="4789488" y="687388"/>
                        <a:ext cx="3983037" cy="5332412"/>
                      </a:xfrm>
                      <a:prstGeom prst="rect">
                        <a:avLst/>
                      </a:prstGeom>
                    </p:spPr>
                  </p:pic>
                </p:oleObj>
              </mc:Fallback>
            </mc:AlternateContent>
          </a:graphicData>
        </a:graphic>
      </p:graphicFrame>
    </p:spTree>
    <p:extLst>
      <p:ext uri="{BB962C8B-B14F-4D97-AF65-F5344CB8AC3E}">
        <p14:creationId xmlns:p14="http://schemas.microsoft.com/office/powerpoint/2010/main" val="24842229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(7)</a:t>
            </a:r>
            <a:endParaRPr lang="ko-KR" altLang="en-US" sz="2800" cap="small" dirty="0">
              <a:solidFill>
                <a:schemeClr val="bg1"/>
              </a:solidFill>
              <a:latin typeface="Arial Narrow" panose="020B0606020202030204" pitchFamily="34" charset="0"/>
            </a:endParaRPr>
          </a:p>
        </p:txBody>
      </p:sp>
      <p:graphicFrame>
        <p:nvGraphicFramePr>
          <p:cNvPr id="5" name="Object 4">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1794430966"/>
              </p:ext>
            </p:extLst>
          </p:nvPr>
        </p:nvGraphicFramePr>
        <p:xfrm>
          <a:off x="398463" y="687388"/>
          <a:ext cx="3929062" cy="5260975"/>
        </p:xfrm>
        <a:graphic>
          <a:graphicData uri="http://schemas.openxmlformats.org/presentationml/2006/ole">
            <mc:AlternateContent xmlns:mc="http://schemas.openxmlformats.org/markup-compatibility/2006">
              <mc:Choice xmlns:v="urn:schemas-microsoft-com:vml" Requires="v">
                <p:oleObj name="Document" r:id="rId2" imgW="6087281" imgH="8149835" progId="Word.Document.12">
                  <p:embed/>
                </p:oleObj>
              </mc:Choice>
              <mc:Fallback>
                <p:oleObj name="Document" r:id="rId2" imgW="6087281" imgH="8149835" progId="Word.Document.12">
                  <p:embed/>
                  <p:pic>
                    <p:nvPicPr>
                      <p:cNvPr id="0" name=""/>
                      <p:cNvPicPr/>
                      <p:nvPr/>
                    </p:nvPicPr>
                    <p:blipFill>
                      <a:blip r:embed="rId3"/>
                      <a:stretch>
                        <a:fillRect/>
                      </a:stretch>
                    </p:blipFill>
                    <p:spPr>
                      <a:xfrm>
                        <a:off x="398463" y="687388"/>
                        <a:ext cx="3929062" cy="52609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329771579"/>
              </p:ext>
            </p:extLst>
          </p:nvPr>
        </p:nvGraphicFramePr>
        <p:xfrm>
          <a:off x="4789488" y="687388"/>
          <a:ext cx="4175000" cy="5765948"/>
        </p:xfrm>
        <a:graphic>
          <a:graphicData uri="http://schemas.openxmlformats.org/presentationml/2006/ole">
            <mc:AlternateContent xmlns:mc="http://schemas.openxmlformats.org/markup-compatibility/2006">
              <mc:Choice xmlns:v="urn:schemas-microsoft-com:vml" Requires="v">
                <p:oleObj name="Document" r:id="rId4" imgW="6087281" imgH="8124281" progId="Word.Document.12">
                  <p:embed/>
                </p:oleObj>
              </mc:Choice>
              <mc:Fallback>
                <p:oleObj name="Document" r:id="rId4" imgW="6087281" imgH="8124281" progId="Word.Document.12">
                  <p:embed/>
                  <p:pic>
                    <p:nvPicPr>
                      <p:cNvPr id="0" name=""/>
                      <p:cNvPicPr/>
                      <p:nvPr/>
                    </p:nvPicPr>
                    <p:blipFill>
                      <a:blip r:embed="rId5"/>
                      <a:stretch>
                        <a:fillRect/>
                      </a:stretch>
                    </p:blipFill>
                    <p:spPr>
                      <a:xfrm>
                        <a:off x="4789488" y="687388"/>
                        <a:ext cx="4175000" cy="5765948"/>
                      </a:xfrm>
                      <a:prstGeom prst="rect">
                        <a:avLst/>
                      </a:prstGeom>
                    </p:spPr>
                  </p:pic>
                </p:oleObj>
              </mc:Fallback>
            </mc:AlternateContent>
          </a:graphicData>
        </a:graphic>
      </p:graphicFrame>
    </p:spTree>
    <p:extLst>
      <p:ext uri="{BB962C8B-B14F-4D97-AF65-F5344CB8AC3E}">
        <p14:creationId xmlns:p14="http://schemas.microsoft.com/office/powerpoint/2010/main" val="15975291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3DAA925-3161-448E-9574-2B83A815C0EF}"/>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Aptaujas anketa (8)</a:t>
            </a:r>
            <a:endParaRPr lang="ko-KR" altLang="en-US" sz="2800" cap="small" dirty="0">
              <a:solidFill>
                <a:schemeClr val="bg1"/>
              </a:solidFill>
              <a:latin typeface="Arial Narrow" panose="020B0606020202030204" pitchFamily="34" charset="0"/>
            </a:endParaRPr>
          </a:p>
        </p:txBody>
      </p:sp>
      <p:graphicFrame>
        <p:nvGraphicFramePr>
          <p:cNvPr id="5" name="Object 4">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2296721467"/>
              </p:ext>
            </p:extLst>
          </p:nvPr>
        </p:nvGraphicFramePr>
        <p:xfrm>
          <a:off x="398463" y="687388"/>
          <a:ext cx="4029521" cy="5097462"/>
        </p:xfrm>
        <a:graphic>
          <a:graphicData uri="http://schemas.openxmlformats.org/presentationml/2006/ole">
            <mc:AlternateContent xmlns:mc="http://schemas.openxmlformats.org/markup-compatibility/2006">
              <mc:Choice xmlns:v="urn:schemas-microsoft-com:vml" Requires="v">
                <p:oleObj name="Document" r:id="rId2" imgW="6087281" imgH="8178268" progId="Word.Document.12">
                  <p:embed/>
                </p:oleObj>
              </mc:Choice>
              <mc:Fallback>
                <p:oleObj name="Document" r:id="rId2" imgW="6087281" imgH="8178268" progId="Word.Document.12">
                  <p:embed/>
                  <p:pic>
                    <p:nvPicPr>
                      <p:cNvPr id="0" name=""/>
                      <p:cNvPicPr/>
                      <p:nvPr/>
                    </p:nvPicPr>
                    <p:blipFill>
                      <a:blip r:embed="rId3"/>
                      <a:stretch>
                        <a:fillRect/>
                      </a:stretch>
                    </p:blipFill>
                    <p:spPr>
                      <a:xfrm>
                        <a:off x="398463" y="687388"/>
                        <a:ext cx="4029521" cy="509746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8CB9392-BD39-4E03-983B-F9218A9910FF}"/>
              </a:ext>
            </a:extLst>
          </p:cNvPr>
          <p:cNvGraphicFramePr>
            <a:graphicFrameLocks noChangeAspect="1"/>
          </p:cNvGraphicFramePr>
          <p:nvPr>
            <p:extLst>
              <p:ext uri="{D42A27DB-BD31-4B8C-83A1-F6EECF244321}">
                <p14:modId xmlns:p14="http://schemas.microsoft.com/office/powerpoint/2010/main" val="3295531206"/>
              </p:ext>
            </p:extLst>
          </p:nvPr>
        </p:nvGraphicFramePr>
        <p:xfrm>
          <a:off x="4789488" y="687388"/>
          <a:ext cx="3811587" cy="5097462"/>
        </p:xfrm>
        <a:graphic>
          <a:graphicData uri="http://schemas.openxmlformats.org/presentationml/2006/ole">
            <mc:AlternateContent xmlns:mc="http://schemas.openxmlformats.org/markup-compatibility/2006">
              <mc:Choice xmlns:v="urn:schemas-microsoft-com:vml" Requires="v">
                <p:oleObj name="Document" r:id="rId4" imgW="6087281" imgH="8126080" progId="Word.Document.12">
                  <p:embed/>
                </p:oleObj>
              </mc:Choice>
              <mc:Fallback>
                <p:oleObj name="Document" r:id="rId4" imgW="6087281" imgH="8126080" progId="Word.Document.12">
                  <p:embed/>
                  <p:pic>
                    <p:nvPicPr>
                      <p:cNvPr id="0" name=""/>
                      <p:cNvPicPr/>
                      <p:nvPr/>
                    </p:nvPicPr>
                    <p:blipFill>
                      <a:blip r:embed="rId5"/>
                      <a:stretch>
                        <a:fillRect/>
                      </a:stretch>
                    </p:blipFill>
                    <p:spPr>
                      <a:xfrm>
                        <a:off x="4789488" y="687388"/>
                        <a:ext cx="3811587" cy="5097462"/>
                      </a:xfrm>
                      <a:prstGeom prst="rect">
                        <a:avLst/>
                      </a:prstGeom>
                    </p:spPr>
                  </p:pic>
                </p:oleObj>
              </mc:Fallback>
            </mc:AlternateContent>
          </a:graphicData>
        </a:graphic>
      </p:graphicFrame>
    </p:spTree>
    <p:extLst>
      <p:ext uri="{BB962C8B-B14F-4D97-AF65-F5344CB8AC3E}">
        <p14:creationId xmlns:p14="http://schemas.microsoft.com/office/powerpoint/2010/main" val="666477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21C2C45-53E6-43D3-85D5-1BD844C0BB69}"/>
              </a:ext>
            </a:extLst>
          </p:cNvPr>
          <p:cNvSpPr txBox="1">
            <a:spLocks/>
          </p:cNvSpPr>
          <p:nvPr/>
        </p:nvSpPr>
        <p:spPr>
          <a:xfrm>
            <a:off x="0" y="-1"/>
            <a:ext cx="9144000" cy="576000"/>
          </a:xfrm>
          <a:prstGeom prst="rect">
            <a:avLst/>
          </a:prstGeom>
          <a:solidFill>
            <a:srgbClr val="5CA4A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ko-KR" sz="2800" cap="small" dirty="0">
                <a:solidFill>
                  <a:schemeClr val="bg1"/>
                </a:solidFill>
                <a:latin typeface="Arial Narrow" panose="020B0606020202030204" pitchFamily="34" charset="0"/>
              </a:rPr>
              <a:t>Statistiskās kļūdas novērtēšanas tabula</a:t>
            </a:r>
            <a:endParaRPr lang="ko-KR" altLang="en-US" sz="2800" cap="small" dirty="0">
              <a:solidFill>
                <a:schemeClr val="bg1"/>
              </a:solidFill>
              <a:latin typeface="Arial Narrow" panose="020B0606020202030204" pitchFamily="34" charset="0"/>
            </a:endParaRPr>
          </a:p>
        </p:txBody>
      </p:sp>
      <p:sp>
        <p:nvSpPr>
          <p:cNvPr id="8" name="Rectangle 5">
            <a:extLst>
              <a:ext uri="{FF2B5EF4-FFF2-40B4-BE49-F238E27FC236}">
                <a16:creationId xmlns:a16="http://schemas.microsoft.com/office/drawing/2014/main" id="{7CD080E7-00C9-4FAD-B632-F1F0744F0DE3}"/>
              </a:ext>
            </a:extLst>
          </p:cNvPr>
          <p:cNvSpPr>
            <a:spLocks noChangeArrowheads="1"/>
          </p:cNvSpPr>
          <p:nvPr/>
        </p:nvSpPr>
        <p:spPr bwMode="auto">
          <a:xfrm>
            <a:off x="539552" y="5618718"/>
            <a:ext cx="77773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r>
              <a:rPr lang="lv-LV" altLang="lv-LV" sz="1400" b="0" dirty="0">
                <a:latin typeface="Arial Narrow" pitchFamily="34" charset="0"/>
              </a:rPr>
              <a:t>             Lai noteiktu statistisko mērījuma kļūdu, ir jāzina respondentu skaits attiecīgajā grupā un rezultāts procentos.</a:t>
            </a:r>
          </a:p>
          <a:p>
            <a:pPr algn="ctr" eaLnBrk="1" hangingPunct="1"/>
            <a:r>
              <a:rPr lang="lv-LV" altLang="lv-LV" sz="1400" b="0" dirty="0">
                <a:latin typeface="Arial Narrow" pitchFamily="34" charset="0"/>
              </a:rPr>
              <a:t>             Izmantojot šos lielumus, tabulas attiecīgajā iedaļā var atrast statistiskās mērījuma kļūdas robežas + / -</a:t>
            </a:r>
          </a:p>
          <a:p>
            <a:pPr algn="ctr" eaLnBrk="1" hangingPunct="1"/>
            <a:r>
              <a:rPr lang="lv-LV" altLang="lv-LV" sz="1400" b="0" dirty="0">
                <a:latin typeface="Arial Narrow" pitchFamily="34" charset="0"/>
              </a:rPr>
              <a:t> procentos ar</a:t>
            </a:r>
            <a:r>
              <a:rPr lang="lv-LV" altLang="lv-LV" sz="1400" dirty="0">
                <a:latin typeface="Arial Narrow" pitchFamily="34" charset="0"/>
              </a:rPr>
              <a:t> 95% varbūtību.</a:t>
            </a:r>
          </a:p>
        </p:txBody>
      </p:sp>
      <p:sp>
        <p:nvSpPr>
          <p:cNvPr id="10" name="Rectangle 3">
            <a:extLst>
              <a:ext uri="{FF2B5EF4-FFF2-40B4-BE49-F238E27FC236}">
                <a16:creationId xmlns:a16="http://schemas.microsoft.com/office/drawing/2014/main" id="{637B9144-7C71-4917-9650-486DD93323CB}"/>
              </a:ext>
            </a:extLst>
          </p:cNvPr>
          <p:cNvSpPr>
            <a:spLocks noChangeArrowheads="1"/>
          </p:cNvSpPr>
          <p:nvPr/>
        </p:nvSpPr>
        <p:spPr bwMode="auto">
          <a:xfrm>
            <a:off x="0" y="68930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base" latinLnBrk="0">
              <a:spcBef>
                <a:spcPct val="0"/>
              </a:spcBef>
              <a:spcAft>
                <a:spcPct val="0"/>
              </a:spcAft>
            </a:pPr>
            <a:r>
              <a:rPr lang="lv-LV" altLang="lv-LV" sz="1400" dirty="0">
                <a:solidFill>
                  <a:prstClr val="black"/>
                </a:solidFill>
                <a:latin typeface="Arial Narrow" pitchFamily="34" charset="0"/>
              </a:rPr>
              <a:t>Pētījuma rezultātos vienmēr pastāv zināma </a:t>
            </a:r>
            <a:r>
              <a:rPr lang="lv-LV" altLang="lv-LV" sz="1400" i="1" dirty="0">
                <a:solidFill>
                  <a:prstClr val="black"/>
                </a:solidFill>
                <a:latin typeface="Arial Narrow" pitchFamily="34" charset="0"/>
              </a:rPr>
              <a:t>statistiskās kļūdas</a:t>
            </a:r>
            <a:r>
              <a:rPr lang="lv-LV" altLang="lv-LV" sz="1400" dirty="0">
                <a:solidFill>
                  <a:prstClr val="black"/>
                </a:solidFill>
                <a:latin typeface="Arial Narrow" pitchFamily="34" charset="0"/>
              </a:rPr>
              <a:t> varbūtība. Analizējot un interpretējot pētījumā iegūtos rezultātus, to vajadzētu ņemt vērā. Tās atšķirības, kuras iekļaujas statistiskās kļūdas robežās jeb ir mazākas par to, var uzskatīt par </a:t>
            </a:r>
            <a:r>
              <a:rPr lang="lv-LV" altLang="lv-LV" sz="1400" i="1" dirty="0">
                <a:solidFill>
                  <a:prstClr val="black"/>
                </a:solidFill>
                <a:latin typeface="Arial Narrow" pitchFamily="34" charset="0"/>
              </a:rPr>
              <a:t>nenozīmīgām.</a:t>
            </a:r>
            <a:r>
              <a:rPr lang="lv-LV" altLang="lv-LV" sz="1400" dirty="0">
                <a:solidFill>
                  <a:prstClr val="black"/>
                </a:solidFill>
                <a:latin typeface="Arial Narrow" pitchFamily="34" charset="0"/>
              </a:rPr>
              <a:t> </a:t>
            </a:r>
          </a:p>
        </p:txBody>
      </p:sp>
      <p:graphicFrame>
        <p:nvGraphicFramePr>
          <p:cNvPr id="11" name="Group 347">
            <a:extLst>
              <a:ext uri="{FF2B5EF4-FFF2-40B4-BE49-F238E27FC236}">
                <a16:creationId xmlns:a16="http://schemas.microsoft.com/office/drawing/2014/main" id="{ED588846-ECD8-4C73-8FE3-79142F8A000F}"/>
              </a:ext>
            </a:extLst>
          </p:cNvPr>
          <p:cNvGraphicFramePr>
            <a:graphicFrameLocks noGrp="1"/>
          </p:cNvGraphicFramePr>
          <p:nvPr/>
        </p:nvGraphicFramePr>
        <p:xfrm>
          <a:off x="1187450" y="1412875"/>
          <a:ext cx="6559550" cy="3984628"/>
        </p:xfrm>
        <a:graphic>
          <a:graphicData uri="http://schemas.openxmlformats.org/drawingml/2006/table">
            <a:tbl>
              <a:tblPr/>
              <a:tblGrid>
                <a:gridCol w="798513">
                  <a:extLst>
                    <a:ext uri="{9D8B030D-6E8A-4147-A177-3AD203B41FA5}">
                      <a16:colId xmlns:a16="http://schemas.microsoft.com/office/drawing/2014/main" val="20000"/>
                    </a:ext>
                  </a:extLst>
                </a:gridCol>
                <a:gridCol w="442912">
                  <a:extLst>
                    <a:ext uri="{9D8B030D-6E8A-4147-A177-3AD203B41FA5}">
                      <a16:colId xmlns:a16="http://schemas.microsoft.com/office/drawing/2014/main" val="20001"/>
                    </a:ext>
                  </a:extLst>
                </a:gridCol>
                <a:gridCol w="442913">
                  <a:extLst>
                    <a:ext uri="{9D8B030D-6E8A-4147-A177-3AD203B41FA5}">
                      <a16:colId xmlns:a16="http://schemas.microsoft.com/office/drawing/2014/main" val="20002"/>
                    </a:ext>
                  </a:extLst>
                </a:gridCol>
                <a:gridCol w="442912">
                  <a:extLst>
                    <a:ext uri="{9D8B030D-6E8A-4147-A177-3AD203B41FA5}">
                      <a16:colId xmlns:a16="http://schemas.microsoft.com/office/drawing/2014/main" val="20003"/>
                    </a:ext>
                  </a:extLst>
                </a:gridCol>
                <a:gridCol w="442913">
                  <a:extLst>
                    <a:ext uri="{9D8B030D-6E8A-4147-A177-3AD203B41FA5}">
                      <a16:colId xmlns:a16="http://schemas.microsoft.com/office/drawing/2014/main" val="20004"/>
                    </a:ext>
                  </a:extLst>
                </a:gridCol>
                <a:gridCol w="442912">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442913">
                  <a:extLst>
                    <a:ext uri="{9D8B030D-6E8A-4147-A177-3AD203B41FA5}">
                      <a16:colId xmlns:a16="http://schemas.microsoft.com/office/drawing/2014/main" val="20007"/>
                    </a:ext>
                  </a:extLst>
                </a:gridCol>
                <a:gridCol w="442912">
                  <a:extLst>
                    <a:ext uri="{9D8B030D-6E8A-4147-A177-3AD203B41FA5}">
                      <a16:colId xmlns:a16="http://schemas.microsoft.com/office/drawing/2014/main" val="20008"/>
                    </a:ext>
                  </a:extLst>
                </a:gridCol>
                <a:gridCol w="442913">
                  <a:extLst>
                    <a:ext uri="{9D8B030D-6E8A-4147-A177-3AD203B41FA5}">
                      <a16:colId xmlns:a16="http://schemas.microsoft.com/office/drawing/2014/main" val="20009"/>
                    </a:ext>
                  </a:extLst>
                </a:gridCol>
                <a:gridCol w="442912">
                  <a:extLst>
                    <a:ext uri="{9D8B030D-6E8A-4147-A177-3AD203B41FA5}">
                      <a16:colId xmlns:a16="http://schemas.microsoft.com/office/drawing/2014/main" val="20010"/>
                    </a:ext>
                  </a:extLst>
                </a:gridCol>
                <a:gridCol w="444500">
                  <a:extLst>
                    <a:ext uri="{9D8B030D-6E8A-4147-A177-3AD203B41FA5}">
                      <a16:colId xmlns:a16="http://schemas.microsoft.com/office/drawing/2014/main" val="20011"/>
                    </a:ext>
                  </a:extLst>
                </a:gridCol>
                <a:gridCol w="441325">
                  <a:extLst>
                    <a:ext uri="{9D8B030D-6E8A-4147-A177-3AD203B41FA5}">
                      <a16:colId xmlns:a16="http://schemas.microsoft.com/office/drawing/2014/main" val="20012"/>
                    </a:ext>
                  </a:extLst>
                </a:gridCol>
                <a:gridCol w="444500">
                  <a:extLst>
                    <a:ext uri="{9D8B030D-6E8A-4147-A177-3AD203B41FA5}">
                      <a16:colId xmlns:a16="http://schemas.microsoft.com/office/drawing/2014/main" val="20013"/>
                    </a:ext>
                  </a:extLst>
                </a:gridCol>
              </a:tblGrid>
              <a:tr h="570002">
                <a:tc rowSpan="2">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endParaRPr kumimoji="0" lang="lv-LV" altLang="lv-LV" sz="1100" b="0" i="0" u="none" strike="noStrike" cap="none" normalizeH="0" baseline="0" dirty="0">
                        <a:ln>
                          <a:noFill/>
                        </a:ln>
                        <a:solidFill>
                          <a:schemeClr val="tx1"/>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lv-LV" altLang="lv-LV" sz="1100" b="0" i="0" u="none" strike="noStrike" cap="none" normalizeH="0" baseline="0" dirty="0">
                          <a:ln>
                            <a:noFill/>
                          </a:ln>
                          <a:solidFill>
                            <a:schemeClr val="tx1"/>
                          </a:solidFill>
                          <a:effectLst/>
                          <a:latin typeface="Arial Narrow" pitchFamily="34" charset="0"/>
                        </a:rPr>
                        <a:t>Atbilžu sadalījums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3">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dirty="0">
                          <a:ln>
                            <a:noFill/>
                          </a:ln>
                          <a:solidFill>
                            <a:schemeClr val="tx1"/>
                          </a:solidFill>
                          <a:effectLst/>
                          <a:latin typeface="Arial Narrow" pitchFamily="34" charset="0"/>
                          <a:cs typeface="Times New Roman" pitchFamily="18" charset="0"/>
                        </a:rPr>
                        <a:t>Respondentu skaits (bāze)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167667">
                <a:tc vMerge="1">
                  <a:txBody>
                    <a:bodyPr/>
                    <a:lstStyle/>
                    <a:p>
                      <a:endParaRPr lang="lv-LV"/>
                    </a:p>
                  </a:txBody>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400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500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800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1000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0323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 </a:t>
                      </a:r>
                      <a:r>
                        <a:rPr kumimoji="0" lang="lv-LV" altLang="lv-LV" sz="1100" b="0" i="0" u="none" strike="noStrike" cap="none" normalizeH="0" baseline="0">
                          <a:ln>
                            <a:noFill/>
                          </a:ln>
                          <a:solidFill>
                            <a:schemeClr val="tx1"/>
                          </a:solidFill>
                          <a:effectLst/>
                          <a:latin typeface="Arial Narrow" pitchFamily="34" charset="0"/>
                        </a:rPr>
                        <a:t>vai</a:t>
                      </a:r>
                      <a:r>
                        <a:rPr kumimoji="0" lang="lv-LV" altLang="lv-LV" sz="1100" b="0" i="0" u="none" strike="noStrike" cap="none" normalizeH="0" baseline="0">
                          <a:ln>
                            <a:noFill/>
                          </a:ln>
                          <a:solidFill>
                            <a:schemeClr val="tx1"/>
                          </a:solidFill>
                          <a:effectLst/>
                          <a:latin typeface="Arial Narrow" pitchFamily="34" charset="0"/>
                          <a:cs typeface="Arial" charset="0"/>
                        </a:rPr>
                        <a:t> 99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2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98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0.8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766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4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96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dirty="0">
                          <a:ln>
                            <a:noFill/>
                          </a:ln>
                          <a:solidFill>
                            <a:schemeClr val="tx1"/>
                          </a:solidFill>
                          <a:effectLst/>
                          <a:latin typeface="Arial Narrow" pitchFamily="34" charset="0"/>
                          <a:cs typeface="Arial" charset="0"/>
                        </a:rPr>
                        <a:t>5.4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6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94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9890">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8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92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10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90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6766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12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88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15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85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18 </a:t>
                      </a:r>
                      <a:r>
                        <a:rPr kumimoji="0" lang="lv-LV" altLang="lv-LV" sz="1100" b="0" i="0" u="none" strike="noStrike" cap="none" normalizeH="0" baseline="0">
                          <a:ln>
                            <a:noFill/>
                          </a:ln>
                          <a:solidFill>
                            <a:schemeClr val="tx1"/>
                          </a:solidFill>
                          <a:effectLst/>
                          <a:latin typeface="Arial Narrow" pitchFamily="34" charset="0"/>
                        </a:rPr>
                        <a:t>vai</a:t>
                      </a:r>
                      <a:r>
                        <a:rPr kumimoji="0" lang="lv-LV" altLang="lv-LV" sz="1100" b="0" i="0" u="none" strike="noStrike" cap="none" normalizeH="0" baseline="0">
                          <a:ln>
                            <a:noFill/>
                          </a:ln>
                          <a:solidFill>
                            <a:schemeClr val="tx1"/>
                          </a:solidFill>
                          <a:effectLst/>
                          <a:latin typeface="Arial Narrow" pitchFamily="34" charset="0"/>
                          <a:cs typeface="Arial" charset="0"/>
                        </a:rPr>
                        <a:t> 82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6766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20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80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7.8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22 </a:t>
                      </a:r>
                      <a:r>
                        <a:rPr kumimoji="0" lang="lv-LV" altLang="lv-LV" sz="1100" b="0" i="0" u="none" strike="noStrike" cap="none" normalizeH="0" baseline="0">
                          <a:ln>
                            <a:noFill/>
                          </a:ln>
                          <a:solidFill>
                            <a:schemeClr val="tx1"/>
                          </a:solidFill>
                          <a:effectLst/>
                          <a:latin typeface="Arial Narrow" pitchFamily="34" charset="0"/>
                        </a:rPr>
                        <a:t>vai</a:t>
                      </a:r>
                      <a:r>
                        <a:rPr kumimoji="0" lang="lv-LV" altLang="lv-LV" sz="1100" b="0" i="0" u="none" strike="noStrike" cap="none" normalizeH="0" baseline="0">
                          <a:ln>
                            <a:noFill/>
                          </a:ln>
                          <a:solidFill>
                            <a:schemeClr val="tx1"/>
                          </a:solidFill>
                          <a:effectLst/>
                          <a:latin typeface="Arial Narrow" pitchFamily="34" charset="0"/>
                          <a:cs typeface="Arial" charset="0"/>
                        </a:rPr>
                        <a:t> 78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25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75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 </a:t>
                      </a:r>
                      <a:r>
                        <a:rPr kumimoji="0" lang="lv-LV" altLang="lv-LV" sz="1100" b="0" i="0" u="none" strike="noStrike" cap="none" normalizeH="0" baseline="0">
                          <a:ln>
                            <a:noFill/>
                          </a:ln>
                          <a:solidFill>
                            <a:schemeClr val="tx1"/>
                          </a:solidFill>
                          <a:effectLst/>
                          <a:latin typeface="Arial Narrow" pitchFamily="34" charset="0"/>
                        </a:rPr>
                        <a:t>vai</a:t>
                      </a:r>
                      <a:r>
                        <a:rPr kumimoji="0" lang="lv-LV" altLang="lv-LV" sz="1100" b="0" i="0" u="none" strike="noStrike" cap="none" normalizeH="0" baseline="0">
                          <a:ln>
                            <a:noFill/>
                          </a:ln>
                          <a:solidFill>
                            <a:schemeClr val="tx1"/>
                          </a:solidFill>
                          <a:effectLst/>
                          <a:latin typeface="Arial Narrow" pitchFamily="34" charset="0"/>
                          <a:cs typeface="Arial" charset="0"/>
                        </a:rPr>
                        <a:t> 72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8.8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30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70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6766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 </a:t>
                      </a:r>
                      <a:r>
                        <a:rPr kumimoji="0" lang="lv-LV" altLang="lv-LV" sz="1100" b="0" i="0" u="none" strike="noStrike" cap="none" normalizeH="0" baseline="0">
                          <a:ln>
                            <a:noFill/>
                          </a:ln>
                          <a:solidFill>
                            <a:schemeClr val="tx1"/>
                          </a:solidFill>
                          <a:effectLst/>
                          <a:latin typeface="Arial Narrow" pitchFamily="34" charset="0"/>
                        </a:rPr>
                        <a:t>vai</a:t>
                      </a:r>
                      <a:r>
                        <a:rPr kumimoji="0" lang="lv-LV" altLang="lv-LV" sz="1100" b="0" i="0" u="none" strike="noStrike" cap="none" normalizeH="0" baseline="0">
                          <a:ln>
                            <a:noFill/>
                          </a:ln>
                          <a:solidFill>
                            <a:schemeClr val="tx1"/>
                          </a:solidFill>
                          <a:effectLst/>
                          <a:latin typeface="Arial Narrow" pitchFamily="34" charset="0"/>
                          <a:cs typeface="Arial" charset="0"/>
                        </a:rPr>
                        <a:t> 68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12.9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830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35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65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13.2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10.8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8259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40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60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13.6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69890">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45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55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13.8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2.9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167667">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rPr>
                        <a:t>50 vai</a:t>
                      </a:r>
                      <a:r>
                        <a:rPr kumimoji="0" lang="lv-LV" altLang="lv-LV" sz="1100" b="0" i="0" u="none" strike="noStrike" cap="none" normalizeH="0" baseline="0">
                          <a:ln>
                            <a:noFill/>
                          </a:ln>
                          <a:solidFill>
                            <a:schemeClr val="tx1"/>
                          </a:solidFill>
                          <a:effectLst/>
                          <a:latin typeface="Arial Narrow" pitchFamily="34" charset="0"/>
                          <a:cs typeface="Arial" charset="0"/>
                        </a:rPr>
                        <a:t> </a:t>
                      </a:r>
                      <a:r>
                        <a:rPr kumimoji="0" lang="lv-LV" altLang="lv-LV" sz="1100" b="0" i="0" u="none" strike="noStrike" cap="none" normalizeH="0" baseline="0">
                          <a:ln>
                            <a:noFill/>
                          </a:ln>
                          <a:solidFill>
                            <a:schemeClr val="tx1"/>
                          </a:solidFill>
                          <a:effectLst/>
                          <a:latin typeface="Arial Narrow" pitchFamily="34" charset="0"/>
                        </a:rPr>
                        <a:t>50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13.9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11.3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9.8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6.9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5.7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4.4</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4.0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3.5</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a:ln>
                            <a:noFill/>
                          </a:ln>
                          <a:solidFill>
                            <a:schemeClr val="tx1"/>
                          </a:solidFill>
                          <a:effectLst/>
                          <a:latin typeface="Arial Narrow" pitchFamily="34" charset="0"/>
                          <a:cs typeface="Arial" charset="0"/>
                        </a:rPr>
                        <a:t>3.1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marL="742950" indent="-285750">
                        <a:spcBef>
                          <a:spcPct val="20000"/>
                        </a:spcBef>
                        <a:buClr>
                          <a:schemeClr val="folHlink"/>
                        </a:buClr>
                        <a:buFont typeface="Wingdings" pitchFamily="2" charset="2"/>
                        <a:defRPr sz="2400">
                          <a:solidFill>
                            <a:schemeClr val="tx1"/>
                          </a:solidFill>
                          <a:latin typeface="Tahoma" pitchFamily="34" charset="0"/>
                        </a:defRPr>
                      </a:lvl2pPr>
                      <a:lvl3pPr marL="1143000" indent="-228600">
                        <a:spcBef>
                          <a:spcPct val="20000"/>
                        </a:spcBef>
                        <a:buClr>
                          <a:schemeClr val="hlink"/>
                        </a:buClr>
                        <a:buSzPct val="80000"/>
                        <a:buFont typeface="Arial" charset="0"/>
                        <a:defRPr sz="2000">
                          <a:solidFill>
                            <a:schemeClr val="tx1"/>
                          </a:solidFill>
                          <a:latin typeface="Tahoma" pitchFamily="34" charset="0"/>
                        </a:defRPr>
                      </a:lvl3pPr>
                      <a:lvl4pPr marL="1600200" indent="-228600">
                        <a:spcBef>
                          <a:spcPct val="20000"/>
                        </a:spcBef>
                        <a:buClr>
                          <a:schemeClr val="folHlink"/>
                        </a:buClr>
                        <a:buFont typeface="Wingdings" pitchFamily="2" charset="2"/>
                        <a:defRPr>
                          <a:solidFill>
                            <a:schemeClr val="tx1"/>
                          </a:solidFill>
                          <a:latin typeface="Tahoma" pitchFamily="34" charset="0"/>
                        </a:defRPr>
                      </a:lvl4pPr>
                      <a:lvl5pPr marL="2057400" indent="-22860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 typeface="Arial" charset="0"/>
                        <a:buNone/>
                        <a:tabLst/>
                      </a:pPr>
                      <a:r>
                        <a:rPr kumimoji="0" lang="lv-LV" altLang="lv-LV" sz="1100" b="0" i="0" u="none" strike="noStrike" cap="none" normalizeH="0" baseline="0" dirty="0">
                          <a:ln>
                            <a:noFill/>
                          </a:ln>
                          <a:solidFill>
                            <a:schemeClr val="tx1"/>
                          </a:solidFill>
                          <a:effectLst/>
                          <a:latin typeface="Arial Narrow" pitchFamily="34" charset="0"/>
                          <a:cs typeface="Arial" charset="0"/>
                        </a:rPr>
                        <a:t>3.0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165624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DAD1A49F-A99F-49DC-A06C-60FBC297F109}"/>
              </a:ext>
            </a:extLst>
          </p:cNvPr>
          <p:cNvSpPr txBox="1">
            <a:spLocks noChangeArrowheads="1"/>
          </p:cNvSpPr>
          <p:nvPr/>
        </p:nvSpPr>
        <p:spPr bwMode="auto">
          <a:xfrm>
            <a:off x="935645" y="1088231"/>
            <a:ext cx="7272710" cy="4681537"/>
          </a:xfrm>
          <a:prstGeom prst="rect">
            <a:avLst/>
          </a:prstGeom>
          <a:noFill/>
          <a:ln w="60325" cmpd="tri">
            <a:solidFill>
              <a:srgbClr val="5CA4A9"/>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lgn="ctr" rtl="0" eaLnBrk="0" fontAlgn="base" hangingPunct="0">
              <a:spcBef>
                <a:spcPct val="0"/>
              </a:spcBef>
              <a:spcAft>
                <a:spcPct val="0"/>
              </a:spcAft>
              <a:defRPr sz="5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lv-LV" altLang="lv-LV" sz="3200" b="1" i="0" u="none" strike="noStrike" kern="0" cap="none" spc="0" normalizeH="0" baseline="0" noProof="0" dirty="0">
                <a:ln>
                  <a:noFill/>
                </a:ln>
                <a:solidFill>
                  <a:srgbClr val="434342"/>
                </a:solidFill>
                <a:effectLst/>
                <a:uLnTx/>
                <a:uFillTx/>
                <a:latin typeface="Arial Narrow" pitchFamily="34" charset="0"/>
                <a:ea typeface="+mj-ea"/>
                <a:cs typeface="+mj-cs"/>
              </a:rPr>
            </a:br>
            <a:br>
              <a:rPr kumimoji="0" lang="lv-LV" altLang="lv-LV" sz="2000" b="1" i="0" u="none" strike="noStrike" kern="0" cap="none" spc="0" normalizeH="0" baseline="0" noProof="0" dirty="0">
                <a:ln>
                  <a:noFill/>
                </a:ln>
                <a:solidFill>
                  <a:srgbClr val="434342"/>
                </a:solidFill>
                <a:effectLst/>
                <a:uLnTx/>
                <a:uFillTx/>
                <a:latin typeface="Arial Narrow" pitchFamily="34" charset="0"/>
                <a:ea typeface="+mj-ea"/>
                <a:cs typeface="+mj-cs"/>
              </a:rPr>
            </a:br>
            <a:endParaRPr kumimoji="0" lang="lv-LV" altLang="lv-LV" sz="2100" b="0" i="0" u="none" strike="noStrike" kern="0" cap="none" spc="0" normalizeH="0" baseline="0" noProof="0" dirty="0">
              <a:ln>
                <a:noFill/>
              </a:ln>
              <a:solidFill>
                <a:srgbClr val="800000"/>
              </a:solidFill>
              <a:effectLst/>
              <a:uLnTx/>
              <a:uFillTx/>
              <a:latin typeface="Arial Narrow" pitchFamily="34" charset="0"/>
              <a:ea typeface="+mj-ea"/>
              <a:cs typeface="+mj-cs"/>
            </a:endParaRPr>
          </a:p>
        </p:txBody>
      </p:sp>
      <p:sp>
        <p:nvSpPr>
          <p:cNvPr id="3" name="TextBox 2"/>
          <p:cNvSpPr txBox="1"/>
          <p:nvPr/>
        </p:nvSpPr>
        <p:spPr>
          <a:xfrm>
            <a:off x="1187624" y="2090172"/>
            <a:ext cx="6768752" cy="2677656"/>
          </a:xfrm>
          <a:prstGeom prst="rect">
            <a:avLst/>
          </a:prstGeom>
          <a:noFill/>
        </p:spPr>
        <p:txBody>
          <a:bodyPr wrap="square" rtlCol="0">
            <a:spAutoFit/>
          </a:bodyPr>
          <a:lstStyle/>
          <a:p>
            <a:pPr algn="ctr"/>
            <a:r>
              <a:rPr lang="lv-LV" altLang="lv-LV" sz="1400" b="1" noProof="1">
                <a:latin typeface="Arial" panose="020B0604020202020204" pitchFamily="34" charset="0"/>
                <a:cs typeface="Arial" panose="020B0604020202020204" pitchFamily="34" charset="0"/>
              </a:rPr>
              <a:t>Darba grupa: </a:t>
            </a:r>
            <a:r>
              <a:rPr lang="lv-LV" altLang="lv-LV" sz="1400" noProof="1">
                <a:latin typeface="Arial" panose="020B0604020202020204" pitchFamily="34" charset="0"/>
                <a:cs typeface="Arial" panose="020B0604020202020204" pitchFamily="34" charset="0"/>
              </a:rPr>
              <a:t>Arnis Kaktiņš</a:t>
            </a:r>
            <a:r>
              <a:rPr lang="lv-LV" altLang="lv-LV" sz="1400" b="1" noProof="1">
                <a:latin typeface="Arial" panose="020B0604020202020204" pitchFamily="34" charset="0"/>
                <a:cs typeface="Arial" panose="020B0604020202020204" pitchFamily="34" charset="0"/>
              </a:rPr>
              <a:t>, </a:t>
            </a:r>
            <a:r>
              <a:rPr lang="lv-LV" altLang="lv-LV" sz="1400" noProof="1">
                <a:latin typeface="Arial" panose="020B0604020202020204" pitchFamily="34" charset="0"/>
                <a:cs typeface="Arial" panose="020B0604020202020204" pitchFamily="34" charset="0"/>
              </a:rPr>
              <a:t>Līva Mežkaza, Atis Putniņš, </a:t>
            </a:r>
          </a:p>
          <a:p>
            <a:pPr algn="ctr"/>
            <a:r>
              <a:rPr lang="lv-LV" altLang="lv-LV" sz="1400" noProof="1">
                <a:latin typeface="Arial" panose="020B0604020202020204" pitchFamily="34" charset="0"/>
                <a:cs typeface="Arial" panose="020B0604020202020204" pitchFamily="34" charset="0"/>
              </a:rPr>
              <a:t>Līga Savicka, Ingeborga Daila Zīriņa</a:t>
            </a:r>
          </a:p>
          <a:p>
            <a:pPr algn="ctr"/>
            <a:r>
              <a:rPr lang="en-US" altLang="lv-LV" sz="1400" b="1" noProof="1">
                <a:latin typeface="Arial" panose="020B0604020202020204" pitchFamily="34" charset="0"/>
                <a:cs typeface="Arial" panose="020B0604020202020204" pitchFamily="34" charset="0"/>
              </a:rPr>
              <a:t>Par lauka darba norisi atbildīgā</a:t>
            </a:r>
            <a:r>
              <a:rPr lang="en-US" altLang="lv-LV" sz="1400" noProof="1">
                <a:latin typeface="Arial" panose="020B0604020202020204" pitchFamily="34" charset="0"/>
                <a:cs typeface="Arial" panose="020B0604020202020204" pitchFamily="34" charset="0"/>
              </a:rPr>
              <a:t>:</a:t>
            </a:r>
            <a:r>
              <a:rPr lang="lv-LV" altLang="lv-LV" sz="1400" noProof="1">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Linda Mežsarga</a:t>
            </a:r>
            <a:r>
              <a:rPr lang="en-US" altLang="lv-LV" sz="1400" noProof="1">
                <a:latin typeface="Arial" panose="020B0604020202020204" pitchFamily="34" charset="0"/>
                <a:cs typeface="Arial" panose="020B0604020202020204" pitchFamily="34" charset="0"/>
              </a:rPr>
              <a:t> </a:t>
            </a:r>
            <a:endParaRPr lang="lv-LV" altLang="lv-LV" sz="1400" noProof="1">
              <a:latin typeface="Arial" panose="020B0604020202020204" pitchFamily="34" charset="0"/>
              <a:cs typeface="Arial" panose="020B0604020202020204" pitchFamily="34" charset="0"/>
            </a:endParaRPr>
          </a:p>
          <a:p>
            <a:pPr algn="ctr"/>
            <a:r>
              <a:rPr lang="en-US" altLang="lv-LV" sz="1400" b="1" noProof="1">
                <a:latin typeface="Arial" panose="020B0604020202020204" pitchFamily="34" charset="0"/>
                <a:cs typeface="Arial" panose="020B0604020202020204" pitchFamily="34" charset="0"/>
              </a:rPr>
              <a:t>Datu masīvu veidoja</a:t>
            </a:r>
            <a:r>
              <a:rPr lang="en-US" altLang="lv-LV" sz="1400" noProof="1">
                <a:latin typeface="Arial" panose="020B0604020202020204" pitchFamily="34" charset="0"/>
                <a:cs typeface="Arial" panose="020B0604020202020204" pitchFamily="34" charset="0"/>
              </a:rPr>
              <a:t>:</a:t>
            </a:r>
            <a:r>
              <a:rPr lang="lv-LV" altLang="lv-LV" sz="1400" noProof="1">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Saiva </a:t>
            </a:r>
            <a:r>
              <a:rPr lang="lv-LV" sz="1400" dirty="0" err="1">
                <a:latin typeface="Arial" panose="020B0604020202020204" pitchFamily="34" charset="0"/>
                <a:cs typeface="Arial" panose="020B0604020202020204" pitchFamily="34" charset="0"/>
              </a:rPr>
              <a:t>Brežinska</a:t>
            </a:r>
            <a:br>
              <a:rPr lang="en-US" altLang="lv-LV" sz="1400" b="1" noProof="1">
                <a:latin typeface="Arial" panose="020B0604020202020204" pitchFamily="34" charset="0"/>
                <a:cs typeface="Arial" panose="020B0604020202020204" pitchFamily="34" charset="0"/>
              </a:rPr>
            </a:br>
            <a:br>
              <a:rPr lang="en-US" altLang="lv-LV" sz="1400" b="1" noProof="1">
                <a:latin typeface="Arial" panose="020B0604020202020204" pitchFamily="34" charset="0"/>
                <a:cs typeface="Arial" panose="020B0604020202020204" pitchFamily="34" charset="0"/>
              </a:rPr>
            </a:br>
            <a:br>
              <a:rPr lang="en-US" altLang="lv-LV" sz="1400" b="1" noProof="1">
                <a:latin typeface="Arial" panose="020B0604020202020204" pitchFamily="34" charset="0"/>
                <a:cs typeface="Arial" panose="020B0604020202020204" pitchFamily="34" charset="0"/>
              </a:rPr>
            </a:br>
            <a:r>
              <a:rPr lang="en-US" altLang="lv-LV" sz="1400" b="1" u="sng" noProof="1">
                <a:latin typeface="Arial" panose="020B0604020202020204" pitchFamily="34" charset="0"/>
                <a:cs typeface="Arial" panose="020B0604020202020204" pitchFamily="34" charset="0"/>
              </a:rPr>
              <a:t>SKDS</a:t>
            </a:r>
            <a:br>
              <a:rPr lang="en-US" altLang="lv-LV" sz="1400" noProof="1">
                <a:latin typeface="Arial" panose="020B0604020202020204" pitchFamily="34" charset="0"/>
                <a:cs typeface="Arial" panose="020B0604020202020204" pitchFamily="34" charset="0"/>
              </a:rPr>
            </a:br>
            <a:r>
              <a:rPr lang="en-US" altLang="lv-LV" sz="1400" noProof="1">
                <a:latin typeface="Arial" panose="020B0604020202020204" pitchFamily="34" charset="0"/>
                <a:cs typeface="Arial" panose="020B0604020202020204" pitchFamily="34" charset="0"/>
              </a:rPr>
              <a:t>tirgus un sabiedriskās domas pētījumu centrs</a:t>
            </a:r>
            <a:br>
              <a:rPr lang="en-US" altLang="lv-LV" sz="1400" noProof="1">
                <a:latin typeface="Arial" panose="020B0604020202020204" pitchFamily="34" charset="0"/>
                <a:cs typeface="Arial" panose="020B0604020202020204" pitchFamily="34" charset="0"/>
              </a:rPr>
            </a:br>
            <a:r>
              <a:rPr lang="en-US" altLang="lv-LV" sz="1400" noProof="1">
                <a:latin typeface="Arial" panose="020B0604020202020204" pitchFamily="34" charset="0"/>
                <a:cs typeface="Arial" panose="020B0604020202020204" pitchFamily="34" charset="0"/>
              </a:rPr>
              <a:t>Baznīcas iela 32-2, Rīga, Latvija, LV-1010 </a:t>
            </a:r>
            <a:br>
              <a:rPr lang="en-US" altLang="lv-LV" sz="1400" noProof="1">
                <a:latin typeface="Arial" panose="020B0604020202020204" pitchFamily="34" charset="0"/>
                <a:cs typeface="Arial" panose="020B0604020202020204" pitchFamily="34" charset="0"/>
              </a:rPr>
            </a:br>
            <a:r>
              <a:rPr lang="en-US" altLang="lv-LV" sz="1400" noProof="1">
                <a:latin typeface="Arial" panose="020B0604020202020204" pitchFamily="34" charset="0"/>
                <a:cs typeface="Arial" panose="020B0604020202020204" pitchFamily="34" charset="0"/>
              </a:rPr>
              <a:t>Tālr.: +371 67 312 876, E-pasts: skds@skds.lv</a:t>
            </a:r>
            <a:br>
              <a:rPr lang="en-US" altLang="lv-LV" sz="1400" noProof="1">
                <a:latin typeface="Arial" panose="020B0604020202020204" pitchFamily="34" charset="0"/>
                <a:cs typeface="Arial" panose="020B0604020202020204" pitchFamily="34" charset="0"/>
              </a:rPr>
            </a:br>
            <a:r>
              <a:rPr lang="en-US" altLang="lv-LV" sz="1400" noProof="1">
                <a:latin typeface="Arial" panose="020B0604020202020204" pitchFamily="34" charset="0"/>
                <a:cs typeface="Arial" panose="020B0604020202020204" pitchFamily="34" charset="0"/>
              </a:rPr>
              <a:t>www.skds.lv</a:t>
            </a:r>
          </a:p>
          <a:p>
            <a:endParaRPr lang="lv-LV"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2811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d72f480-ad49-4ca5-b9fb-b383de9c0d55" xsi:nil="true"/>
    <lcf76f155ced4ddcb4097134ff3c332f xmlns="cd72f480-ad49-4ca5-b9fb-b383de9c0d55">
      <Terms xmlns="http://schemas.microsoft.com/office/infopath/2007/PartnerControls"/>
    </lcf76f155ced4ddcb4097134ff3c332f>
    <TaxCatchAll xmlns="fcc4b0d5-f93d-4bb2-8b48-0644f5855e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5349DA682D71459F65987774ADC839" ma:contentTypeVersion="19" ma:contentTypeDescription="Create a new document." ma:contentTypeScope="" ma:versionID="f02c93684708ec7f044f50bd67f4f985">
  <xsd:schema xmlns:xsd="http://www.w3.org/2001/XMLSchema" xmlns:xs="http://www.w3.org/2001/XMLSchema" xmlns:p="http://schemas.microsoft.com/office/2006/metadata/properties" xmlns:ns2="cd72f480-ad49-4ca5-b9fb-b383de9c0d55" xmlns:ns3="fcc4b0d5-f93d-4bb2-8b48-0644f5855e83" targetNamespace="http://schemas.microsoft.com/office/2006/metadata/properties" ma:root="true" ma:fieldsID="c28a3fb7383aeee1702b8fcb26b82db1" ns2:_="" ns3:_="">
    <xsd:import namespace="cd72f480-ad49-4ca5-b9fb-b383de9c0d55"/>
    <xsd:import namespace="fcc4b0d5-f93d-4bb2-8b48-0644f5855e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2f480-ad49-4ca5-b9fb-b383de9c0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cde18c-294e-4b99-9172-39c91b0318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c4b0d5-f93d-4bb2-8b48-0644f5855e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efe8483-328f-40ed-9a38-36daaacc92a0}" ma:internalName="TaxCatchAll" ma:showField="CatchAllData" ma:web="fcc4b0d5-f93d-4bb2-8b48-0644f5855e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D8FF4-D785-4BBB-811D-21A25119E6F8}">
  <ds:schemaRefs>
    <ds:schemaRef ds:uri="http://schemas.microsoft.com/sharepoint/v3/contenttype/forms"/>
  </ds:schemaRefs>
</ds:datastoreItem>
</file>

<file path=customXml/itemProps2.xml><?xml version="1.0" encoding="utf-8"?>
<ds:datastoreItem xmlns:ds="http://schemas.openxmlformats.org/officeDocument/2006/customXml" ds:itemID="{C7F04327-CD96-420F-8E6E-A691AE43819B}">
  <ds:schemaRefs>
    <ds:schemaRef ds:uri="http://schemas.microsoft.com/office/2006/metadata/properties"/>
    <ds:schemaRef ds:uri="http://schemas.microsoft.com/office/infopath/2007/PartnerControls"/>
    <ds:schemaRef ds:uri="cd72f480-ad49-4ca5-b9fb-b383de9c0d55"/>
    <ds:schemaRef ds:uri="fcc4b0d5-f93d-4bb2-8b48-0644f5855e83"/>
  </ds:schemaRefs>
</ds:datastoreItem>
</file>

<file path=customXml/itemProps3.xml><?xml version="1.0" encoding="utf-8"?>
<ds:datastoreItem xmlns:ds="http://schemas.openxmlformats.org/officeDocument/2006/customXml" ds:itemID="{6F833754-1D55-4B74-A534-491135F0ABEA}"/>
</file>

<file path=docProps/app.xml><?xml version="1.0" encoding="utf-8"?>
<Properties xmlns="http://schemas.openxmlformats.org/officeDocument/2006/extended-properties" xmlns:vt="http://schemas.openxmlformats.org/officeDocument/2006/docPropsVTypes">
  <Template/>
  <TotalTime>9527</TotalTime>
  <Words>10669</Words>
  <Application>Microsoft Office PowerPoint</Application>
  <PresentationFormat>On-screen Show (4:3)</PresentationFormat>
  <Paragraphs>1385</Paragraphs>
  <Slides>97</Slides>
  <Notes>69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3" baseType="lpstr">
      <vt:lpstr>Arial</vt:lpstr>
      <vt:lpstr>Arial Narrow</vt:lpstr>
      <vt:lpstr>Calibri</vt:lpstr>
      <vt:lpstr>Wingdings</vt:lpstr>
      <vt:lpstr>Custom Design</vt:lpstr>
      <vt:lpstr>Document</vt:lpstr>
      <vt:lpstr>PowerPoint Presentation</vt:lpstr>
      <vt:lpstr>Saturs (1)</vt:lpstr>
      <vt:lpstr>Saturs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Piedalīšanās pārstāvētā sporta veida federācijas rīkotajās sporta sacensībās</vt:lpstr>
      <vt:lpstr>1.2. sportistu vecums un dzimums</vt:lpstr>
      <vt:lpstr>1.3. Pārstāvētais sporta veids</vt:lpstr>
      <vt:lpstr>1.3. Pārstāvētais sporta veids</vt:lpstr>
      <vt:lpstr>PowerPoint Presentation</vt:lpstr>
      <vt:lpstr>2.1. Uz dopinga kontroli uzaicināto reižu skaits pēdējo 12 mēnešu laikā</vt:lpstr>
      <vt:lpstr>2.2. Ārpus sacensībām veiktas dopinga kontroles reižu skaits pēdējo 12 mēnešu laikā</vt:lpstr>
      <vt:lpstr>2.3. Dopinga kontroles veikto reižu skaits visas sportiskās karjeras laikā</vt:lpstr>
      <vt:lpstr>2.4. Ārpus sacensībām veiktas dopinga kontroles reižu skaits visas sportiskās karjeras laikā  </vt:lpstr>
      <vt:lpstr>2.5. Dopinga kontrole, par kuras rezultātu pareizību ir bijušas šaubas</vt:lpstr>
      <vt:lpstr>2.5. Dopinga kontrole, par kuras rezultātu pareizību ir bijušas šaubas</vt:lpstr>
      <vt:lpstr>2.6. Ieteikumi dopinga kontroles sistēmas uzlabošanai (1)</vt:lpstr>
      <vt:lpstr>2.6. Ieteikumi dopinga kontroles sistēmas uzlabošanai (2)</vt:lpstr>
      <vt:lpstr>PowerPoint Presentation</vt:lpstr>
      <vt:lpstr>3.1. Zināšanas par ADAMS atrašanās vietas sistēmas pastāvēšanu</vt:lpstr>
      <vt:lpstr>3.1. Zināšanas par ADAMS atrašanās vietas sistēmas pastāvēšanu</vt:lpstr>
      <vt:lpstr>3.2. Pienākums ziņot par savu atrašanās vietu</vt:lpstr>
      <vt:lpstr>3.2. Pienākums ziņot par savu atrašanās vietu</vt:lpstr>
      <vt:lpstr>3.3. Organizācijas, kurām sportistiem ir pienākums ziņot par savu atrašanās vietu</vt:lpstr>
      <vt:lpstr>3.3. Organizācijas, kurām sportistiem ir pienākums ziņot par savu atrašanās vietu</vt:lpstr>
      <vt:lpstr>3.4. Atrašanās vietas sistēmu nepieciešamība cīņai ar dopingu pārstāvētajā sporta veidā</vt:lpstr>
      <vt:lpstr>3.4. Atrašanās vietas sistēmu nepieciešamība cīņai ar dopingu pārstāvētajā sporta veidā</vt:lpstr>
      <vt:lpstr>3.5. Grūtības ar informācijas sniegšanu par atrašanās vietu</vt:lpstr>
      <vt:lpstr>3.5. Grūtības ar informācijas sniegšanu par atrašanās vietu</vt:lpstr>
      <vt:lpstr>3.6. Problēmas vai grūtības, ziņojot par savu atrašanās vietu</vt:lpstr>
      <vt:lpstr>3.6. Problēmas vai grūtības, ziņojot par savu atrašanās vietu</vt:lpstr>
      <vt:lpstr>3.6. Problēmas vai grūtības, ziņojot par savu atrašanās vietu</vt:lpstr>
      <vt:lpstr>3.7. Ierosinājumi, kā uzlabot atrašanās vietas norādīšanas sistēmu (1)</vt:lpstr>
      <vt:lpstr>3.7. Ierosinājumi, kā uzlabot atrašanās vietas norādīšanas sistēmu (2)</vt:lpstr>
      <vt:lpstr>3.7. Ierosinājumi, kā uzlabot atrašanās vietas norādīšanas sistēmu (3)</vt:lpstr>
      <vt:lpstr>PowerPoint Presentation</vt:lpstr>
      <vt:lpstr>4.1. Zināšanas par TUE atļaujām</vt:lpstr>
      <vt:lpstr>4.1. Zināšanas par TUE atļaujām</vt:lpstr>
      <vt:lpstr>4.2. Pieredze iesniedzot pieteikumu TUE atļaujas saņemšanai</vt:lpstr>
      <vt:lpstr>4.2. Pieredze iesniedzot pieteikumu TUE atļaujas saņemšanai</vt:lpstr>
      <vt:lpstr>4.3. Problēmas iesniedzot pieteikumu TUE atļaujas saņemšanai</vt:lpstr>
      <vt:lpstr>4.4. Ieteikumi, lai uzlabotu TUE atļaujas izsniegšanas sistēmu</vt:lpstr>
      <vt:lpstr>PowerPoint Presentation</vt:lpstr>
      <vt:lpstr>5.1. Ar antidopinga noteikumiem saistītu apgalvojumu vērtējums</vt:lpstr>
      <vt:lpstr>5.1. Ar antidopinga noteikumiem saistītu apgalvojumu vērtējums</vt:lpstr>
      <vt:lpstr>5.1. Ar antidopinga noteikumiem saistītu apgalvojumu vērtējums</vt:lpstr>
      <vt:lpstr>5.1. Ar antidopinga noteikumiem saistītu apgalvojumu vērtējums</vt:lpstr>
      <vt:lpstr>5.1. Ar antidopinga noteikumiem saistītu apgalvojumu vērtējums</vt:lpstr>
      <vt:lpstr>5.1. Ar antidopinga noteikumiem saistītu apgalvojumu vērtējums</vt:lpstr>
      <vt:lpstr>5.1. Ar antidopinga noteikumiem saistītu apgalvojumu vērtējums</vt:lpstr>
      <vt:lpstr>5.2. Sportā aizliegtās vielas un metodes</vt:lpstr>
      <vt:lpstr>5.3. Apgalvojumu vērtējums saistībā ar dopingu </vt:lpstr>
      <vt:lpstr>5.3. Apgalvojumu vērtējums saistībā ar dopingu </vt:lpstr>
      <vt:lpstr>PowerPoint Presentation</vt:lpstr>
      <vt:lpstr>PowerPoint Presentation</vt:lpstr>
      <vt:lpstr>PowerPoint Presentation</vt:lpstr>
      <vt:lpstr>PowerPoint Presentation</vt:lpstr>
      <vt:lpstr>5.5. Piedalīšanās starptautiska līmeņa sacensībās, kur rezultātus varētu būt ietekmējusi dopinga lietošana</vt:lpstr>
      <vt:lpstr>5.5. Piedalīšanās starptautiska līmeņa sacensībās, kur rezultātus varētu būt ietekmējusi dopinga lietošana</vt:lpstr>
      <vt:lpstr>5.5. Piedalīšanās starptautiska līmeņa sacensībās, kur rezultātus varētu būt ietekmējusi dopinga lietošana</vt:lpstr>
      <vt:lpstr>PowerPoint Presentation</vt:lpstr>
      <vt:lpstr>PowerPoint Presentation</vt:lpstr>
      <vt:lpstr>6.1. Resursi, kuros meklētu informāciju par dopingu</vt:lpstr>
      <vt:lpstr>6.1. Resursi, kuros meklētu informāciju par dopingu</vt:lpstr>
      <vt:lpstr>6.1. Resursi, kuros meklētu informāciju par dopingu</vt:lpstr>
      <vt:lpstr>6.2. Apmierinātība ar informāciju par dopingu, kas saņemta izvēlētajos informācijas avotos</vt:lpstr>
      <vt:lpstr>6.2. Apmierinātība ar informāciju par dopingu, kas saņemta izvēlētajos informācijas avotos</vt:lpstr>
      <vt:lpstr>6.3. Ieteikumi sportistu izglītošanai un informēšanai par antidopinga jautājumiem (1)</vt:lpstr>
      <vt:lpstr>6.3. Ieteikumi sportistu izglītošanai un informēšanai par antidopinga jautājumiem (2)</vt:lpstr>
      <vt:lpstr>6.4. Kampaņa «Patiess Sports»</vt:lpstr>
      <vt:lpstr>6.4. Kampaņa «Patiess Sports»</vt:lpstr>
      <vt:lpstr>PowerPoint Presentation</vt:lpstr>
      <vt:lpstr>7.1. Lietotie uztura bagātinātāji pēdējo 12 mēnešu laikā</vt:lpstr>
      <vt:lpstr>7.2. Sportā aizliegto vielu klātbūtnes pārbaude lietotajos uztura bagātinātājos</vt:lpstr>
      <vt:lpstr>7.2. Sportā aizliegto vielu klātbūtnes pārbaude lietotajos uztura bagātinātājos</vt:lpstr>
      <vt:lpstr>7.3. Pēdējo gadu laikā lietoto uztura bagātinātāju iegādes vietas </vt:lpstr>
      <vt:lpstr>7.3. Pēdējo gadu laikā lietoto uztura bagātinātāju iegādes vietas </vt:lpstr>
      <vt:lpstr>PowerPoint Presentation</vt:lpstr>
      <vt:lpstr>8. Monētas mešanas spēles novērtējums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Ivans Šapošņikovs</cp:lastModifiedBy>
  <cp:revision>822</cp:revision>
  <cp:lastPrinted>2018-08-31T11:03:49Z</cp:lastPrinted>
  <dcterms:created xsi:type="dcterms:W3CDTF">2014-04-01T16:35:38Z</dcterms:created>
  <dcterms:modified xsi:type="dcterms:W3CDTF">2023-10-18T20:16:00Z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0x0101007A5349DA682D71459F65987774ADC839</vt:lpwstr>
  </property>
</Properties>
</file>