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0" r:id="rId4"/>
    <p:sldId id="261" r:id="rId5"/>
    <p:sldId id="263" r:id="rId6"/>
    <p:sldId id="262" r:id="rId7"/>
    <p:sldId id="258" r:id="rId8"/>
    <p:sldId id="259"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6B7D9B-A58F-4872-BACF-B7D3DC66C032}" type="datetimeFigureOut">
              <a:rPr lang="lv-LV" smtClean="0"/>
              <a:t>23.05.2022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9157D27-CF8D-40F7-B1C1-34DCB1540B0C}"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34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B7D9B-A58F-4872-BACF-B7D3DC66C032}" type="datetimeFigureOut">
              <a:rPr lang="lv-LV" smtClean="0"/>
              <a:t>23.05.2022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9157D27-CF8D-40F7-B1C1-34DCB1540B0C}" type="slidenum">
              <a:rPr lang="lv-LV" smtClean="0"/>
              <a:t>‹#›</a:t>
            </a:fld>
            <a:endParaRPr lang="lv-LV"/>
          </a:p>
        </p:txBody>
      </p:sp>
    </p:spTree>
    <p:extLst>
      <p:ext uri="{BB962C8B-B14F-4D97-AF65-F5344CB8AC3E}">
        <p14:creationId xmlns:p14="http://schemas.microsoft.com/office/powerpoint/2010/main" val="270129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B7D9B-A58F-4872-BACF-B7D3DC66C032}" type="datetimeFigureOut">
              <a:rPr lang="lv-LV" smtClean="0"/>
              <a:t>23.05.2022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9157D27-CF8D-40F7-B1C1-34DCB1540B0C}" type="slidenum">
              <a:rPr lang="lv-LV" smtClean="0"/>
              <a:t>‹#›</a:t>
            </a:fld>
            <a:endParaRPr lang="lv-LV"/>
          </a:p>
        </p:txBody>
      </p:sp>
    </p:spTree>
    <p:extLst>
      <p:ext uri="{BB962C8B-B14F-4D97-AF65-F5344CB8AC3E}">
        <p14:creationId xmlns:p14="http://schemas.microsoft.com/office/powerpoint/2010/main" val="350530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B7D9B-A58F-4872-BACF-B7D3DC66C032}" type="datetimeFigureOut">
              <a:rPr lang="lv-LV" smtClean="0"/>
              <a:t>23.05.2022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9157D27-CF8D-40F7-B1C1-34DCB1540B0C}" type="slidenum">
              <a:rPr lang="lv-LV" smtClean="0"/>
              <a:t>‹#›</a:t>
            </a:fld>
            <a:endParaRPr lang="lv-LV"/>
          </a:p>
        </p:txBody>
      </p:sp>
    </p:spTree>
    <p:extLst>
      <p:ext uri="{BB962C8B-B14F-4D97-AF65-F5344CB8AC3E}">
        <p14:creationId xmlns:p14="http://schemas.microsoft.com/office/powerpoint/2010/main" val="224369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B7D9B-A58F-4872-BACF-B7D3DC66C032}" type="datetimeFigureOut">
              <a:rPr lang="lv-LV" smtClean="0"/>
              <a:t>23.05.2022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9157D27-CF8D-40F7-B1C1-34DCB1540B0C}"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49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6B7D9B-A58F-4872-BACF-B7D3DC66C032}" type="datetimeFigureOut">
              <a:rPr lang="lv-LV" smtClean="0"/>
              <a:t>23.05.2022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9157D27-CF8D-40F7-B1C1-34DCB1540B0C}" type="slidenum">
              <a:rPr lang="lv-LV" smtClean="0"/>
              <a:t>‹#›</a:t>
            </a:fld>
            <a:endParaRPr lang="lv-LV"/>
          </a:p>
        </p:txBody>
      </p:sp>
    </p:spTree>
    <p:extLst>
      <p:ext uri="{BB962C8B-B14F-4D97-AF65-F5344CB8AC3E}">
        <p14:creationId xmlns:p14="http://schemas.microsoft.com/office/powerpoint/2010/main" val="405407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6B7D9B-A58F-4872-BACF-B7D3DC66C032}" type="datetimeFigureOut">
              <a:rPr lang="lv-LV" smtClean="0"/>
              <a:t>23.05.2022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9157D27-CF8D-40F7-B1C1-34DCB1540B0C}" type="slidenum">
              <a:rPr lang="lv-LV" smtClean="0"/>
              <a:t>‹#›</a:t>
            </a:fld>
            <a:endParaRPr lang="lv-LV"/>
          </a:p>
        </p:txBody>
      </p:sp>
    </p:spTree>
    <p:extLst>
      <p:ext uri="{BB962C8B-B14F-4D97-AF65-F5344CB8AC3E}">
        <p14:creationId xmlns:p14="http://schemas.microsoft.com/office/powerpoint/2010/main" val="1568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6B7D9B-A58F-4872-BACF-B7D3DC66C032}" type="datetimeFigureOut">
              <a:rPr lang="lv-LV" smtClean="0"/>
              <a:t>23.05.2022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9157D27-CF8D-40F7-B1C1-34DCB1540B0C}" type="slidenum">
              <a:rPr lang="lv-LV" smtClean="0"/>
              <a:t>‹#›</a:t>
            </a:fld>
            <a:endParaRPr lang="lv-LV"/>
          </a:p>
        </p:txBody>
      </p:sp>
    </p:spTree>
    <p:extLst>
      <p:ext uri="{BB962C8B-B14F-4D97-AF65-F5344CB8AC3E}">
        <p14:creationId xmlns:p14="http://schemas.microsoft.com/office/powerpoint/2010/main" val="324860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6B7D9B-A58F-4872-BACF-B7D3DC66C032}" type="datetimeFigureOut">
              <a:rPr lang="lv-LV" smtClean="0"/>
              <a:t>23.05.2022</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39157D27-CF8D-40F7-B1C1-34DCB1540B0C}" type="slidenum">
              <a:rPr lang="lv-LV" smtClean="0"/>
              <a:t>‹#›</a:t>
            </a:fld>
            <a:endParaRPr lang="lv-LV"/>
          </a:p>
        </p:txBody>
      </p:sp>
    </p:spTree>
    <p:extLst>
      <p:ext uri="{BB962C8B-B14F-4D97-AF65-F5344CB8AC3E}">
        <p14:creationId xmlns:p14="http://schemas.microsoft.com/office/powerpoint/2010/main" val="94189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86B7D9B-A58F-4872-BACF-B7D3DC66C032}" type="datetimeFigureOut">
              <a:rPr lang="lv-LV" smtClean="0"/>
              <a:t>23.05.2022</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157D27-CF8D-40F7-B1C1-34DCB1540B0C}" type="slidenum">
              <a:rPr lang="lv-LV" smtClean="0"/>
              <a:t>‹#›</a:t>
            </a:fld>
            <a:endParaRPr lang="lv-LV"/>
          </a:p>
        </p:txBody>
      </p:sp>
    </p:spTree>
    <p:extLst>
      <p:ext uri="{BB962C8B-B14F-4D97-AF65-F5344CB8AC3E}">
        <p14:creationId xmlns:p14="http://schemas.microsoft.com/office/powerpoint/2010/main" val="111334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B7D9B-A58F-4872-BACF-B7D3DC66C032}" type="datetimeFigureOut">
              <a:rPr lang="lv-LV" smtClean="0"/>
              <a:t>23.05.2022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9157D27-CF8D-40F7-B1C1-34DCB1540B0C}" type="slidenum">
              <a:rPr lang="lv-LV" smtClean="0"/>
              <a:t>‹#›</a:t>
            </a:fld>
            <a:endParaRPr lang="lv-LV"/>
          </a:p>
        </p:txBody>
      </p:sp>
    </p:spTree>
    <p:extLst>
      <p:ext uri="{BB962C8B-B14F-4D97-AF65-F5344CB8AC3E}">
        <p14:creationId xmlns:p14="http://schemas.microsoft.com/office/powerpoint/2010/main" val="194319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86B7D9B-A58F-4872-BACF-B7D3DC66C032}" type="datetimeFigureOut">
              <a:rPr lang="lv-LV" smtClean="0"/>
              <a:t>23.05.2022</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9157D27-CF8D-40F7-B1C1-34DCB1540B0C}" type="slidenum">
              <a:rPr lang="lv-LV" smtClean="0"/>
              <a:t>‹#›</a:t>
            </a:fld>
            <a:endParaRPr lang="lv-LV"/>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0370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Ellipse_sign_37.svg"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Category:Number_13_in_circles"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maken.wikiwijs.nl/121758/Uitvindingen" TargetMode="Externa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hyperlink" Target="https://freesvg.org/lithuania-map-flag-with-coat-of-arms" TargetMode="External"/><Relationship Id="rId7" Type="http://schemas.openxmlformats.org/officeDocument/2006/relationships/hyperlink" Target="https://freesvg.org/austria-map-flag-with-stroke-and-coat-of-arms" TargetMode="External"/><Relationship Id="rId12" Type="http://schemas.openxmlformats.org/officeDocument/2006/relationships/image" Target="../media/image20.jpg"/><Relationship Id="rId17" Type="http://schemas.openxmlformats.org/officeDocument/2006/relationships/image" Target="../media/image23.png"/><Relationship Id="rId2" Type="http://schemas.openxmlformats.org/officeDocument/2006/relationships/image" Target="../media/image15.png"/><Relationship Id="rId16" Type="http://schemas.openxmlformats.org/officeDocument/2006/relationships/hyperlink" Target="https://pixabay.com/illustrations/sweden-map-land-eu-borders-flag-1473394/" TargetMode="Externa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hyperlink" Target="https://www.publicdomainpictures.net/en/view-image.php?image=42938&amp;picture=flag-map-of-france" TargetMode="External"/><Relationship Id="rId5" Type="http://schemas.openxmlformats.org/officeDocument/2006/relationships/hyperlink" Target="https://freesvg.org/estonia-map-flag-with-stroke-and-coat-of-arms" TargetMode="External"/><Relationship Id="rId15" Type="http://schemas.openxmlformats.org/officeDocument/2006/relationships/image" Target="../media/image22.png"/><Relationship Id="rId10" Type="http://schemas.openxmlformats.org/officeDocument/2006/relationships/image" Target="../media/image19.jpg"/><Relationship Id="rId4" Type="http://schemas.openxmlformats.org/officeDocument/2006/relationships/image" Target="../media/image16.png"/><Relationship Id="rId9" Type="http://schemas.openxmlformats.org/officeDocument/2006/relationships/hyperlink" Target="https://pixabay.com/en/finland-map-outline-drawn-1487003/" TargetMode="External"/><Relationship Id="rId14" Type="http://schemas.openxmlformats.org/officeDocument/2006/relationships/hyperlink" Target="https://freesvg.org/poland-map-fla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1A89-0939-4DE4-BDC6-109D5C97C4C8}"/>
              </a:ext>
            </a:extLst>
          </p:cNvPr>
          <p:cNvSpPr>
            <a:spLocks noGrp="1"/>
          </p:cNvSpPr>
          <p:nvPr>
            <p:ph type="ctrTitle"/>
          </p:nvPr>
        </p:nvSpPr>
        <p:spPr/>
        <p:txBody>
          <a:bodyPr/>
          <a:lstStyle/>
          <a:p>
            <a:r>
              <a:rPr lang="lv-LV" dirty="0"/>
              <a:t>Kriminalizācija</a:t>
            </a:r>
          </a:p>
        </p:txBody>
      </p:sp>
      <p:sp>
        <p:nvSpPr>
          <p:cNvPr id="3" name="TextBox 2">
            <a:extLst>
              <a:ext uri="{FF2B5EF4-FFF2-40B4-BE49-F238E27FC236}">
                <a16:creationId xmlns:a16="http://schemas.microsoft.com/office/drawing/2014/main" id="{16220FFA-5D1D-49EB-8E2F-784A6442C48E}"/>
              </a:ext>
            </a:extLst>
          </p:cNvPr>
          <p:cNvSpPr txBox="1"/>
          <p:nvPr/>
        </p:nvSpPr>
        <p:spPr>
          <a:xfrm>
            <a:off x="2126196" y="4396654"/>
            <a:ext cx="3506153" cy="646331"/>
          </a:xfrm>
          <a:prstGeom prst="rect">
            <a:avLst/>
          </a:prstGeom>
          <a:noFill/>
        </p:spPr>
        <p:txBody>
          <a:bodyPr wrap="none" rtlCol="0">
            <a:spAutoFit/>
          </a:bodyPr>
          <a:lstStyle/>
          <a:p>
            <a:pPr algn="ctr"/>
            <a:r>
              <a:rPr lang="lv-LV" dirty="0"/>
              <a:t>Roberts Lauris</a:t>
            </a:r>
          </a:p>
          <a:p>
            <a:pPr algn="ctr"/>
            <a:r>
              <a:rPr lang="lv-LV" dirty="0"/>
              <a:t>Latvijas Antidopinga biroja eksperts</a:t>
            </a:r>
          </a:p>
        </p:txBody>
      </p:sp>
    </p:spTree>
    <p:extLst>
      <p:ext uri="{BB962C8B-B14F-4D97-AF65-F5344CB8AC3E}">
        <p14:creationId xmlns:p14="http://schemas.microsoft.com/office/powerpoint/2010/main" val="230961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67D46B8-4CC2-4BF5-A85B-E2090F2A0741}"/>
              </a:ext>
            </a:extLst>
          </p:cNvPr>
          <p:cNvGraphicFramePr>
            <a:graphicFrameLocks noGrp="1"/>
          </p:cNvGraphicFramePr>
          <p:nvPr>
            <p:extLst>
              <p:ext uri="{D42A27DB-BD31-4B8C-83A1-F6EECF244321}">
                <p14:modId xmlns:p14="http://schemas.microsoft.com/office/powerpoint/2010/main" val="664873299"/>
              </p:ext>
            </p:extLst>
          </p:nvPr>
        </p:nvGraphicFramePr>
        <p:xfrm>
          <a:off x="335560" y="719666"/>
          <a:ext cx="11501306" cy="3479800"/>
        </p:xfrm>
        <a:graphic>
          <a:graphicData uri="http://schemas.openxmlformats.org/drawingml/2006/table">
            <a:tbl>
              <a:tblPr firstRow="1" bandRow="1">
                <a:tableStyleId>{5C22544A-7EE6-4342-B048-85BDC9FD1C3A}</a:tableStyleId>
              </a:tblPr>
              <a:tblGrid>
                <a:gridCol w="5750653">
                  <a:extLst>
                    <a:ext uri="{9D8B030D-6E8A-4147-A177-3AD203B41FA5}">
                      <a16:colId xmlns:a16="http://schemas.microsoft.com/office/drawing/2014/main" val="937724380"/>
                    </a:ext>
                  </a:extLst>
                </a:gridCol>
                <a:gridCol w="5750653">
                  <a:extLst>
                    <a:ext uri="{9D8B030D-6E8A-4147-A177-3AD203B41FA5}">
                      <a16:colId xmlns:a16="http://schemas.microsoft.com/office/drawing/2014/main" val="711488037"/>
                    </a:ext>
                  </a:extLst>
                </a:gridCol>
              </a:tblGrid>
              <a:tr h="370840">
                <a:tc>
                  <a:txBody>
                    <a:bodyPr/>
                    <a:lstStyle/>
                    <a:p>
                      <a:r>
                        <a:rPr lang="lv-LV" dirty="0"/>
                        <a:t>Somija</a:t>
                      </a:r>
                    </a:p>
                  </a:txBody>
                  <a:tcPr>
                    <a:solidFill>
                      <a:schemeClr val="tx1"/>
                    </a:solidFill>
                  </a:tcPr>
                </a:tc>
                <a:tc>
                  <a:txBody>
                    <a:bodyPr/>
                    <a:lstStyle/>
                    <a:p>
                      <a:r>
                        <a:rPr lang="lv-LV" dirty="0"/>
                        <a:t>Šveice</a:t>
                      </a:r>
                    </a:p>
                  </a:txBody>
                  <a:tcPr>
                    <a:solidFill>
                      <a:schemeClr val="tx1"/>
                    </a:solidFill>
                  </a:tcPr>
                </a:tc>
                <a:extLst>
                  <a:ext uri="{0D108BD9-81ED-4DB2-BD59-A6C34878D82A}">
                    <a16:rowId xmlns:a16="http://schemas.microsoft.com/office/drawing/2014/main" val="1356372547"/>
                  </a:ext>
                </a:extLst>
              </a:tr>
              <a:tr h="370840">
                <a:tc>
                  <a:txBody>
                    <a:bodyPr/>
                    <a:lstStyle/>
                    <a:p>
                      <a:pPr marL="285750" indent="-285750">
                        <a:buFont typeface="Arial" panose="020B0604020202020204" pitchFamily="34" charset="0"/>
                        <a:buChar char="•"/>
                      </a:pPr>
                      <a:r>
                        <a:rPr lang="lv-LV" dirty="0"/>
                        <a:t>Izgatavo vai mēģinājums izgatavot</a:t>
                      </a:r>
                    </a:p>
                    <a:p>
                      <a:pPr marL="285750" indent="-285750">
                        <a:buFont typeface="Arial" panose="020B0604020202020204" pitchFamily="34" charset="0"/>
                        <a:buChar char="•"/>
                      </a:pPr>
                      <a:r>
                        <a:rPr lang="lv-LV" dirty="0"/>
                        <a:t>Importē vai mēģinājums importēt</a:t>
                      </a:r>
                    </a:p>
                    <a:p>
                      <a:pPr marL="285750" indent="-285750">
                        <a:buFont typeface="Arial" panose="020B0604020202020204" pitchFamily="34" charset="0"/>
                        <a:buChar char="•"/>
                      </a:pPr>
                      <a:r>
                        <a:rPr lang="lv-LV" dirty="0"/>
                        <a:t>Pārdot, nodod vai citā veidā izplata vai mēģinājums izplatīt</a:t>
                      </a:r>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r>
                        <a:rPr lang="lv-LV" u="sng" dirty="0"/>
                        <a:t>Atbildību Pastiprinoši apstākļi dopinga pārkāpumos </a:t>
                      </a:r>
                      <a:r>
                        <a:rPr lang="lv-LV" dirty="0"/>
                        <a:t>– lielos apmēros, ievērojams finansiāls ieguvums, organizētā grupā, nodotas nepilngadīgām personām</a:t>
                      </a:r>
                    </a:p>
                    <a:p>
                      <a:pPr marL="0" indent="0">
                        <a:buFont typeface="Arial" panose="020B0604020202020204" pitchFamily="34" charset="0"/>
                        <a:buNone/>
                      </a:pPr>
                      <a:endParaRPr lang="lv-LV" dirty="0"/>
                    </a:p>
                    <a:p>
                      <a:pPr marL="285750" indent="-285750">
                        <a:buFont typeface="Arial" panose="020B0604020202020204" pitchFamily="34" charset="0"/>
                        <a:buChar char="•"/>
                      </a:pPr>
                      <a:r>
                        <a:rPr lang="lv-LV" dirty="0"/>
                        <a:t>Tiek paredzēta arī soda nauda ja pārkāpums ir maznozīmīgs</a:t>
                      </a:r>
                    </a:p>
                  </a:txBody>
                  <a:tcPr>
                    <a:solidFill>
                      <a:schemeClr val="bg1"/>
                    </a:solidFill>
                  </a:tcPr>
                </a:tc>
                <a:tc>
                  <a:txBody>
                    <a:bodyPr/>
                    <a:lstStyle/>
                    <a:p>
                      <a:r>
                        <a:rPr lang="lv-LV" sz="1600" dirty="0"/>
                        <a:t>Jebkura persona, kas </a:t>
                      </a:r>
                      <a:r>
                        <a:rPr lang="lv-LV" sz="1600" b="1" dirty="0"/>
                        <a:t>ražo, iegūst, importē, eksportē, pārved, izplata, pārdod, izraksta, tirgo, administrē vai kam ir dopinga vielas </a:t>
                      </a:r>
                      <a:r>
                        <a:rPr lang="lv-LV" sz="1600" dirty="0"/>
                        <a:t>saskaņā ar 19. panta 3. punktu vai piemēro metodes saskaņā ar 19. panta 3. punktu </a:t>
                      </a:r>
                      <a:r>
                        <a:rPr lang="lv-LV" sz="1600" b="1" dirty="0" err="1"/>
                        <a:t>trešām</a:t>
                      </a:r>
                      <a:r>
                        <a:rPr lang="lv-LV" sz="1600" b="1" dirty="0"/>
                        <a:t> personām</a:t>
                      </a:r>
                      <a:r>
                        <a:rPr lang="lv-LV" sz="1600" dirty="0"/>
                        <a:t>, var piespriest brīvības atņemšanas sodu, kas nepārsniedz trīs gadus, vai naudas sodu.</a:t>
                      </a:r>
                    </a:p>
                    <a:p>
                      <a:endParaRPr lang="lv-LV" sz="1600" dirty="0"/>
                    </a:p>
                    <a:p>
                      <a:r>
                        <a:rPr lang="lv-LV" sz="1600" dirty="0"/>
                        <a:t>Būtiskos pārkāpums var piespriest brīvības atņemšanas sodu, kas nepārsniedz piecus gadus; naudas sodu apvieno ar brīvības atņemšanas sodu.</a:t>
                      </a:r>
                    </a:p>
                  </a:txBody>
                  <a:tcPr>
                    <a:solidFill>
                      <a:schemeClr val="bg1"/>
                    </a:solidFill>
                  </a:tcPr>
                </a:tc>
                <a:extLst>
                  <a:ext uri="{0D108BD9-81ED-4DB2-BD59-A6C34878D82A}">
                    <a16:rowId xmlns:a16="http://schemas.microsoft.com/office/drawing/2014/main" val="163406892"/>
                  </a:ext>
                </a:extLst>
              </a:tr>
            </a:tbl>
          </a:graphicData>
        </a:graphic>
      </p:graphicFrame>
      <p:graphicFrame>
        <p:nvGraphicFramePr>
          <p:cNvPr id="3" name="Table 3">
            <a:extLst>
              <a:ext uri="{FF2B5EF4-FFF2-40B4-BE49-F238E27FC236}">
                <a16:creationId xmlns:a16="http://schemas.microsoft.com/office/drawing/2014/main" id="{67529F58-7788-4867-BE67-FEC69D520EB1}"/>
              </a:ext>
            </a:extLst>
          </p:cNvPr>
          <p:cNvGraphicFramePr>
            <a:graphicFrameLocks noGrp="1"/>
          </p:cNvGraphicFramePr>
          <p:nvPr>
            <p:extLst>
              <p:ext uri="{D42A27DB-BD31-4B8C-83A1-F6EECF244321}">
                <p14:modId xmlns:p14="http://schemas.microsoft.com/office/powerpoint/2010/main" val="55439893"/>
              </p:ext>
            </p:extLst>
          </p:nvPr>
        </p:nvGraphicFramePr>
        <p:xfrm>
          <a:off x="2149446" y="4018280"/>
          <a:ext cx="8128000" cy="2656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180029157"/>
                    </a:ext>
                  </a:extLst>
                </a:gridCol>
              </a:tblGrid>
              <a:tr h="370840">
                <a:tc>
                  <a:txBody>
                    <a:bodyPr/>
                    <a:lstStyle/>
                    <a:p>
                      <a:r>
                        <a:rPr lang="lv-LV" dirty="0">
                          <a:solidFill>
                            <a:schemeClr val="bg1"/>
                          </a:solidFill>
                        </a:rPr>
                        <a:t>Portugāle</a:t>
                      </a:r>
                    </a:p>
                  </a:txBody>
                  <a:tcPr>
                    <a:solidFill>
                      <a:schemeClr val="tx1"/>
                    </a:solidFill>
                  </a:tcPr>
                </a:tc>
                <a:extLst>
                  <a:ext uri="{0D108BD9-81ED-4DB2-BD59-A6C34878D82A}">
                    <a16:rowId xmlns:a16="http://schemas.microsoft.com/office/drawing/2014/main" val="3039261136"/>
                  </a:ext>
                </a:extLst>
              </a:tr>
              <a:tr h="370840">
                <a:tc>
                  <a:txBody>
                    <a:bodyPr/>
                    <a:lstStyle/>
                    <a:p>
                      <a:pPr marL="285750" indent="-285750">
                        <a:buFont typeface="Arial" panose="020B0604020202020204" pitchFamily="34" charset="0"/>
                        <a:buChar char="•"/>
                      </a:pPr>
                      <a:r>
                        <a:rPr lang="lv-LV" sz="1400" dirty="0"/>
                        <a:t>Tas, kurš, nebūdams pilnvarots to darīt, </a:t>
                      </a:r>
                      <a:r>
                        <a:rPr lang="lv-LV" sz="1400" b="1" dirty="0"/>
                        <a:t>ražo, izraksta, sagatavo, piedāvā, piedāvā pārdošanai, pārdod, izplata, pērk, piešķir vai jebkāda iemesla dēļ saņem, piegādā citiem, transportē, importē, eksportē vai nodod vai nelegāli nodod </a:t>
                      </a:r>
                      <a:r>
                        <a:rPr lang="lv-LV" sz="1400" dirty="0"/>
                        <a:t>vielas un metodes, kas iekļautas aizliegto vielu un metožu sarakstā</a:t>
                      </a:r>
                    </a:p>
                    <a:p>
                      <a:pPr marL="285750" indent="-285750">
                        <a:buFont typeface="Arial" panose="020B0604020202020204" pitchFamily="34" charset="0"/>
                        <a:buChar char="•"/>
                      </a:pPr>
                      <a:r>
                        <a:rPr lang="lv-LV" sz="1400" kern="1200" dirty="0">
                          <a:solidFill>
                            <a:schemeClr val="dk1"/>
                          </a:solidFill>
                          <a:latin typeface="+mn-lt"/>
                          <a:ea typeface="+mn-ea"/>
                          <a:cs typeface="+mn-cs"/>
                        </a:rPr>
                        <a:t>Ievadīšana, mudināšana, palīdzēšana, piesegšana un jebkāda cita veida līdzdalība</a:t>
                      </a:r>
                    </a:p>
                    <a:p>
                      <a:pPr marL="285750" indent="-285750">
                        <a:buFont typeface="Arial" panose="020B0604020202020204" pitchFamily="34" charset="0"/>
                        <a:buChar char="•"/>
                      </a:pPr>
                      <a:r>
                        <a:rPr lang="lv-LV" sz="1400" kern="1200" dirty="0">
                          <a:solidFill>
                            <a:schemeClr val="dk1"/>
                          </a:solidFill>
                          <a:latin typeface="+mn-lt"/>
                          <a:ea typeface="+mn-ea"/>
                          <a:cs typeface="+mn-cs"/>
                        </a:rPr>
                        <a:t>Daļa pārkāpumu tiek noteikti kā administratīvie pārkāpumi, piemēram – iejaukšanās dopinga kontroles procesā, turēšana sacensību laikā vai ārpus tām;</a:t>
                      </a:r>
                    </a:p>
                    <a:p>
                      <a:pPr marL="285750" indent="-285750">
                        <a:buFont typeface="Arial" panose="020B0604020202020204" pitchFamily="34" charset="0"/>
                        <a:buChar char="•"/>
                      </a:pPr>
                      <a:r>
                        <a:rPr lang="lv-LV" sz="1400" kern="1200" dirty="0">
                          <a:solidFill>
                            <a:schemeClr val="dk1"/>
                          </a:solidFill>
                          <a:latin typeface="+mn-lt"/>
                          <a:ea typeface="+mn-ea"/>
                          <a:cs typeface="+mn-cs"/>
                        </a:rPr>
                        <a:t>Līdzdalība antidopinga noteikumu pārkāpuma izdarīšanā vai piesegšana, kā arī līdzdalība mudinot neievērot diskvalifikācijas laiku</a:t>
                      </a:r>
                    </a:p>
                    <a:p>
                      <a:pPr marL="285750" indent="-285750">
                        <a:buFont typeface="Arial" panose="020B0604020202020204" pitchFamily="34" charset="0"/>
                        <a:buChar char="•"/>
                      </a:pPr>
                      <a:r>
                        <a:rPr lang="lv-LV" sz="1400" kern="1200" dirty="0" err="1">
                          <a:solidFill>
                            <a:schemeClr val="dk1"/>
                          </a:solidFill>
                          <a:latin typeface="+mn-lt"/>
                          <a:ea typeface="+mn-ea"/>
                          <a:cs typeface="+mn-cs"/>
                        </a:rPr>
                        <a:t>U.c</a:t>
                      </a:r>
                      <a:endParaRPr lang="lv-LV" sz="1400" kern="1200" dirty="0">
                        <a:solidFill>
                          <a:schemeClr val="dk1"/>
                        </a:solidFill>
                        <a:latin typeface="+mn-lt"/>
                        <a:ea typeface="+mn-ea"/>
                        <a:cs typeface="+mn-cs"/>
                      </a:endParaRPr>
                    </a:p>
                    <a:p>
                      <a:pPr marL="0" indent="0">
                        <a:buFont typeface="Arial" panose="020B0604020202020204" pitchFamily="34" charset="0"/>
                        <a:buNone/>
                      </a:pPr>
                      <a:endParaRPr lang="lv-LV" dirty="0"/>
                    </a:p>
                  </a:txBody>
                  <a:tcPr>
                    <a:solidFill>
                      <a:schemeClr val="bg1"/>
                    </a:solidFill>
                  </a:tcPr>
                </a:tc>
                <a:extLst>
                  <a:ext uri="{0D108BD9-81ED-4DB2-BD59-A6C34878D82A}">
                    <a16:rowId xmlns:a16="http://schemas.microsoft.com/office/drawing/2014/main" val="2993492723"/>
                  </a:ext>
                </a:extLst>
              </a:tr>
            </a:tbl>
          </a:graphicData>
        </a:graphic>
      </p:graphicFrame>
    </p:spTree>
    <p:extLst>
      <p:ext uri="{BB962C8B-B14F-4D97-AF65-F5344CB8AC3E}">
        <p14:creationId xmlns:p14="http://schemas.microsoft.com/office/powerpoint/2010/main" val="380721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7E2D-503D-4550-A123-9F179150B3F4}"/>
              </a:ext>
            </a:extLst>
          </p:cNvPr>
          <p:cNvSpPr>
            <a:spLocks noGrp="1"/>
          </p:cNvSpPr>
          <p:nvPr>
            <p:ph type="title"/>
          </p:nvPr>
        </p:nvSpPr>
        <p:spPr>
          <a:xfrm>
            <a:off x="838200" y="365126"/>
            <a:ext cx="10515600" cy="456996"/>
          </a:xfrm>
        </p:spPr>
        <p:txBody>
          <a:bodyPr>
            <a:normAutofit/>
          </a:bodyPr>
          <a:lstStyle/>
          <a:p>
            <a:r>
              <a:rPr lang="lv-LV" sz="2400" dirty="0"/>
              <a:t>Normatīvie akti Latvijā</a:t>
            </a:r>
          </a:p>
        </p:txBody>
      </p:sp>
      <p:sp>
        <p:nvSpPr>
          <p:cNvPr id="3" name="TextBox 2">
            <a:extLst>
              <a:ext uri="{FF2B5EF4-FFF2-40B4-BE49-F238E27FC236}">
                <a16:creationId xmlns:a16="http://schemas.microsoft.com/office/drawing/2014/main" id="{21B0659D-D75D-4631-8F2F-914D6A7FF54B}"/>
              </a:ext>
            </a:extLst>
          </p:cNvPr>
          <p:cNvSpPr txBox="1"/>
          <p:nvPr/>
        </p:nvSpPr>
        <p:spPr>
          <a:xfrm>
            <a:off x="402672" y="738231"/>
            <a:ext cx="10645629" cy="6001643"/>
          </a:xfrm>
          <a:prstGeom prst="rect">
            <a:avLst/>
          </a:prstGeom>
          <a:noFill/>
        </p:spPr>
        <p:txBody>
          <a:bodyPr wrap="square" rtlCol="0">
            <a:spAutoFit/>
          </a:bodyPr>
          <a:lstStyle/>
          <a:p>
            <a:pPr marL="285750" indent="-285750">
              <a:buFont typeface="Arial" panose="020B0604020202020204" pitchFamily="34" charset="0"/>
              <a:buChar char="•"/>
            </a:pPr>
            <a:r>
              <a:rPr lang="lv-LV" sz="1600" b="0" i="1" u="none" strike="noStrike" baseline="0" dirty="0">
                <a:latin typeface="Corbel-Italic"/>
              </a:rPr>
              <a:t>Jauns likumprojekts: </a:t>
            </a:r>
            <a:r>
              <a:rPr lang="lv-LV" sz="1600" b="0" i="0" u="none" strike="noStrike" baseline="0" dirty="0">
                <a:latin typeface="Corbel" panose="020B0503020204020204" pitchFamily="34" charset="0"/>
              </a:rPr>
              <a:t>(nepieciešams, lai izdalītu aizliegtās vielas par kurām tiktu piemērota kriminālatbildība)</a:t>
            </a:r>
            <a:r>
              <a:rPr lang="lv-LV" sz="1600" u="sng" dirty="0">
                <a:latin typeface="Corbel" panose="020B0503020204020204" pitchFamily="34" charset="0"/>
              </a:rPr>
              <a:t> „Atsevišķo dopinga vielu aprites likums”; </a:t>
            </a:r>
            <a:endParaRPr lang="lv-LV" sz="1600" b="0" i="0" u="none" strike="noStrike" baseline="0" dirty="0">
              <a:latin typeface="Corbel" panose="020B0503020204020204" pitchFamily="34" charset="0"/>
            </a:endParaRPr>
          </a:p>
          <a:p>
            <a:pPr marL="285750" indent="-285750" algn="l">
              <a:buFont typeface="Arial" panose="020B0604020202020204" pitchFamily="34" charset="0"/>
              <a:buChar char="•"/>
            </a:pPr>
            <a:r>
              <a:rPr lang="lv-LV" sz="1600" b="0" i="1" u="none" strike="noStrike" baseline="0" dirty="0">
                <a:latin typeface="Corbel-Italic"/>
              </a:rPr>
              <a:t>Grozījumi </a:t>
            </a:r>
            <a:r>
              <a:rPr lang="lv-LV" sz="1600" b="0" i="0" u="sng" strike="noStrike" baseline="0" dirty="0">
                <a:latin typeface="Corbel" panose="020B0503020204020204" pitchFamily="34" charset="0"/>
              </a:rPr>
              <a:t>Ministru kabineta 2010.gada 5.maija instrukcijā Nr.5 „Kārtība, kādā valsts pārvaldes iestādes sadarbojas valsts robežas drošības jautājumos”;</a:t>
            </a:r>
          </a:p>
          <a:p>
            <a:pPr marL="285750" indent="-285750" algn="l">
              <a:buFont typeface="Arial" panose="020B0604020202020204" pitchFamily="34" charset="0"/>
              <a:buChar char="•"/>
            </a:pPr>
            <a:r>
              <a:rPr lang="lv-LV" sz="1600" b="0" i="1" u="none" strike="noStrike" baseline="0" dirty="0">
                <a:latin typeface="Corbel-Italic"/>
              </a:rPr>
              <a:t>Grozījumi </a:t>
            </a:r>
            <a:r>
              <a:rPr lang="lv-LV" sz="1600" b="0" i="0" u="sng" strike="noStrike" baseline="0" dirty="0">
                <a:latin typeface="Corbel" panose="020B0503020204020204" pitchFamily="34" charset="0"/>
              </a:rPr>
              <a:t>Bērnu tiesību aizsardzības likumā </a:t>
            </a:r>
            <a:r>
              <a:rPr lang="lv-LV" sz="1600" b="0" i="0" u="none" strike="noStrike" baseline="0" dirty="0">
                <a:latin typeface="Corbel" panose="020B0503020204020204" pitchFamily="34" charset="0"/>
              </a:rPr>
              <a:t>(49.pantā) nosakot aizliegumu bērniem lietot dopinga vielas (ar piebildi, izņemot ja tiek lietota medicīnisku iemeslu dēļ, kurai jābūt pamatotai)</a:t>
            </a:r>
            <a:endParaRPr lang="lv-LV" sz="1600" dirty="0"/>
          </a:p>
          <a:p>
            <a:pPr marL="285750" indent="-285750">
              <a:buFont typeface="Arial" panose="020B0604020202020204" pitchFamily="34" charset="0"/>
              <a:buChar char="•"/>
            </a:pPr>
            <a:r>
              <a:rPr lang="lv-LV" sz="1600" i="1" dirty="0"/>
              <a:t>Grozījumi </a:t>
            </a:r>
            <a:r>
              <a:rPr lang="lv-LV" sz="1600" u="sng" dirty="0"/>
              <a:t>Krimināllikumā</a:t>
            </a:r>
            <a:r>
              <a:rPr lang="lv-LV" sz="1600" dirty="0"/>
              <a:t> (iespējams </a:t>
            </a:r>
            <a:r>
              <a:rPr lang="lv-LV" sz="1600" b="1" dirty="0"/>
              <a:t>XVII</a:t>
            </a:r>
            <a:r>
              <a:rPr lang="lv-LV" sz="1600" dirty="0"/>
              <a:t> par pārkāpumiem saistībā ar nepilngadīgajiem, </a:t>
            </a:r>
            <a:r>
              <a:rPr lang="lv-LV" sz="1600" b="1" dirty="0"/>
              <a:t>XX nodaļas </a:t>
            </a:r>
            <a:r>
              <a:rPr lang="lv-LV" sz="1600" dirty="0"/>
              <a:t>248 </a:t>
            </a:r>
            <a:r>
              <a:rPr lang="lv-LV" sz="1600" dirty="0" err="1"/>
              <a:t>prim</a:t>
            </a:r>
            <a:r>
              <a:rPr lang="lv-LV" sz="1600" dirty="0"/>
              <a:t> – 253 </a:t>
            </a:r>
            <a:r>
              <a:rPr lang="lv-LV" sz="1600" dirty="0" err="1"/>
              <a:t>prim</a:t>
            </a:r>
            <a:r>
              <a:rPr lang="lv-LV" sz="1600" dirty="0"/>
              <a:t> 2 saistībā ar aizliegto vielu izgatavošanu, pārvešanu ievešanu, glabāšanu, izsniegšana, pamudināšana;</a:t>
            </a:r>
          </a:p>
          <a:p>
            <a:pPr marL="285750" indent="-285750">
              <a:buFont typeface="Arial" panose="020B0604020202020204" pitchFamily="34" charset="0"/>
              <a:buChar char="•"/>
            </a:pPr>
            <a:r>
              <a:rPr lang="lv-LV" sz="1600" b="0" i="1" u="none" strike="noStrike" baseline="0" dirty="0">
                <a:latin typeface="Corbel-Italic"/>
              </a:rPr>
              <a:t>Grozījumi </a:t>
            </a:r>
            <a:r>
              <a:rPr lang="lv-LV" sz="1600" b="0" i="0" u="sng" strike="noStrike" baseline="0" dirty="0">
                <a:latin typeface="Corbel" panose="020B0503020204020204" pitchFamily="34" charset="0"/>
              </a:rPr>
              <a:t>likumā „Par policiju”; </a:t>
            </a:r>
            <a:r>
              <a:rPr lang="lv-LV" sz="1600" b="0" i="0" u="none" strike="noStrike" baseline="0" dirty="0">
                <a:latin typeface="Corbel" panose="020B0503020204020204" pitchFamily="34" charset="0"/>
              </a:rPr>
              <a:t>(nosakot tiesības veikt kriminālprocesuālas vai administratīvi procesuālas darbības atsevišķo dopinga vielu nelegālās tirdzniecības vietās </a:t>
            </a:r>
            <a:r>
              <a:rPr lang="lv-LV" sz="1600" dirty="0">
                <a:latin typeface="Corbel" panose="020B0503020204020204" pitchFamily="34" charset="0"/>
              </a:rPr>
              <a:t>(nosakot tiesības veikt kriminālprocesuālas un administratīvi procesuālas darbības saistībā ar aizliegtajām vielām – </a:t>
            </a:r>
            <a:r>
              <a:rPr lang="lv-LV" sz="1600" i="1" dirty="0">
                <a:latin typeface="Corbel" panose="020B0503020204020204" pitchFamily="34" charset="0"/>
              </a:rPr>
              <a:t>iespējams izriet jau no esošā regulējuma</a:t>
            </a:r>
            <a:r>
              <a:rPr lang="lv-LV" sz="1600" dirty="0">
                <a:latin typeface="Corbel" panose="020B0503020204020204" pitchFamily="34" charset="0"/>
              </a:rPr>
              <a:t>)</a:t>
            </a:r>
          </a:p>
          <a:p>
            <a:pPr marL="285750" indent="-285750">
              <a:buFont typeface="Arial" panose="020B0604020202020204" pitchFamily="34" charset="0"/>
              <a:buChar char="•"/>
            </a:pPr>
            <a:r>
              <a:rPr lang="lv-LV" sz="1600" i="1" dirty="0">
                <a:latin typeface="Corbel" panose="020B0503020204020204" pitchFamily="34" charset="0"/>
              </a:rPr>
              <a:t>Grozījumi</a:t>
            </a:r>
            <a:r>
              <a:rPr lang="lv-LV" sz="1600" dirty="0">
                <a:latin typeface="Corbel" panose="020B0503020204020204" pitchFamily="34" charset="0"/>
              </a:rPr>
              <a:t> </a:t>
            </a:r>
            <a:r>
              <a:rPr lang="lv-LV" sz="1600" u="sng" dirty="0">
                <a:latin typeface="Corbel" panose="020B0503020204020204" pitchFamily="34" charset="0"/>
              </a:rPr>
              <a:t>Sporta likumā </a:t>
            </a:r>
            <a:r>
              <a:rPr lang="lv-LV" sz="1600" dirty="0">
                <a:latin typeface="Corbel" panose="020B0503020204020204" pitchFamily="34" charset="0"/>
              </a:rPr>
              <a:t>(ietverot administratīvo atbildību ar sportu saistītos jautājumos un ietverot arī jautājumus saistībā ar atsevišķo dopinga vielu pārkāpumiem)</a:t>
            </a:r>
            <a:endParaRPr lang="lv-LV" sz="1600" dirty="0"/>
          </a:p>
          <a:p>
            <a:pPr marL="285750" indent="-285750" algn="l">
              <a:buFont typeface="Arial" panose="020B0604020202020204" pitchFamily="34" charset="0"/>
              <a:buChar char="•"/>
            </a:pPr>
            <a:r>
              <a:rPr lang="it-IT" sz="1600" b="0" i="1" u="none" strike="noStrike" baseline="0" dirty="0">
                <a:latin typeface="Corbel-Italic"/>
              </a:rPr>
              <a:t>Grozījumi </a:t>
            </a:r>
            <a:r>
              <a:rPr lang="it-IT" sz="1600" b="0" i="0" u="sng" strike="noStrike" baseline="0" dirty="0">
                <a:latin typeface="Corbel" panose="020B0503020204020204" pitchFamily="34" charset="0"/>
              </a:rPr>
              <a:t>Ministru kabineta 2013.gada</a:t>
            </a:r>
            <a:r>
              <a:rPr lang="lv-LV" sz="1600" b="0" i="0" u="sng" strike="noStrike" baseline="0" dirty="0">
                <a:latin typeface="Corbel" panose="020B0503020204020204" pitchFamily="34" charset="0"/>
              </a:rPr>
              <a:t> 17.septembra noteikumos Nr.889 „Valsts tiesu ekspertīžu biroja maksas pakalpojumu cenrādis”; </a:t>
            </a:r>
            <a:r>
              <a:rPr lang="lv-LV" sz="1600" b="0" i="1" strike="noStrike" baseline="0" dirty="0">
                <a:latin typeface="Corbel" panose="020B0503020204020204" pitchFamily="34" charset="0"/>
              </a:rPr>
              <a:t>(iespējams sākotnēji jānoskaidro vai ekspertīžu cents būtu spējīgs veikt šādu ekspertīzi)</a:t>
            </a:r>
          </a:p>
          <a:p>
            <a:pPr marL="285750" indent="-285750" algn="l">
              <a:buFont typeface="Arial" panose="020B0604020202020204" pitchFamily="34" charset="0"/>
              <a:buChar char="•"/>
            </a:pPr>
            <a:r>
              <a:rPr lang="lv-LV" sz="1600" i="1" dirty="0"/>
              <a:t>Jauns normatīvais akts: </a:t>
            </a:r>
            <a:r>
              <a:rPr lang="lv-LV" sz="1600" u="sng" dirty="0"/>
              <a:t>Ministru kabineta noteikumi „Kārtība, kādā tiek izsniegtas atļaujas atsevišķu dopinga vielu ievešanai un izvešanai, šķērsojot Latvijas Republikas valsts robežu”;</a:t>
            </a:r>
          </a:p>
          <a:p>
            <a:pPr marL="285750" indent="-285750" algn="l">
              <a:buFont typeface="Arial" panose="020B0604020202020204" pitchFamily="34" charset="0"/>
              <a:buChar char="•"/>
            </a:pPr>
            <a:r>
              <a:rPr lang="lv-LV" sz="1600" i="1" dirty="0"/>
              <a:t>Grozījumi</a:t>
            </a:r>
            <a:r>
              <a:rPr lang="lv-LV" sz="1600" u="sng" dirty="0"/>
              <a:t> Ministru kabineta noteikumos Nr.35 „Kārtība, kādā izsniedzamas, apturamas, pārreģistrējamas un anulējamas speciālās atļaujas (licences) veterinārfarmaceitiskajai darbībai.”;</a:t>
            </a:r>
          </a:p>
          <a:p>
            <a:pPr marL="285750" indent="-285750" algn="l">
              <a:buFont typeface="Arial" panose="020B0604020202020204" pitchFamily="34" charset="0"/>
              <a:buChar char="•"/>
            </a:pPr>
            <a:r>
              <a:rPr lang="lv-LV" sz="1600" i="1" dirty="0"/>
              <a:t>Grozījumi</a:t>
            </a:r>
            <a:r>
              <a:rPr lang="lv-LV" sz="1600" u="sng" dirty="0"/>
              <a:t> Ministru kabineta 2008.gada 2.jūnija noteikumos Nr. 394 „Alkohola, narkotisko, psihotropo vai toksisko vielu ietekmes pārbaudes kārtība”;</a:t>
            </a:r>
          </a:p>
          <a:p>
            <a:pPr marL="285750" indent="-285750" algn="l">
              <a:buFont typeface="Arial" panose="020B0604020202020204" pitchFamily="34" charset="0"/>
              <a:buChar char="•"/>
            </a:pPr>
            <a:r>
              <a:rPr lang="lv-LV" sz="1600" i="1" dirty="0"/>
              <a:t>Grozījumi</a:t>
            </a:r>
            <a:r>
              <a:rPr lang="lv-LV" sz="1600" u="sng" dirty="0"/>
              <a:t> likumā „Par Krimināllikuma spēkā stāšanās un piemērošanas kārtību” 2.pielikumu ,,Kritēriji nelikumīgā apritē esošu narkotisko un psihotropo vielu un zāļu, kā arī vielu, kas var tikt izmantotas narkotisko un psihotropo vielu nelikumīgai izgatavošanai (prekursori), iedalījumu apmēriem”.</a:t>
            </a:r>
          </a:p>
        </p:txBody>
      </p:sp>
    </p:spTree>
    <p:extLst>
      <p:ext uri="{BB962C8B-B14F-4D97-AF65-F5344CB8AC3E}">
        <p14:creationId xmlns:p14="http://schemas.microsoft.com/office/powerpoint/2010/main" val="2878626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103C-DCB7-40BD-8DD0-20EB60BF349B}"/>
              </a:ext>
            </a:extLst>
          </p:cNvPr>
          <p:cNvSpPr>
            <a:spLocks noGrp="1"/>
          </p:cNvSpPr>
          <p:nvPr>
            <p:ph type="title"/>
          </p:nvPr>
        </p:nvSpPr>
        <p:spPr>
          <a:xfrm>
            <a:off x="989202" y="2638541"/>
            <a:ext cx="10515600" cy="1325563"/>
          </a:xfrm>
        </p:spPr>
        <p:txBody>
          <a:bodyPr/>
          <a:lstStyle/>
          <a:p>
            <a:pPr algn="ctr"/>
            <a:r>
              <a:rPr lang="lv-LV" dirty="0"/>
              <a:t>Paldies par uzmanību</a:t>
            </a:r>
          </a:p>
        </p:txBody>
      </p:sp>
    </p:spTree>
    <p:extLst>
      <p:ext uri="{BB962C8B-B14F-4D97-AF65-F5344CB8AC3E}">
        <p14:creationId xmlns:p14="http://schemas.microsoft.com/office/powerpoint/2010/main" val="6927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141B0F-D646-48E3-8CC1-A6C37AC599C5}"/>
              </a:ext>
            </a:extLst>
          </p:cNvPr>
          <p:cNvPicPr>
            <a:picLocks noChangeAspect="1"/>
          </p:cNvPicPr>
          <p:nvPr/>
        </p:nvPicPr>
        <p:blipFill>
          <a:blip r:embed="rId2"/>
          <a:stretch>
            <a:fillRect/>
          </a:stretch>
        </p:blipFill>
        <p:spPr>
          <a:xfrm>
            <a:off x="295188" y="233100"/>
            <a:ext cx="11698456" cy="1329370"/>
          </a:xfrm>
          <a:prstGeom prst="rect">
            <a:avLst/>
          </a:prstGeom>
        </p:spPr>
      </p:pic>
      <p:pic>
        <p:nvPicPr>
          <p:cNvPr id="10" name="Picture 9">
            <a:extLst>
              <a:ext uri="{FF2B5EF4-FFF2-40B4-BE49-F238E27FC236}">
                <a16:creationId xmlns:a16="http://schemas.microsoft.com/office/drawing/2014/main" id="{F709B0BA-C91E-49BC-957E-9AE926504163}"/>
              </a:ext>
            </a:extLst>
          </p:cNvPr>
          <p:cNvPicPr>
            <a:picLocks noChangeAspect="1"/>
          </p:cNvPicPr>
          <p:nvPr/>
        </p:nvPicPr>
        <p:blipFill>
          <a:blip r:embed="rId3"/>
          <a:stretch>
            <a:fillRect/>
          </a:stretch>
        </p:blipFill>
        <p:spPr>
          <a:xfrm>
            <a:off x="2925762" y="1808451"/>
            <a:ext cx="8982075" cy="1190625"/>
          </a:xfrm>
          <a:prstGeom prst="rect">
            <a:avLst/>
          </a:prstGeom>
        </p:spPr>
      </p:pic>
      <p:pic>
        <p:nvPicPr>
          <p:cNvPr id="12" name="Picture 11">
            <a:extLst>
              <a:ext uri="{FF2B5EF4-FFF2-40B4-BE49-F238E27FC236}">
                <a16:creationId xmlns:a16="http://schemas.microsoft.com/office/drawing/2014/main" id="{C934D673-11DB-4F65-A674-DFC845849A3C}"/>
              </a:ext>
            </a:extLst>
          </p:cNvPr>
          <p:cNvPicPr>
            <a:picLocks noChangeAspect="1"/>
          </p:cNvPicPr>
          <p:nvPr/>
        </p:nvPicPr>
        <p:blipFill>
          <a:blip r:embed="rId4"/>
          <a:stretch>
            <a:fillRect/>
          </a:stretch>
        </p:blipFill>
        <p:spPr>
          <a:xfrm>
            <a:off x="295188" y="3084512"/>
            <a:ext cx="7705725" cy="1247775"/>
          </a:xfrm>
          <a:prstGeom prst="rect">
            <a:avLst/>
          </a:prstGeom>
        </p:spPr>
      </p:pic>
      <p:pic>
        <p:nvPicPr>
          <p:cNvPr id="14" name="Picture 13">
            <a:extLst>
              <a:ext uri="{FF2B5EF4-FFF2-40B4-BE49-F238E27FC236}">
                <a16:creationId xmlns:a16="http://schemas.microsoft.com/office/drawing/2014/main" id="{32E2720E-2633-413E-AA5C-DE4A9C1AE802}"/>
              </a:ext>
            </a:extLst>
          </p:cNvPr>
          <p:cNvPicPr>
            <a:picLocks noChangeAspect="1"/>
          </p:cNvPicPr>
          <p:nvPr/>
        </p:nvPicPr>
        <p:blipFill>
          <a:blip r:embed="rId5"/>
          <a:stretch>
            <a:fillRect/>
          </a:stretch>
        </p:blipFill>
        <p:spPr>
          <a:xfrm>
            <a:off x="5199605" y="4071937"/>
            <a:ext cx="6115050" cy="1095375"/>
          </a:xfrm>
          <a:prstGeom prst="rect">
            <a:avLst/>
          </a:prstGeom>
        </p:spPr>
      </p:pic>
      <p:pic>
        <p:nvPicPr>
          <p:cNvPr id="16" name="Picture 15">
            <a:extLst>
              <a:ext uri="{FF2B5EF4-FFF2-40B4-BE49-F238E27FC236}">
                <a16:creationId xmlns:a16="http://schemas.microsoft.com/office/drawing/2014/main" id="{305DF14B-0A4E-4957-A096-CCDF709EDF36}"/>
              </a:ext>
            </a:extLst>
          </p:cNvPr>
          <p:cNvPicPr>
            <a:picLocks noChangeAspect="1"/>
          </p:cNvPicPr>
          <p:nvPr/>
        </p:nvPicPr>
        <p:blipFill>
          <a:blip r:embed="rId6"/>
          <a:stretch>
            <a:fillRect/>
          </a:stretch>
        </p:blipFill>
        <p:spPr>
          <a:xfrm>
            <a:off x="295188" y="5361997"/>
            <a:ext cx="8972550" cy="1047750"/>
          </a:xfrm>
          <a:prstGeom prst="rect">
            <a:avLst/>
          </a:prstGeom>
        </p:spPr>
      </p:pic>
    </p:spTree>
    <p:extLst>
      <p:ext uri="{BB962C8B-B14F-4D97-AF65-F5344CB8AC3E}">
        <p14:creationId xmlns:p14="http://schemas.microsoft.com/office/powerpoint/2010/main" val="169913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7AC1A619-5DB3-434A-AFB5-547E35751A3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2"/>
          <a:stretch/>
        </p:blipFill>
        <p:spPr>
          <a:xfrm>
            <a:off x="1544701" y="1090645"/>
            <a:ext cx="3555806" cy="355580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Logo, icon&#10;&#10;Description automatically generated">
            <a:extLst>
              <a:ext uri="{FF2B5EF4-FFF2-40B4-BE49-F238E27FC236}">
                <a16:creationId xmlns:a16="http://schemas.microsoft.com/office/drawing/2014/main" id="{D785089D-978D-4730-85A7-A73E8461176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2"/>
          <a:stretch/>
        </p:blipFill>
        <p:spPr>
          <a:xfrm>
            <a:off x="7007684" y="1157495"/>
            <a:ext cx="3422106" cy="342210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6" name="TextBox 5">
            <a:extLst>
              <a:ext uri="{FF2B5EF4-FFF2-40B4-BE49-F238E27FC236}">
                <a16:creationId xmlns:a16="http://schemas.microsoft.com/office/drawing/2014/main" id="{70688064-5499-4F01-946D-0AE4216553E6}"/>
              </a:ext>
            </a:extLst>
          </p:cNvPr>
          <p:cNvSpPr txBox="1"/>
          <p:nvPr/>
        </p:nvSpPr>
        <p:spPr>
          <a:xfrm>
            <a:off x="7565216" y="6870700"/>
            <a:ext cx="2307042" cy="200055"/>
          </a:xfrm>
          <a:prstGeom prst="rect">
            <a:avLst/>
          </a:prstGeom>
          <a:solidFill>
            <a:srgbClr val="000000"/>
          </a:solidFill>
        </p:spPr>
        <p:txBody>
          <a:bodyPr wrap="none" rtlCol="0">
            <a:spAutoFit/>
          </a:bodyPr>
          <a:lstStyle/>
          <a:p>
            <a:pPr algn="r">
              <a:spcAft>
                <a:spcPts val="600"/>
              </a:spcAft>
            </a:pPr>
            <a:r>
              <a:rPr lang="lv-LV" sz="700">
                <a:solidFill>
                  <a:srgbClr val="FFFFFF"/>
                </a:solidFill>
                <a:hlinkClick r:id="rId3" tooltip="https://commons.wikimedia.org/wiki/File:Ellipse_sign_37.svg">
                  <a:extLst>
                    <a:ext uri="{A12FA001-AC4F-418D-AE19-62706E023703}">
                      <ahyp:hlinkClr xmlns:ahyp="http://schemas.microsoft.com/office/drawing/2018/hyperlinkcolor" val="tx"/>
                    </a:ext>
                  </a:extLst>
                </a:hlinkClick>
              </a:rPr>
              <a:t>This Photo</a:t>
            </a:r>
            <a:r>
              <a:rPr lang="lv-LV" sz="700">
                <a:solidFill>
                  <a:srgbClr val="FFFFFF"/>
                </a:solidFill>
              </a:rPr>
              <a:t> by Unknown Author is licensed under </a:t>
            </a:r>
            <a:r>
              <a:rPr lang="lv-LV"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lv-LV" sz="700">
              <a:solidFill>
                <a:srgbClr val="FFFFFF"/>
              </a:solidFill>
            </a:endParaRPr>
          </a:p>
        </p:txBody>
      </p:sp>
      <p:sp>
        <p:nvSpPr>
          <p:cNvPr id="9" name="TextBox 8">
            <a:extLst>
              <a:ext uri="{FF2B5EF4-FFF2-40B4-BE49-F238E27FC236}">
                <a16:creationId xmlns:a16="http://schemas.microsoft.com/office/drawing/2014/main" id="{6705C01D-6A1B-4442-873E-21EC58287F40}"/>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lv-LV" sz="700">
                <a:solidFill>
                  <a:srgbClr val="FFFFFF"/>
                </a:solidFill>
                <a:hlinkClick r:id="rId5" tooltip="https://commons.wikimedia.org/wiki/Category:Number_13_in_circles">
                  <a:extLst>
                    <a:ext uri="{A12FA001-AC4F-418D-AE19-62706E023703}">
                      <ahyp:hlinkClr xmlns:ahyp="http://schemas.microsoft.com/office/drawing/2018/hyperlinkcolor" val="tx"/>
                    </a:ext>
                  </a:extLst>
                </a:hlinkClick>
              </a:rPr>
              <a:t>This</a:t>
            </a:r>
            <a:r>
              <a:rPr lang="lv-LV" sz="700" dirty="0">
                <a:solidFill>
                  <a:srgbClr val="FFFFFF"/>
                </a:solidFill>
                <a:hlinkClick r:id="rId5" tooltip="https://commons.wikimedia.org/wiki/Category:Number_13_in_circles">
                  <a:extLst>
                    <a:ext uri="{A12FA001-AC4F-418D-AE19-62706E023703}">
                      <ahyp:hlinkClr xmlns:ahyp="http://schemas.microsoft.com/office/drawing/2018/hyperlinkcolor" val="tx"/>
                    </a:ext>
                  </a:extLst>
                </a:hlinkClick>
              </a:rPr>
              <a:t> </a:t>
            </a:r>
            <a:r>
              <a:rPr lang="lv-LV" sz="700">
                <a:solidFill>
                  <a:srgbClr val="FFFFFF"/>
                </a:solidFill>
                <a:hlinkClick r:id="rId5" tooltip="https://commons.wikimedia.org/wiki/Category:Number_13_in_circles">
                  <a:extLst>
                    <a:ext uri="{A12FA001-AC4F-418D-AE19-62706E023703}">
                      <ahyp:hlinkClr xmlns:ahyp="http://schemas.microsoft.com/office/drawing/2018/hyperlinkcolor" val="tx"/>
                    </a:ext>
                  </a:extLst>
                </a:hlinkClick>
              </a:rPr>
              <a:t>Photo</a:t>
            </a:r>
            <a:r>
              <a:rPr lang="lv-LV" sz="700" dirty="0">
                <a:solidFill>
                  <a:srgbClr val="FFFFFF"/>
                </a:solidFill>
              </a:rPr>
              <a:t> </a:t>
            </a:r>
            <a:r>
              <a:rPr lang="lv-LV" sz="700" dirty="0" err="1">
                <a:solidFill>
                  <a:srgbClr val="FFFFFF"/>
                </a:solidFill>
              </a:rPr>
              <a:t>by</a:t>
            </a:r>
            <a:r>
              <a:rPr lang="lv-LV" sz="700" dirty="0">
                <a:solidFill>
                  <a:srgbClr val="FFFFFF"/>
                </a:solidFill>
              </a:rPr>
              <a:t> </a:t>
            </a:r>
            <a:r>
              <a:rPr lang="lv-LV" sz="700" dirty="0" err="1">
                <a:solidFill>
                  <a:srgbClr val="FFFFFF"/>
                </a:solidFill>
              </a:rPr>
              <a:t>Unknown</a:t>
            </a:r>
            <a:r>
              <a:rPr lang="lv-LV" sz="700" dirty="0">
                <a:solidFill>
                  <a:srgbClr val="FFFFFF"/>
                </a:solidFill>
              </a:rPr>
              <a:t> </a:t>
            </a:r>
            <a:r>
              <a:rPr lang="lv-LV" sz="700" dirty="0" err="1">
                <a:solidFill>
                  <a:srgbClr val="FFFFFF"/>
                </a:solidFill>
              </a:rPr>
              <a:t>Author</a:t>
            </a:r>
            <a:r>
              <a:rPr lang="lv-LV" sz="700" dirty="0">
                <a:solidFill>
                  <a:srgbClr val="FFFFFF"/>
                </a:solidFill>
              </a:rPr>
              <a:t> </a:t>
            </a:r>
            <a:r>
              <a:rPr lang="lv-LV" sz="700" dirty="0" err="1">
                <a:solidFill>
                  <a:srgbClr val="FFFFFF"/>
                </a:solidFill>
              </a:rPr>
              <a:t>is</a:t>
            </a:r>
            <a:r>
              <a:rPr lang="lv-LV" sz="700" dirty="0">
                <a:solidFill>
                  <a:srgbClr val="FFFFFF"/>
                </a:solidFill>
              </a:rPr>
              <a:t> </a:t>
            </a:r>
            <a:r>
              <a:rPr lang="lv-LV" sz="700" dirty="0" err="1">
                <a:solidFill>
                  <a:srgbClr val="FFFFFF"/>
                </a:solidFill>
              </a:rPr>
              <a:t>licensed</a:t>
            </a:r>
            <a:r>
              <a:rPr lang="lv-LV" sz="700" dirty="0">
                <a:solidFill>
                  <a:srgbClr val="FFFFFF"/>
                </a:solidFill>
              </a:rPr>
              <a:t> </a:t>
            </a:r>
            <a:r>
              <a:rPr lang="lv-LV" sz="700" dirty="0" err="1">
                <a:solidFill>
                  <a:srgbClr val="FFFFFF"/>
                </a:solidFill>
              </a:rPr>
              <a:t>under</a:t>
            </a:r>
            <a:r>
              <a:rPr lang="lv-LV" sz="700" dirty="0">
                <a:solidFill>
                  <a:srgbClr val="FFFFFF"/>
                </a:solidFill>
              </a:rPr>
              <a:t> </a:t>
            </a:r>
            <a:r>
              <a:rPr lang="lv-LV" sz="700" dirty="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lv-LV" sz="700" dirty="0">
              <a:solidFill>
                <a:srgbClr val="FFFFFF"/>
              </a:solidFill>
            </a:endParaRPr>
          </a:p>
        </p:txBody>
      </p:sp>
    </p:spTree>
    <p:extLst>
      <p:ext uri="{BB962C8B-B14F-4D97-AF65-F5344CB8AC3E}">
        <p14:creationId xmlns:p14="http://schemas.microsoft.com/office/powerpoint/2010/main" val="79188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standing in front of a chalkboard&#10;&#10;Description automatically generated with medium confidence">
            <a:extLst>
              <a:ext uri="{FF2B5EF4-FFF2-40B4-BE49-F238E27FC236}">
                <a16:creationId xmlns:a16="http://schemas.microsoft.com/office/drawing/2014/main" id="{835D049D-7D5E-4138-8596-BD025E2BA0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61860" y="1123527"/>
            <a:ext cx="6898576" cy="4604800"/>
          </a:xfrm>
          <a:prstGeom prst="rect">
            <a:avLst/>
          </a:prstGeom>
        </p:spPr>
      </p:pic>
      <p:sp>
        <p:nvSpPr>
          <p:cNvPr id="4" name="TextBox 3">
            <a:extLst>
              <a:ext uri="{FF2B5EF4-FFF2-40B4-BE49-F238E27FC236}">
                <a16:creationId xmlns:a16="http://schemas.microsoft.com/office/drawing/2014/main" id="{8D994053-06ED-4FFB-BB92-BE71B03B2B7E}"/>
              </a:ext>
            </a:extLst>
          </p:cNvPr>
          <p:cNvSpPr txBox="1"/>
          <p:nvPr/>
        </p:nvSpPr>
        <p:spPr>
          <a:xfrm>
            <a:off x="8773620" y="5528272"/>
            <a:ext cx="2186816" cy="200055"/>
          </a:xfrm>
          <a:prstGeom prst="rect">
            <a:avLst/>
          </a:prstGeom>
          <a:solidFill>
            <a:srgbClr val="000000"/>
          </a:solidFill>
        </p:spPr>
        <p:txBody>
          <a:bodyPr wrap="none" rtlCol="0">
            <a:spAutoFit/>
          </a:bodyPr>
          <a:lstStyle/>
          <a:p>
            <a:pPr algn="r">
              <a:spcAft>
                <a:spcPts val="600"/>
              </a:spcAft>
            </a:pPr>
            <a:r>
              <a:rPr lang="lv-LV" sz="700">
                <a:solidFill>
                  <a:srgbClr val="FFFFFF"/>
                </a:solidFill>
                <a:hlinkClick r:id="rId3" tooltip="https://maken.wikiwijs.nl/121758/Uitvindingen">
                  <a:extLst>
                    <a:ext uri="{A12FA001-AC4F-418D-AE19-62706E023703}">
                      <ahyp:hlinkClr xmlns:ahyp="http://schemas.microsoft.com/office/drawing/2018/hyperlinkcolor" val="tx"/>
                    </a:ext>
                  </a:extLst>
                </a:hlinkClick>
              </a:rPr>
              <a:t>This Photo</a:t>
            </a:r>
            <a:r>
              <a:rPr lang="lv-LV" sz="700">
                <a:solidFill>
                  <a:srgbClr val="FFFFFF"/>
                </a:solidFill>
              </a:rPr>
              <a:t> by Unknown Author is licensed under </a:t>
            </a:r>
            <a:r>
              <a:rPr lang="lv-LV"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lv-LV" sz="700">
              <a:solidFill>
                <a:srgbClr val="FFFFFF"/>
              </a:solidFill>
            </a:endParaRPr>
          </a:p>
        </p:txBody>
      </p:sp>
    </p:spTree>
    <p:extLst>
      <p:ext uri="{BB962C8B-B14F-4D97-AF65-F5344CB8AC3E}">
        <p14:creationId xmlns:p14="http://schemas.microsoft.com/office/powerpoint/2010/main" val="385626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1E7D2C-13B6-47CF-9FDA-67134DF6C64B}"/>
              </a:ext>
            </a:extLst>
          </p:cNvPr>
          <p:cNvPicPr>
            <a:picLocks noChangeAspect="1"/>
          </p:cNvPicPr>
          <p:nvPr/>
        </p:nvPicPr>
        <p:blipFill>
          <a:blip r:embed="rId2"/>
          <a:stretch>
            <a:fillRect/>
          </a:stretch>
        </p:blipFill>
        <p:spPr>
          <a:xfrm>
            <a:off x="73891" y="66963"/>
            <a:ext cx="7061201" cy="2888673"/>
          </a:xfrm>
          <a:prstGeom prst="rect">
            <a:avLst/>
          </a:prstGeom>
        </p:spPr>
      </p:pic>
      <p:pic>
        <p:nvPicPr>
          <p:cNvPr id="7" name="Picture 6">
            <a:extLst>
              <a:ext uri="{FF2B5EF4-FFF2-40B4-BE49-F238E27FC236}">
                <a16:creationId xmlns:a16="http://schemas.microsoft.com/office/drawing/2014/main" id="{6FDD049E-109B-4DFA-9848-C807812B342E}"/>
              </a:ext>
            </a:extLst>
          </p:cNvPr>
          <p:cNvPicPr>
            <a:picLocks noChangeAspect="1"/>
          </p:cNvPicPr>
          <p:nvPr/>
        </p:nvPicPr>
        <p:blipFill>
          <a:blip r:embed="rId3"/>
          <a:stretch>
            <a:fillRect/>
          </a:stretch>
        </p:blipFill>
        <p:spPr>
          <a:xfrm>
            <a:off x="0" y="2955636"/>
            <a:ext cx="7135092" cy="3955355"/>
          </a:xfrm>
          <a:prstGeom prst="rect">
            <a:avLst/>
          </a:prstGeom>
        </p:spPr>
      </p:pic>
      <p:pic>
        <p:nvPicPr>
          <p:cNvPr id="9" name="Picture 8">
            <a:extLst>
              <a:ext uri="{FF2B5EF4-FFF2-40B4-BE49-F238E27FC236}">
                <a16:creationId xmlns:a16="http://schemas.microsoft.com/office/drawing/2014/main" id="{E42453D3-D524-4C85-A6A1-207BBE3212E9}"/>
              </a:ext>
            </a:extLst>
          </p:cNvPr>
          <p:cNvPicPr>
            <a:picLocks noChangeAspect="1"/>
          </p:cNvPicPr>
          <p:nvPr/>
        </p:nvPicPr>
        <p:blipFill>
          <a:blip r:embed="rId4"/>
          <a:stretch>
            <a:fillRect/>
          </a:stretch>
        </p:blipFill>
        <p:spPr>
          <a:xfrm>
            <a:off x="7135092" y="909398"/>
            <a:ext cx="4983017" cy="2795497"/>
          </a:xfrm>
          <a:prstGeom prst="rect">
            <a:avLst/>
          </a:prstGeom>
        </p:spPr>
      </p:pic>
    </p:spTree>
    <p:extLst>
      <p:ext uri="{BB962C8B-B14F-4D97-AF65-F5344CB8AC3E}">
        <p14:creationId xmlns:p14="http://schemas.microsoft.com/office/powerpoint/2010/main" val="404119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B10E7D-CE8C-4194-A6D9-5C7E12CA7213}"/>
              </a:ext>
            </a:extLst>
          </p:cNvPr>
          <p:cNvPicPr>
            <a:picLocks noChangeAspect="1"/>
          </p:cNvPicPr>
          <p:nvPr/>
        </p:nvPicPr>
        <p:blipFill>
          <a:blip r:embed="rId2"/>
          <a:stretch>
            <a:fillRect/>
          </a:stretch>
        </p:blipFill>
        <p:spPr>
          <a:xfrm>
            <a:off x="1025236" y="378845"/>
            <a:ext cx="9909804" cy="5513956"/>
          </a:xfrm>
          <a:prstGeom prst="rect">
            <a:avLst/>
          </a:prstGeom>
        </p:spPr>
      </p:pic>
    </p:spTree>
    <p:extLst>
      <p:ext uri="{BB962C8B-B14F-4D97-AF65-F5344CB8AC3E}">
        <p14:creationId xmlns:p14="http://schemas.microsoft.com/office/powerpoint/2010/main" val="342530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F5B1D8-2F2A-4F7A-AAF7-F5310BAAB9E4}"/>
              </a:ext>
            </a:extLst>
          </p:cNvPr>
          <p:cNvPicPr>
            <a:picLocks noChangeAspect="1"/>
          </p:cNvPicPr>
          <p:nvPr/>
        </p:nvPicPr>
        <p:blipFill>
          <a:blip r:embed="rId2"/>
          <a:stretch>
            <a:fillRect/>
          </a:stretch>
        </p:blipFill>
        <p:spPr>
          <a:xfrm>
            <a:off x="0" y="868349"/>
            <a:ext cx="12192000" cy="5121301"/>
          </a:xfrm>
          <a:prstGeom prst="rect">
            <a:avLst/>
          </a:prstGeom>
        </p:spPr>
      </p:pic>
    </p:spTree>
    <p:extLst>
      <p:ext uri="{BB962C8B-B14F-4D97-AF65-F5344CB8AC3E}">
        <p14:creationId xmlns:p14="http://schemas.microsoft.com/office/powerpoint/2010/main" val="21817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Map&#10;&#10;Description automatically generated with medium confidence">
            <a:extLst>
              <a:ext uri="{FF2B5EF4-FFF2-40B4-BE49-F238E27FC236}">
                <a16:creationId xmlns:a16="http://schemas.microsoft.com/office/drawing/2014/main" id="{75149CC6-B224-43B6-B49C-EB2093BEF88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3875" y="0"/>
            <a:ext cx="2409825" cy="2409825"/>
          </a:xfrm>
          <a:prstGeom prst="rect">
            <a:avLst/>
          </a:prstGeom>
        </p:spPr>
      </p:pic>
      <p:pic>
        <p:nvPicPr>
          <p:cNvPr id="8" name="Picture 7" descr="A picture containing text, dark&#10;&#10;Description automatically generated">
            <a:extLst>
              <a:ext uri="{FF2B5EF4-FFF2-40B4-BE49-F238E27FC236}">
                <a16:creationId xmlns:a16="http://schemas.microsoft.com/office/drawing/2014/main" id="{296DF0DE-F96A-43CE-B271-A616BD5ED4A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43250" y="-323850"/>
            <a:ext cx="3352800" cy="3352800"/>
          </a:xfrm>
          <a:prstGeom prst="rect">
            <a:avLst/>
          </a:prstGeom>
        </p:spPr>
      </p:pic>
      <p:pic>
        <p:nvPicPr>
          <p:cNvPr id="10" name="Picture 9" descr="A volcano erupting at night&#10;&#10;Description automatically generated with medium confidence">
            <a:extLst>
              <a:ext uri="{FF2B5EF4-FFF2-40B4-BE49-F238E27FC236}">
                <a16:creationId xmlns:a16="http://schemas.microsoft.com/office/drawing/2014/main" id="{6684465C-EB1C-4B17-9ECF-41DEE784BA8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48450" y="-180975"/>
            <a:ext cx="3505200" cy="3505200"/>
          </a:xfrm>
          <a:prstGeom prst="rect">
            <a:avLst/>
          </a:prstGeom>
        </p:spPr>
      </p:pic>
      <p:pic>
        <p:nvPicPr>
          <p:cNvPr id="12" name="Picture 11" descr="A picture containing text, silhouette&#10;&#10;Description automatically generated">
            <a:extLst>
              <a:ext uri="{FF2B5EF4-FFF2-40B4-BE49-F238E27FC236}">
                <a16:creationId xmlns:a16="http://schemas.microsoft.com/office/drawing/2014/main" id="{068EA616-3C54-4FA5-8831-B8F4965FE47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23875" y="2409825"/>
            <a:ext cx="1979711" cy="3428999"/>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FACB69C1-665D-4213-B8C3-BFF6BBF8A6A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084830" y="2409824"/>
            <a:ext cx="2995084" cy="2695575"/>
          </a:xfrm>
          <a:prstGeom prst="rect">
            <a:avLst/>
          </a:prstGeom>
        </p:spPr>
      </p:pic>
      <p:pic>
        <p:nvPicPr>
          <p:cNvPr id="19" name="Picture 18" descr="A close-up of a flag&#10;&#10;Description automatically generated with medium confidence">
            <a:extLst>
              <a:ext uri="{FF2B5EF4-FFF2-40B4-BE49-F238E27FC236}">
                <a16:creationId xmlns:a16="http://schemas.microsoft.com/office/drawing/2014/main" id="{53729DF8-3262-43B5-9C96-DF34C088B6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1044" y="2561005"/>
            <a:ext cx="1852613" cy="2393212"/>
          </a:xfrm>
          <a:prstGeom prst="rect">
            <a:avLst/>
          </a:prstGeom>
        </p:spPr>
      </p:pic>
      <p:pic>
        <p:nvPicPr>
          <p:cNvPr id="21" name="Picture 20" descr="A picture containing nature, cave&#10;&#10;Description automatically generated">
            <a:extLst>
              <a:ext uri="{FF2B5EF4-FFF2-40B4-BE49-F238E27FC236}">
                <a16:creationId xmlns:a16="http://schemas.microsoft.com/office/drawing/2014/main" id="{AD363845-B41D-4ED9-B800-A796FF6EA77C}"/>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8083657" y="2005011"/>
            <a:ext cx="3505200" cy="3505200"/>
          </a:xfrm>
          <a:prstGeom prst="rect">
            <a:avLst/>
          </a:prstGeom>
        </p:spPr>
      </p:pic>
      <p:pic>
        <p:nvPicPr>
          <p:cNvPr id="23" name="Picture 22" descr="A picture containing silhouette&#10;&#10;Description automatically generated">
            <a:extLst>
              <a:ext uri="{FF2B5EF4-FFF2-40B4-BE49-F238E27FC236}">
                <a16:creationId xmlns:a16="http://schemas.microsoft.com/office/drawing/2014/main" id="{A1BA2495-4042-4BB5-A3E9-3013C858E5C4}"/>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10306050" y="50589"/>
            <a:ext cx="1302386" cy="2604772"/>
          </a:xfrm>
          <a:prstGeom prst="rect">
            <a:avLst/>
          </a:prstGeom>
        </p:spPr>
      </p:pic>
      <p:pic>
        <p:nvPicPr>
          <p:cNvPr id="25" name="Picture 24" descr="Icon&#10;&#10;Description automatically generated">
            <a:extLst>
              <a:ext uri="{FF2B5EF4-FFF2-40B4-BE49-F238E27FC236}">
                <a16:creationId xmlns:a16="http://schemas.microsoft.com/office/drawing/2014/main" id="{AA28E997-CE65-4EDA-A7D3-3B917B799DE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20840" y="4688235"/>
            <a:ext cx="2866560" cy="1836390"/>
          </a:xfrm>
          <a:prstGeom prst="rect">
            <a:avLst/>
          </a:prstGeom>
        </p:spPr>
      </p:pic>
    </p:spTree>
    <p:extLst>
      <p:ext uri="{BB962C8B-B14F-4D97-AF65-F5344CB8AC3E}">
        <p14:creationId xmlns:p14="http://schemas.microsoft.com/office/powerpoint/2010/main" val="154108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1DD06D2-0DB9-4A8F-9896-6F0298D48D81}"/>
              </a:ext>
            </a:extLst>
          </p:cNvPr>
          <p:cNvGraphicFramePr>
            <a:graphicFrameLocks noGrp="1"/>
          </p:cNvGraphicFramePr>
          <p:nvPr>
            <p:extLst>
              <p:ext uri="{D42A27DB-BD31-4B8C-83A1-F6EECF244321}">
                <p14:modId xmlns:p14="http://schemas.microsoft.com/office/powerpoint/2010/main" val="3587291484"/>
              </p:ext>
            </p:extLst>
          </p:nvPr>
        </p:nvGraphicFramePr>
        <p:xfrm>
          <a:off x="310718" y="719666"/>
          <a:ext cx="11611993" cy="6045118"/>
        </p:xfrm>
        <a:graphic>
          <a:graphicData uri="http://schemas.openxmlformats.org/drawingml/2006/table">
            <a:tbl>
              <a:tblPr firstRow="1" bandRow="1">
                <a:tableStyleId>{5C22544A-7EE6-4342-B048-85BDC9FD1C3A}</a:tableStyleId>
              </a:tblPr>
              <a:tblGrid>
                <a:gridCol w="5487260">
                  <a:extLst>
                    <a:ext uri="{9D8B030D-6E8A-4147-A177-3AD203B41FA5}">
                      <a16:colId xmlns:a16="http://schemas.microsoft.com/office/drawing/2014/main" val="942559394"/>
                    </a:ext>
                  </a:extLst>
                </a:gridCol>
                <a:gridCol w="6124733">
                  <a:extLst>
                    <a:ext uri="{9D8B030D-6E8A-4147-A177-3AD203B41FA5}">
                      <a16:colId xmlns:a16="http://schemas.microsoft.com/office/drawing/2014/main" val="739848586"/>
                    </a:ext>
                  </a:extLst>
                </a:gridCol>
              </a:tblGrid>
              <a:tr h="384737">
                <a:tc>
                  <a:txBody>
                    <a:bodyPr/>
                    <a:lstStyle/>
                    <a:p>
                      <a:r>
                        <a:rPr lang="lv-LV" dirty="0"/>
                        <a:t>Lietuva</a:t>
                      </a:r>
                    </a:p>
                  </a:txBody>
                  <a:tcPr>
                    <a:solidFill>
                      <a:schemeClr val="tx1">
                        <a:lumMod val="75000"/>
                        <a:lumOff val="25000"/>
                      </a:schemeClr>
                    </a:solidFill>
                  </a:tcPr>
                </a:tc>
                <a:tc>
                  <a:txBody>
                    <a:bodyPr/>
                    <a:lstStyle/>
                    <a:p>
                      <a:pPr algn="just"/>
                      <a:r>
                        <a:rPr lang="lv-LV" dirty="0"/>
                        <a:t>Igaunija</a:t>
                      </a:r>
                    </a:p>
                  </a:txBody>
                  <a:tcPr>
                    <a:solidFill>
                      <a:schemeClr val="tx1">
                        <a:lumMod val="75000"/>
                        <a:lumOff val="25000"/>
                      </a:schemeClr>
                    </a:solidFill>
                  </a:tcPr>
                </a:tc>
                <a:extLst>
                  <a:ext uri="{0D108BD9-81ED-4DB2-BD59-A6C34878D82A}">
                    <a16:rowId xmlns:a16="http://schemas.microsoft.com/office/drawing/2014/main" val="466333860"/>
                  </a:ext>
                </a:extLst>
              </a:tr>
              <a:tr h="5660381">
                <a:tc>
                  <a:txBody>
                    <a:bodyPr/>
                    <a:lstStyle/>
                    <a:p>
                      <a:r>
                        <a:rPr lang="lv-LV" sz="1600" dirty="0"/>
                        <a:t>2016.Gada administratīvo pārkāpumu kodeksā konstatējama administratīvā atbildība par nelegālu ražošanu, apstrādi, iegādi, uzglabāšanu, transportēšanu vai sūtīšanu mazos daudzumos, pārdot vai citādi izplatīt tos.</a:t>
                      </a:r>
                    </a:p>
                    <a:p>
                      <a:endParaRPr lang="lv-LV" sz="1600" dirty="0"/>
                    </a:p>
                    <a:p>
                      <a:r>
                        <a:rPr lang="lv-LV" sz="1600" dirty="0"/>
                        <a:t>2018.Gada krimināllikums nosaka kriminālsodu par nepilngadīgu personu iesaistīšanu lietošanā;</a:t>
                      </a:r>
                    </a:p>
                    <a:p>
                      <a:endParaRPr lang="lv-LV" sz="1600" dirty="0"/>
                    </a:p>
                    <a:p>
                      <a:r>
                        <a:rPr lang="lv-LV" sz="1600" dirty="0"/>
                        <a:t>Par aizliegto vielu pārvešanu pāri robežai neizejot robežas kontroli</a:t>
                      </a:r>
                    </a:p>
                    <a:p>
                      <a:endParaRPr lang="lv-LV" sz="1600" dirty="0"/>
                    </a:p>
                    <a:p>
                      <a:r>
                        <a:rPr lang="lv-LV" sz="1600" dirty="0"/>
                        <a:t>nelikumīga ražošana, apstrādāšana, iegūšana, glabāšana, transportēšana vai nosūtīšana;</a:t>
                      </a:r>
                    </a:p>
                    <a:p>
                      <a:endParaRPr lang="lv-LV" sz="1600" dirty="0"/>
                    </a:p>
                    <a:p>
                      <a:r>
                        <a:rPr lang="lv-LV" sz="1600" dirty="0"/>
                        <a:t>Aizliegto vielu nodošana nepilngadīgām personām bez medicīniska iemesla</a:t>
                      </a:r>
                    </a:p>
                    <a:p>
                      <a:endParaRPr lang="lv-LV" sz="1600" dirty="0"/>
                    </a:p>
                    <a:p>
                      <a:r>
                        <a:rPr lang="lv-LV" sz="1600" dirty="0"/>
                        <a:t>Mudināšana, piespiešana lietot aizliegtās vielas ārpus medicīniskiem apsvērumiem</a:t>
                      </a:r>
                    </a:p>
                  </a:txBody>
                  <a:tcPr>
                    <a:solidFill>
                      <a:schemeClr val="bg1"/>
                    </a:solidFill>
                  </a:tcPr>
                </a:tc>
                <a:tc>
                  <a:txBody>
                    <a:bodyPr/>
                    <a:lstStyle/>
                    <a:p>
                      <a:pPr algn="just"/>
                      <a:r>
                        <a:rPr lang="lv-LV" sz="1800" b="0" i="0" kern="1200" dirty="0">
                          <a:solidFill>
                            <a:schemeClr val="dk1"/>
                          </a:solidFill>
                          <a:effectLst/>
                          <a:latin typeface="+mn-lt"/>
                          <a:ea typeface="+mn-ea"/>
                          <a:cs typeface="+mn-cs"/>
                        </a:rPr>
                        <a:t>Jebkuru vielu vai metožu, kas uzskatāmas par dopingu saskaņā ar Starptautisko konvenciju pret dopingu sportā un kuras uzskatāmas par dopingu, </a:t>
                      </a:r>
                      <a:r>
                        <a:rPr lang="lv-LV" sz="1800" b="1" i="0" kern="1200" dirty="0">
                          <a:solidFill>
                            <a:schemeClr val="dk1"/>
                          </a:solidFill>
                          <a:effectLst/>
                          <a:latin typeface="+mn-lt"/>
                          <a:ea typeface="+mn-ea"/>
                          <a:cs typeface="+mn-cs"/>
                        </a:rPr>
                        <a:t>izrakstīšana, mudināšana lietot, dopinga nodošana pāri valsts robežai, lai lietotu kā dopingu vai glabāšana šim nolūkam, kā arī ražošanu, izgatavošanu, tirdzniecību, starpniecību vai kontrabandu</a:t>
                      </a:r>
                      <a:r>
                        <a:rPr lang="lv-LV" sz="1800" b="0" i="0" kern="1200" dirty="0">
                          <a:solidFill>
                            <a:schemeClr val="dk1"/>
                          </a:solidFill>
                          <a:effectLst/>
                          <a:latin typeface="+mn-lt"/>
                          <a:ea typeface="+mn-ea"/>
                          <a:cs typeface="+mn-cs"/>
                        </a:rPr>
                        <a:t>, ja darbība nesatur šā kodeksa 183.–185. un 194. pantā paredzētā noziedzīga nodarījuma sastāvu, ir sodāms ar naudas sodu vai līdz diviem gadiem. ieslodzījums.</a:t>
                      </a:r>
                      <a:br>
                        <a:rPr lang="lv-LV" dirty="0">
                          <a:effectLst/>
                        </a:rPr>
                      </a:br>
                      <a:endParaRPr lang="lv-LV" dirty="0"/>
                    </a:p>
                  </a:txBody>
                  <a:tcPr>
                    <a:solidFill>
                      <a:schemeClr val="bg1"/>
                    </a:solidFill>
                  </a:tcPr>
                </a:tc>
                <a:extLst>
                  <a:ext uri="{0D108BD9-81ED-4DB2-BD59-A6C34878D82A}">
                    <a16:rowId xmlns:a16="http://schemas.microsoft.com/office/drawing/2014/main" val="404802480"/>
                  </a:ext>
                </a:extLst>
              </a:tr>
            </a:tbl>
          </a:graphicData>
        </a:graphic>
      </p:graphicFrame>
    </p:spTree>
    <p:extLst>
      <p:ext uri="{BB962C8B-B14F-4D97-AF65-F5344CB8AC3E}">
        <p14:creationId xmlns:p14="http://schemas.microsoft.com/office/powerpoint/2010/main" val="39069900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740</TotalTime>
  <Words>795</Words>
  <Application>Microsoft Office PowerPoint</Application>
  <PresentationFormat>Widescreen</PresentationFormat>
  <Paragraphs>51</Paragraphs>
  <Slides>12</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Corbel</vt:lpstr>
      <vt:lpstr>Corbel-Italic</vt:lpstr>
      <vt:lpstr>Retrospect</vt:lpstr>
      <vt:lpstr>Kriminalizācija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Normatīvie akti Latvijā</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Kriminalizācija</dc:title>
  <dc:creator>Roberts Lauris</dc:creator>
  <cp:lastModifiedBy>Ināra Brokāne</cp:lastModifiedBy>
  <cp:revision>36</cp:revision>
  <dcterms:created xsi:type="dcterms:W3CDTF">2022-04-19T07:35:49Z</dcterms:created>
  <dcterms:modified xsi:type="dcterms:W3CDTF">2022-05-23T12:31:00Z</dcterms:modified>
</cp:coreProperties>
</file>